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62" r:id="rId9"/>
    <p:sldId id="306" r:id="rId10"/>
    <p:sldId id="309" r:id="rId11"/>
    <p:sldId id="310" r:id="rId12"/>
    <p:sldId id="258" r:id="rId13"/>
    <p:sldId id="269" r:id="rId14"/>
    <p:sldId id="335" r:id="rId15"/>
    <p:sldId id="392" r:id="rId16"/>
    <p:sldId id="271" r:id="rId17"/>
    <p:sldId id="294" r:id="rId18"/>
    <p:sldId id="340" r:id="rId19"/>
    <p:sldId id="275" r:id="rId20"/>
    <p:sldId id="337" r:id="rId21"/>
    <p:sldId id="292" r:id="rId22"/>
    <p:sldId id="393" r:id="rId23"/>
    <p:sldId id="261" r:id="rId24"/>
    <p:sldId id="262" r:id="rId25"/>
    <p:sldId id="263" r:id="rId26"/>
    <p:sldId id="264" r:id="rId27"/>
    <p:sldId id="265" r:id="rId28"/>
    <p:sldId id="296" r:id="rId29"/>
    <p:sldId id="339" r:id="rId30"/>
    <p:sldId id="297" r:id="rId31"/>
    <p:sldId id="272" r:id="rId32"/>
    <p:sldId id="341" r:id="rId33"/>
    <p:sldId id="311" r:id="rId34"/>
    <p:sldId id="316" r:id="rId35"/>
    <p:sldId id="303" r:id="rId36"/>
    <p:sldId id="314" r:id="rId37"/>
    <p:sldId id="29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0"/>
    <a:srgbClr val="9F7A5A"/>
    <a:srgbClr val="EB6249"/>
    <a:srgbClr val="7BC6BC"/>
    <a:srgbClr val="F6CE9B"/>
    <a:srgbClr val="FEF8F4"/>
    <a:srgbClr val="B28664"/>
    <a:srgbClr val="EAF5FA"/>
    <a:srgbClr val="CDE9F4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hyperlink" Target="demo" TargetMode="Externa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5" Type="http://schemas.openxmlformats.org/officeDocument/2006/relationships/notesSlide" Target="../notesSlides/notesSlide10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3366" y="1861343"/>
            <a:ext cx="9144000" cy="886397"/>
          </a:xfrm>
        </p:spPr>
        <p:txBody>
          <a:bodyPr lIns="90000" tIns="0" rIns="90000" bIns="0">
            <a:normAutofit fontScale="90000"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OpenGL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的图形图像渲染引擎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53516" y="4050662"/>
            <a:ext cx="9144000" cy="965389"/>
          </a:xfrm>
        </p:spPr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advTm="79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9293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包括</a:t>
            </a:r>
            <a:r>
              <a:rPr lang="en-US" altLang="zh-CN" b="1">
                <a:solidFill>
                  <a:srgbClr val="FF0000"/>
                </a:solidFill>
              </a:rPr>
              <a:t>Scene</a:t>
            </a:r>
            <a:r>
              <a:rPr lang="zh-CN" altLang="en-US"/>
              <a:t>以及</a:t>
            </a:r>
            <a:r>
              <a:rPr lang="en-US" altLang="zh-CN" b="1">
                <a:solidFill>
                  <a:srgbClr val="FF0000"/>
                </a:solidFill>
              </a:rPr>
              <a:t>SceneManager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Scene</a:t>
            </a:r>
            <a:r>
              <a:rPr lang="zh-CN" altLang="en-US"/>
              <a:t>维护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场景内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摄像机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所有游戏物体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/>
              <a:t>SceneManager</a:t>
            </a:r>
            <a:r>
              <a:rPr lang="zh-CN" altLang="en-US"/>
              <a:t>提供场景</a:t>
            </a:r>
            <a:r>
              <a:rPr lang="zh-CN" altLang="en-US" b="1">
                <a:solidFill>
                  <a:srgbClr val="FF0000"/>
                </a:solidFill>
              </a:rPr>
              <a:t>注册</a:t>
            </a:r>
            <a:r>
              <a:rPr lang="zh-CN" altLang="en-US"/>
              <a:t>、场景</a:t>
            </a:r>
            <a:r>
              <a:rPr lang="zh-CN" altLang="en-US" b="1">
                <a:solidFill>
                  <a:srgbClr val="FF0000"/>
                </a:solidFill>
              </a:rPr>
              <a:t>切换</a:t>
            </a:r>
            <a:r>
              <a:rPr lang="zh-CN" altLang="en-US"/>
              <a:t>功能，每次循环</a:t>
            </a:r>
            <a:r>
              <a:rPr lang="zh-CN" altLang="en-US">
                <a:sym typeface="+mn-ea"/>
              </a:rPr>
              <a:t>执行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当前场景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流程</a:t>
            </a:r>
            <a:r>
              <a:rPr lang="zh-CN" altLang="en-US">
                <a:sym typeface="+mn-ea"/>
              </a:rPr>
              <a:t>函数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SceneManager</a:t>
            </a:r>
            <a:r>
              <a:rPr lang="zh-CN" altLang="en-US"/>
              <a:t>管理OpenGL状态机的</a:t>
            </a:r>
            <a:r>
              <a:rPr lang="zh-CN" altLang="en-US" b="1">
                <a:solidFill>
                  <a:srgbClr val="FF0000"/>
                </a:solidFill>
              </a:rPr>
              <a:t>全局状态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4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场景管理模块图解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97365" y="2421255"/>
            <a:ext cx="2499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模块内部交互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9144000" y="5174615"/>
            <a:ext cx="3007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和底层渲染器的交互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68605" y="1767205"/>
            <a:ext cx="3126105" cy="18173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SceneManager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90540" y="1718310"/>
            <a:ext cx="3553460" cy="1866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5745" y="2146300"/>
            <a:ext cx="83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68605" y="4405630"/>
            <a:ext cx="3124835" cy="1911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0980" y="4853940"/>
            <a:ext cx="85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5590540" y="4405630"/>
            <a:ext cx="3553460" cy="1997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 </a:t>
            </a:r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589655" y="260667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691890" y="531431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6195"/>
            <a:ext cx="10515600" cy="122364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一帧的渲染过程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250" y="1457960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480" y="306006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B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480" y="4794885"/>
            <a:ext cx="2193290" cy="1381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物体</a:t>
            </a:r>
            <a:r>
              <a:rPr lang="en-US" altLang="zh-CN" sz="3200" b="1">
                <a:solidFill>
                  <a:schemeClr val="tx1"/>
                </a:solidFill>
              </a:rPr>
              <a:t>C</a:t>
            </a:r>
            <a:r>
              <a:rPr lang="zh-CN" altLang="en-US" sz="3200" b="1">
                <a:solidFill>
                  <a:schemeClr val="tx1"/>
                </a:solidFill>
              </a:rPr>
              <a:t>的</a:t>
            </a:r>
            <a:endParaRPr lang="zh-CN" altLang="en-US" sz="3200" b="1">
              <a:solidFill>
                <a:schemeClr val="tx1"/>
              </a:solidFill>
            </a:endParaRPr>
          </a:p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渲染数据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33775" y="1861820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摄像机</a:t>
            </a:r>
            <a:r>
              <a:rPr lang="en-US" altLang="zh-CN" sz="3200" b="1">
                <a:solidFill>
                  <a:schemeClr val="tx1"/>
                </a:solidFill>
              </a:rPr>
              <a:t>A</a:t>
            </a:r>
            <a:r>
              <a:rPr lang="zh-CN" altLang="en-US" sz="3200" b="1">
                <a:solidFill>
                  <a:schemeClr val="tx1"/>
                </a:solidFill>
              </a:rPr>
              <a:t>的渲染列表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3"/>
          </p:cNvCxnSpPr>
          <p:nvPr/>
        </p:nvCxnSpPr>
        <p:spPr>
          <a:xfrm flipV="1">
            <a:off x="2288540" y="2138045"/>
            <a:ext cx="1636395" cy="1079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3"/>
            <a:endCxn id="3" idx="2"/>
          </p:cNvCxnSpPr>
          <p:nvPr/>
        </p:nvCxnSpPr>
        <p:spPr>
          <a:xfrm>
            <a:off x="2350770" y="5485765"/>
            <a:ext cx="118300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12" idx="3"/>
          </p:cNvCxnSpPr>
          <p:nvPr/>
        </p:nvCxnSpPr>
        <p:spPr>
          <a:xfrm flipV="1">
            <a:off x="2350770" y="3647440"/>
            <a:ext cx="1527175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281420" y="1861820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>
            <a:stCxn id="12" idx="6"/>
            <a:endCxn id="17" idx="2"/>
          </p:cNvCxnSpPr>
          <p:nvPr/>
        </p:nvCxnSpPr>
        <p:spPr>
          <a:xfrm>
            <a:off x="5882005" y="2907665"/>
            <a:ext cx="399415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83140" y="3058160"/>
            <a:ext cx="2193290" cy="1381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GPU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7" idx="6"/>
            <a:endCxn id="19" idx="1"/>
          </p:cNvCxnSpPr>
          <p:nvPr/>
        </p:nvCxnSpPr>
        <p:spPr>
          <a:xfrm>
            <a:off x="8964295" y="2907665"/>
            <a:ext cx="918845" cy="841375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64295" y="329184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  <p:sp>
        <p:nvSpPr>
          <p:cNvPr id="3" name="椭圆 2"/>
          <p:cNvSpPr/>
          <p:nvPr/>
        </p:nvSpPr>
        <p:spPr>
          <a:xfrm>
            <a:off x="3533775" y="4439920"/>
            <a:ext cx="2348230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  <a:sym typeface="+mn-ea"/>
              </a:rPr>
              <a:t>摄像机</a:t>
            </a:r>
            <a:r>
              <a:rPr lang="en-US" altLang="zh-CN" sz="3200" b="1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的渲染列表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81420" y="4439285"/>
            <a:ext cx="2682875" cy="20916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渲染列表批处理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3" idx="6"/>
            <a:endCxn id="4" idx="2"/>
          </p:cNvCxnSpPr>
          <p:nvPr/>
        </p:nvCxnSpPr>
        <p:spPr>
          <a:xfrm flipV="1">
            <a:off x="5882005" y="5485130"/>
            <a:ext cx="399415" cy="635"/>
          </a:xfrm>
          <a:prstGeom prst="bentConnector3">
            <a:avLst>
              <a:gd name="adj1" fmla="val 5007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6"/>
            <a:endCxn id="19" idx="2"/>
          </p:cNvCxnSpPr>
          <p:nvPr/>
        </p:nvCxnSpPr>
        <p:spPr>
          <a:xfrm flipV="1">
            <a:off x="8964295" y="4439920"/>
            <a:ext cx="2015490" cy="10452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883140" y="5255260"/>
            <a:ext cx="918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提交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场景管理模块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单场景渲染以及场景切换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21501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1695" y="2486025"/>
            <a:ext cx="551815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场景切换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60" y="23368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Tm="9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4351338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从</a:t>
            </a:r>
            <a:r>
              <a:rPr lang="zh-CN" altLang="en-US">
                <a:solidFill>
                  <a:schemeClr val="tx1"/>
                </a:solidFill>
              </a:rPr>
              <a:t>资源管理类</a:t>
            </a:r>
            <a:r>
              <a:rPr lang="zh-CN" altLang="en-US" b="1">
                <a:solidFill>
                  <a:srgbClr val="FF0000"/>
                </a:solidFill>
              </a:rPr>
              <a:t>获取美术资源</a:t>
            </a:r>
            <a:r>
              <a:rPr lang="zh-CN" altLang="en-US"/>
              <a:t>，用来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绘制游戏物体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提供一系列</a:t>
            </a:r>
            <a:r>
              <a:rPr lang="zh-CN" altLang="en-US">
                <a:solidFill>
                  <a:schemeClr val="tx1"/>
                </a:solidFill>
              </a:rPr>
              <a:t>渲染</a:t>
            </a:r>
            <a:r>
              <a:rPr lang="zh-CN" altLang="en-US" b="1">
                <a:solidFill>
                  <a:srgbClr val="FF0000"/>
                </a:solidFill>
              </a:rPr>
              <a:t>接口给场景管理器</a:t>
            </a:r>
            <a:r>
              <a:rPr lang="zh-CN" altLang="en-US"/>
              <a:t>调用。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</a:t>
            </a:r>
            <a:r>
              <a:rPr lang="zh-CN" altLang="en-US" b="1">
                <a:solidFill>
                  <a:srgbClr val="FF0000"/>
                </a:solidFill>
              </a:rPr>
              <a:t>逻辑复杂</a:t>
            </a:r>
            <a:r>
              <a:rPr lang="zh-CN" altLang="en-US"/>
              <a:t>部分放在</a:t>
            </a:r>
            <a:r>
              <a:rPr lang="en-US" altLang="zh-CN" b="1">
                <a:solidFill>
                  <a:srgbClr val="FF0000"/>
                </a:solidFill>
              </a:rPr>
              <a:t>CPU</a:t>
            </a:r>
            <a:r>
              <a:rPr lang="zh-CN" altLang="en-US"/>
              <a:t>，将</a:t>
            </a:r>
            <a:r>
              <a:rPr lang="zh-CN" altLang="en-US" b="1">
                <a:solidFill>
                  <a:srgbClr val="FF0000"/>
                </a:solidFill>
              </a:rPr>
              <a:t>大并发量</a:t>
            </a:r>
            <a:r>
              <a:rPr lang="zh-CN" altLang="en-US"/>
              <a:t>的部分放在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308985" cy="2047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Scene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09970" y="1718310"/>
            <a:ext cx="3410585" cy="2047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游戏物体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39540" y="260731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6545" y="4255135"/>
            <a:ext cx="3308350" cy="2047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09970" y="426148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资源管理模块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6245" y="2228850"/>
            <a:ext cx="94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4187825" y="459422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>
            <a:off x="3837305" y="505460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679305" y="241173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被</a:t>
            </a:r>
            <a:r>
              <a:rPr lang="en-US" altLang="zh-CN" sz="2400"/>
              <a:t>Scene</a:t>
            </a:r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9679305" y="4899660"/>
            <a:ext cx="2419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获取美术资源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在CPU抽象出</a:t>
            </a:r>
            <a:r>
              <a:rPr lang="en-US" altLang="zh-CN" b="1">
                <a:solidFill>
                  <a:srgbClr val="FF0000"/>
                </a:solidFill>
              </a:rPr>
              <a:t>Shader</a:t>
            </a:r>
            <a:r>
              <a:rPr lang="zh-CN" altLang="en-US"/>
              <a:t>类、</a:t>
            </a:r>
            <a:r>
              <a:rPr lang="en-US" altLang="zh-CN" b="1">
                <a:solidFill>
                  <a:srgbClr val="FF0000"/>
                </a:solidFill>
              </a:rPr>
              <a:t>Buffer</a:t>
            </a:r>
            <a:r>
              <a:rPr lang="zh-CN" altLang="en-US"/>
              <a:t>类。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支持开发者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业务逻辑与</a:t>
            </a:r>
            <a:r>
              <a:rPr lang="en-US" altLang="zh-CN"/>
              <a:t>OpenGL SDK</a:t>
            </a:r>
            <a:r>
              <a:rPr lang="zh-CN" altLang="en-US" b="1">
                <a:solidFill>
                  <a:srgbClr val="FF0000"/>
                </a:solidFill>
              </a:rPr>
              <a:t>解耦合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9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相关部分图解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6730" y="2326640"/>
            <a:ext cx="2366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缓冲区和资源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9604375" y="5026025"/>
            <a:ext cx="2159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Shader</a:t>
            </a:r>
            <a:r>
              <a:rPr lang="zh-CN" altLang="en-US" sz="2400"/>
              <a:t>与资源</a:t>
            </a:r>
            <a:endParaRPr lang="zh-CN" altLang="en-US" sz="2400"/>
          </a:p>
          <a:p>
            <a:r>
              <a:rPr lang="zh-CN" altLang="en-US" sz="2400"/>
              <a:t>管理模块交互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9591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Buffer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830955" y="252984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85815" y="176720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885" y="206946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95910" y="435737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>
                <a:solidFill>
                  <a:schemeClr val="tx1"/>
                </a:solidFill>
              </a:rPr>
              <a:t>Shader</a:t>
            </a:r>
            <a:endParaRPr lang="en-US" altLang="zh-CN" sz="32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5815" y="4417695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896995" y="5106670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8925" y="4565650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获取资源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/SDK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无关部分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引擎</a:t>
            </a:r>
            <a:r>
              <a:rPr lang="zh-CN" altLang="en-US" b="1">
                <a:solidFill>
                  <a:srgbClr val="FF0000"/>
                </a:solidFill>
              </a:rPr>
              <a:t>内置</a:t>
            </a:r>
            <a:r>
              <a:rPr lang="zh-CN" altLang="en-US"/>
              <a:t>游戏物体，例如地面、模型、天空盒等。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支持开发者</a:t>
            </a:r>
            <a:r>
              <a:rPr lang="zh-CN" altLang="en-US" b="1">
                <a:solidFill>
                  <a:srgbClr val="FF0000"/>
                </a:solidFill>
              </a:rPr>
              <a:t>自定义</a:t>
            </a:r>
            <a:r>
              <a:rPr lang="zh-CN" altLang="en-US"/>
              <a:t>游戏物体。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通过</a:t>
            </a:r>
            <a:r>
              <a:rPr lang="zh-CN" altLang="en-US" b="1">
                <a:solidFill>
                  <a:srgbClr val="FF0000"/>
                </a:solidFill>
              </a:rPr>
              <a:t>组合</a:t>
            </a:r>
            <a:r>
              <a:rPr lang="en-US" altLang="zh-CN"/>
              <a:t>SDK</a:t>
            </a:r>
            <a:r>
              <a:rPr lang="zh-CN" altLang="en-US"/>
              <a:t>相关部分，使其能够</a:t>
            </a:r>
            <a:r>
              <a:rPr lang="zh-CN" altLang="en-US" b="1">
                <a:solidFill>
                  <a:srgbClr val="FF0000"/>
                </a:solidFill>
              </a:rPr>
              <a:t>被渲染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底层渲染器类的继承关系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" y="1388745"/>
            <a:ext cx="5238115" cy="5464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2650" y="2032000"/>
            <a:ext cx="3676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定义物体位置信息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962650" y="3582670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组合</a:t>
            </a:r>
            <a:r>
              <a:rPr lang="en-US" altLang="zh-CN" sz="3200"/>
              <a:t>Shader</a:t>
            </a:r>
            <a:r>
              <a:rPr lang="zh-CN" altLang="en-US" sz="3200"/>
              <a:t>、</a:t>
            </a:r>
            <a:r>
              <a:rPr lang="en-US" altLang="zh-CN" sz="3200"/>
              <a:t>Buffer</a:t>
            </a:r>
            <a:r>
              <a:rPr lang="zh-CN" altLang="en-US" sz="3200"/>
              <a:t>，具有被渲染的条件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5962650" y="5574665"/>
            <a:ext cx="3870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在可渲染的基础上加上受光支持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ransition advTm="9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19"/>
    </p:custDataLst>
  </p:cSld>
  <p:clrMapOvr>
    <a:masterClrMapping/>
  </p:clrMapOvr>
  <p:transition advTm="51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模型渲染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方向光打在地球上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2945" y="5652135"/>
            <a:ext cx="430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聚光灯打在地面上形成内外圈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点光源从左边照射在小球上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天空盒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地面绘制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advTm="94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0580" y="1532890"/>
            <a:ext cx="2752090" cy="4022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4645" y="5927725"/>
            <a:ext cx="374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旋涡状粒子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532890"/>
            <a:ext cx="2736850" cy="4054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4810" y="5927725"/>
            <a:ext cx="382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粒子系统</a:t>
            </a:r>
            <a:r>
              <a:rPr lang="en-US" altLang="zh-CN" sz="2400"/>
              <a:t>——</a:t>
            </a:r>
            <a:r>
              <a:rPr lang="zh-CN" altLang="en-US" sz="2400"/>
              <a:t>萤火虫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advTm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内置游戏物体展示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301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远处时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81240" y="5383530"/>
            <a:ext cx="306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雾化</a:t>
            </a:r>
            <a:r>
              <a:rPr lang="en-US" altLang="zh-CN" sz="2400"/>
              <a:t>Obj——</a:t>
            </a:r>
            <a:r>
              <a:rPr lang="zh-CN" altLang="en-US" sz="2400"/>
              <a:t>近处时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advTm="9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/>
              <a:t>提供接口</a:t>
            </a:r>
            <a:r>
              <a:rPr lang="zh-CN" altLang="en-US" b="1">
                <a:solidFill>
                  <a:srgbClr val="FF0000"/>
                </a:solidFill>
              </a:rPr>
              <a:t>申请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F0000"/>
                </a:solidFill>
              </a:rPr>
              <a:t>析构</a:t>
            </a:r>
            <a:r>
              <a:rPr lang="zh-CN" altLang="en-US"/>
              <a:t>各类型资源。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将资源</a:t>
            </a:r>
            <a:r>
              <a:rPr lang="zh-CN" altLang="en-US" b="1">
                <a:solidFill>
                  <a:srgbClr val="FF0000"/>
                </a:solidFill>
              </a:rPr>
              <a:t>适配为</a:t>
            </a:r>
            <a:r>
              <a:rPr lang="zh-CN" altLang="en-US"/>
              <a:t>底层渲染器需要的</a:t>
            </a:r>
            <a:r>
              <a:rPr lang="zh-CN" altLang="en-US" b="1">
                <a:solidFill>
                  <a:srgbClr val="FF0000"/>
                </a:solidFill>
              </a:rPr>
              <a:t>内存模型</a:t>
            </a:r>
            <a:r>
              <a:rPr lang="zh-CN" altLang="en-US"/>
              <a:t>返回。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内部会将资源缓存，使用</a:t>
            </a:r>
            <a:r>
              <a:rPr lang="zh-CN" altLang="en-US" b="1">
                <a:solidFill>
                  <a:srgbClr val="FF0000"/>
                </a:solidFill>
              </a:rPr>
              <a:t>引用计数</a:t>
            </a:r>
            <a:r>
              <a:rPr lang="zh-CN" altLang="en-US">
                <a:solidFill>
                  <a:schemeClr val="tx1"/>
                </a:solidFill>
              </a:rPr>
              <a:t>方式</a:t>
            </a:r>
            <a:r>
              <a:rPr lang="zh-CN" altLang="en-US"/>
              <a:t>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0260" y="433705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底层渲染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46195" y="5249545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44620" y="4684395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提供资源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157480" y="43370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资源管理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3795395" y="2676525"/>
            <a:ext cx="1868805" cy="5207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45255" y="2216150"/>
            <a:ext cx="1468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89026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磁盘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52940" y="4946015"/>
            <a:ext cx="2419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将资源适配为通用内存模型返回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9552940" y="2422525"/>
            <a:ext cx="2317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加载资源原文件进行解析并缓存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Tm="4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资源管理模块展示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资源释放</a:t>
            </a:r>
            <a:r>
              <a:rPr lang="en-US" altLang="zh-CN" sz="3200"/>
              <a:t>log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995420" cy="1960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9435" y="2226945"/>
            <a:ext cx="5463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资源申请</a:t>
            </a:r>
            <a:r>
              <a:rPr lang="en-US" altLang="zh-CN" sz="3200"/>
              <a:t>log</a:t>
            </a:r>
            <a:r>
              <a:rPr lang="zh-CN" altLang="en-US" sz="3200"/>
              <a:t>（仅创建时记录）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p:transition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u"/>
            </a:pPr>
            <a:r>
              <a:rPr lang="zh-CN" altLang="en-US" b="1"/>
              <a:t>平台无关层的功能相当于main函数，其具体职能如下：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在任意操作系统上</a:t>
            </a:r>
            <a:r>
              <a:rPr lang="zh-CN" altLang="en-US" b="1">
                <a:solidFill>
                  <a:srgbClr val="FF0000"/>
                </a:solidFill>
              </a:rPr>
              <a:t>弹出可渲染窗口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提供全局</a:t>
            </a:r>
            <a:r>
              <a:rPr lang="zh-CN" altLang="en-US" b="1">
                <a:solidFill>
                  <a:srgbClr val="FF0000"/>
                </a:solidFill>
              </a:rPr>
              <a:t>事件监听</a:t>
            </a:r>
            <a:r>
              <a:rPr lang="zh-CN" altLang="en-US"/>
              <a:t>功能。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调用</a:t>
            </a:r>
            <a:r>
              <a:rPr lang="zh-CN" altLang="en-US" b="1">
                <a:solidFill>
                  <a:srgbClr val="FF0000"/>
                </a:solidFill>
              </a:rPr>
              <a:t>场景管理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流程</a:t>
            </a:r>
            <a:r>
              <a:rPr lang="zh-CN" altLang="en-US"/>
              <a:t>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平台无关模块图解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3885" y="2326640"/>
            <a:ext cx="2378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与操作系统交互，</a:t>
            </a:r>
            <a:endParaRPr lang="zh-CN" altLang="en-US" sz="2400"/>
          </a:p>
          <a:p>
            <a:r>
              <a:rPr lang="zh-CN" altLang="en-US" sz="2400"/>
              <a:t>初始化绘图环境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9802495" y="5046980"/>
            <a:ext cx="1761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调场景管理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模块的接口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57480" y="171831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2330" y="171831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操作系统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3380" y="2127885"/>
            <a:ext cx="1177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指令集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57480" y="4438650"/>
            <a:ext cx="3410585" cy="20466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平台无关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2890" y="4831080"/>
            <a:ext cx="1449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流程函数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5942330" y="4438650"/>
            <a:ext cx="3410585" cy="2046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chemeClr val="tx1"/>
                </a:solidFill>
              </a:rPr>
              <a:t>场景管理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23030" y="2588260"/>
            <a:ext cx="1766570" cy="4597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6520" y="5291455"/>
            <a:ext cx="1783080" cy="49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9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绪论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7"/>
    </mc:Choice>
    <mc:Fallback>
      <p:transition advTm="4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成果展示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6"/>
    </mc:Choice>
    <mc:Fallback>
      <p:transition advTm="4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官方案例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66313" y="259794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 advTm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总结展望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7"/>
    </mc:Choice>
    <mc:Fallback>
      <p:transition advTm="4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12788" y="1569401"/>
            <a:ext cx="3019519" cy="5292954"/>
            <a:chOff x="801194" y="2377440"/>
            <a:chExt cx="2558549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795527" y="5322236"/>
              <a:ext cx="766734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998143" y="2784446"/>
              <a:ext cx="2361600" cy="102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  <a:p>
              <a:pPr algn="ctr"/>
              <a:endParaRPr lang="zh-CN" altLang="en-US"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底层架构思路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渲染效率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易用性</a:t>
              </a:r>
              <a:endParaRPr lang="zh-CN" altLang="fr-FR" sz="24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412337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58610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缺点与不足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10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资源管理模块庞大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全局状态需要分离</a:t>
              </a:r>
              <a:endParaRPr lang="zh-CN" altLang="en-US" sz="24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16744" cy="5292954"/>
            <a:chOff x="6209212" y="2377440"/>
            <a:chExt cx="2471464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7175034" y="5321702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19076" y="2784446"/>
              <a:ext cx="2361600" cy="61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3200" b="1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+mn-lt"/>
                </a:rPr>
                <a:t>后期维护</a:t>
              </a:r>
              <a:endParaRPr lang="zh-CN" altLang="en-US" sz="3200" b="1">
                <a:solidFill>
                  <a:schemeClr val="tx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148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 fontAlgn="auto">
                <a:lnSpc>
                  <a:spcPct val="150000"/>
                </a:lnSpc>
              </a:pPr>
              <a:r>
                <a:rPr lang="zh-CN" altLang="fr-FR" sz="2400">
                  <a:sym typeface="+mn-lt"/>
                </a:rPr>
                <a:t>优化</a:t>
              </a:r>
              <a:endParaRPr lang="zh-CN" altLang="fr-FR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en-US" altLang="zh-CN" sz="2400">
                  <a:sym typeface="+mn-lt"/>
                </a:rPr>
                <a:t>UI</a:t>
              </a:r>
              <a:r>
                <a:rPr lang="zh-CN" altLang="en-US" sz="2400">
                  <a:sym typeface="+mn-lt"/>
                </a:rPr>
                <a:t>渲染</a:t>
              </a:r>
              <a:endParaRPr lang="zh-CN" altLang="en-US" sz="2400"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2400">
                  <a:sym typeface="+mn-lt"/>
                </a:rPr>
                <a:t>动画系统</a:t>
              </a:r>
              <a:endParaRPr lang="zh-CN" altLang="en-US" sz="24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467360" y="264160"/>
            <a:ext cx="10885805" cy="107124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工作总结</a:t>
            </a:r>
            <a:endParaRPr lang="zh-CN" alt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</p:spTree>
    <p:custDataLst>
      <p:tags r:id="rId23"/>
    </p:custDataLst>
  </p:cSld>
  <p:clrMapOvr>
    <a:masterClrMapping/>
  </p:clrMapOvr>
  <p:transition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 advTm="9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3200" b="1"/>
              <a:t>背景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计算机图形学是游戏引擎技术、人工智能领域中所有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与图像有关技术的基础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国外计算机图形技术蓬勃发展，而</a:t>
            </a:r>
            <a:r>
              <a:rPr lang="zh-CN" altLang="en-US" b="1">
                <a:solidFill>
                  <a:srgbClr val="FF0000"/>
                </a:solidFill>
              </a:rPr>
              <a:t>国内</a:t>
            </a:r>
            <a:r>
              <a:rPr lang="zh-CN" altLang="en-US">
                <a:solidFill>
                  <a:schemeClr val="tx1"/>
                </a:solidFill>
              </a:rPr>
              <a:t>仍处于</a:t>
            </a:r>
            <a:r>
              <a:rPr lang="zh-CN" altLang="en-US" b="1">
                <a:solidFill>
                  <a:srgbClr val="FF0000"/>
                </a:solidFill>
              </a:rPr>
              <a:t>起步阶段</a:t>
            </a:r>
            <a:r>
              <a:rPr lang="zh-CN" altLang="en-US"/>
              <a:t>，且</a:t>
            </a:r>
            <a:r>
              <a:rPr lang="zh-CN" altLang="en-US" b="1">
                <a:solidFill>
                  <a:srgbClr val="FF0000"/>
                </a:solidFill>
              </a:rPr>
              <a:t>发展</a:t>
            </a:r>
            <a:r>
              <a:rPr lang="zh-CN" altLang="en-US"/>
              <a:t>速度</a:t>
            </a:r>
            <a:r>
              <a:rPr lang="zh-CN" altLang="en-US" b="1">
                <a:solidFill>
                  <a:srgbClr val="FF0000"/>
                </a:solidFill>
              </a:rPr>
              <a:t>缓慢</a:t>
            </a:r>
            <a:r>
              <a:rPr lang="zh-CN" altLang="en-US"/>
              <a:t>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4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概述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ym typeface="+mn-ea"/>
              </a:rPr>
              <a:t>游戏引擎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游戏引擎是一款游戏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最核心最底层</a:t>
            </a:r>
            <a:r>
              <a:rPr lang="zh-CN" altLang="en-US">
                <a:sym typeface="+mn-ea"/>
              </a:rPr>
              <a:t>的代码，直接与操作系统交互，封装游戏开发中不变的部分。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>
                <a:sym typeface="+mn-ea"/>
              </a:rPr>
              <a:t>国外有着著名的游戏引擎</a:t>
            </a:r>
            <a:r>
              <a:rPr lang="en-US" altLang="zh-CN">
                <a:sym typeface="+mn-ea"/>
              </a:rPr>
              <a:t>——Unreal Engine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Unity3D</a:t>
            </a:r>
            <a:r>
              <a:rPr lang="zh-CN" altLang="en-US">
                <a:sym typeface="+mn-ea"/>
              </a:rPr>
              <a:t>等。但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国内没有</a:t>
            </a:r>
            <a:r>
              <a:rPr lang="zh-CN" altLang="en-US">
                <a:sym typeface="+mn-ea"/>
              </a:rPr>
              <a:t>影响力巨大的游戏引擎，游戏开发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多使用国外</a:t>
            </a:r>
            <a:r>
              <a:rPr lang="zh-CN" altLang="en-US">
                <a:sym typeface="+mn-ea"/>
              </a:rPr>
              <a:t>现有的底层技术。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研究方法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4"/>
    </mc:Choice>
    <mc:Fallback>
      <p:transition advTm="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如何研究？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66979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理论基础</a:t>
            </a:r>
            <a:endParaRPr lang="zh-CN" altLang="en-US"/>
          </a:p>
          <a:p>
            <a:r>
              <a:rPr lang="zh-CN" altLang="en-US"/>
              <a:t>计算机图形学、</a:t>
            </a:r>
            <a:r>
              <a:rPr lang="en-US" altLang="zh-CN"/>
              <a:t>3D</a:t>
            </a:r>
            <a:r>
              <a:rPr lang="zh-CN" altLang="en-US"/>
              <a:t>数学</a:t>
            </a:r>
            <a:endParaRPr lang="zh-CN" altLang="en-US" sz="1400"/>
          </a:p>
          <a:p>
            <a:endParaRPr lang="zh-CN" altLang="en-US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技术手段</a:t>
            </a:r>
            <a:endParaRPr lang="zh-CN" altLang="en-US"/>
          </a:p>
          <a:p>
            <a:r>
              <a:rPr lang="en-US" altLang="zh-CN"/>
              <a:t>OpenGL</a:t>
            </a:r>
            <a:r>
              <a:rPr lang="zh-CN" altLang="en-US"/>
              <a:t>、</a:t>
            </a:r>
            <a:r>
              <a:rPr lang="en-US" altLang="zh-CN"/>
              <a:t>C/C++</a:t>
            </a:r>
            <a:endParaRPr lang="en-US" altLang="zh-CN" sz="1400"/>
          </a:p>
          <a:p>
            <a:endParaRPr lang="en-US" altLang="zh-CN" sz="1400"/>
          </a:p>
          <a:p>
            <a:pPr>
              <a:buFont typeface="Wingdings" panose="05000000000000000000" charset="0"/>
              <a:buChar char="u"/>
            </a:pPr>
            <a:r>
              <a:rPr lang="zh-CN" altLang="en-US" sz="3200" b="1">
                <a:solidFill>
                  <a:srgbClr val="002060"/>
                </a:solidFill>
              </a:rPr>
              <a:t>实现目标</a:t>
            </a:r>
            <a:endParaRPr lang="en-US" altLang="zh-CN" sz="1400"/>
          </a:p>
          <a:p>
            <a:r>
              <a:rPr lang="en-US" altLang="zh-CN"/>
              <a:t>3D</a:t>
            </a:r>
            <a:r>
              <a:rPr lang="zh-CN" altLang="en-US"/>
              <a:t>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lt"/>
              </a:rPr>
              <a:t>技术实践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对于软件架构、渲染技术的思考，以及效果预览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6"/>
    </mc:Choice>
    <mc:Fallback>
      <p:transition advTm="4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软件层次与职能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2115820"/>
            <a:ext cx="12211050" cy="4709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0"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3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1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3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8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1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WPS 演示</Application>
  <PresentationFormat>宽屏</PresentationFormat>
  <Paragraphs>342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Clear Sans Light</vt:lpstr>
      <vt:lpstr>Calibri</vt:lpstr>
      <vt:lpstr>Wingdings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场景管理模块图解</vt:lpstr>
      <vt:lpstr>一帧的渲染过程</vt:lpstr>
      <vt:lpstr>场景管理模块——单场景渲染以及场景切换</vt:lpstr>
      <vt:lpstr>底层渲染器</vt:lpstr>
      <vt:lpstr>底层渲染器图解</vt:lpstr>
      <vt:lpstr>底层渲染器/SDK相关部分</vt:lpstr>
      <vt:lpstr>底层渲染器/SDK相关部分图解</vt:lpstr>
      <vt:lpstr>底层渲染器/SDK无关部分</vt:lpstr>
      <vt:lpstr>底层渲染器类的继承关系</vt:lpstr>
      <vt:lpstr>内置游戏物体展示</vt:lpstr>
      <vt:lpstr>内置游戏物体展示</vt:lpstr>
      <vt:lpstr>内置游戏物体展示</vt:lpstr>
      <vt:lpstr>内置游戏物体展示</vt:lpstr>
      <vt:lpstr>内置游戏物体展示</vt:lpstr>
      <vt:lpstr>资源管理模块</vt:lpstr>
      <vt:lpstr>资源管理模块图解</vt:lpstr>
      <vt:lpstr>资源管理模块展示</vt:lpstr>
      <vt:lpstr>平台无关模块 </vt:lpstr>
      <vt:lpstr>平台无关模块图解</vt:lpstr>
      <vt:lpstr>成果展示</vt:lpstr>
      <vt:lpstr>PowerPoint 演示文稿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425</cp:revision>
  <dcterms:created xsi:type="dcterms:W3CDTF">2018-02-08T02:09:00Z</dcterms:created>
  <dcterms:modified xsi:type="dcterms:W3CDTF">2018-06-10T06:35:35Z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