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392" r:id="rId16"/>
    <p:sldId id="271" r:id="rId17"/>
    <p:sldId id="294" r:id="rId18"/>
    <p:sldId id="340" r:id="rId19"/>
    <p:sldId id="275" r:id="rId20"/>
    <p:sldId id="337" r:id="rId21"/>
    <p:sldId id="292" r:id="rId22"/>
    <p:sldId id="393" r:id="rId23"/>
    <p:sldId id="261" r:id="rId24"/>
    <p:sldId id="262" r:id="rId25"/>
    <p:sldId id="263" r:id="rId26"/>
    <p:sldId id="264" r:id="rId27"/>
    <p:sldId id="265" r:id="rId28"/>
    <p:sldId id="296" r:id="rId29"/>
    <p:sldId id="339" r:id="rId30"/>
    <p:sldId id="297" r:id="rId31"/>
    <p:sldId id="272" r:id="rId32"/>
    <p:sldId id="341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9293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包括</a:t>
            </a:r>
            <a:r>
              <a:rPr lang="en-US" altLang="zh-CN" b="1">
                <a:solidFill>
                  <a:srgbClr val="FF0000"/>
                </a:solidFill>
              </a:rPr>
              <a:t>Scene</a:t>
            </a:r>
            <a:r>
              <a:rPr lang="zh-CN" altLang="en-US"/>
              <a:t>以及</a:t>
            </a:r>
            <a:r>
              <a:rPr lang="en-US" altLang="zh-CN" b="1">
                <a:solidFill>
                  <a:srgbClr val="FF0000"/>
                </a:solidFill>
              </a:rPr>
              <a:t>SceneManager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</a:t>
            </a:r>
            <a:r>
              <a:rPr lang="zh-CN" altLang="en-US"/>
              <a:t>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功能，每次循环</a:t>
            </a:r>
            <a:r>
              <a:rPr lang="zh-CN" altLang="en-US">
                <a:sym typeface="+mn-ea"/>
              </a:rPr>
              <a:t>执行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当前场景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流程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97365" y="2421255"/>
            <a:ext cx="249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68605" y="1767205"/>
            <a:ext cx="3126105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0540" y="1718310"/>
            <a:ext cx="3553460" cy="1866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5745" y="214630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68605" y="4405630"/>
            <a:ext cx="3124835" cy="191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0980" y="4853940"/>
            <a:ext cx="85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5590540" y="4405630"/>
            <a:ext cx="3553460" cy="199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89655" y="260667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691890" y="531431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50" y="14579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33775" y="18618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</p:cNvCxnSpPr>
          <p:nvPr/>
        </p:nvCxnSpPr>
        <p:spPr>
          <a:xfrm flipV="1">
            <a:off x="2288540" y="2138045"/>
            <a:ext cx="1636395" cy="10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3" idx="2"/>
          </p:cNvCxnSpPr>
          <p:nvPr/>
        </p:nvCxnSpPr>
        <p:spPr>
          <a:xfrm>
            <a:off x="2350770" y="5485765"/>
            <a:ext cx="118300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3"/>
          </p:cNvCxnSpPr>
          <p:nvPr/>
        </p:nvCxnSpPr>
        <p:spPr>
          <a:xfrm flipV="1">
            <a:off x="2350770" y="3647440"/>
            <a:ext cx="1527175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81420" y="1861820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882005" y="2907665"/>
            <a:ext cx="39941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64295" y="2907665"/>
            <a:ext cx="918845" cy="841375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3533775" y="44399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  <a:sym typeface="+mn-ea"/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1420" y="443928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3" idx="6"/>
            <a:endCxn id="4" idx="2"/>
          </p:cNvCxnSpPr>
          <p:nvPr/>
        </p:nvCxnSpPr>
        <p:spPr>
          <a:xfrm flipV="1">
            <a:off x="5882005" y="5485130"/>
            <a:ext cx="399415" cy="635"/>
          </a:xfrm>
          <a:prstGeom prst="bentConnector3">
            <a:avLst>
              <a:gd name="adj1" fmla="val 5007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6"/>
            <a:endCxn id="19" idx="2"/>
          </p:cNvCxnSpPr>
          <p:nvPr/>
        </p:nvCxnSpPr>
        <p:spPr>
          <a:xfrm flipV="1">
            <a:off x="8964295" y="4439920"/>
            <a:ext cx="2015490" cy="10452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883140" y="525526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单场景渲染以及场景切换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21501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23368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308985" cy="2047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获取美术资源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en-US" altLang="zh-CN" b="1">
                <a:solidFill>
                  <a:srgbClr val="FF0000"/>
                </a:solidFill>
              </a:rPr>
              <a:t>Buffer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OpenGL 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支持开发者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通过</a:t>
            </a:r>
            <a:r>
              <a:rPr lang="zh-CN" altLang="en-US" b="1">
                <a:solidFill>
                  <a:srgbClr val="FF0000"/>
                </a:solidFill>
              </a:rPr>
              <a:t>组合</a:t>
            </a:r>
            <a:r>
              <a:rPr lang="en-US" altLang="zh-CN"/>
              <a:t>SDK</a:t>
            </a:r>
            <a:r>
              <a:rPr lang="zh-CN" altLang="en-US"/>
              <a:t>相关部分，使其能够</a:t>
            </a:r>
            <a:r>
              <a:rPr lang="zh-CN" altLang="en-US" b="1">
                <a:solidFill>
                  <a:srgbClr val="FF0000"/>
                </a:solidFill>
              </a:rPr>
              <a:t>被渲染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底层渲染器类的继承关系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388745"/>
            <a:ext cx="5238115" cy="5464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0" y="2032000"/>
            <a:ext cx="3676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定义物体位置信息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62650" y="3582670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组合</a:t>
            </a:r>
            <a:r>
              <a:rPr lang="en-US" altLang="zh-CN" sz="3200"/>
              <a:t>Shader</a:t>
            </a:r>
            <a:r>
              <a:rPr lang="zh-CN" altLang="en-US" sz="3200"/>
              <a:t>、</a:t>
            </a:r>
            <a:r>
              <a:rPr lang="en-US" altLang="zh-CN" sz="3200"/>
              <a:t>Buffer</a:t>
            </a:r>
            <a:r>
              <a:rPr lang="zh-CN" altLang="en-US" sz="3200"/>
              <a:t>，具有被渲染的条件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962650" y="5574665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在可渲染的基础上加上受光支持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0580" y="1532890"/>
            <a:ext cx="2752090" cy="4022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4645" y="592772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532890"/>
            <a:ext cx="2736850" cy="405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4810" y="5927725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适配为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0260" y="43370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195" y="52495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44620" y="4684395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795395" y="2676525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45255" y="221615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026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磁盘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52940" y="4946015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552940" y="2422525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资源释放</a:t>
            </a:r>
            <a:r>
              <a:rPr lang="en-US" altLang="zh-CN" sz="3200"/>
              <a:t>log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5463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资源申请</a:t>
            </a:r>
            <a:r>
              <a:rPr lang="en-US" altLang="zh-CN" sz="3200"/>
              <a:t>log</a:t>
            </a:r>
            <a:r>
              <a:rPr lang="zh-CN" altLang="en-US" sz="3200"/>
              <a:t>（仅创建时记录）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380" y="2127885"/>
            <a:ext cx="1177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指令集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289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23030" y="25882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520" y="5291455"/>
            <a:ext cx="1783080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官方案例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底层架构思路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工作总结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对于软件架构、渲染技术的思考，以及效果预览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WPS 演示</Application>
  <PresentationFormat>宽屏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Wingdings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一帧的渲染过程</vt:lpstr>
      <vt:lpstr>场景管理模块——单场景渲染以及场景切换</vt:lpstr>
      <vt:lpstr>底层渲染器</vt:lpstr>
      <vt:lpstr>底层渲染器图解</vt:lpstr>
      <vt:lpstr>底层渲染器/SDK相关部分</vt:lpstr>
      <vt:lpstr>底层渲染器/SDK相关部分图解</vt:lpstr>
      <vt:lpstr>底层渲染器/SDK无关部分</vt:lpstr>
      <vt:lpstr>底层渲染器类的继承关系</vt:lpstr>
      <vt:lpstr>内置游戏物体展示</vt:lpstr>
      <vt:lpstr>内置游戏物体展示</vt:lpstr>
      <vt:lpstr>内置游戏物体展示</vt:lpstr>
      <vt:lpstr>内置游戏物体展示</vt:lpstr>
      <vt:lpstr>内置游戏物体展示</vt:lpstr>
      <vt:lpstr>资源管理模块</vt:lpstr>
      <vt:lpstr>资源管理模块图解</vt:lpstr>
      <vt:lpstr>资源管理模块展示</vt:lpstr>
      <vt:lpstr>平台无关模块 </vt:lpstr>
      <vt:lpstr>平台无关模块图解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424</cp:revision>
  <dcterms:created xsi:type="dcterms:W3CDTF">2018-02-08T02:09:00Z</dcterms:created>
  <dcterms:modified xsi:type="dcterms:W3CDTF">2018-06-10T02:50:35Z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