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1" r:id="rId5"/>
  </p:sldMasterIdLst>
  <p:notesMasterIdLst>
    <p:notesMasterId r:id="rId12"/>
  </p:notesMasterIdLst>
  <p:sldIdLst>
    <p:sldId id="298" r:id="rId6"/>
    <p:sldId id="304" r:id="rId7"/>
    <p:sldId id="301" r:id="rId8"/>
    <p:sldId id="302" r:id="rId9"/>
    <p:sldId id="303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FAA31-E028-4D0D-890E-D112730E3A8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398E9-CECD-45E2-BD19-50E96C705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96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91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1">
  <p:cSld name="Agenda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1299416" y="1833271"/>
            <a:ext cx="3460828" cy="32842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9039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2">
  <p:cSld name="Agenda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>
            <a:spLocks noGrp="1"/>
          </p:cNvSpPr>
          <p:nvPr>
            <p:ph type="pic" idx="2"/>
          </p:nvPr>
        </p:nvSpPr>
        <p:spPr>
          <a:xfrm>
            <a:off x="6098747" y="1340"/>
            <a:ext cx="6093253" cy="6853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272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3">
  <p:cSld name="Agenda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>
            <a:spLocks noGrp="1"/>
          </p:cNvSpPr>
          <p:nvPr>
            <p:ph type="pic" idx="2"/>
          </p:nvPr>
        </p:nvSpPr>
        <p:spPr>
          <a:xfrm>
            <a:off x="1" y="2588564"/>
            <a:ext cx="12191376" cy="16802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70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4">
  <p:cSld name="Agenda_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>
            <a:spLocks noGrp="1"/>
          </p:cNvSpPr>
          <p:nvPr>
            <p:ph type="pic" idx="2"/>
          </p:nvPr>
        </p:nvSpPr>
        <p:spPr>
          <a:xfrm>
            <a:off x="2" y="1340"/>
            <a:ext cx="5128366" cy="68546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113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5">
  <p:cSld name="Agenda_5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>
            <a:spLocks noGrp="1"/>
          </p:cNvSpPr>
          <p:nvPr>
            <p:ph type="pic" idx="2"/>
          </p:nvPr>
        </p:nvSpPr>
        <p:spPr>
          <a:xfrm>
            <a:off x="2" y="1340"/>
            <a:ext cx="4150368" cy="68546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645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6">
  <p:cSld name="Agenda_6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1530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7">
  <p:cSld name="Agenda_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>
            <a:spLocks noGrp="1"/>
          </p:cNvSpPr>
          <p:nvPr>
            <p:ph type="pic" idx="2"/>
          </p:nvPr>
        </p:nvSpPr>
        <p:spPr>
          <a:xfrm>
            <a:off x="2747" y="0"/>
            <a:ext cx="609325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6152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8">
  <p:cSld name="Agenda_8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>
            <a:spLocks noGrp="1"/>
          </p:cNvSpPr>
          <p:nvPr>
            <p:ph type="pic" idx="2"/>
          </p:nvPr>
        </p:nvSpPr>
        <p:spPr>
          <a:xfrm>
            <a:off x="0" y="6835"/>
            <a:ext cx="12191500" cy="16417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16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9">
  <p:cSld name="Agenda_9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>
            <a:spLocks noGrp="1"/>
          </p:cNvSpPr>
          <p:nvPr>
            <p:ph type="pic" idx="2"/>
          </p:nvPr>
        </p:nvSpPr>
        <p:spPr>
          <a:xfrm>
            <a:off x="997123" y="4318876"/>
            <a:ext cx="2276839" cy="13781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1"/>
          <p:cNvSpPr>
            <a:spLocks noGrp="1"/>
          </p:cNvSpPr>
          <p:nvPr>
            <p:ph type="pic" idx="3"/>
          </p:nvPr>
        </p:nvSpPr>
        <p:spPr>
          <a:xfrm>
            <a:off x="3635099" y="4318876"/>
            <a:ext cx="2276839" cy="13781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>
            <a:spLocks noGrp="1"/>
          </p:cNvSpPr>
          <p:nvPr>
            <p:ph type="pic" idx="4"/>
          </p:nvPr>
        </p:nvSpPr>
        <p:spPr>
          <a:xfrm>
            <a:off x="6274571" y="4318876"/>
            <a:ext cx="2276839" cy="13781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>
            <a:spLocks noGrp="1"/>
          </p:cNvSpPr>
          <p:nvPr>
            <p:ph type="pic" idx="5"/>
          </p:nvPr>
        </p:nvSpPr>
        <p:spPr>
          <a:xfrm>
            <a:off x="8915287" y="4318876"/>
            <a:ext cx="2276839" cy="13781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7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10">
  <p:cSld name="Agenda_10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>
            <a:spLocks noGrp="1"/>
          </p:cNvSpPr>
          <p:nvPr>
            <p:ph type="pic" idx="2"/>
          </p:nvPr>
        </p:nvSpPr>
        <p:spPr>
          <a:xfrm>
            <a:off x="1387231" y="1196080"/>
            <a:ext cx="1405963" cy="33885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>
            <a:spLocks noGrp="1"/>
          </p:cNvSpPr>
          <p:nvPr>
            <p:ph type="pic" idx="3"/>
          </p:nvPr>
        </p:nvSpPr>
        <p:spPr>
          <a:xfrm>
            <a:off x="3865863" y="2275463"/>
            <a:ext cx="1405963" cy="33885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>
            <a:spLocks noGrp="1"/>
          </p:cNvSpPr>
          <p:nvPr>
            <p:ph type="pic" idx="4"/>
          </p:nvPr>
        </p:nvSpPr>
        <p:spPr>
          <a:xfrm>
            <a:off x="6343249" y="1196080"/>
            <a:ext cx="1405963" cy="33885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>
            <a:spLocks noGrp="1"/>
          </p:cNvSpPr>
          <p:nvPr>
            <p:ph type="pic" idx="5"/>
          </p:nvPr>
        </p:nvSpPr>
        <p:spPr>
          <a:xfrm>
            <a:off x="8821882" y="2275463"/>
            <a:ext cx="1405963" cy="33885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5840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11">
  <p:cSld name="Agenda_1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>
            <a:spLocks noGrp="1"/>
          </p:cNvSpPr>
          <p:nvPr>
            <p:ph type="pic" idx="2"/>
          </p:nvPr>
        </p:nvSpPr>
        <p:spPr>
          <a:xfrm>
            <a:off x="1321296" y="2286447"/>
            <a:ext cx="1584535" cy="15813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>
            <a:spLocks noGrp="1"/>
          </p:cNvSpPr>
          <p:nvPr>
            <p:ph type="pic" idx="3"/>
          </p:nvPr>
        </p:nvSpPr>
        <p:spPr>
          <a:xfrm>
            <a:off x="3975129" y="2286447"/>
            <a:ext cx="1584535" cy="15813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>
            <a:spLocks noGrp="1"/>
          </p:cNvSpPr>
          <p:nvPr>
            <p:ph type="pic" idx="4"/>
          </p:nvPr>
        </p:nvSpPr>
        <p:spPr>
          <a:xfrm>
            <a:off x="6632333" y="2286447"/>
            <a:ext cx="1584535" cy="15813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>
            <a:spLocks noGrp="1"/>
          </p:cNvSpPr>
          <p:nvPr>
            <p:ph type="pic" idx="5"/>
          </p:nvPr>
        </p:nvSpPr>
        <p:spPr>
          <a:xfrm>
            <a:off x="9286169" y="2286447"/>
            <a:ext cx="1584535" cy="15813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8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_12">
  <p:cSld name="Agenda_1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>
            <a:spLocks noGrp="1"/>
          </p:cNvSpPr>
          <p:nvPr>
            <p:ph type="pic" idx="2"/>
          </p:nvPr>
        </p:nvSpPr>
        <p:spPr>
          <a:xfrm>
            <a:off x="1" y="1342"/>
            <a:ext cx="12191500" cy="28722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90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Raleway"/>
              <a:buNone/>
              <a:defRPr sz="8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29566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flickr.com/photos/free-software-center/3040165623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Progression School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Hackathon 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Indrakumar </a:t>
            </a:r>
            <a:r>
              <a:rPr lang="en-US" sz="1600" dirty="0" err="1"/>
              <a:t>singh</a:t>
            </a:r>
            <a:r>
              <a:rPr lang="en-US" sz="1600" dirty="0"/>
              <a:t> atom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6098746" y="1340"/>
            <a:ext cx="6091667" cy="6855322"/>
          </a:xfrm>
          <a:custGeom>
            <a:avLst/>
            <a:gdLst/>
            <a:ahLst/>
            <a:cxnLst/>
            <a:rect l="l" t="t" r="r" b="b"/>
            <a:pathLst>
              <a:path w="9785" h="11008" extrusionOk="0">
                <a:moveTo>
                  <a:pt x="0" y="11007"/>
                </a:moveTo>
                <a:lnTo>
                  <a:pt x="9784" y="11007"/>
                </a:lnTo>
                <a:lnTo>
                  <a:pt x="9784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45713" tIns="22850" rIns="45713" bIns="22850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kern="0">
              <a:solidFill>
                <a:srgbClr val="74799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3" name="Picture Placeholder 2" descr="A group of people sitting around a round table with laptops&#10;&#10;AI-generated content may be incorrect.">
            <a:extLst>
              <a:ext uri="{FF2B5EF4-FFF2-40B4-BE49-F238E27FC236}">
                <a16:creationId xmlns:a16="http://schemas.microsoft.com/office/drawing/2014/main" id="{1158BDCA-75F3-A87C-B41F-77FADE26F4C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358" r="20358"/>
          <a:stretch>
            <a:fillRect/>
          </a:stretch>
        </p:blipFill>
        <p:spPr>
          <a:xfrm>
            <a:off x="6099175" y="1588"/>
            <a:ext cx="6091238" cy="68532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155" name="Google Shape;155;p19"/>
          <p:cNvCxnSpPr/>
          <p:nvPr/>
        </p:nvCxnSpPr>
        <p:spPr>
          <a:xfrm rot="10800000">
            <a:off x="-1586" y="1363615"/>
            <a:ext cx="26120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9"/>
          <p:cNvCxnSpPr/>
          <p:nvPr/>
        </p:nvCxnSpPr>
        <p:spPr>
          <a:xfrm rot="10800000">
            <a:off x="-1586" y="2701174"/>
            <a:ext cx="2612075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9"/>
          <p:cNvCxnSpPr/>
          <p:nvPr/>
        </p:nvCxnSpPr>
        <p:spPr>
          <a:xfrm rot="10800000">
            <a:off x="-1586" y="4035985"/>
            <a:ext cx="2612075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9"/>
          <p:cNvCxnSpPr/>
          <p:nvPr/>
        </p:nvCxnSpPr>
        <p:spPr>
          <a:xfrm rot="10800000">
            <a:off x="-1586" y="5370795"/>
            <a:ext cx="2612075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9"/>
          <p:cNvSpPr txBox="1"/>
          <p:nvPr/>
        </p:nvSpPr>
        <p:spPr>
          <a:xfrm>
            <a:off x="2732913" y="1015320"/>
            <a:ext cx="2028600" cy="30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b" anchorCtr="0">
            <a:spAutoFit/>
          </a:bodyPr>
          <a:lstStyle/>
          <a:p>
            <a:pPr defTabSz="457200">
              <a:buClr>
                <a:srgbClr val="000000"/>
              </a:buClr>
            </a:pPr>
            <a:r>
              <a:rPr lang="en-US" sz="1700" b="1" kern="0" dirty="0">
                <a:solidFill>
                  <a:srgbClr val="055176"/>
                </a:solidFill>
                <a:latin typeface="Raleway"/>
                <a:ea typeface="Raleway"/>
                <a:cs typeface="Raleway"/>
                <a:sym typeface="Raleway"/>
              </a:rPr>
              <a:t>Use Case</a:t>
            </a:r>
            <a:endParaRPr sz="7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732913" y="1319307"/>
            <a:ext cx="2028600" cy="2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20000"/>
              </a:lnSpc>
              <a:buClr>
                <a:srgbClr val="000000"/>
              </a:buClr>
            </a:pPr>
            <a:r>
              <a:rPr lang="en-US" sz="1250" kern="0" dirty="0">
                <a:solidFill>
                  <a:srgbClr val="747993"/>
                </a:solidFill>
                <a:latin typeface="Raleway Light"/>
                <a:ea typeface="Raleway Light"/>
                <a:cs typeface="Raleway Light"/>
                <a:sym typeface="Raleway Light"/>
              </a:rPr>
              <a:t>Overview</a:t>
            </a:r>
            <a:endParaRPr sz="7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694586" y="752620"/>
            <a:ext cx="973200" cy="66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b" anchorCtr="0">
            <a:spAutoFit/>
          </a:bodyPr>
          <a:lstStyle/>
          <a:p>
            <a:pPr algn="r" defTabSz="457200">
              <a:buClr>
                <a:srgbClr val="000000"/>
              </a:buClr>
            </a:pPr>
            <a:r>
              <a:rPr lang="en-US" sz="4000" b="1" kern="0">
                <a:solidFill>
                  <a:srgbClr val="055176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7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2732913" y="2346181"/>
            <a:ext cx="2028600" cy="30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b" anchorCtr="0">
            <a:spAutoFit/>
          </a:bodyPr>
          <a:lstStyle/>
          <a:p>
            <a:pPr defTabSz="457200">
              <a:buClr>
                <a:srgbClr val="000000"/>
              </a:buClr>
            </a:pPr>
            <a:r>
              <a:rPr lang="en-US" sz="1700" b="1" kern="0" dirty="0">
                <a:solidFill>
                  <a:srgbClr val="00A09F"/>
                </a:solidFill>
                <a:latin typeface="Raleway"/>
                <a:cs typeface="Arial"/>
                <a:sym typeface="Raleway"/>
              </a:rPr>
              <a:t>Architecture</a:t>
            </a:r>
            <a:endParaRPr sz="7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2732913" y="2650167"/>
            <a:ext cx="2028600" cy="2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20000"/>
              </a:lnSpc>
              <a:buClr>
                <a:srgbClr val="000000"/>
              </a:buClr>
            </a:pPr>
            <a:r>
              <a:rPr lang="en-US" sz="1250" kern="0" dirty="0">
                <a:solidFill>
                  <a:srgbClr val="747993"/>
                </a:solidFill>
                <a:latin typeface="Raleway Light"/>
                <a:ea typeface="Raleway Light"/>
                <a:cs typeface="Raleway Light"/>
                <a:sym typeface="Raleway Light"/>
              </a:rPr>
              <a:t>High level flow</a:t>
            </a:r>
            <a:endParaRPr sz="7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1694586" y="2083480"/>
            <a:ext cx="973200" cy="66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b" anchorCtr="0">
            <a:spAutoFit/>
          </a:bodyPr>
          <a:lstStyle/>
          <a:p>
            <a:pPr algn="r" defTabSz="457200">
              <a:buClr>
                <a:srgbClr val="000000"/>
              </a:buClr>
            </a:pPr>
            <a:r>
              <a:rPr lang="en-US" sz="4000" b="1" kern="0">
                <a:solidFill>
                  <a:srgbClr val="00A09F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7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732913" y="3685281"/>
            <a:ext cx="2028600" cy="30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b" anchorCtr="0">
            <a:spAutoFit/>
          </a:bodyPr>
          <a:lstStyle/>
          <a:p>
            <a:pPr defTabSz="457200">
              <a:buClr>
                <a:srgbClr val="000000"/>
              </a:buClr>
            </a:pPr>
            <a:r>
              <a:rPr lang="en-US" sz="1700" b="1" kern="0" dirty="0">
                <a:solidFill>
                  <a:srgbClr val="00C991"/>
                </a:solidFill>
                <a:latin typeface="Raleway"/>
                <a:cs typeface="Arial"/>
                <a:sym typeface="Raleway"/>
              </a:rPr>
              <a:t>Tech Stack</a:t>
            </a:r>
            <a:endParaRPr sz="7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732913" y="3989266"/>
            <a:ext cx="2028600" cy="2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20000"/>
              </a:lnSpc>
              <a:buClr>
                <a:srgbClr val="000000"/>
              </a:buClr>
            </a:pPr>
            <a:r>
              <a:rPr lang="en-US" sz="1250" kern="0" dirty="0">
                <a:solidFill>
                  <a:srgbClr val="747993"/>
                </a:solidFill>
                <a:latin typeface="Raleway Light"/>
                <a:ea typeface="Raleway Light"/>
                <a:cs typeface="Raleway Light"/>
                <a:sym typeface="Raleway Light"/>
              </a:rPr>
              <a:t>Key components</a:t>
            </a:r>
            <a:endParaRPr sz="7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694586" y="3422578"/>
            <a:ext cx="973200" cy="66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b" anchorCtr="0">
            <a:spAutoFit/>
          </a:bodyPr>
          <a:lstStyle/>
          <a:p>
            <a:pPr algn="r" defTabSz="457200">
              <a:buClr>
                <a:srgbClr val="000000"/>
              </a:buClr>
            </a:pPr>
            <a:r>
              <a:rPr lang="en-US" sz="4000" b="1" kern="0">
                <a:solidFill>
                  <a:srgbClr val="00C99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7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2732913" y="5020668"/>
            <a:ext cx="2028600" cy="30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b" anchorCtr="0">
            <a:spAutoFit/>
          </a:bodyPr>
          <a:lstStyle/>
          <a:p>
            <a:pPr defTabSz="457200">
              <a:buClr>
                <a:srgbClr val="000000"/>
              </a:buClr>
            </a:pPr>
            <a:r>
              <a:rPr lang="en-US" sz="1700" b="1" kern="0" dirty="0">
                <a:solidFill>
                  <a:srgbClr val="4BE88C"/>
                </a:solidFill>
                <a:latin typeface="Raleway"/>
                <a:cs typeface="Arial"/>
                <a:sym typeface="Raleway"/>
              </a:rPr>
              <a:t>Product Demo</a:t>
            </a:r>
            <a:endParaRPr sz="7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2732913" y="5324653"/>
            <a:ext cx="2028600" cy="50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20000"/>
              </a:lnSpc>
              <a:buClr>
                <a:srgbClr val="000000"/>
              </a:buClr>
            </a:pPr>
            <a:r>
              <a:rPr lang="en-US" sz="1250" kern="0" dirty="0">
                <a:solidFill>
                  <a:srgbClr val="747993"/>
                </a:solidFill>
                <a:latin typeface="Raleway Light"/>
                <a:ea typeface="Raleway Light"/>
                <a:cs typeface="Raleway Light"/>
                <a:sym typeface="Raleway Light"/>
              </a:rPr>
              <a:t>Walk thru of the Agentic AI app &amp; its key features</a:t>
            </a:r>
            <a:endParaRPr sz="7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694586" y="4757964"/>
            <a:ext cx="973200" cy="66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b" anchorCtr="0">
            <a:spAutoFit/>
          </a:bodyPr>
          <a:lstStyle/>
          <a:p>
            <a:pPr algn="r" defTabSz="457200">
              <a:buClr>
                <a:srgbClr val="000000"/>
              </a:buClr>
            </a:pPr>
            <a:r>
              <a:rPr lang="en-US" sz="4000" b="1" kern="0">
                <a:solidFill>
                  <a:srgbClr val="4BE88C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7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AF217-8929-7E30-D77B-E71AE9374791}"/>
              </a:ext>
            </a:extLst>
          </p:cNvPr>
          <p:cNvSpPr txBox="1"/>
          <p:nvPr/>
        </p:nvSpPr>
        <p:spPr>
          <a:xfrm>
            <a:off x="6099175" y="6854825"/>
            <a:ext cx="6091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flickr.com/photos/free-software-center/30401656232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9218-9281-D123-54F5-BF8FEF2B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Case | Financial Analyst Agent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A875B-058C-A36A-31C2-F5D519286F81}"/>
              </a:ext>
            </a:extLst>
          </p:cNvPr>
          <p:cNvSpPr txBox="1"/>
          <p:nvPr/>
        </p:nvSpPr>
        <p:spPr>
          <a:xfrm>
            <a:off x="1175657" y="2373086"/>
            <a:ext cx="99800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ptos SemiBold" panose="020B0004020202020204" pitchFamily="34" charset="0"/>
              </a:rPr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ptos SemiBold" panose="020B0004020202020204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Aptos SemiBold" panose="020B0004020202020204" pitchFamily="34" charset="0"/>
              </a:rPr>
              <a:t>Financial Analyst Agent</a:t>
            </a:r>
            <a:r>
              <a:rPr lang="en-US" dirty="0">
                <a:solidFill>
                  <a:srgbClr val="002060"/>
                </a:solidFill>
                <a:latin typeface="Aptos SemiBold" panose="020B0004020202020204" pitchFamily="34" charset="0"/>
              </a:rPr>
              <a:t> is an AI-powered assistant designed to automate and streamline the process of financial research and analysis for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Aptos SemiBold" panose="020B000402020202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Aptos SemiBold" panose="020B0004020202020204" pitchFamily="34" charset="0"/>
              </a:rPr>
              <a:t>Key 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Aptos SemiBold" panose="020B0004020202020204" pitchFamily="34" charset="0"/>
              </a:rPr>
              <a:t>Automate Financial Research:</a:t>
            </a:r>
            <a:r>
              <a:rPr lang="en-US" dirty="0">
                <a:solidFill>
                  <a:srgbClr val="002060"/>
                </a:solidFill>
                <a:latin typeface="Aptos SemiBold" panose="020B0004020202020204" pitchFamily="34" charset="0"/>
              </a:rPr>
              <a:t> Reduce manual effort in collecting and analyzing financial statements and market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Aptos SemiBold" panose="020B0004020202020204" pitchFamily="34" charset="0"/>
              </a:rPr>
              <a:t>Leverage AI Agents: </a:t>
            </a:r>
            <a:r>
              <a:rPr lang="en-US" dirty="0">
                <a:solidFill>
                  <a:srgbClr val="002060"/>
                </a:solidFill>
                <a:latin typeface="Aptos SemiBold" panose="020B0004020202020204" pitchFamily="34" charset="0"/>
              </a:rPr>
              <a:t>Use specialized agents for market research and financial strategy, each with distinct roles and expertise.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Aptos SemiBold" panose="020B0004020202020204" pitchFamily="34" charset="0"/>
              </a:rPr>
              <a:t>Provide Actionable Insights:</a:t>
            </a:r>
            <a:r>
              <a:rPr lang="en-US" dirty="0">
                <a:solidFill>
                  <a:srgbClr val="002060"/>
                </a:solidFill>
                <a:latin typeface="Aptos SemiBold" panose="020B0004020202020204" pitchFamily="34" charset="0"/>
              </a:rPr>
              <a:t> Deliver comprehensive financial analysis and strategic recommendations for any company.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C5F7-6F4C-2855-88A8-257B48DCD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3508-7342-B2BC-81BA-88A77126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6EA60B-40DE-6915-5D10-08B8E1E8545B}"/>
              </a:ext>
            </a:extLst>
          </p:cNvPr>
          <p:cNvSpPr/>
          <p:nvPr/>
        </p:nvSpPr>
        <p:spPr>
          <a:xfrm>
            <a:off x="3583032" y="3222165"/>
            <a:ext cx="1937657" cy="1099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Research</a:t>
            </a:r>
          </a:p>
          <a:p>
            <a:pPr algn="ctr"/>
            <a:r>
              <a:rPr lang="en-US" dirty="0"/>
              <a:t>Agent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7DC0E-1886-6C6B-858E-DF1B83742F15}"/>
              </a:ext>
            </a:extLst>
          </p:cNvPr>
          <p:cNvSpPr/>
          <p:nvPr/>
        </p:nvSpPr>
        <p:spPr>
          <a:xfrm>
            <a:off x="6553199" y="3189513"/>
            <a:ext cx="1937657" cy="1099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Analyst</a:t>
            </a:r>
          </a:p>
          <a:p>
            <a:pPr algn="ctr"/>
            <a:r>
              <a:rPr lang="en-US" dirty="0"/>
              <a:t>Agent</a:t>
            </a:r>
            <a:endParaRPr lang="en-IN" dirty="0"/>
          </a:p>
        </p:txBody>
      </p:sp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2CF9F4D6-7A43-C683-1966-B934C3683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597" y="3429000"/>
            <a:ext cx="914400" cy="914400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738D1F69-77D2-D97F-D120-AF9D4F9918A6}"/>
              </a:ext>
            </a:extLst>
          </p:cNvPr>
          <p:cNvSpPr/>
          <p:nvPr/>
        </p:nvSpPr>
        <p:spPr>
          <a:xfrm>
            <a:off x="1763486" y="3341911"/>
            <a:ext cx="1039586" cy="9144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User Query</a:t>
            </a:r>
            <a:endParaRPr lang="en-IN" sz="1400" b="1" dirty="0">
              <a:solidFill>
                <a:srgbClr val="00206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5585D2-7A3C-6154-1FCB-EC693CBBFF58}"/>
              </a:ext>
            </a:extLst>
          </p:cNvPr>
          <p:cNvSpPr/>
          <p:nvPr/>
        </p:nvSpPr>
        <p:spPr>
          <a:xfrm>
            <a:off x="2960914" y="3592286"/>
            <a:ext cx="324394" cy="43542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272DD76-4E83-0A57-FBE5-889DE26315F4}"/>
              </a:ext>
            </a:extLst>
          </p:cNvPr>
          <p:cNvSpPr/>
          <p:nvPr/>
        </p:nvSpPr>
        <p:spPr>
          <a:xfrm>
            <a:off x="5818413" y="3526972"/>
            <a:ext cx="324394" cy="43542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10566D-E31F-0007-895B-86E9D0FF374A}"/>
              </a:ext>
            </a:extLst>
          </p:cNvPr>
          <p:cNvSpPr/>
          <p:nvPr/>
        </p:nvSpPr>
        <p:spPr>
          <a:xfrm>
            <a:off x="9416143" y="3282041"/>
            <a:ext cx="1197428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Output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27707B9-930C-DA9E-FA85-8C56C832B140}"/>
              </a:ext>
            </a:extLst>
          </p:cNvPr>
          <p:cNvSpPr/>
          <p:nvPr/>
        </p:nvSpPr>
        <p:spPr>
          <a:xfrm>
            <a:off x="8802188" y="3526972"/>
            <a:ext cx="324394" cy="43542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149E6A4E-17F6-0B9A-A154-DC3AE0AC55DD}"/>
              </a:ext>
            </a:extLst>
          </p:cNvPr>
          <p:cNvSpPr/>
          <p:nvPr/>
        </p:nvSpPr>
        <p:spPr>
          <a:xfrm>
            <a:off x="10698480" y="3526972"/>
            <a:ext cx="457200" cy="402771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BD89FCB-C192-3747-9CDE-D02A235B9719}"/>
              </a:ext>
            </a:extLst>
          </p:cNvPr>
          <p:cNvSpPr/>
          <p:nvPr/>
        </p:nvSpPr>
        <p:spPr>
          <a:xfrm rot="5400000" flipH="1">
            <a:off x="5503544" y="2539359"/>
            <a:ext cx="1066800" cy="4907824"/>
          </a:xfrm>
          <a:prstGeom prst="leftBrac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FF4E9-CB2C-5046-1942-153F505AF302}"/>
              </a:ext>
            </a:extLst>
          </p:cNvPr>
          <p:cNvSpPr txBox="1"/>
          <p:nvPr/>
        </p:nvSpPr>
        <p:spPr>
          <a:xfrm>
            <a:off x="5160644" y="556734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CrewAi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799316-1EE6-40B1-41BF-246AAA449924}"/>
              </a:ext>
            </a:extLst>
          </p:cNvPr>
          <p:cNvSpPr txBox="1"/>
          <p:nvPr/>
        </p:nvSpPr>
        <p:spPr>
          <a:xfrm>
            <a:off x="3810000" y="2590800"/>
            <a:ext cx="154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Serper API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34435-8A58-C2B9-A495-B3C24A2D7E1A}"/>
              </a:ext>
            </a:extLst>
          </p:cNvPr>
          <p:cNvSpPr txBox="1"/>
          <p:nvPr/>
        </p:nvSpPr>
        <p:spPr>
          <a:xfrm>
            <a:off x="6553199" y="2544617"/>
            <a:ext cx="154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OpenAI LLM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2B7FB9-5981-25D6-F99B-DCB431278A87}"/>
              </a:ext>
            </a:extLst>
          </p:cNvPr>
          <p:cNvSpPr txBox="1"/>
          <p:nvPr/>
        </p:nvSpPr>
        <p:spPr>
          <a:xfrm>
            <a:off x="9126582" y="2544617"/>
            <a:ext cx="154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Streamlit UI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3FE83-00E5-29AB-8D20-11F6F30BD238}"/>
              </a:ext>
            </a:extLst>
          </p:cNvPr>
          <p:cNvSpPr txBox="1"/>
          <p:nvPr/>
        </p:nvSpPr>
        <p:spPr>
          <a:xfrm>
            <a:off x="1510393" y="2590800"/>
            <a:ext cx="154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Streamlit UI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0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AE03-BD44-4FDB-D014-F045F02A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A9C36-A2DA-75C7-58EE-A7185EAC0D08}"/>
              </a:ext>
            </a:extLst>
          </p:cNvPr>
          <p:cNvSpPr txBox="1"/>
          <p:nvPr/>
        </p:nvSpPr>
        <p:spPr>
          <a:xfrm>
            <a:off x="1763486" y="2242458"/>
            <a:ext cx="88283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Aptos SemiBold" panose="020F0502020204030204" pitchFamily="34" charset="0"/>
              </a:rPr>
              <a:t>Frontend:</a:t>
            </a:r>
            <a:r>
              <a:rPr lang="en-IN" dirty="0">
                <a:solidFill>
                  <a:srgbClr val="002060"/>
                </a:solidFill>
                <a:latin typeface="Aptos SemiBold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Aptos SemiBold" panose="020F0502020204030204" pitchFamily="34" charset="0"/>
              </a:rPr>
              <a:t>Streamlit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Aptos SemiBold" panose="020F0502020204030204" pitchFamily="34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Aptos SemiBold" panose="020F0502020204030204" pitchFamily="34" charset="0"/>
              </a:rPr>
              <a:t>Agentic AI Logic:</a:t>
            </a:r>
            <a:endParaRPr lang="en-IN" dirty="0">
              <a:solidFill>
                <a:srgbClr val="002060"/>
              </a:solidFill>
              <a:latin typeface="Aptos SemiBold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Aptos SemiBold" panose="020F0502020204030204" pitchFamily="34" charset="0"/>
              </a:rPr>
              <a:t>CrewAI (for multi-agent team collaboration)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Aptos SemiBold" panose="020F0502020204030204" pitchFamily="34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Aptos SemiBold" panose="020F0502020204030204" pitchFamily="34" charset="0"/>
              </a:rPr>
              <a:t>LLM APIs:</a:t>
            </a:r>
            <a:r>
              <a:rPr lang="en-IN" dirty="0">
                <a:solidFill>
                  <a:srgbClr val="002060"/>
                </a:solidFill>
                <a:latin typeface="Aptos SemiBold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Aptos SemiBold" panose="020F0502020204030204" pitchFamily="34" charset="0"/>
              </a:rPr>
              <a:t>OpenAI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Aptos SemiBold" panose="020F0502020204030204" pitchFamily="34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Aptos SemiBold" panose="020F0502020204030204" pitchFamily="34" charset="0"/>
              </a:rPr>
              <a:t>Any extra libraries:</a:t>
            </a:r>
            <a:r>
              <a:rPr lang="en-IN" dirty="0">
                <a:solidFill>
                  <a:srgbClr val="002060"/>
                </a:solidFill>
                <a:latin typeface="Aptos SemiBold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Aptos SemiBold" panose="020F0502020204030204" pitchFamily="34" charset="0"/>
              </a:rPr>
              <a:t>Serper API (for web search)</a:t>
            </a:r>
          </a:p>
          <a:p>
            <a:endParaRPr lang="en-IN" dirty="0">
              <a:latin typeface="Aptos Semi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2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FC7F7-2CE6-F739-9D02-301D8D06A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E529-45C1-4ADF-6865-FC573C63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Product Demo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app url: https://ps-hackathon-uahhfzsgeemphrzhfpdrq2.streamlit.app/</a:t>
            </a:r>
            <a:endParaRPr lang="en-IN" sz="18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B5D915-C3FC-5B69-2113-0BF32E19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75" b="13231"/>
          <a:stretch>
            <a:fillRect/>
          </a:stretch>
        </p:blipFill>
        <p:spPr>
          <a:xfrm>
            <a:off x="1097280" y="2108201"/>
            <a:ext cx="10058400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36665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Default Theme">
  <a:themeElements>
    <a:clrScheme name="Spark - Agenda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055176"/>
      </a:accent1>
      <a:accent2>
        <a:srgbClr val="00A09F"/>
      </a:accent2>
      <a:accent3>
        <a:srgbClr val="00C991"/>
      </a:accent3>
      <a:accent4>
        <a:srgbClr val="4BE88C"/>
      </a:accent4>
      <a:accent5>
        <a:srgbClr val="9CEABC"/>
      </a:accent5>
      <a:accent6>
        <a:srgbClr val="DCDFE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{2346343C-77C6-4F1E-B98C-82A9DEBBAF53}tf22712842_win32</Template>
  <TotalTime>82</TotalTime>
  <Words>199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</vt:lpstr>
      <vt:lpstr>Aptos SemiBold</vt:lpstr>
      <vt:lpstr>Arial</vt:lpstr>
      <vt:lpstr>Bookman Old Style</vt:lpstr>
      <vt:lpstr>Calibri</vt:lpstr>
      <vt:lpstr>Franklin Gothic Book</vt:lpstr>
      <vt:lpstr>Raleway</vt:lpstr>
      <vt:lpstr>Raleway Light</vt:lpstr>
      <vt:lpstr>Custom</vt:lpstr>
      <vt:lpstr>Default Theme</vt:lpstr>
      <vt:lpstr>Progression School  Hackathon 1.0</vt:lpstr>
      <vt:lpstr>PowerPoint Presentation</vt:lpstr>
      <vt:lpstr>Use Case | Financial Analyst Agent</vt:lpstr>
      <vt:lpstr>Architecture</vt:lpstr>
      <vt:lpstr>Tech Stack</vt:lpstr>
      <vt:lpstr>Product Demo  app url: https://ps-hackathon-uahhfzsgeemphrzhfpdrq2.streamlit.app/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Indrakumar Atom</dc:creator>
  <cp:lastModifiedBy>Indrakumar Atom</cp:lastModifiedBy>
  <cp:revision>19</cp:revision>
  <dcterms:created xsi:type="dcterms:W3CDTF">2025-09-06T15:43:30Z</dcterms:created>
  <dcterms:modified xsi:type="dcterms:W3CDTF">2025-09-06T17:06:20Z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