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F325-1826-4CE5-AC42-68DF47A5401A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C3D8-9E6C-44A9-8354-B8D408D99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F325-1826-4CE5-AC42-68DF47A5401A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C3D8-9E6C-44A9-8354-B8D408D99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F325-1826-4CE5-AC42-68DF47A5401A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C3D8-9E6C-44A9-8354-B8D408D99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F325-1826-4CE5-AC42-68DF47A5401A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C3D8-9E6C-44A9-8354-B8D408D99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F325-1826-4CE5-AC42-68DF47A5401A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C3D8-9E6C-44A9-8354-B8D408D99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F325-1826-4CE5-AC42-68DF47A5401A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C3D8-9E6C-44A9-8354-B8D408D99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F325-1826-4CE5-AC42-68DF47A5401A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C3D8-9E6C-44A9-8354-B8D408D99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F325-1826-4CE5-AC42-68DF47A5401A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C3D8-9E6C-44A9-8354-B8D408D99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F325-1826-4CE5-AC42-68DF47A5401A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C3D8-9E6C-44A9-8354-B8D408D99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F325-1826-4CE5-AC42-68DF47A5401A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C3D8-9E6C-44A9-8354-B8D408D99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F325-1826-4CE5-AC42-68DF47A5401A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C3D8-9E6C-44A9-8354-B8D408D99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7F325-1826-4CE5-AC42-68DF47A5401A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C3D8-9E6C-44A9-8354-B8D408D99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78175"/>
            <a:ext cx="7772400" cy="1470025"/>
          </a:xfrm>
        </p:spPr>
        <p:txBody>
          <a:bodyPr/>
          <a:lstStyle/>
          <a:p>
            <a:r>
              <a:rPr lang="en-US" dirty="0" err="1" smtClean="0"/>
              <a:t>POTKULTURE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Doc. Dr Du</a:t>
            </a:r>
            <a:r>
              <a:rPr lang="sr-Latn-RS" b="1" dirty="0" smtClean="0"/>
              <a:t>šan Ristić</a:t>
            </a:r>
          </a:p>
          <a:p>
            <a:r>
              <a:rPr lang="en-US" dirty="0" smtClean="0"/>
              <a:t>I</a:t>
            </a:r>
            <a:r>
              <a:rPr lang="sr-Latn-RS" dirty="0" smtClean="0"/>
              <a:t>zvori: </a:t>
            </a:r>
          </a:p>
          <a:p>
            <a:r>
              <a:rPr lang="sr-Latn-RS" dirty="0" smtClean="0"/>
              <a:t>Mike </a:t>
            </a:r>
            <a:r>
              <a:rPr lang="sr-Latn-RS" dirty="0"/>
              <a:t>Brake (1980). Sociology of Youth Culture and Youth Subcultures: Sex, Drugs and Rock'n'Roll? London, </a:t>
            </a:r>
            <a:r>
              <a:rPr lang="sr-Latn-RS" dirty="0" smtClean="0"/>
              <a:t>Routledge.</a:t>
            </a:r>
          </a:p>
          <a:p>
            <a:r>
              <a:rPr lang="sr-Latn-CS" dirty="0"/>
              <a:t>Sen-Žan-Polen, K. (1999). </a:t>
            </a:r>
            <a:r>
              <a:rPr lang="sr-Latn-CS" i="1" dirty="0"/>
              <a:t>Kontrakultura</a:t>
            </a:r>
            <a:r>
              <a:rPr lang="sr-Latn-CS" dirty="0"/>
              <a:t>. Beograd: Clio.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ubcultures-1-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2640" y="7620"/>
            <a:ext cx="4861560" cy="3649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POTKULTURE</a:t>
            </a:r>
            <a:br>
              <a:rPr lang="sr-Latn-RS" dirty="0" smtClean="0"/>
            </a:br>
            <a:endParaRPr lang="en-US" dirty="0"/>
          </a:p>
        </p:txBody>
      </p:sp>
      <p:pic>
        <p:nvPicPr>
          <p:cNvPr id="4" name="Picture 3" descr="Teddy boy, Smut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143000"/>
            <a:ext cx="1981200" cy="2797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038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Teddy Boys</a:t>
            </a:r>
            <a:endParaRPr lang="en-US" dirty="0"/>
          </a:p>
        </p:txBody>
      </p:sp>
      <p:pic>
        <p:nvPicPr>
          <p:cNvPr id="6" name="Picture 5" descr="mod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1371600"/>
            <a:ext cx="1714500" cy="171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400" y="3276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Mods</a:t>
            </a:r>
            <a:endParaRPr lang="en-US" dirty="0"/>
          </a:p>
        </p:txBody>
      </p:sp>
      <p:pic>
        <p:nvPicPr>
          <p:cNvPr id="8" name="Picture 7" descr="skinhead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1143000"/>
            <a:ext cx="2441542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3200" y="3200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Skinheads</a:t>
            </a:r>
            <a:endParaRPr lang="en-US" dirty="0"/>
          </a:p>
        </p:txBody>
      </p:sp>
      <p:pic>
        <p:nvPicPr>
          <p:cNvPr id="10" name="Picture 9" descr="punk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5200" y="3657600"/>
            <a:ext cx="3144253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3400" y="5638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Punks</a:t>
            </a:r>
            <a:endParaRPr lang="en-US" dirty="0"/>
          </a:p>
        </p:txBody>
      </p:sp>
      <p:pic>
        <p:nvPicPr>
          <p:cNvPr id="12" name="Picture 11" descr="casual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400" y="4495800"/>
            <a:ext cx="2667000" cy="17206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66800" y="6260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Casuals</a:t>
            </a:r>
            <a:endParaRPr lang="en-US" dirty="0"/>
          </a:p>
        </p:txBody>
      </p:sp>
      <p:pic>
        <p:nvPicPr>
          <p:cNvPr id="14" name="Picture 13" descr="hipster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1800" y="3657600"/>
            <a:ext cx="2095500" cy="13944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10400" y="525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Hipsters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 smtClean="0"/>
              <a:t>POTKULTURE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Različiti </a:t>
            </a:r>
            <a:r>
              <a:rPr lang="sr-Latn-RS" b="1" u="sng" dirty="0" smtClean="0"/>
              <a:t>tipovi potkultura</a:t>
            </a:r>
            <a:r>
              <a:rPr lang="sr-Latn-RS" dirty="0" smtClean="0"/>
              <a:t>: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sr-Latn-CS" dirty="0"/>
              <a:t>1) </a:t>
            </a:r>
            <a:r>
              <a:rPr lang="sr-Latn-CS" b="1" dirty="0"/>
              <a:t>Delinkventne potkulture </a:t>
            </a:r>
            <a:r>
              <a:rPr lang="sr-Latn-CS" dirty="0"/>
              <a:t>(reakcija na kolektivno doživljene probleme, najčešće omladine radničke klase)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sr-Latn-CS" dirty="0"/>
              <a:t>2) </a:t>
            </a:r>
            <a:r>
              <a:rPr lang="sr-Latn-CS" b="1" dirty="0"/>
              <a:t>Kulturni bunt </a:t>
            </a:r>
            <a:r>
              <a:rPr lang="sr-Latn-CS" dirty="0"/>
              <a:t>– kulturni otpor vladajućoj hegemoniji (avangarda, umetnost, umetnička forma i stil)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sr-Latn-CS" dirty="0"/>
              <a:t>3) </a:t>
            </a:r>
            <a:r>
              <a:rPr lang="sr-Latn-CS" b="1" dirty="0"/>
              <a:t>Reformistički pokreti </a:t>
            </a:r>
            <a:r>
              <a:rPr lang="sr-Latn-CS" dirty="0"/>
              <a:t>(različite grupe za pritisak)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sr-Latn-CS" dirty="0"/>
              <a:t>4) </a:t>
            </a:r>
            <a:r>
              <a:rPr lang="sr-Latn-CS" b="1" dirty="0"/>
              <a:t>Politička borba</a:t>
            </a:r>
            <a:endParaRPr lang="en-US" b="1" dirty="0"/>
          </a:p>
          <a:p>
            <a:pPr>
              <a:buNone/>
            </a:pPr>
            <a:r>
              <a:rPr lang="sr-Latn-CS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POTKULTURE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sz="2400" dirty="0"/>
              <a:t>Najranija upotreba </a:t>
            </a:r>
            <a:r>
              <a:rPr lang="sr-Latn-CS" sz="2400" dirty="0" smtClean="0"/>
              <a:t>pojma potkulture </a:t>
            </a:r>
            <a:r>
              <a:rPr lang="sr-Latn-CS" sz="2400" dirty="0"/>
              <a:t>u sociologiji </a:t>
            </a:r>
            <a:r>
              <a:rPr lang="sr-Latn-CS" sz="2400" dirty="0" smtClean="0"/>
              <a:t>nakon Drugog svetskog rata - Albert Koen</a:t>
            </a:r>
          </a:p>
          <a:p>
            <a:endParaRPr lang="sr-Latn-CS" sz="2400" dirty="0"/>
          </a:p>
          <a:p>
            <a:r>
              <a:rPr lang="sr-Latn-CS" sz="2400" dirty="0" smtClean="0"/>
              <a:t>Alternativni oblici “kulturnog izraza”</a:t>
            </a:r>
          </a:p>
          <a:p>
            <a:endParaRPr lang="sr-Latn-CS" sz="2400" dirty="0"/>
          </a:p>
          <a:p>
            <a:r>
              <a:rPr lang="sr-Latn-CS" sz="2400" dirty="0" smtClean="0"/>
              <a:t>Pozitivne (profesionalne) i negativne (delinkventne) potkulture</a:t>
            </a:r>
          </a:p>
          <a:p>
            <a:endParaRPr lang="sr-Latn-CS" sz="2400" dirty="0"/>
          </a:p>
          <a:p>
            <a:r>
              <a:rPr lang="sr-Latn-CS" sz="2400" dirty="0" smtClean="0"/>
              <a:t>Pretpostavlja grupne standarde i igranje uloga</a:t>
            </a:r>
          </a:p>
          <a:p>
            <a:endParaRPr lang="sr-Latn-CS" sz="2400" dirty="0"/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POTKULTURE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sz="2200" dirty="0"/>
              <a:t>Kulturna forma uobičajena za potkulturu je </a:t>
            </a:r>
            <a:r>
              <a:rPr lang="sr-Latn-CS" sz="2200" dirty="0" smtClean="0"/>
              <a:t>stil</a:t>
            </a:r>
          </a:p>
          <a:p>
            <a:endParaRPr lang="en-US" sz="2200" dirty="0"/>
          </a:p>
          <a:p>
            <a:r>
              <a:rPr lang="sr-Latn-CS" sz="2200" b="1" dirty="0"/>
              <a:t>Stil </a:t>
            </a:r>
            <a:r>
              <a:rPr lang="sr-Latn-CS" sz="2200" dirty="0"/>
              <a:t>izražava stepen pripadnosti jednoj kulturi i označava članove specifične potkulture </a:t>
            </a:r>
            <a:endParaRPr lang="sr-Latn-CS" sz="2200" dirty="0" smtClean="0"/>
          </a:p>
          <a:p>
            <a:endParaRPr lang="sr-Latn-CS" sz="2200" dirty="0" smtClean="0"/>
          </a:p>
          <a:p>
            <a:r>
              <a:rPr lang="sr-Latn-CS" sz="2200" dirty="0" smtClean="0"/>
              <a:t>Stil </a:t>
            </a:r>
            <a:r>
              <a:rPr lang="sr-Latn-CS" sz="2200" dirty="0"/>
              <a:t>predstavlja spoj tri elementa:</a:t>
            </a:r>
            <a:endParaRPr lang="en-US" sz="2200" dirty="0"/>
          </a:p>
          <a:p>
            <a:r>
              <a:rPr lang="sr-Latn-CS" sz="2200" dirty="0"/>
              <a:t>a) </a:t>
            </a:r>
            <a:r>
              <a:rPr lang="sr-Latn-CS" sz="2200" b="1" dirty="0"/>
              <a:t>imidž</a:t>
            </a:r>
            <a:r>
              <a:rPr lang="sr-Latn-CS" sz="2200" dirty="0"/>
              <a:t> – spoljni izgled sastavljen od odeće, frizure, nakita, artefakti...</a:t>
            </a:r>
            <a:endParaRPr lang="en-US" sz="2200" dirty="0"/>
          </a:p>
          <a:p>
            <a:r>
              <a:rPr lang="sr-Latn-CS" sz="2200" dirty="0"/>
              <a:t>b) </a:t>
            </a:r>
            <a:r>
              <a:rPr lang="sr-Latn-CS" sz="2200" b="1" dirty="0"/>
              <a:t>pojava</a:t>
            </a:r>
            <a:r>
              <a:rPr lang="sr-Latn-CS" sz="2200" dirty="0"/>
              <a:t> – stvorena od izraza, hoda i držanja; grubo rečeno, ne samo šta se </a:t>
            </a:r>
            <a:r>
              <a:rPr lang="sr-Latn-CS" sz="2200" dirty="0" smtClean="0"/>
              <a:t>nosi, </a:t>
            </a:r>
            <a:r>
              <a:rPr lang="sr-Latn-CS" sz="2200" dirty="0"/>
              <a:t>već </a:t>
            </a:r>
            <a:r>
              <a:rPr lang="sr-Latn-CS" sz="2200" i="1" dirty="0"/>
              <a:t>kako se nosi</a:t>
            </a:r>
            <a:endParaRPr lang="en-US" sz="2200" i="1" dirty="0"/>
          </a:p>
          <a:p>
            <a:r>
              <a:rPr lang="sr-Latn-CS" sz="2200" dirty="0"/>
              <a:t>c) </a:t>
            </a:r>
            <a:r>
              <a:rPr lang="sr-Latn-CS" sz="2200" b="1" dirty="0"/>
              <a:t>žargon</a:t>
            </a:r>
            <a:r>
              <a:rPr lang="sr-Latn-CS" sz="2200" dirty="0"/>
              <a:t> – poseban rečnik </a:t>
            </a:r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POTKULTURE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CS" sz="2400" dirty="0" smtClean="0"/>
              <a:t>Stil </a:t>
            </a:r>
            <a:r>
              <a:rPr lang="sr-Latn-CS" sz="2400" dirty="0"/>
              <a:t>u potkulturi dozvoljava da se </a:t>
            </a:r>
            <a:r>
              <a:rPr lang="sr-Latn-CS" sz="2400" b="1" dirty="0"/>
              <a:t>identitet izrazi </a:t>
            </a:r>
            <a:r>
              <a:rPr lang="sr-Latn-CS" sz="2400" dirty="0"/>
              <a:t>kroz smišljenu projekciju imidža ličnosti, projekciju koja aktere „magično“ oslobađa njihovog stvarnog društvenog </a:t>
            </a:r>
            <a:r>
              <a:rPr lang="sr-Latn-CS" sz="2400" dirty="0" smtClean="0"/>
              <a:t>identiteta </a:t>
            </a:r>
          </a:p>
          <a:p>
            <a:endParaRPr lang="en-US" sz="2400" dirty="0"/>
          </a:p>
          <a:p>
            <a:r>
              <a:rPr lang="sr-Latn-CS" sz="2400" dirty="0"/>
              <a:t>Pa ipak, „ulazak u potkulturu“ je ograničen i </a:t>
            </a:r>
            <a:r>
              <a:rPr lang="sr-Latn-CS" sz="2400" i="1" dirty="0"/>
              <a:t>usmeren klasom i </a:t>
            </a:r>
            <a:r>
              <a:rPr lang="sr-Latn-CS" sz="2400" i="1" dirty="0" smtClean="0"/>
              <a:t>društvenim položajem</a:t>
            </a:r>
          </a:p>
          <a:p>
            <a:endParaRPr lang="sr-Latn-CS" sz="2400" i="1" dirty="0" smtClean="0"/>
          </a:p>
          <a:p>
            <a:r>
              <a:rPr lang="sr-Latn-CS" sz="2400" dirty="0"/>
              <a:t>Potkulture dovode u pitanje adekvatnost dominantne kulturne </a:t>
            </a:r>
            <a:r>
              <a:rPr lang="sr-Latn-CS" sz="2400" dirty="0" smtClean="0"/>
              <a:t>ideologije</a:t>
            </a:r>
          </a:p>
          <a:p>
            <a:endParaRPr lang="sr-Latn-CS" sz="2400" i="1" dirty="0"/>
          </a:p>
          <a:p>
            <a:r>
              <a:rPr lang="sr-Latn-CS" sz="2400" dirty="0" smtClean="0"/>
              <a:t>Potkulture i proučavanje mladih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KONTRAKULTURA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sz="2600" dirty="0" smtClean="0"/>
              <a:t>Kontrakultura se pojavila polovinom 20. veka i označavala je </a:t>
            </a:r>
            <a:r>
              <a:rPr lang="en-US" sz="2600" dirty="0" err="1" smtClean="0"/>
              <a:t>izraz</a:t>
            </a:r>
            <a:r>
              <a:rPr lang="en-US" sz="2600" dirty="0" smtClean="0"/>
              <a:t> </a:t>
            </a:r>
            <a:r>
              <a:rPr lang="en-US" sz="2600" dirty="0" err="1" smtClean="0"/>
              <a:t>političkih</a:t>
            </a:r>
            <a:r>
              <a:rPr lang="en-US" sz="2600" dirty="0" smtClean="0"/>
              <a:t> </a:t>
            </a:r>
            <a:r>
              <a:rPr lang="en-US" sz="2600" dirty="0" err="1" smtClean="0"/>
              <a:t>ideja</a:t>
            </a:r>
            <a:r>
              <a:rPr lang="en-US" sz="2600" dirty="0" smtClean="0"/>
              <a:t>, </a:t>
            </a:r>
            <a:r>
              <a:rPr lang="en-US" sz="2600" dirty="0" err="1" smtClean="0"/>
              <a:t>jednog</a:t>
            </a:r>
            <a:r>
              <a:rPr lang="en-US" sz="2600" dirty="0" smtClean="0"/>
              <a:t> </a:t>
            </a:r>
            <a:r>
              <a:rPr lang="en-US" sz="2600" dirty="0" err="1" smtClean="0"/>
              <a:t>novog</a:t>
            </a:r>
            <a:r>
              <a:rPr lang="en-US" sz="2600" dirty="0" smtClean="0"/>
              <a:t> </a:t>
            </a:r>
            <a:r>
              <a:rPr lang="en-US" sz="2600" dirty="0" err="1" smtClean="0"/>
              <a:t>načina</a:t>
            </a:r>
            <a:r>
              <a:rPr lang="en-US" sz="2600" dirty="0" smtClean="0"/>
              <a:t> </a:t>
            </a:r>
            <a:r>
              <a:rPr lang="en-US" sz="2600" dirty="0" err="1" smtClean="0"/>
              <a:t>života</a:t>
            </a:r>
            <a:r>
              <a:rPr lang="en-US" sz="2600" dirty="0" smtClean="0"/>
              <a:t> </a:t>
            </a:r>
            <a:r>
              <a:rPr lang="en-US" sz="2600" dirty="0" err="1" smtClean="0"/>
              <a:t>koji</a:t>
            </a:r>
            <a:r>
              <a:rPr lang="en-US" sz="2600" dirty="0" smtClean="0"/>
              <a:t> se </a:t>
            </a:r>
            <a:r>
              <a:rPr lang="en-US" sz="2600" dirty="0" err="1" smtClean="0"/>
              <a:t>suprotstavlja</a:t>
            </a:r>
            <a:r>
              <a:rPr lang="en-US" sz="2600" dirty="0" smtClean="0"/>
              <a:t> </a:t>
            </a:r>
            <a:r>
              <a:rPr lang="en-US" sz="2600" dirty="0" err="1" smtClean="0"/>
              <a:t>načinu</a:t>
            </a:r>
            <a:r>
              <a:rPr lang="en-US" sz="2600" dirty="0" smtClean="0"/>
              <a:t> </a:t>
            </a:r>
            <a:r>
              <a:rPr lang="en-US" sz="2600" dirty="0" err="1" smtClean="0"/>
              <a:t>mišljenja</a:t>
            </a:r>
            <a:r>
              <a:rPr lang="en-US" sz="2600" dirty="0" smtClean="0"/>
              <a:t> </a:t>
            </a:r>
            <a:r>
              <a:rPr lang="en-US" sz="2600" dirty="0" err="1" smtClean="0"/>
              <a:t>velike</a:t>
            </a:r>
            <a:r>
              <a:rPr lang="en-US" sz="2600" dirty="0" smtClean="0"/>
              <a:t> </a:t>
            </a:r>
            <a:r>
              <a:rPr lang="en-US" sz="2600" dirty="0" err="1" smtClean="0"/>
              <a:t>većine</a:t>
            </a:r>
            <a:endParaRPr lang="sr-Latn-RS" sz="2600" dirty="0" smtClean="0"/>
          </a:p>
          <a:p>
            <a:endParaRPr lang="sr-Latn-RS" sz="2600" dirty="0" smtClean="0"/>
          </a:p>
          <a:p>
            <a:r>
              <a:rPr lang="sr-Latn-RS" sz="2600" b="1" dirty="0" smtClean="0"/>
              <a:t>Suprotstavljanje </a:t>
            </a:r>
            <a:r>
              <a:rPr lang="en-US" sz="2600" b="1" dirty="0" err="1" smtClean="0"/>
              <a:t>kulturi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industrijalizovanog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društva</a:t>
            </a:r>
            <a:endParaRPr lang="sr-Latn-RS" sz="2600" b="1" dirty="0" smtClean="0"/>
          </a:p>
          <a:p>
            <a:endParaRPr lang="sr-Latn-RS" sz="2600" b="1" dirty="0" smtClean="0"/>
          </a:p>
          <a:p>
            <a:r>
              <a:rPr lang="en-US" sz="2600" dirty="0" err="1" smtClean="0"/>
              <a:t>Toj</a:t>
            </a:r>
            <a:r>
              <a:rPr lang="en-US" sz="2600" dirty="0" smtClean="0"/>
              <a:t> </a:t>
            </a:r>
            <a:r>
              <a:rPr lang="en-US" sz="2600" i="1" dirty="0" err="1" smtClean="0"/>
              <a:t>dominantnoj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kulturi</a:t>
            </a:r>
            <a:r>
              <a:rPr lang="en-US" sz="2600" i="1" dirty="0" smtClean="0"/>
              <a:t> </a:t>
            </a:r>
            <a:r>
              <a:rPr lang="en-US" sz="2600" dirty="0" smtClean="0"/>
              <a:t>se </a:t>
            </a:r>
            <a:r>
              <a:rPr lang="en-US" sz="2600" dirty="0" err="1" smtClean="0"/>
              <a:t>zapravo</a:t>
            </a:r>
            <a:r>
              <a:rPr lang="en-US" sz="2600" dirty="0" smtClean="0"/>
              <a:t> </a:t>
            </a:r>
            <a:r>
              <a:rPr lang="en-US" sz="2600" dirty="0" err="1" smtClean="0"/>
              <a:t>suprotstavlja</a:t>
            </a:r>
            <a:r>
              <a:rPr lang="en-US" sz="2600" dirty="0" smtClean="0"/>
              <a:t> </a:t>
            </a:r>
            <a:r>
              <a:rPr lang="en-US" sz="2600" dirty="0" err="1" smtClean="0"/>
              <a:t>relativno</a:t>
            </a:r>
            <a:r>
              <a:rPr lang="en-US" sz="2600" dirty="0" smtClean="0"/>
              <a:t> mala </a:t>
            </a:r>
            <a:r>
              <a:rPr lang="en-US" sz="2600" dirty="0" err="1" smtClean="0"/>
              <a:t>grupa</a:t>
            </a:r>
            <a:r>
              <a:rPr lang="en-US" sz="2600" dirty="0" smtClean="0"/>
              <a:t> </a:t>
            </a:r>
            <a:r>
              <a:rPr lang="en-US" sz="2600" dirty="0" err="1" smtClean="0"/>
              <a:t>mladih</a:t>
            </a:r>
            <a:r>
              <a:rPr lang="en-US" sz="2600" dirty="0" smtClean="0"/>
              <a:t>, </a:t>
            </a:r>
            <a:r>
              <a:rPr lang="en-US" sz="2600" dirty="0" err="1" smtClean="0"/>
              <a:t>studenata</a:t>
            </a:r>
            <a:r>
              <a:rPr lang="en-US" sz="2600" dirty="0" smtClean="0"/>
              <a:t>, </a:t>
            </a:r>
            <a:r>
              <a:rPr lang="en-US" sz="2600" dirty="0" err="1" smtClean="0"/>
              <a:t>intelektualaca</a:t>
            </a:r>
            <a:r>
              <a:rPr lang="en-US" sz="2600" dirty="0" smtClean="0"/>
              <a:t> </a:t>
            </a:r>
            <a:r>
              <a:rPr lang="en-US" sz="2600" dirty="0" err="1" smtClean="0"/>
              <a:t>koji</a:t>
            </a:r>
            <a:r>
              <a:rPr lang="en-US" sz="2600" dirty="0" smtClean="0"/>
              <a:t> </a:t>
            </a:r>
            <a:r>
              <a:rPr lang="en-US" sz="2600" dirty="0" err="1" smtClean="0"/>
              <a:t>odbacuju</a:t>
            </a:r>
            <a:r>
              <a:rPr lang="en-US" sz="2600" dirty="0" smtClean="0"/>
              <a:t> </a:t>
            </a:r>
            <a:r>
              <a:rPr lang="en-US" sz="2600" dirty="0" err="1" smtClean="0"/>
              <a:t>konformizam</a:t>
            </a:r>
            <a:r>
              <a:rPr lang="en-US" sz="2600" dirty="0" smtClean="0"/>
              <a:t> </a:t>
            </a:r>
            <a:r>
              <a:rPr lang="en-US" sz="2600" dirty="0" err="1" smtClean="0"/>
              <a:t>društva</a:t>
            </a:r>
            <a:r>
              <a:rPr lang="en-US" sz="2600" dirty="0" smtClean="0"/>
              <a:t> u </a:t>
            </a:r>
            <a:r>
              <a:rPr lang="en-US" sz="2600" dirty="0" err="1" smtClean="0"/>
              <a:t>kojem</a:t>
            </a:r>
            <a:r>
              <a:rPr lang="en-US" sz="2600" dirty="0" smtClean="0"/>
              <a:t> </a:t>
            </a:r>
            <a:r>
              <a:rPr lang="en-US" sz="2600" dirty="0" err="1" smtClean="0"/>
              <a:t>žive</a:t>
            </a:r>
            <a:endParaRPr lang="sr-Latn-RS" sz="2600" dirty="0" smtClean="0"/>
          </a:p>
          <a:p>
            <a:endParaRPr lang="sr-Latn-RS" sz="2600" dirty="0" smtClean="0"/>
          </a:p>
          <a:p>
            <a:r>
              <a:rPr lang="sr-Latn-RS" sz="2600" dirty="0" smtClean="0"/>
              <a:t>Dve “struje” u kontrakulturnom pokretu: </a:t>
            </a:r>
            <a:r>
              <a:rPr lang="sr-Latn-RS" sz="2600" b="1" i="1" dirty="0" smtClean="0"/>
              <a:t>politička</a:t>
            </a:r>
            <a:r>
              <a:rPr lang="sr-Latn-RS" sz="2600" dirty="0" smtClean="0"/>
              <a:t> (“nova levica”) i </a:t>
            </a:r>
            <a:r>
              <a:rPr lang="sr-Latn-RS" sz="2600" b="1" i="1" dirty="0" smtClean="0"/>
              <a:t>hipici</a:t>
            </a:r>
            <a:endParaRPr lang="en-US" sz="2600" b="1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KONTRAKULTURA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400" dirty="0" smtClean="0"/>
              <a:t>U samoj kontrakulturi postojalo je mnogo </a:t>
            </a:r>
            <a:r>
              <a:rPr lang="vi-VN" sz="2400" b="1" dirty="0" smtClean="0"/>
              <a:t>protivrečnosti i ograničenja </a:t>
            </a:r>
          </a:p>
          <a:p>
            <a:r>
              <a:rPr lang="vi-VN" sz="2400" dirty="0" smtClean="0"/>
              <a:t>Na organizacionom planu ovom pokretu je nedostajala jedinstvenost, a takođe nije bio </a:t>
            </a:r>
            <a:r>
              <a:rPr lang="sr-Latn-RS" sz="2400" dirty="0" smtClean="0"/>
              <a:t>ni</a:t>
            </a:r>
            <a:r>
              <a:rPr lang="vi-VN" sz="2400" dirty="0" smtClean="0"/>
              <a:t> ekonomski utemeljen, pa su mladi ljudi konstantno bili opterećeni egzistencijalnom krizom</a:t>
            </a:r>
            <a:endParaRPr lang="sr-Latn-RS" sz="2400" dirty="0" smtClean="0"/>
          </a:p>
          <a:p>
            <a:r>
              <a:rPr lang="vi-VN" sz="2400" dirty="0" smtClean="0"/>
              <a:t>Ovo su neki od osnovnih uzroka </a:t>
            </a:r>
            <a:r>
              <a:rPr lang="en-US" sz="2400" dirty="0" smtClean="0"/>
              <a:t>“</a:t>
            </a:r>
            <a:r>
              <a:rPr lang="vi-VN" sz="2400" b="1" dirty="0" smtClean="0"/>
              <a:t>propasti</a:t>
            </a:r>
            <a:r>
              <a:rPr lang="en-US" sz="2400" b="1" dirty="0" smtClean="0"/>
              <a:t>”</a:t>
            </a:r>
            <a:r>
              <a:rPr lang="vi-VN" sz="2400" b="1" dirty="0" smtClean="0"/>
              <a:t> pokreta</a:t>
            </a:r>
            <a:endParaRPr lang="sr-Latn-RS" sz="2400" b="1" dirty="0"/>
          </a:p>
          <a:p>
            <a:r>
              <a:rPr lang="vi-VN" sz="2400" dirty="0" smtClean="0"/>
              <a:t>Neke od protivrečnosti koje su se pojavile i koje su takođe doprinele </a:t>
            </a:r>
            <a:r>
              <a:rPr lang="en-US" sz="2400" dirty="0" smtClean="0"/>
              <a:t>“</a:t>
            </a:r>
            <a:r>
              <a:rPr lang="vi-VN" sz="2400" dirty="0" smtClean="0"/>
              <a:t>propasti</a:t>
            </a:r>
            <a:r>
              <a:rPr lang="en-US" sz="2400" dirty="0" smtClean="0"/>
              <a:t>”</a:t>
            </a:r>
            <a:r>
              <a:rPr lang="vi-VN" sz="2400" dirty="0" smtClean="0"/>
              <a:t> pokreta jesu </a:t>
            </a:r>
            <a:r>
              <a:rPr lang="en-US" sz="2400" dirty="0" err="1" smtClean="0"/>
              <a:t>fanatizam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nedostatak</a:t>
            </a:r>
            <a:r>
              <a:rPr lang="en-US" sz="2400" dirty="0" smtClean="0"/>
              <a:t> </a:t>
            </a:r>
            <a:r>
              <a:rPr lang="en-US" sz="2400" dirty="0" err="1" smtClean="0"/>
              <a:t>tolerancije</a:t>
            </a:r>
            <a:endParaRPr lang="sr-Latn-RS" sz="2400" dirty="0" smtClean="0"/>
          </a:p>
          <a:p>
            <a:r>
              <a:rPr lang="vi-VN" sz="2400" dirty="0" smtClean="0"/>
              <a:t>Ekstremni </a:t>
            </a:r>
            <a:r>
              <a:rPr lang="vi-VN" sz="2400" b="1" dirty="0" smtClean="0"/>
              <a:t>individualizam i hedonizam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407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POTKULTURE</vt:lpstr>
      <vt:lpstr>POTKULTURE </vt:lpstr>
      <vt:lpstr>POTKULTURE</vt:lpstr>
      <vt:lpstr>POTKULTURE</vt:lpstr>
      <vt:lpstr>POTKULTURE</vt:lpstr>
      <vt:lpstr>POTKULTURE</vt:lpstr>
      <vt:lpstr>KONTRAKULTURA</vt:lpstr>
      <vt:lpstr>KONTRAKULTURA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Korisnik</dc:creator>
  <cp:lastModifiedBy>Korisnik</cp:lastModifiedBy>
  <cp:revision>26</cp:revision>
  <dcterms:created xsi:type="dcterms:W3CDTF">2020-04-20T11:08:50Z</dcterms:created>
  <dcterms:modified xsi:type="dcterms:W3CDTF">2020-04-22T07:25:41Z</dcterms:modified>
</cp:coreProperties>
</file>