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6" autoAdjust="0"/>
    <p:restoredTop sz="65534" autoAdjust="0"/>
  </p:normalViewPr>
  <p:slideViewPr>
    <p:cSldViewPr snapToGrid="0">
      <p:cViewPr>
        <p:scale>
          <a:sx n="71" d="100"/>
          <a:sy n="71" d="100"/>
        </p:scale>
        <p:origin x="54"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8/13/2025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DriverPass</a:t>
            </a:r>
            <a:r>
              <a:rPr lang="en-US" dirty="0"/>
              <a:t> will let students sign up online with their personal and payment info, making it quick and easy to get started. It’ll also always be updated to have the latest DMV rules, policies, and practice questions so students can be sure they’re studying the most up-to-date material. Since it’s web-based, people can use it on their PC or phone at their convenience. In addition, with 99.9% uptime, the system will be reliable for booking lessons, studying, etc., giving students and staff a hassle-free experience.</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shows how people with different roles will use the </a:t>
            </a:r>
            <a:r>
              <a:rPr lang="en-US" dirty="0" err="1"/>
              <a:t>DriverPass</a:t>
            </a:r>
            <a:r>
              <a:rPr lang="en-US" dirty="0"/>
              <a:t> system and what they can do with it. Students can sign up, log in, choose a lesson package, make payments, access learning materials, take practice tests, and track their progress. They can also schedule lessons through the system. Secretaries can help schedule, update, or cancel driving lessons. Instructors can check their students’ schedules and leave feedback. Admins have the tools to manage accounts, track activity, unlock or lock accounts, run reports, and keep the system updated with the latest DMV rules and policies. The design covers all the main aspects of the </a:t>
            </a:r>
            <a:r>
              <a:rPr lang="en-US" dirty="0" err="1"/>
              <a:t>DriverPass</a:t>
            </a:r>
            <a:r>
              <a:rPr lang="en-US" dirty="0"/>
              <a:t> system that will make it easy for students to learn and book lessons give staff the tools to manage schedules and users.</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walks through the process of how someone creates an account on the </a:t>
            </a:r>
            <a:r>
              <a:rPr lang="en-US" dirty="0" err="1"/>
              <a:t>DriverPass</a:t>
            </a:r>
            <a:r>
              <a:rPr lang="en-US" dirty="0"/>
              <a:t> system. It starts when the person visits the registration page and enters their name, email, and password. If what they enter meets the system’s requirements, a pending account is created, and a verification email is sent. If the information doesn’t meet requirements, they’ll see errors and have the chance to fix them. Once the account is verified, the person can choose a lesson package, confirm it, and then enter their payment details. If the payment goes through, the account and package become active. This design supports </a:t>
            </a:r>
            <a:r>
              <a:rPr lang="en-US" dirty="0" err="1"/>
              <a:t>DriverPass’s</a:t>
            </a:r>
            <a:r>
              <a:rPr lang="en-US" dirty="0"/>
              <a:t> needs by making sign-up simple but secure, ensuring only valid accounts are created, letting people choose and pay for packages right away while guiding them step-by-step.</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 outlined several commonsense protections. First, users have to sign in with a username or email plus a secure password. All information sent between a user’s device and the site travels through a safe “tunnel,” so outsiders cannot intercept the data. If someone keeps guessing the wrong password, the account gets temporarily locked to stop break-in attempts. If a person forgets their password, they can safely start over with a one-time recovery link sent to their email. And behind the scenes, passwords aren’t stored in plain text, they’re saved in a scrambled, unreadable form, so even if someone got hold of the database, they still couldn’t see anyone’s real password.</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Only admins can only turn training packages on or off, but anything more complicated would need the developers to change the code. The system’s performance also depends on outside services, such as the cloud provider and other tools, so if they go down, some features might not work. Getting updates from the DMV could be challenging if their system doesn’t share information in a way we can use easily. For now, the system is sticking to the features that were talked about in the interview, with any extra ideas saved for later. And since there’s only 10 days for testing, developers won’t have much time to make changes if new requests arise during that phase.</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8/13/2025</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8/13/2025</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8/13/2025</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8/13/2025</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8/13/2025</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8/13/2025</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8/13/2025</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8/13/2025</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8/13/2025</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8/13/2025</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8/13/2025</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8/13/2025</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descr="A dashboard of a car">
            <a:extLst>
              <a:ext uri="{FF2B5EF4-FFF2-40B4-BE49-F238E27FC236}">
                <a16:creationId xmlns:a16="http://schemas.microsoft.com/office/drawing/2014/main" id="{E5F8B747-D3B0-42B6-F983-68287B9BE7B3}"/>
              </a:ext>
            </a:extLst>
          </p:cNvPr>
          <p:cNvPicPr>
            <a:picLocks noChangeAspect="1"/>
          </p:cNvPicPr>
          <p:nvPr/>
        </p:nvPicPr>
        <p:blipFill>
          <a:blip r:embed="rId4"/>
          <a:srcRect l="6242" r="14540"/>
          <a:stretch>
            <a:fillRect/>
          </a:stretch>
        </p:blipFill>
        <p:spPr>
          <a:xfrm>
            <a:off x="4038599" y="10"/>
            <a:ext cx="8160026" cy="6875809"/>
          </a:xfrm>
          <a:prstGeom prst="rect">
            <a:avLst/>
          </a:prstGeom>
        </p:spPr>
      </p:pic>
      <p:sp>
        <p:nvSpPr>
          <p:cNvPr id="51" name="Freeform: Shape 50">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534473" y="2950387"/>
            <a:ext cx="3052293" cy="3531403"/>
          </a:xfrm>
        </p:spPr>
        <p:txBody>
          <a:bodyPr anchor="t">
            <a:normAutofit/>
          </a:bodyPr>
          <a:lstStyle/>
          <a:p>
            <a:pPr algn="r"/>
            <a:r>
              <a:rPr lang="en-US" sz="4000">
                <a:solidFill>
                  <a:srgbClr val="FFFFFF"/>
                </a:solidFill>
              </a:rPr>
              <a:t>DriverPass</a:t>
            </a:r>
            <a:br>
              <a:rPr lang="en-US" sz="4000">
                <a:solidFill>
                  <a:srgbClr val="FFFFFF"/>
                </a:solidFill>
              </a:rPr>
            </a:br>
            <a:r>
              <a:rPr lang="en-US" sz="4000">
                <a:solidFill>
                  <a:srgbClr val="FFFFFF"/>
                </a:solidFill>
              </a:rPr>
              <a:t>System Analysis</a:t>
            </a:r>
          </a:p>
        </p:txBody>
      </p:sp>
      <p:sp>
        <p:nvSpPr>
          <p:cNvPr id="3" name="Content Placeholder 2"/>
          <p:cNvSpPr>
            <a:spLocks noGrp="1"/>
          </p:cNvSpPr>
          <p:nvPr>
            <p:ph type="subTitle" idx="1"/>
          </p:nvPr>
        </p:nvSpPr>
        <p:spPr>
          <a:xfrm>
            <a:off x="777922" y="743803"/>
            <a:ext cx="2808844" cy="1382392"/>
          </a:xfrm>
        </p:spPr>
        <p:txBody>
          <a:bodyPr anchor="b">
            <a:normAutofit/>
          </a:bodyPr>
          <a:lstStyle/>
          <a:p>
            <a:pPr algn="r"/>
            <a:r>
              <a:rPr lang="en-US" sz="2000">
                <a:solidFill>
                  <a:srgbClr val="FFFFFF"/>
                </a:solidFill>
              </a:rPr>
              <a:t>Brooke Slampak</a:t>
            </a:r>
          </a:p>
        </p:txBody>
      </p:sp>
    </p:spTree>
    <p:custDataLst>
      <p:tags r:id="rId1"/>
    </p:custDataLst>
    <p:extLst>
      <p:ext uri="{BB962C8B-B14F-4D97-AF65-F5344CB8AC3E}">
        <p14:creationId xmlns:p14="http://schemas.microsoft.com/office/powerpoint/2010/main" val="409182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71599" y="294538"/>
            <a:ext cx="9895951" cy="1033669"/>
          </a:xfrm>
        </p:spPr>
        <p:txBody>
          <a:bodyPr vert="horz" lIns="91440" tIns="45720" rIns="91440" bIns="45720" rtlCol="0">
            <a:normAutofit/>
          </a:bodyPr>
          <a:lstStyle/>
          <a:p>
            <a:r>
              <a:rPr lang="en-US" sz="4000" kern="1200">
                <a:solidFill>
                  <a:srgbClr val="FFFFFF"/>
                </a:solidFill>
                <a:latin typeface="+mj-lt"/>
                <a:ea typeface="+mj-ea"/>
                <a:cs typeface="+mj-cs"/>
              </a:rPr>
              <a:t>System Requirements</a:t>
            </a:r>
          </a:p>
        </p:txBody>
      </p:sp>
      <p:sp>
        <p:nvSpPr>
          <p:cNvPr id="3" name="Content Placeholder 2"/>
          <p:cNvSpPr>
            <a:spLocks noGrp="1"/>
          </p:cNvSpPr>
          <p:nvPr>
            <p:ph idx="1"/>
          </p:nvPr>
        </p:nvSpPr>
        <p:spPr>
          <a:xfrm>
            <a:off x="192735" y="1328207"/>
            <a:ext cx="9724031" cy="4965017"/>
          </a:xfrm>
        </p:spPr>
        <p:txBody>
          <a:bodyPr vert="horz" lIns="91440" tIns="45720" rIns="91440" bIns="45720" rtlCol="0" anchor="ctr">
            <a:normAutofit/>
          </a:bodyPr>
          <a:lstStyle/>
          <a:p>
            <a:pPr marL="0" indent="0">
              <a:buNone/>
            </a:pPr>
            <a:r>
              <a:rPr lang="en-US" b="1" kern="1200" dirty="0">
                <a:latin typeface="+mn-lt"/>
                <a:ea typeface="+mn-ea"/>
                <a:cs typeface="+mn-cs"/>
              </a:rPr>
              <a:t>Functional Requirements:</a:t>
            </a:r>
          </a:p>
          <a:p>
            <a:r>
              <a:rPr lang="en-US" sz="2400" dirty="0"/>
              <a:t>The system shall allow students to register online with their personal and payment info.</a:t>
            </a:r>
          </a:p>
          <a:p>
            <a:r>
              <a:rPr lang="en-US" sz="2400" dirty="0"/>
              <a:t>The system shall be up-to-date with the latest DMV rules, policies, and include exams and sample questions for students to practice.</a:t>
            </a:r>
            <a:endParaRPr lang="en-US" sz="2400" b="1" kern="1200" dirty="0">
              <a:latin typeface="+mn-lt"/>
              <a:ea typeface="+mn-ea"/>
              <a:cs typeface="+mn-cs"/>
            </a:endParaRPr>
          </a:p>
          <a:p>
            <a:pPr marL="0" indent="0">
              <a:buNone/>
            </a:pPr>
            <a:r>
              <a:rPr lang="en-US" b="1" dirty="0"/>
              <a:t>Nonfunctional Requirements:</a:t>
            </a:r>
          </a:p>
          <a:p>
            <a:r>
              <a:rPr lang="en-US" sz="2400" dirty="0"/>
              <a:t>The system will be web-based and accessible on PC and mobile devices.</a:t>
            </a:r>
          </a:p>
          <a:p>
            <a:r>
              <a:rPr lang="en-US" sz="2400" dirty="0"/>
              <a:t>The system should be available 99.9% of the time with minimal downtime.</a:t>
            </a:r>
          </a:p>
          <a:p>
            <a:endParaRPr lang="en-US" sz="2000" b="1" kern="1200" dirty="0">
              <a:latin typeface="+mn-lt"/>
              <a:ea typeface="+mn-ea"/>
              <a:cs typeface="+mn-cs"/>
            </a:endParaRPr>
          </a:p>
        </p:txBody>
      </p:sp>
    </p:spTree>
    <p:custDataLst>
      <p:tags r:id="rId1"/>
    </p:custDataLst>
    <p:extLst>
      <p:ext uri="{BB962C8B-B14F-4D97-AF65-F5344CB8AC3E}">
        <p14:creationId xmlns:p14="http://schemas.microsoft.com/office/powerpoint/2010/main" val="1865885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Use Case Diagram</a:t>
            </a:r>
          </a:p>
        </p:txBody>
      </p:sp>
      <p:pic>
        <p:nvPicPr>
          <p:cNvPr id="5" name="Content Placeholder 4" descr="A diagram of a software system&#10;&#10;AI-generated content may be incorrect.">
            <a:extLst>
              <a:ext uri="{FF2B5EF4-FFF2-40B4-BE49-F238E27FC236}">
                <a16:creationId xmlns:a16="http://schemas.microsoft.com/office/drawing/2014/main" id="{85083297-74E7-6C79-ACDD-BD336510E490}"/>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241442" y="833718"/>
            <a:ext cx="7820570" cy="5178859"/>
          </a:xfrm>
          <a:prstGeom prst="rect">
            <a:avLst/>
          </a:prstGeo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Activity</a:t>
            </a:r>
            <a:br>
              <a:rPr lang="en-US" sz="4000" kern="1200">
                <a:solidFill>
                  <a:srgbClr val="FFFFFF"/>
                </a:solidFill>
                <a:latin typeface="+mj-lt"/>
                <a:ea typeface="+mj-ea"/>
                <a:cs typeface="+mj-cs"/>
              </a:rPr>
            </a:br>
            <a:r>
              <a:rPr lang="en-US" sz="4000" kern="1200">
                <a:solidFill>
                  <a:srgbClr val="FFFFFF"/>
                </a:solidFill>
                <a:latin typeface="+mj-lt"/>
                <a:ea typeface="+mj-ea"/>
                <a:cs typeface="+mj-cs"/>
              </a:rPr>
              <a:t>Diagram</a:t>
            </a:r>
          </a:p>
        </p:txBody>
      </p:sp>
      <p:pic>
        <p:nvPicPr>
          <p:cNvPr id="5" name="Content Placeholder 4" descr="A flowchart of a program&#10;&#10;AI-generated content may be incorrect.">
            <a:extLst>
              <a:ext uri="{FF2B5EF4-FFF2-40B4-BE49-F238E27FC236}">
                <a16:creationId xmlns:a16="http://schemas.microsoft.com/office/drawing/2014/main" id="{9EE35F2A-BE55-7B9C-5F41-99F94F43E4CF}"/>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849470" y="0"/>
            <a:ext cx="4558553" cy="6857572"/>
          </a:xfrm>
          <a:prstGeom prst="rect">
            <a:avLst/>
          </a:prstGeo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71599" y="294538"/>
            <a:ext cx="9895951" cy="1033669"/>
          </a:xfrm>
        </p:spPr>
        <p:txBody>
          <a:bodyPr>
            <a:normAutofit/>
          </a:bodyPr>
          <a:lstStyle/>
          <a:p>
            <a:r>
              <a:rPr lang="en-US" sz="4000">
                <a:solidFill>
                  <a:srgbClr val="FFFFFF"/>
                </a:solidFill>
              </a:rPr>
              <a:t>Security</a:t>
            </a:r>
          </a:p>
        </p:txBody>
      </p:sp>
      <p:sp>
        <p:nvSpPr>
          <p:cNvPr id="3" name="Content Placeholder 2"/>
          <p:cNvSpPr>
            <a:spLocks noGrp="1"/>
          </p:cNvSpPr>
          <p:nvPr>
            <p:ph idx="1"/>
          </p:nvPr>
        </p:nvSpPr>
        <p:spPr>
          <a:xfrm>
            <a:off x="1371599" y="2318197"/>
            <a:ext cx="9724031" cy="3683358"/>
          </a:xfrm>
        </p:spPr>
        <p:txBody>
          <a:bodyPr anchor="ctr">
            <a:normAutofit/>
          </a:bodyPr>
          <a:lstStyle/>
          <a:p>
            <a:pPr lvl="0"/>
            <a:r>
              <a:rPr lang="en-US" dirty="0"/>
              <a:t>Logging in will require a username/email and password</a:t>
            </a:r>
          </a:p>
          <a:p>
            <a:pPr lvl="0"/>
            <a:r>
              <a:rPr lang="en-US" dirty="0"/>
              <a:t>All data will be sent securely using HTTPS</a:t>
            </a:r>
          </a:p>
          <a:p>
            <a:pPr lvl="0"/>
            <a:r>
              <a:rPr lang="en-US" dirty="0"/>
              <a:t>If someone types a wrong password too many times, the system will lock them out</a:t>
            </a:r>
          </a:p>
          <a:p>
            <a:pPr lvl="0"/>
            <a:r>
              <a:rPr lang="en-US" dirty="0"/>
              <a:t>If a user forgets their password, they can reset it by getting a secure email link</a:t>
            </a:r>
          </a:p>
          <a:p>
            <a:pPr lvl="0"/>
            <a:r>
              <a:rPr lang="en-US" dirty="0"/>
              <a:t>Passwords will be stored using encryption and hashing</a:t>
            </a:r>
          </a:p>
          <a:p>
            <a:pPr marL="0" indent="0">
              <a:buNone/>
            </a:pPr>
            <a:endParaRPr lang="en-US" sz="2000" dirty="0"/>
          </a:p>
        </p:txBody>
      </p:sp>
    </p:spTree>
    <p:custDataLst>
      <p:tags r:id="rId1"/>
    </p:custDataLst>
    <p:extLst>
      <p:ext uri="{BB962C8B-B14F-4D97-AF65-F5344CB8AC3E}">
        <p14:creationId xmlns:p14="http://schemas.microsoft.com/office/powerpoint/2010/main" val="376843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71599" y="294538"/>
            <a:ext cx="9895951" cy="1033669"/>
          </a:xfrm>
        </p:spPr>
        <p:txBody>
          <a:bodyPr>
            <a:normAutofit/>
          </a:bodyPr>
          <a:lstStyle/>
          <a:p>
            <a:r>
              <a:rPr lang="en-US" sz="4000">
                <a:solidFill>
                  <a:srgbClr val="FFFFFF"/>
                </a:solidFill>
              </a:rPr>
              <a:t>System Limitations</a:t>
            </a:r>
          </a:p>
        </p:txBody>
      </p:sp>
      <p:sp>
        <p:nvSpPr>
          <p:cNvPr id="3" name="Content Placeholder 2"/>
          <p:cNvSpPr>
            <a:spLocks noGrp="1"/>
          </p:cNvSpPr>
          <p:nvPr>
            <p:ph type="body" idx="1"/>
          </p:nvPr>
        </p:nvSpPr>
        <p:spPr>
          <a:xfrm>
            <a:off x="1371599" y="2318197"/>
            <a:ext cx="9724031" cy="3683358"/>
          </a:xfrm>
        </p:spPr>
        <p:txBody>
          <a:bodyPr anchor="ctr">
            <a:normAutofit fontScale="92500" lnSpcReduction="20000"/>
          </a:bodyPr>
          <a:lstStyle/>
          <a:p>
            <a:pPr lvl="0"/>
            <a:r>
              <a:rPr lang="en-US" dirty="0"/>
              <a:t>Customizing training packages beyond turning them on or off will be beyond the scope of admins and will require code change</a:t>
            </a:r>
          </a:p>
          <a:p>
            <a:pPr lvl="0"/>
            <a:r>
              <a:rPr lang="en-US" dirty="0"/>
              <a:t>Functionality depends on the reliability of the cloud provider and third-party tools </a:t>
            </a:r>
          </a:p>
          <a:p>
            <a:pPr lvl="0"/>
            <a:r>
              <a:rPr lang="en-US" dirty="0"/>
              <a:t>If the DMV system doesn’t provide updates in a usable way, integration will be tricky</a:t>
            </a:r>
          </a:p>
          <a:p>
            <a:pPr lvl="0"/>
            <a:r>
              <a:rPr lang="en-US" dirty="0"/>
              <a:t>This iteration of the system will only include features discussed in the interview; Extra features will have to be made at a later time</a:t>
            </a:r>
          </a:p>
          <a:p>
            <a:pPr lvl="0"/>
            <a:r>
              <a:rPr lang="en-US" dirty="0"/>
              <a:t>Testing time is only 10 days, limiting the amount of time the developers have to make changes based on new requests that may arise</a:t>
            </a:r>
          </a:p>
        </p:txBody>
      </p:sp>
    </p:spTree>
    <p:custDataLst>
      <p:tags r:id="rId1"/>
    </p:custDataLst>
    <p:extLst>
      <p:ext uri="{BB962C8B-B14F-4D97-AF65-F5344CB8AC3E}">
        <p14:creationId xmlns:p14="http://schemas.microsoft.com/office/powerpoint/2010/main" val="3225141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1411</TotalTime>
  <Words>907</Words>
  <Application>Microsoft Office PowerPoint</Application>
  <PresentationFormat>Widescreen</PresentationFormat>
  <Paragraphs>35</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Slampak, Brooke</cp:lastModifiedBy>
  <cp:revision>21</cp:revision>
  <dcterms:created xsi:type="dcterms:W3CDTF">2019-10-14T02:36:52Z</dcterms:created>
  <dcterms:modified xsi:type="dcterms:W3CDTF">2025-08-13T16:00:46Z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