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0" r:id="rId2"/>
    <p:sldId id="271" r:id="rId3"/>
    <p:sldId id="257" r:id="rId4"/>
    <p:sldId id="266" r:id="rId5"/>
    <p:sldId id="272"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90" r:id="rId19"/>
    <p:sldId id="287" r:id="rId20"/>
    <p:sldId id="304" r:id="rId21"/>
    <p:sldId id="289" r:id="rId22"/>
    <p:sldId id="286" r:id="rId23"/>
    <p:sldId id="288" r:id="rId24"/>
    <p:sldId id="292" r:id="rId25"/>
    <p:sldId id="293" r:id="rId26"/>
    <p:sldId id="296" r:id="rId27"/>
    <p:sldId id="298" r:id="rId28"/>
    <p:sldId id="297" r:id="rId29"/>
    <p:sldId id="300" r:id="rId30"/>
    <p:sldId id="299" r:id="rId31"/>
    <p:sldId id="301" r:id="rId32"/>
    <p:sldId id="302" r:id="rId33"/>
    <p:sldId id="303" r:id="rId34"/>
    <p:sldId id="265" r:id="rId3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p:cViewPr varScale="1">
        <p:scale>
          <a:sx n="69" d="100"/>
          <a:sy n="69" d="100"/>
        </p:scale>
        <p:origin x="158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8E72D1D4-6796-46E5-B460-A5674BFF03BD}" type="datetimeFigureOut">
              <a:rPr lang="en-US" smtClean="0"/>
              <a:t>9/20/2019</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6FE20CF4-7531-4989-98B8-2621ECC3A30A}" type="slidenum">
              <a:rPr lang="en-US" smtClean="0"/>
              <a:t>‹Nº›</a:t>
            </a:fld>
            <a:endParaRPr lang="en-US"/>
          </a:p>
        </p:txBody>
      </p:sp>
    </p:spTree>
    <p:extLst>
      <p:ext uri="{BB962C8B-B14F-4D97-AF65-F5344CB8AC3E}">
        <p14:creationId xmlns:p14="http://schemas.microsoft.com/office/powerpoint/2010/main" val="424068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4000" cy="685342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233762" y="3055620"/>
            <a:ext cx="1670685" cy="1668780"/>
          </a:xfrm>
          <a:custGeom>
            <a:avLst/>
            <a:gdLst/>
            <a:ahLst/>
            <a:cxnLst/>
            <a:rect l="l" t="t" r="r" b="b"/>
            <a:pathLst>
              <a:path w="1670685" h="1668779">
                <a:moveTo>
                  <a:pt x="318425" y="184403"/>
                </a:moveTo>
                <a:lnTo>
                  <a:pt x="255051" y="231221"/>
                </a:lnTo>
                <a:lnTo>
                  <a:pt x="222701" y="263133"/>
                </a:lnTo>
                <a:lnTo>
                  <a:pt x="190726" y="299618"/>
                </a:lnTo>
                <a:lnTo>
                  <a:pt x="159739" y="339852"/>
                </a:lnTo>
                <a:lnTo>
                  <a:pt x="130351" y="383011"/>
                </a:lnTo>
                <a:lnTo>
                  <a:pt x="103177" y="428274"/>
                </a:lnTo>
                <a:lnTo>
                  <a:pt x="78828" y="474817"/>
                </a:lnTo>
                <a:lnTo>
                  <a:pt x="57917" y="521817"/>
                </a:lnTo>
                <a:lnTo>
                  <a:pt x="41057" y="568451"/>
                </a:lnTo>
                <a:lnTo>
                  <a:pt x="28140" y="613832"/>
                </a:lnTo>
                <a:lnTo>
                  <a:pt x="17605" y="660604"/>
                </a:lnTo>
                <a:lnTo>
                  <a:pt x="9482" y="708445"/>
                </a:lnTo>
                <a:lnTo>
                  <a:pt x="3804" y="757032"/>
                </a:lnTo>
                <a:lnTo>
                  <a:pt x="602" y="806043"/>
                </a:lnTo>
                <a:lnTo>
                  <a:pt x="24" y="847020"/>
                </a:lnTo>
                <a:lnTo>
                  <a:pt x="0" y="857545"/>
                </a:lnTo>
                <a:lnTo>
                  <a:pt x="1756" y="904043"/>
                </a:lnTo>
                <a:lnTo>
                  <a:pt x="6175" y="952387"/>
                </a:lnTo>
                <a:lnTo>
                  <a:pt x="13197" y="999863"/>
                </a:lnTo>
                <a:lnTo>
                  <a:pt x="22854" y="1046148"/>
                </a:lnTo>
                <a:lnTo>
                  <a:pt x="35178" y="1090920"/>
                </a:lnTo>
                <a:lnTo>
                  <a:pt x="50201" y="1133855"/>
                </a:lnTo>
                <a:lnTo>
                  <a:pt x="68029" y="1176702"/>
                </a:lnTo>
                <a:lnTo>
                  <a:pt x="87556" y="1217801"/>
                </a:lnTo>
                <a:lnTo>
                  <a:pt x="108710" y="1257151"/>
                </a:lnTo>
                <a:lnTo>
                  <a:pt x="131422" y="1294751"/>
                </a:lnTo>
                <a:lnTo>
                  <a:pt x="155620" y="1330600"/>
                </a:lnTo>
                <a:lnTo>
                  <a:pt x="181232" y="1364697"/>
                </a:lnTo>
                <a:lnTo>
                  <a:pt x="208189" y="1397040"/>
                </a:lnTo>
                <a:lnTo>
                  <a:pt x="236418" y="1427628"/>
                </a:lnTo>
                <a:lnTo>
                  <a:pt x="265850" y="1456459"/>
                </a:lnTo>
                <a:lnTo>
                  <a:pt x="296412" y="1483534"/>
                </a:lnTo>
                <a:lnTo>
                  <a:pt x="328034" y="1508849"/>
                </a:lnTo>
                <a:lnTo>
                  <a:pt x="360645" y="1532405"/>
                </a:lnTo>
                <a:lnTo>
                  <a:pt x="394173" y="1554200"/>
                </a:lnTo>
                <a:lnTo>
                  <a:pt x="428549" y="1574232"/>
                </a:lnTo>
                <a:lnTo>
                  <a:pt x="463700" y="1592501"/>
                </a:lnTo>
                <a:lnTo>
                  <a:pt x="499555" y="1609005"/>
                </a:lnTo>
                <a:lnTo>
                  <a:pt x="536045" y="1623743"/>
                </a:lnTo>
                <a:lnTo>
                  <a:pt x="573097" y="1636713"/>
                </a:lnTo>
                <a:lnTo>
                  <a:pt x="610641" y="1647915"/>
                </a:lnTo>
                <a:lnTo>
                  <a:pt x="648605" y="1657347"/>
                </a:lnTo>
                <a:lnTo>
                  <a:pt x="686919" y="1665008"/>
                </a:lnTo>
                <a:lnTo>
                  <a:pt x="711637" y="1668779"/>
                </a:lnTo>
                <a:lnTo>
                  <a:pt x="959888" y="1668779"/>
                </a:lnTo>
                <a:lnTo>
                  <a:pt x="997492" y="1662389"/>
                </a:lnTo>
                <a:lnTo>
                  <a:pt x="1035756" y="1654054"/>
                </a:lnTo>
                <a:lnTo>
                  <a:pt x="1073659" y="1643937"/>
                </a:lnTo>
                <a:lnTo>
                  <a:pt x="1111131" y="1632034"/>
                </a:lnTo>
                <a:lnTo>
                  <a:pt x="1148100" y="1618346"/>
                </a:lnTo>
                <a:lnTo>
                  <a:pt x="1184495" y="1602870"/>
                </a:lnTo>
                <a:lnTo>
                  <a:pt x="1220246" y="1585606"/>
                </a:lnTo>
                <a:lnTo>
                  <a:pt x="1255280" y="1566552"/>
                </a:lnTo>
                <a:lnTo>
                  <a:pt x="1289528" y="1545708"/>
                </a:lnTo>
                <a:lnTo>
                  <a:pt x="1322918" y="1523071"/>
                </a:lnTo>
                <a:lnTo>
                  <a:pt x="1355380" y="1498641"/>
                </a:lnTo>
                <a:lnTo>
                  <a:pt x="1386841" y="1472416"/>
                </a:lnTo>
                <a:lnTo>
                  <a:pt x="1417231" y="1444396"/>
                </a:lnTo>
                <a:lnTo>
                  <a:pt x="1446480" y="1414578"/>
                </a:lnTo>
                <a:lnTo>
                  <a:pt x="1474515" y="1382962"/>
                </a:lnTo>
                <a:lnTo>
                  <a:pt x="1501267" y="1349546"/>
                </a:lnTo>
                <a:lnTo>
                  <a:pt x="1526664" y="1314330"/>
                </a:lnTo>
                <a:lnTo>
                  <a:pt x="1549777" y="1278635"/>
                </a:lnTo>
                <a:lnTo>
                  <a:pt x="839633" y="1278635"/>
                </a:lnTo>
                <a:lnTo>
                  <a:pt x="791758" y="1276431"/>
                </a:lnTo>
                <a:lnTo>
                  <a:pt x="745214" y="1271361"/>
                </a:lnTo>
                <a:lnTo>
                  <a:pt x="700057" y="1263530"/>
                </a:lnTo>
                <a:lnTo>
                  <a:pt x="656344" y="1253040"/>
                </a:lnTo>
                <a:lnTo>
                  <a:pt x="614130" y="1239995"/>
                </a:lnTo>
                <a:lnTo>
                  <a:pt x="573473" y="1224498"/>
                </a:lnTo>
                <a:lnTo>
                  <a:pt x="534427" y="1206653"/>
                </a:lnTo>
                <a:lnTo>
                  <a:pt x="497049" y="1186564"/>
                </a:lnTo>
                <a:lnTo>
                  <a:pt x="461396" y="1164334"/>
                </a:lnTo>
                <a:lnTo>
                  <a:pt x="427524" y="1140066"/>
                </a:lnTo>
                <a:lnTo>
                  <a:pt x="395488" y="1113863"/>
                </a:lnTo>
                <a:lnTo>
                  <a:pt x="365345" y="1085830"/>
                </a:lnTo>
                <a:lnTo>
                  <a:pt x="337151" y="1056069"/>
                </a:lnTo>
                <a:lnTo>
                  <a:pt x="310963" y="1024684"/>
                </a:lnTo>
                <a:lnTo>
                  <a:pt x="286836" y="991779"/>
                </a:lnTo>
                <a:lnTo>
                  <a:pt x="264826" y="957456"/>
                </a:lnTo>
                <a:lnTo>
                  <a:pt x="244990" y="921820"/>
                </a:lnTo>
                <a:lnTo>
                  <a:pt x="227384" y="884973"/>
                </a:lnTo>
                <a:lnTo>
                  <a:pt x="212064" y="847020"/>
                </a:lnTo>
                <a:lnTo>
                  <a:pt x="199087" y="808063"/>
                </a:lnTo>
                <a:lnTo>
                  <a:pt x="188507" y="768207"/>
                </a:lnTo>
                <a:lnTo>
                  <a:pt x="180383" y="727553"/>
                </a:lnTo>
                <a:lnTo>
                  <a:pt x="174769" y="686207"/>
                </a:lnTo>
                <a:lnTo>
                  <a:pt x="171722" y="644271"/>
                </a:lnTo>
                <a:lnTo>
                  <a:pt x="171298" y="601849"/>
                </a:lnTo>
                <a:lnTo>
                  <a:pt x="173553" y="559044"/>
                </a:lnTo>
                <a:lnTo>
                  <a:pt x="178544" y="515960"/>
                </a:lnTo>
                <a:lnTo>
                  <a:pt x="186327" y="472700"/>
                </a:lnTo>
                <a:lnTo>
                  <a:pt x="196957" y="429368"/>
                </a:lnTo>
                <a:lnTo>
                  <a:pt x="210491" y="386066"/>
                </a:lnTo>
                <a:lnTo>
                  <a:pt x="226985" y="342900"/>
                </a:lnTo>
                <a:lnTo>
                  <a:pt x="248988" y="298203"/>
                </a:lnTo>
                <a:lnTo>
                  <a:pt x="272705" y="259651"/>
                </a:lnTo>
                <a:lnTo>
                  <a:pt x="296422" y="223099"/>
                </a:lnTo>
                <a:lnTo>
                  <a:pt x="318425" y="184403"/>
                </a:lnTo>
                <a:close/>
              </a:path>
              <a:path w="1670685" h="1668779">
                <a:moveTo>
                  <a:pt x="838109" y="0"/>
                </a:moveTo>
                <a:lnTo>
                  <a:pt x="801366" y="16582"/>
                </a:lnTo>
                <a:lnTo>
                  <a:pt x="766189" y="38076"/>
                </a:lnTo>
                <a:lnTo>
                  <a:pt x="732862" y="64106"/>
                </a:lnTo>
                <a:lnTo>
                  <a:pt x="701664" y="94297"/>
                </a:lnTo>
                <a:lnTo>
                  <a:pt x="672876" y="128274"/>
                </a:lnTo>
                <a:lnTo>
                  <a:pt x="646782" y="165663"/>
                </a:lnTo>
                <a:lnTo>
                  <a:pt x="623661" y="206088"/>
                </a:lnTo>
                <a:lnTo>
                  <a:pt x="603794" y="249173"/>
                </a:lnTo>
                <a:lnTo>
                  <a:pt x="587464" y="294545"/>
                </a:lnTo>
                <a:lnTo>
                  <a:pt x="574951" y="341828"/>
                </a:lnTo>
                <a:lnTo>
                  <a:pt x="566537" y="390647"/>
                </a:lnTo>
                <a:lnTo>
                  <a:pt x="562519" y="440435"/>
                </a:lnTo>
                <a:lnTo>
                  <a:pt x="562531" y="442886"/>
                </a:lnTo>
                <a:lnTo>
                  <a:pt x="563131" y="491391"/>
                </a:lnTo>
                <a:lnTo>
                  <a:pt x="568701" y="542567"/>
                </a:lnTo>
                <a:lnTo>
                  <a:pt x="579494" y="593779"/>
                </a:lnTo>
                <a:lnTo>
                  <a:pt x="595793" y="644651"/>
                </a:lnTo>
                <a:lnTo>
                  <a:pt x="612338" y="682922"/>
                </a:lnTo>
                <a:lnTo>
                  <a:pt x="631750" y="717710"/>
                </a:lnTo>
                <a:lnTo>
                  <a:pt x="653449" y="749532"/>
                </a:lnTo>
                <a:lnTo>
                  <a:pt x="701396" y="806357"/>
                </a:lnTo>
                <a:lnTo>
                  <a:pt x="776009" y="882322"/>
                </a:lnTo>
                <a:lnTo>
                  <a:pt x="799284" y="907245"/>
                </a:lnTo>
                <a:lnTo>
                  <a:pt x="839967" y="959606"/>
                </a:lnTo>
                <a:lnTo>
                  <a:pt x="868973" y="1018777"/>
                </a:lnTo>
                <a:lnTo>
                  <a:pt x="881671" y="1088907"/>
                </a:lnTo>
                <a:lnTo>
                  <a:pt x="880459" y="1129377"/>
                </a:lnTo>
                <a:lnTo>
                  <a:pt x="873434" y="1174143"/>
                </a:lnTo>
                <a:lnTo>
                  <a:pt x="860019" y="1223723"/>
                </a:lnTo>
                <a:lnTo>
                  <a:pt x="839633" y="1278635"/>
                </a:lnTo>
                <a:lnTo>
                  <a:pt x="1549777" y="1278635"/>
                </a:lnTo>
                <a:lnTo>
                  <a:pt x="1550634" y="1277312"/>
                </a:lnTo>
                <a:lnTo>
                  <a:pt x="1551315" y="1276136"/>
                </a:lnTo>
                <a:lnTo>
                  <a:pt x="903641" y="1276136"/>
                </a:lnTo>
                <a:lnTo>
                  <a:pt x="868589" y="1275588"/>
                </a:lnTo>
                <a:lnTo>
                  <a:pt x="911456" y="1241206"/>
                </a:lnTo>
                <a:lnTo>
                  <a:pt x="944521" y="1215237"/>
                </a:lnTo>
                <a:lnTo>
                  <a:pt x="972611" y="1190000"/>
                </a:lnTo>
                <a:lnTo>
                  <a:pt x="1000555" y="1157813"/>
                </a:lnTo>
                <a:lnTo>
                  <a:pt x="1033181" y="1110995"/>
                </a:lnTo>
                <a:lnTo>
                  <a:pt x="1057928" y="1068146"/>
                </a:lnTo>
                <a:lnTo>
                  <a:pt x="1078127" y="1023023"/>
                </a:lnTo>
                <a:lnTo>
                  <a:pt x="1093764" y="976072"/>
                </a:lnTo>
                <a:lnTo>
                  <a:pt x="1104826" y="927740"/>
                </a:lnTo>
                <a:lnTo>
                  <a:pt x="1111299" y="878474"/>
                </a:lnTo>
                <a:lnTo>
                  <a:pt x="1113169" y="828720"/>
                </a:lnTo>
                <a:lnTo>
                  <a:pt x="1110420" y="778908"/>
                </a:lnTo>
                <a:lnTo>
                  <a:pt x="1103045" y="729535"/>
                </a:lnTo>
                <a:lnTo>
                  <a:pt x="1091023" y="680997"/>
                </a:lnTo>
                <a:lnTo>
                  <a:pt x="1074344" y="633758"/>
                </a:lnTo>
                <a:lnTo>
                  <a:pt x="1052993" y="588263"/>
                </a:lnTo>
                <a:lnTo>
                  <a:pt x="1024432" y="541792"/>
                </a:lnTo>
                <a:lnTo>
                  <a:pt x="994947" y="503432"/>
                </a:lnTo>
                <a:lnTo>
                  <a:pt x="965170" y="471143"/>
                </a:lnTo>
                <a:lnTo>
                  <a:pt x="935731" y="442886"/>
                </a:lnTo>
                <a:lnTo>
                  <a:pt x="907261" y="416623"/>
                </a:lnTo>
                <a:lnTo>
                  <a:pt x="880391" y="390314"/>
                </a:lnTo>
                <a:lnTo>
                  <a:pt x="833976" y="329403"/>
                </a:lnTo>
                <a:lnTo>
                  <a:pt x="815693" y="290722"/>
                </a:lnTo>
                <a:lnTo>
                  <a:pt x="801533" y="243839"/>
                </a:lnTo>
                <a:lnTo>
                  <a:pt x="792170" y="182197"/>
                </a:lnTo>
                <a:lnTo>
                  <a:pt x="794657" y="132551"/>
                </a:lnTo>
                <a:lnTo>
                  <a:pt x="805483" y="89342"/>
                </a:lnTo>
                <a:lnTo>
                  <a:pt x="821138" y="47012"/>
                </a:lnTo>
                <a:lnTo>
                  <a:pt x="838109" y="0"/>
                </a:lnTo>
                <a:close/>
              </a:path>
              <a:path w="1670685" h="1668779">
                <a:moveTo>
                  <a:pt x="1347125" y="176783"/>
                </a:moveTo>
                <a:lnTo>
                  <a:pt x="1367818" y="213193"/>
                </a:lnTo>
                <a:lnTo>
                  <a:pt x="1390369" y="247459"/>
                </a:lnTo>
                <a:lnTo>
                  <a:pt x="1413776" y="283725"/>
                </a:lnTo>
                <a:lnTo>
                  <a:pt x="1437041" y="326135"/>
                </a:lnTo>
                <a:lnTo>
                  <a:pt x="1457938" y="374542"/>
                </a:lnTo>
                <a:lnTo>
                  <a:pt x="1474719" y="422657"/>
                </a:lnTo>
                <a:lnTo>
                  <a:pt x="1487537" y="470387"/>
                </a:lnTo>
                <a:lnTo>
                  <a:pt x="1496550" y="517640"/>
                </a:lnTo>
                <a:lnTo>
                  <a:pt x="1501911" y="564324"/>
                </a:lnTo>
                <a:lnTo>
                  <a:pt x="1503776" y="610346"/>
                </a:lnTo>
                <a:lnTo>
                  <a:pt x="1502301" y="655614"/>
                </a:lnTo>
                <a:lnTo>
                  <a:pt x="1497641" y="700035"/>
                </a:lnTo>
                <a:lnTo>
                  <a:pt x="1489952" y="743517"/>
                </a:lnTo>
                <a:lnTo>
                  <a:pt x="1479387" y="785969"/>
                </a:lnTo>
                <a:lnTo>
                  <a:pt x="1466104" y="827296"/>
                </a:lnTo>
                <a:lnTo>
                  <a:pt x="1450257" y="867407"/>
                </a:lnTo>
                <a:lnTo>
                  <a:pt x="1432001" y="906210"/>
                </a:lnTo>
                <a:lnTo>
                  <a:pt x="1411492" y="943612"/>
                </a:lnTo>
                <a:lnTo>
                  <a:pt x="1388885" y="979521"/>
                </a:lnTo>
                <a:lnTo>
                  <a:pt x="1364335" y="1013844"/>
                </a:lnTo>
                <a:lnTo>
                  <a:pt x="1337998" y="1046489"/>
                </a:lnTo>
                <a:lnTo>
                  <a:pt x="1310029" y="1077363"/>
                </a:lnTo>
                <a:lnTo>
                  <a:pt x="1280584" y="1106375"/>
                </a:lnTo>
                <a:lnTo>
                  <a:pt x="1249817" y="1133431"/>
                </a:lnTo>
                <a:lnTo>
                  <a:pt x="1217884" y="1158440"/>
                </a:lnTo>
                <a:lnTo>
                  <a:pt x="1184940" y="1181309"/>
                </a:lnTo>
                <a:lnTo>
                  <a:pt x="1151141" y="1201946"/>
                </a:lnTo>
                <a:lnTo>
                  <a:pt x="1116642" y="1220258"/>
                </a:lnTo>
                <a:lnTo>
                  <a:pt x="1081598" y="1236153"/>
                </a:lnTo>
                <a:lnTo>
                  <a:pt x="1010496" y="1260321"/>
                </a:lnTo>
                <a:lnTo>
                  <a:pt x="939079" y="1273713"/>
                </a:lnTo>
                <a:lnTo>
                  <a:pt x="903641" y="1276136"/>
                </a:lnTo>
                <a:lnTo>
                  <a:pt x="1551315" y="1276136"/>
                </a:lnTo>
                <a:lnTo>
                  <a:pt x="1573108" y="1238490"/>
                </a:lnTo>
                <a:lnTo>
                  <a:pt x="1594013" y="1197864"/>
                </a:lnTo>
                <a:lnTo>
                  <a:pt x="1614251" y="1152455"/>
                </a:lnTo>
                <a:lnTo>
                  <a:pt x="1631542" y="1106060"/>
                </a:lnTo>
                <a:lnTo>
                  <a:pt x="1645904" y="1058835"/>
                </a:lnTo>
                <a:lnTo>
                  <a:pt x="1657354" y="1010935"/>
                </a:lnTo>
                <a:lnTo>
                  <a:pt x="1665912" y="962518"/>
                </a:lnTo>
                <a:lnTo>
                  <a:pt x="1670213" y="925595"/>
                </a:lnTo>
                <a:lnTo>
                  <a:pt x="1670213" y="755110"/>
                </a:lnTo>
                <a:lnTo>
                  <a:pt x="1657500" y="669888"/>
                </a:lnTo>
                <a:lnTo>
                  <a:pt x="1646305" y="622220"/>
                </a:lnTo>
                <a:lnTo>
                  <a:pt x="1632360" y="575285"/>
                </a:lnTo>
                <a:lnTo>
                  <a:pt x="1615683" y="529238"/>
                </a:lnTo>
                <a:lnTo>
                  <a:pt x="1596290" y="484236"/>
                </a:lnTo>
                <a:lnTo>
                  <a:pt x="1574201" y="440435"/>
                </a:lnTo>
                <a:lnTo>
                  <a:pt x="1552317" y="401097"/>
                </a:lnTo>
                <a:lnTo>
                  <a:pt x="1527148" y="361188"/>
                </a:lnTo>
                <a:lnTo>
                  <a:pt x="1501121" y="324707"/>
                </a:lnTo>
                <a:lnTo>
                  <a:pt x="1446376" y="263270"/>
                </a:lnTo>
                <a:lnTo>
                  <a:pt x="1417229" y="233171"/>
                </a:lnTo>
                <a:lnTo>
                  <a:pt x="1400703" y="217717"/>
                </a:lnTo>
                <a:lnTo>
                  <a:pt x="1384463" y="202120"/>
                </a:lnTo>
                <a:lnTo>
                  <a:pt x="1367080" y="187952"/>
                </a:lnTo>
                <a:lnTo>
                  <a:pt x="1347125" y="176783"/>
                </a:lnTo>
                <a:close/>
              </a:path>
            </a:pathLst>
          </a:custGeom>
          <a:solidFill>
            <a:srgbClr val="FEFEFE"/>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Encabezado de sección">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8699" t="21129" r="10568" b="22070"/>
          <a:stretch>
            <a:fillRect/>
          </a:stretch>
        </p:blipFill>
        <p:spPr bwMode="auto">
          <a:xfrm>
            <a:off x="9676" y="9964"/>
            <a:ext cx="10082848" cy="777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36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2476" cy="1092708"/>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090623" y="2604312"/>
            <a:ext cx="5877153" cy="2219960"/>
          </a:xfrm>
          <a:prstGeom prst="rect">
            <a:avLst/>
          </a:prstGeom>
        </p:spPr>
        <p:txBody>
          <a:bodyPr wrap="square" lIns="0" tIns="0" rIns="0" bIns="0">
            <a:spAutoFit/>
          </a:bodyPr>
          <a:lstStyle>
            <a:lvl1pPr>
              <a:defRPr sz="7200" b="1" i="0">
                <a:solidFill>
                  <a:schemeClr val="bg1"/>
                </a:solidFill>
                <a:latin typeface="Calibri"/>
                <a:cs typeface="Calibri"/>
              </a:defRPr>
            </a:lvl1pPr>
          </a:lstStyle>
          <a:p>
            <a:endParaRPr/>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idx="4294967295"/>
          </p:nvPr>
        </p:nvSpPr>
        <p:spPr>
          <a:xfrm>
            <a:off x="1051560" y="4231719"/>
            <a:ext cx="6454140" cy="2092881"/>
          </a:xfrm>
          <a:ln>
            <a:noFill/>
          </a:ln>
        </p:spPr>
        <p:txBody>
          <a:bodyPr/>
          <a:lstStyle/>
          <a:p>
            <a:pPr algn="l"/>
            <a:r>
              <a:rPr lang="es-PE" sz="6800" b="1" dirty="0">
                <a:solidFill>
                  <a:srgbClr val="FF0000"/>
                </a:solidFill>
              </a:rPr>
              <a:t>Unidad 1</a:t>
            </a:r>
            <a:br>
              <a:rPr lang="es-PE" sz="6800" b="1" dirty="0">
                <a:solidFill>
                  <a:srgbClr val="FF0000"/>
                </a:solidFill>
              </a:rPr>
            </a:br>
            <a:endParaRPr lang="es-PE" sz="6800" dirty="0">
              <a:solidFill>
                <a:srgbClr val="FF0000"/>
              </a:solidFill>
            </a:endParaRPr>
          </a:p>
        </p:txBody>
      </p:sp>
      <p:sp>
        <p:nvSpPr>
          <p:cNvPr id="2" name="1 Título"/>
          <p:cNvSpPr>
            <a:spLocks noGrp="1"/>
          </p:cNvSpPr>
          <p:nvPr>
            <p:ph type="ctrTitle" idx="4294967295"/>
          </p:nvPr>
        </p:nvSpPr>
        <p:spPr>
          <a:xfrm>
            <a:off x="1051560" y="2057400"/>
            <a:ext cx="8854440" cy="2092881"/>
          </a:xfrm>
          <a:ln>
            <a:noFill/>
          </a:ln>
        </p:spPr>
        <p:txBody>
          <a:bodyPr/>
          <a:lstStyle/>
          <a:p>
            <a:r>
              <a:rPr lang="es-PE" sz="6800" dirty="0">
                <a:solidFill>
                  <a:srgbClr val="FF0000"/>
                </a:solidFill>
              </a:rPr>
              <a:t>Algoritmos y estructuras de datos</a:t>
            </a:r>
          </a:p>
        </p:txBody>
      </p:sp>
    </p:spTree>
    <p:extLst>
      <p:ext uri="{BB962C8B-B14F-4D97-AF65-F5344CB8AC3E}">
        <p14:creationId xmlns:p14="http://schemas.microsoft.com/office/powerpoint/2010/main" val="172577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Acceso secuencial</a:t>
            </a:r>
            <a:endParaRPr sz="4400" dirty="0"/>
          </a:p>
        </p:txBody>
      </p:sp>
      <p:sp>
        <p:nvSpPr>
          <p:cNvPr id="6" name="Content Placeholder 5"/>
          <p:cNvSpPr txBox="1">
            <a:spLocks/>
          </p:cNvSpPr>
          <p:nvPr/>
        </p:nvSpPr>
        <p:spPr>
          <a:xfrm>
            <a:off x="457200" y="1676400"/>
            <a:ext cx="9144000" cy="49244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Los registros se graban en secuencia o consecutivamente. Conforme se van insertando nuevos registros, éstos se almacenan al final del último registro almacenado.</a:t>
            </a:r>
          </a:p>
          <a:p>
            <a:pPr marL="457200" indent="-457200" algn="just">
              <a:buFont typeface="Arial" panose="020B0604020202020204" pitchFamily="34" charset="0"/>
              <a:buChar char="•"/>
            </a:pPr>
            <a:r>
              <a:rPr lang="es-PE" sz="3200" dirty="0">
                <a:solidFill>
                  <a:srgbClr val="002060"/>
                </a:solidFill>
              </a:rPr>
              <a:t>Cuando se desea consultar un registro almacenado es necesario recorrer completamente el archivo leyendo cada registro y comparándolo con el que se busca. </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62843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Acceso directo</a:t>
            </a:r>
            <a:endParaRPr sz="4400" dirty="0"/>
          </a:p>
        </p:txBody>
      </p:sp>
      <p:sp>
        <p:nvSpPr>
          <p:cNvPr id="6" name="Content Placeholder 5"/>
          <p:cNvSpPr txBox="1">
            <a:spLocks/>
          </p:cNvSpPr>
          <p:nvPr/>
        </p:nvSpPr>
        <p:spPr>
          <a:xfrm>
            <a:off x="457200" y="1752600"/>
            <a:ext cx="9144000" cy="344709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Cuando se desea consultar un registro almacenado, no es necesario recorrer completamente el archivo, sino se puede colocar el apuntador interno del archivo directamente en el registro deseado, permitiendo con esto mayor rapidez de acceso.</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186401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Archivos de texto</a:t>
            </a:r>
            <a:endParaRPr sz="4400" dirty="0"/>
          </a:p>
        </p:txBody>
      </p:sp>
      <p:sp>
        <p:nvSpPr>
          <p:cNvPr id="6" name="Content Placeholder 5"/>
          <p:cNvSpPr txBox="1">
            <a:spLocks/>
          </p:cNvSpPr>
          <p:nvPr/>
        </p:nvSpPr>
        <p:spPr>
          <a:xfrm>
            <a:off x="457200" y="1752600"/>
            <a:ext cx="9144000" cy="246221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Para trabajar con archivos de texto utilizaremos lo siguiente:</a:t>
            </a:r>
          </a:p>
          <a:p>
            <a:pPr marL="457200" indent="-457200" algn="just">
              <a:buFont typeface="Arial" panose="020B0604020202020204" pitchFamily="34" charset="0"/>
              <a:buChar char="•"/>
            </a:pPr>
            <a:r>
              <a:rPr lang="es-PE" sz="3200" dirty="0">
                <a:solidFill>
                  <a:srgbClr val="002060"/>
                </a:solidFill>
              </a:rPr>
              <a:t>Incluir la librería </a:t>
            </a:r>
            <a:r>
              <a:rPr lang="es-PE" sz="2500" dirty="0">
                <a:solidFill>
                  <a:srgbClr val="002060"/>
                </a:solidFill>
                <a:latin typeface="Courier New" panose="02070309020205020404" pitchFamily="49" charset="0"/>
                <a:cs typeface="Courier New" panose="02070309020205020404" pitchFamily="49" charset="0"/>
              </a:rPr>
              <a:t>#</a:t>
            </a:r>
            <a:r>
              <a:rPr lang="es-PE" sz="2500" dirty="0" err="1">
                <a:solidFill>
                  <a:srgbClr val="002060"/>
                </a:solidFill>
                <a:latin typeface="Courier New" panose="02070309020205020404" pitchFamily="49" charset="0"/>
                <a:cs typeface="Courier New" panose="02070309020205020404" pitchFamily="49" charset="0"/>
              </a:rPr>
              <a:t>include</a:t>
            </a:r>
            <a:r>
              <a:rPr lang="es-PE" sz="2500" dirty="0">
                <a:solidFill>
                  <a:srgbClr val="002060"/>
                </a:solidFill>
                <a:latin typeface="Courier New" panose="02070309020205020404" pitchFamily="49" charset="0"/>
                <a:cs typeface="Courier New" panose="02070309020205020404" pitchFamily="49" charset="0"/>
              </a:rPr>
              <a:t> &lt;</a:t>
            </a:r>
            <a:r>
              <a:rPr lang="es-PE" sz="2500" dirty="0" err="1">
                <a:solidFill>
                  <a:srgbClr val="002060"/>
                </a:solidFill>
                <a:latin typeface="Courier New" panose="02070309020205020404" pitchFamily="49" charset="0"/>
                <a:cs typeface="Courier New" panose="02070309020205020404" pitchFamily="49" charset="0"/>
              </a:rPr>
              <a:t>fstream</a:t>
            </a:r>
            <a:r>
              <a:rPr lang="es-PE" sz="2500" dirty="0">
                <a:solidFill>
                  <a:srgbClr val="002060"/>
                </a:solidFill>
                <a:latin typeface="Courier New" panose="02070309020205020404" pitchFamily="49" charset="0"/>
                <a:cs typeface="Courier New" panose="02070309020205020404" pitchFamily="49" charset="0"/>
              </a:rPr>
              <a:t>&gt; </a:t>
            </a:r>
          </a:p>
          <a:p>
            <a:pPr marL="457200" indent="-457200" algn="just">
              <a:buFont typeface="Arial" panose="020B0604020202020204" pitchFamily="34" charset="0"/>
              <a:buChar char="•"/>
            </a:pPr>
            <a:r>
              <a:rPr lang="es-PE" sz="3200" dirty="0">
                <a:solidFill>
                  <a:srgbClr val="002060"/>
                </a:solidFill>
              </a:rPr>
              <a:t>Dependiendo de la operación a realizar, crear una variable de archivo:</a:t>
            </a:r>
          </a:p>
        </p:txBody>
      </p:sp>
      <p:graphicFrame>
        <p:nvGraphicFramePr>
          <p:cNvPr id="3" name="Tabla 2"/>
          <p:cNvGraphicFramePr>
            <a:graphicFrameLocks noGrp="1"/>
          </p:cNvGraphicFramePr>
          <p:nvPr>
            <p:extLst>
              <p:ext uri="{D42A27DB-BD31-4B8C-83A1-F6EECF244321}">
                <p14:modId xmlns:p14="http://schemas.microsoft.com/office/powerpoint/2010/main" val="694690466"/>
              </p:ext>
            </p:extLst>
          </p:nvPr>
        </p:nvGraphicFramePr>
        <p:xfrm>
          <a:off x="1219200" y="4419600"/>
          <a:ext cx="7421880" cy="2316480"/>
        </p:xfrm>
        <a:graphic>
          <a:graphicData uri="http://schemas.openxmlformats.org/drawingml/2006/table">
            <a:tbl>
              <a:tblPr firstRow="1" bandRow="1">
                <a:tableStyleId>{5C22544A-7EE6-4342-B048-85BDC9FD1C3A}</a:tableStyleId>
              </a:tblPr>
              <a:tblGrid>
                <a:gridCol w="3648043">
                  <a:extLst>
                    <a:ext uri="{9D8B030D-6E8A-4147-A177-3AD203B41FA5}">
                      <a16:colId xmlns:a16="http://schemas.microsoft.com/office/drawing/2014/main" val="20000"/>
                    </a:ext>
                  </a:extLst>
                </a:gridCol>
                <a:gridCol w="3773837">
                  <a:extLst>
                    <a:ext uri="{9D8B030D-6E8A-4147-A177-3AD203B41FA5}">
                      <a16:colId xmlns:a16="http://schemas.microsoft.com/office/drawing/2014/main" val="20001"/>
                    </a:ext>
                  </a:extLst>
                </a:gridCol>
              </a:tblGrid>
              <a:tr h="370840">
                <a:tc>
                  <a:txBody>
                    <a:bodyPr/>
                    <a:lstStyle/>
                    <a:p>
                      <a:pPr algn="ctr"/>
                      <a:r>
                        <a:rPr lang="es-PE" sz="3200" dirty="0"/>
                        <a:t>Operación</a:t>
                      </a:r>
                    </a:p>
                  </a:txBody>
                  <a:tcPr anchor="ctr"/>
                </a:tc>
                <a:tc>
                  <a:txBody>
                    <a:bodyPr/>
                    <a:lstStyle/>
                    <a:p>
                      <a:pPr algn="ctr"/>
                      <a:r>
                        <a:rPr lang="es-PE" sz="3200" dirty="0"/>
                        <a:t>Variable de archivo</a:t>
                      </a:r>
                    </a:p>
                  </a:txBody>
                  <a:tcPr anchor="ctr"/>
                </a:tc>
                <a:extLst>
                  <a:ext uri="{0D108BD9-81ED-4DB2-BD59-A6C34878D82A}">
                    <a16:rowId xmlns:a16="http://schemas.microsoft.com/office/drawing/2014/main" val="10000"/>
                  </a:ext>
                </a:extLst>
              </a:tr>
              <a:tr h="370840">
                <a:tc>
                  <a:txBody>
                    <a:bodyPr/>
                    <a:lstStyle/>
                    <a:p>
                      <a:pPr algn="ctr"/>
                      <a:r>
                        <a:rPr lang="es-PE" sz="3200" dirty="0">
                          <a:solidFill>
                            <a:srgbClr val="002060"/>
                          </a:solidFill>
                        </a:rPr>
                        <a:t>Lectura</a:t>
                      </a:r>
                    </a:p>
                  </a:txBody>
                  <a:tcPr anchor="ctr"/>
                </a:tc>
                <a:tc>
                  <a:txBody>
                    <a:bodyPr/>
                    <a:lstStyle/>
                    <a:p>
                      <a:pPr algn="l"/>
                      <a:r>
                        <a:rPr lang="es-PE" sz="2400" b="1" dirty="0" err="1">
                          <a:solidFill>
                            <a:srgbClr val="002060"/>
                          </a:solidFill>
                          <a:latin typeface="Courier New" panose="02070309020205020404" pitchFamily="49" charset="0"/>
                          <a:cs typeface="Courier New" panose="02070309020205020404" pitchFamily="49" charset="0"/>
                        </a:rPr>
                        <a:t>ifstream</a:t>
                      </a:r>
                      <a:r>
                        <a:rPr lang="es-PE" sz="2400" dirty="0">
                          <a:solidFill>
                            <a:srgbClr val="002060"/>
                          </a:solidFill>
                          <a:latin typeface="Courier New" panose="02070309020205020404" pitchFamily="49" charset="0"/>
                          <a:cs typeface="Courier New" panose="02070309020205020404" pitchFamily="49" charset="0"/>
                        </a:rPr>
                        <a:t> alias; </a:t>
                      </a:r>
                      <a:endParaRPr lang="es-PE" sz="24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s-PE" sz="3200" dirty="0">
                          <a:solidFill>
                            <a:srgbClr val="002060"/>
                          </a:solidFill>
                        </a:rPr>
                        <a:t>Escritura</a:t>
                      </a:r>
                    </a:p>
                  </a:txBody>
                  <a:tcPr anchor="ctr"/>
                </a:tc>
                <a:tc>
                  <a:txBody>
                    <a:bodyPr/>
                    <a:lstStyle/>
                    <a:p>
                      <a:pPr algn="l"/>
                      <a:r>
                        <a:rPr lang="es-PE" sz="2400" b="1" dirty="0" err="1">
                          <a:solidFill>
                            <a:srgbClr val="002060"/>
                          </a:solidFill>
                          <a:latin typeface="Courier New" panose="02070309020205020404" pitchFamily="49" charset="0"/>
                          <a:cs typeface="Courier New" panose="02070309020205020404" pitchFamily="49" charset="0"/>
                        </a:rPr>
                        <a:t>ofstream</a:t>
                      </a:r>
                      <a:r>
                        <a:rPr lang="es-PE" sz="2400" dirty="0">
                          <a:solidFill>
                            <a:srgbClr val="002060"/>
                          </a:solidFill>
                          <a:latin typeface="Courier New" panose="02070309020205020404" pitchFamily="49" charset="0"/>
                          <a:cs typeface="Courier New" panose="02070309020205020404" pitchFamily="49" charset="0"/>
                        </a:rPr>
                        <a:t> alias; </a:t>
                      </a:r>
                      <a:endParaRPr lang="es-PE" sz="24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370840">
                <a:tc>
                  <a:txBody>
                    <a:bodyPr/>
                    <a:lstStyle/>
                    <a:p>
                      <a:pPr algn="ctr"/>
                      <a:r>
                        <a:rPr lang="es-PE" sz="3200" dirty="0">
                          <a:solidFill>
                            <a:srgbClr val="002060"/>
                          </a:solidFill>
                        </a:rPr>
                        <a:t>Lectura/Escritura</a:t>
                      </a:r>
                    </a:p>
                  </a:txBody>
                  <a:tcPr anchor="ctr"/>
                </a:tc>
                <a:tc>
                  <a:txBody>
                    <a:bodyPr/>
                    <a:lstStyle/>
                    <a:p>
                      <a:pPr algn="l"/>
                      <a:r>
                        <a:rPr lang="es-PE" sz="2400" b="1" dirty="0" err="1">
                          <a:solidFill>
                            <a:srgbClr val="002060"/>
                          </a:solidFill>
                          <a:latin typeface="Courier New" panose="02070309020205020404" pitchFamily="49" charset="0"/>
                          <a:cs typeface="Courier New" panose="02070309020205020404" pitchFamily="49" charset="0"/>
                        </a:rPr>
                        <a:t>fstream</a:t>
                      </a:r>
                      <a:r>
                        <a:rPr lang="es-PE" sz="2400" dirty="0">
                          <a:solidFill>
                            <a:srgbClr val="002060"/>
                          </a:solidFill>
                          <a:latin typeface="Courier New" panose="02070309020205020404" pitchFamily="49" charset="0"/>
                          <a:cs typeface="Courier New" panose="02070309020205020404" pitchFamily="49" charset="0"/>
                        </a:rPr>
                        <a:t> alias; </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48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Apertura de archivo</a:t>
            </a:r>
            <a:endParaRPr sz="4400" dirty="0"/>
          </a:p>
        </p:txBody>
      </p:sp>
      <p:sp>
        <p:nvSpPr>
          <p:cNvPr id="6" name="Content Placeholder 5"/>
          <p:cNvSpPr txBox="1">
            <a:spLocks/>
          </p:cNvSpPr>
          <p:nvPr/>
        </p:nvSpPr>
        <p:spPr>
          <a:xfrm>
            <a:off x="457200" y="1599247"/>
            <a:ext cx="9144000" cy="580158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El archivo se abre con la función </a:t>
            </a:r>
            <a:r>
              <a:rPr lang="es-PE" sz="3200" b="1" dirty="0">
                <a:solidFill>
                  <a:srgbClr val="002060"/>
                </a:solidFill>
              </a:rPr>
              <a:t>open</a:t>
            </a:r>
            <a:r>
              <a:rPr lang="es-PE" sz="3200" dirty="0">
                <a:solidFill>
                  <a:srgbClr val="002060"/>
                </a:solidFill>
              </a:rPr>
              <a:t>, con la siguiente sintaxis:</a:t>
            </a:r>
          </a:p>
          <a:p>
            <a:pPr marL="457200" indent="-457200" algn="just">
              <a:buFont typeface="Arial" panose="020B0604020202020204" pitchFamily="34" charset="0"/>
              <a:buChar char="•"/>
            </a:pPr>
            <a:endParaRPr lang="es-PE" sz="3200" dirty="0">
              <a:solidFill>
                <a:srgbClr val="002060"/>
              </a:solidFill>
            </a:endParaRPr>
          </a:p>
          <a:p>
            <a:pPr algn="ctr"/>
            <a:r>
              <a:rPr lang="es-PE" sz="2400" dirty="0" err="1">
                <a:solidFill>
                  <a:srgbClr val="002060"/>
                </a:solidFill>
                <a:latin typeface="Courier New" panose="02070309020205020404" pitchFamily="49" charset="0"/>
                <a:cs typeface="Courier New" panose="02070309020205020404" pitchFamily="49" charset="0"/>
              </a:rPr>
              <a:t>alias.open</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nombreArchivo,modoApertura</a:t>
            </a:r>
            <a:r>
              <a:rPr lang="es-PE" sz="2400" dirty="0">
                <a:solidFill>
                  <a:srgbClr val="002060"/>
                </a:solidFill>
                <a:latin typeface="Courier New" panose="02070309020205020404" pitchFamily="49" charset="0"/>
                <a:cs typeface="Courier New" panose="02070309020205020404" pitchFamily="49" charset="0"/>
              </a:rPr>
              <a:t>);</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r>
              <a:rPr lang="es-PE" sz="3200" dirty="0">
                <a:solidFill>
                  <a:srgbClr val="002060"/>
                </a:solidFill>
              </a:rPr>
              <a:t>El </a:t>
            </a:r>
            <a:r>
              <a:rPr lang="es-PE" sz="3200" b="1" dirty="0">
                <a:solidFill>
                  <a:srgbClr val="002060"/>
                </a:solidFill>
              </a:rPr>
              <a:t>nombre del archivo </a:t>
            </a:r>
            <a:r>
              <a:rPr lang="es-PE" sz="3200" dirty="0">
                <a:solidFill>
                  <a:srgbClr val="002060"/>
                </a:solidFill>
              </a:rPr>
              <a:t>puede ser:</a:t>
            </a:r>
          </a:p>
          <a:p>
            <a:pPr marL="914400" lvl="1" indent="-457200" algn="just">
              <a:buFont typeface="Wingdings" panose="05000000000000000000" pitchFamily="2" charset="2"/>
              <a:buChar char="ü"/>
            </a:pPr>
            <a:r>
              <a:rPr lang="es-PE" sz="3200" dirty="0">
                <a:solidFill>
                  <a:srgbClr val="002060"/>
                </a:solidFill>
              </a:rPr>
              <a:t>un arreglo de caracteres.</a:t>
            </a:r>
          </a:p>
          <a:p>
            <a:pPr marL="914400" lvl="1" indent="-457200" algn="just">
              <a:buFont typeface="Wingdings" panose="05000000000000000000" pitchFamily="2" charset="2"/>
              <a:buChar char="ü"/>
            </a:pPr>
            <a:r>
              <a:rPr lang="es-PE" sz="3200" dirty="0">
                <a:solidFill>
                  <a:srgbClr val="002060"/>
                </a:solidFill>
              </a:rPr>
              <a:t>el nombre escrito directamente entre comillas (por </a:t>
            </a:r>
            <a:r>
              <a:rPr lang="es-PE" sz="3200" dirty="0" err="1">
                <a:solidFill>
                  <a:srgbClr val="002060"/>
                </a:solidFill>
              </a:rPr>
              <a:t>ejm</a:t>
            </a:r>
            <a:r>
              <a:rPr lang="es-PE" sz="3200" dirty="0">
                <a:solidFill>
                  <a:srgbClr val="002060"/>
                </a:solidFill>
              </a:rPr>
              <a:t>. “archivo.txt”).</a:t>
            </a:r>
          </a:p>
          <a:p>
            <a:pPr marL="914400" lvl="1" indent="-457200" algn="just">
              <a:buFont typeface="Wingdings" panose="05000000000000000000" pitchFamily="2" charset="2"/>
              <a:buChar char="ü"/>
            </a:pPr>
            <a:r>
              <a:rPr lang="es-PE" sz="3200" dirty="0">
                <a:solidFill>
                  <a:srgbClr val="002060"/>
                </a:solidFill>
              </a:rPr>
              <a:t>utilizando un </a:t>
            </a:r>
            <a:r>
              <a:rPr lang="es-PE" sz="3200" b="1" dirty="0" err="1">
                <a:solidFill>
                  <a:srgbClr val="002060"/>
                </a:solidFill>
              </a:rPr>
              <a:t>string</a:t>
            </a:r>
            <a:r>
              <a:rPr lang="es-PE" sz="3200" dirty="0">
                <a:solidFill>
                  <a:srgbClr val="002060"/>
                </a:solidFill>
              </a:rPr>
              <a:t> para la cual debemos convertirlo con la función </a:t>
            </a:r>
            <a:r>
              <a:rPr lang="es-PE" sz="3200" dirty="0" err="1">
                <a:solidFill>
                  <a:srgbClr val="002060"/>
                </a:solidFill>
              </a:rPr>
              <a:t>c_str</a:t>
            </a:r>
            <a:r>
              <a:rPr lang="es-PE" sz="3200" dirty="0">
                <a:solidFill>
                  <a:srgbClr val="002060"/>
                </a:solidFill>
              </a:rPr>
              <a:t>().</a:t>
            </a: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56985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Apertura de archivo</a:t>
            </a:r>
            <a:endParaRPr sz="4400" dirty="0"/>
          </a:p>
        </p:txBody>
      </p:sp>
      <p:sp>
        <p:nvSpPr>
          <p:cNvPr id="6" name="Content Placeholder 5"/>
          <p:cNvSpPr txBox="1">
            <a:spLocks/>
          </p:cNvSpPr>
          <p:nvPr/>
        </p:nvSpPr>
        <p:spPr>
          <a:xfrm>
            <a:off x="457200" y="1599247"/>
            <a:ext cx="9144000" cy="49244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Los </a:t>
            </a:r>
            <a:r>
              <a:rPr lang="es-PE" sz="3200" b="1" dirty="0">
                <a:solidFill>
                  <a:srgbClr val="002060"/>
                </a:solidFill>
              </a:rPr>
              <a:t>modos de apertura </a:t>
            </a:r>
            <a:r>
              <a:rPr lang="es-PE" sz="3200" dirty="0">
                <a:solidFill>
                  <a:srgbClr val="002060"/>
                </a:solidFill>
              </a:rPr>
              <a:t>pueden ser:</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3951806422"/>
              </p:ext>
            </p:extLst>
          </p:nvPr>
        </p:nvGraphicFramePr>
        <p:xfrm>
          <a:off x="1066800" y="2362200"/>
          <a:ext cx="7924800" cy="2895600"/>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20000"/>
                    </a:ext>
                  </a:extLst>
                </a:gridCol>
                <a:gridCol w="4368800">
                  <a:extLst>
                    <a:ext uri="{9D8B030D-6E8A-4147-A177-3AD203B41FA5}">
                      <a16:colId xmlns:a16="http://schemas.microsoft.com/office/drawing/2014/main" val="20001"/>
                    </a:ext>
                  </a:extLst>
                </a:gridCol>
              </a:tblGrid>
              <a:tr h="370840">
                <a:tc>
                  <a:txBody>
                    <a:bodyPr/>
                    <a:lstStyle/>
                    <a:p>
                      <a:pPr algn="ctr"/>
                      <a:r>
                        <a:rPr lang="es-PE" sz="3200" dirty="0"/>
                        <a:t>Operación</a:t>
                      </a:r>
                    </a:p>
                  </a:txBody>
                  <a:tcPr anchor="ctr"/>
                </a:tc>
                <a:tc>
                  <a:txBody>
                    <a:bodyPr/>
                    <a:lstStyle/>
                    <a:p>
                      <a:pPr algn="ctr"/>
                      <a:r>
                        <a:rPr lang="es-PE" sz="3200" dirty="0"/>
                        <a:t>Modo de apertura</a:t>
                      </a:r>
                    </a:p>
                  </a:txBody>
                  <a:tcPr anchor="ctr"/>
                </a:tc>
                <a:extLst>
                  <a:ext uri="{0D108BD9-81ED-4DB2-BD59-A6C34878D82A}">
                    <a16:rowId xmlns:a16="http://schemas.microsoft.com/office/drawing/2014/main" val="10000"/>
                  </a:ext>
                </a:extLst>
              </a:tr>
              <a:tr h="370840">
                <a:tc>
                  <a:txBody>
                    <a:bodyPr/>
                    <a:lstStyle/>
                    <a:p>
                      <a:pPr algn="ctr"/>
                      <a:r>
                        <a:rPr lang="es-PE" sz="3200" dirty="0">
                          <a:solidFill>
                            <a:srgbClr val="002060"/>
                          </a:solidFill>
                        </a:rPr>
                        <a:t>Lectura</a:t>
                      </a:r>
                    </a:p>
                  </a:txBody>
                  <a:tcPr anchor="ctr"/>
                </a:tc>
                <a:tc>
                  <a:txBody>
                    <a:bodyPr/>
                    <a:lstStyle/>
                    <a:p>
                      <a:pPr marL="0" marR="0" lvl="1" indent="0" algn="just"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::in</a:t>
                      </a:r>
                    </a:p>
                  </a:txBody>
                  <a:tcPr anchor="ctr"/>
                </a:tc>
                <a:extLst>
                  <a:ext uri="{0D108BD9-81ED-4DB2-BD59-A6C34878D82A}">
                    <a16:rowId xmlns:a16="http://schemas.microsoft.com/office/drawing/2014/main" val="10001"/>
                  </a:ext>
                </a:extLst>
              </a:tr>
              <a:tr h="370840">
                <a:tc>
                  <a:txBody>
                    <a:bodyPr/>
                    <a:lstStyle/>
                    <a:p>
                      <a:pPr algn="ctr"/>
                      <a:r>
                        <a:rPr lang="es-PE" sz="3200" dirty="0">
                          <a:solidFill>
                            <a:srgbClr val="002060"/>
                          </a:solidFill>
                        </a:rPr>
                        <a:t>Escritura</a:t>
                      </a:r>
                    </a:p>
                  </a:txBody>
                  <a:tcPr anchor="ctr"/>
                </a:tc>
                <a:tc>
                  <a:txBody>
                    <a:bodyPr/>
                    <a:lstStyle/>
                    <a:p>
                      <a:pPr marL="0" marR="0" lvl="1" indent="0" algn="just"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out</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370840">
                <a:tc>
                  <a:txBody>
                    <a:bodyPr/>
                    <a:lstStyle/>
                    <a:p>
                      <a:pPr marL="0" marR="0" lvl="1" indent="0" algn="ctr" defTabSz="914400" eaLnBrk="1" fontAlgn="auto" latinLnBrk="0" hangingPunct="1">
                        <a:lnSpc>
                          <a:spcPct val="100000"/>
                        </a:lnSpc>
                        <a:spcBef>
                          <a:spcPts val="0"/>
                        </a:spcBef>
                        <a:spcAft>
                          <a:spcPts val="0"/>
                        </a:spcAft>
                        <a:buClrTx/>
                        <a:buSzTx/>
                        <a:buFontTx/>
                        <a:buNone/>
                        <a:tabLst/>
                        <a:defRPr/>
                      </a:pPr>
                      <a:r>
                        <a:rPr lang="es-PE" sz="3200" dirty="0">
                          <a:solidFill>
                            <a:srgbClr val="002060"/>
                          </a:solidFill>
                        </a:rPr>
                        <a:t>Lectura/Escritura</a:t>
                      </a:r>
                    </a:p>
                  </a:txBody>
                  <a:tcPr anchor="ctr"/>
                </a:tc>
                <a:tc>
                  <a:txBody>
                    <a:bodyPr/>
                    <a:lstStyle/>
                    <a:p>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::in | </a:t>
                      </a: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out</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3"/>
                  </a:ext>
                </a:extLst>
              </a:tr>
              <a:tr h="370840">
                <a:tc>
                  <a:txBody>
                    <a:bodyPr/>
                    <a:lstStyle/>
                    <a:p>
                      <a:pPr marL="0" marR="0" lvl="1" indent="0" algn="ctr" defTabSz="914400" eaLnBrk="1" fontAlgn="auto" latinLnBrk="0" hangingPunct="1">
                        <a:lnSpc>
                          <a:spcPct val="100000"/>
                        </a:lnSpc>
                        <a:spcBef>
                          <a:spcPts val="0"/>
                        </a:spcBef>
                        <a:spcAft>
                          <a:spcPts val="0"/>
                        </a:spcAft>
                        <a:buClrTx/>
                        <a:buSzTx/>
                        <a:buFontTx/>
                        <a:buNone/>
                        <a:tabLst/>
                        <a:defRPr/>
                      </a:pPr>
                      <a:r>
                        <a:rPr lang="es-PE" sz="3200" dirty="0">
                          <a:solidFill>
                            <a:srgbClr val="002060"/>
                          </a:solidFill>
                        </a:rPr>
                        <a:t>Añadir al final</a:t>
                      </a:r>
                    </a:p>
                  </a:txBody>
                  <a:tcPr anchor="ctr"/>
                </a:tc>
                <a:tc>
                  <a:txBody>
                    <a:bodyPr/>
                    <a:lstStyle/>
                    <a:p>
                      <a:pPr marL="0" marR="0" lvl="1" indent="0" algn="just"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out</a:t>
                      </a:r>
                      <a:r>
                        <a:rPr lang="es-PE" sz="2400" dirty="0">
                          <a:solidFill>
                            <a:srgbClr val="002060"/>
                          </a:solidFill>
                          <a:latin typeface="Courier New" panose="02070309020205020404" pitchFamily="49" charset="0"/>
                          <a:cs typeface="Courier New" panose="02070309020205020404" pitchFamily="49" charset="0"/>
                        </a:rPr>
                        <a:t> | </a:t>
                      </a: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app</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53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Verificar Apertura</a:t>
            </a:r>
            <a:endParaRPr sz="4400" dirty="0"/>
          </a:p>
        </p:txBody>
      </p:sp>
      <p:sp>
        <p:nvSpPr>
          <p:cNvPr id="6" name="Content Placeholder 5"/>
          <p:cNvSpPr txBox="1">
            <a:spLocks/>
          </p:cNvSpPr>
          <p:nvPr/>
        </p:nvSpPr>
        <p:spPr>
          <a:xfrm>
            <a:off x="457200" y="1599247"/>
            <a:ext cx="9144000" cy="911018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Para comprobar si el archivo se abrió correctamente podemos utilizar la función </a:t>
            </a:r>
            <a:r>
              <a:rPr lang="es-PE" sz="3200" b="1" dirty="0" err="1">
                <a:solidFill>
                  <a:srgbClr val="002060"/>
                </a:solidFill>
              </a:rPr>
              <a:t>is_open</a:t>
            </a:r>
            <a:r>
              <a:rPr lang="es-PE" sz="3200" dirty="0">
                <a:solidFill>
                  <a:srgbClr val="002060"/>
                </a:solidFill>
              </a:rPr>
              <a:t>.</a:t>
            </a:r>
          </a:p>
          <a:p>
            <a:pPr algn="just"/>
            <a:endParaRPr lang="es-PE" sz="3200" dirty="0">
              <a:solidFill>
                <a:srgbClr val="002060"/>
              </a:solidFill>
            </a:endParaRPr>
          </a:p>
          <a:p>
            <a:pPr algn="just"/>
            <a:r>
              <a:rPr lang="es-PE" sz="2400" b="1" dirty="0">
                <a:solidFill>
                  <a:srgbClr val="002060"/>
                </a:solidFill>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if</a:t>
            </a:r>
            <a:r>
              <a:rPr lang="es-PE" sz="2400" dirty="0">
                <a:solidFill>
                  <a:srgbClr val="002060"/>
                </a:solidFill>
                <a:latin typeface="Courier New" panose="02070309020205020404" pitchFamily="49" charset="0"/>
                <a:cs typeface="Courier New" panose="02070309020205020404" pitchFamily="49" charset="0"/>
              </a:rPr>
              <a:t> (</a:t>
            </a:r>
            <a:r>
              <a:rPr lang="es-PE" sz="2400" dirty="0" err="1">
                <a:solidFill>
                  <a:srgbClr val="002060"/>
                </a:solidFill>
                <a:latin typeface="Courier New" panose="02070309020205020404" pitchFamily="49" charset="0"/>
                <a:cs typeface="Courier New" panose="02070309020205020404" pitchFamily="49" charset="0"/>
              </a:rPr>
              <a:t>alias.is_open</a:t>
            </a:r>
            <a:r>
              <a:rPr lang="es-PE" sz="2400" dirty="0">
                <a:solidFill>
                  <a:srgbClr val="002060"/>
                </a:solidFill>
                <a:latin typeface="Courier New" panose="02070309020205020404" pitchFamily="49" charset="0"/>
                <a:cs typeface="Courier New" panose="02070309020205020404" pitchFamily="49" charset="0"/>
              </a:rPr>
              <a:t>())</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r>
              <a:rPr lang="es-PE" sz="2400" dirty="0">
                <a:solidFill>
                  <a:srgbClr val="00B050"/>
                </a:solidFill>
                <a:latin typeface="Courier New" panose="02070309020205020404" pitchFamily="49" charset="0"/>
                <a:cs typeface="Courier New" panose="02070309020205020404" pitchFamily="49" charset="0"/>
              </a:rPr>
              <a:t>// apertura correcta del archivo</a:t>
            </a:r>
          </a:p>
          <a:p>
            <a:pPr algn="just"/>
            <a:r>
              <a:rPr lang="es-PE" sz="2400" dirty="0">
                <a:solidFill>
                  <a:srgbClr val="00B05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b="1" dirty="0">
                <a:solidFill>
                  <a:srgbClr val="002060"/>
                </a:solidFill>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else</a:t>
            </a:r>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r>
              <a:rPr lang="es-PE" sz="2400" dirty="0">
                <a:solidFill>
                  <a:srgbClr val="00B050"/>
                </a:solidFill>
                <a:latin typeface="Courier New" panose="02070309020205020404" pitchFamily="49" charset="0"/>
                <a:cs typeface="Courier New" panose="02070309020205020404" pitchFamily="49" charset="0"/>
              </a:rPr>
              <a:t>// error de apertura</a:t>
            </a:r>
          </a:p>
          <a:p>
            <a:pPr algn="just"/>
            <a:r>
              <a:rPr lang="es-PE" sz="2400" dirty="0">
                <a:solidFill>
                  <a:srgbClr val="00B05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47231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Cerrar Archivo</a:t>
            </a:r>
            <a:endParaRPr sz="4400" dirty="0"/>
          </a:p>
        </p:txBody>
      </p:sp>
      <p:sp>
        <p:nvSpPr>
          <p:cNvPr id="6" name="Content Placeholder 5"/>
          <p:cNvSpPr txBox="1">
            <a:spLocks/>
          </p:cNvSpPr>
          <p:nvPr/>
        </p:nvSpPr>
        <p:spPr>
          <a:xfrm>
            <a:off x="457200" y="1599247"/>
            <a:ext cx="9144000" cy="898707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Para cerrar el archivo utilizar la función </a:t>
            </a:r>
            <a:r>
              <a:rPr lang="es-PE" sz="3200" b="1" dirty="0" err="1">
                <a:solidFill>
                  <a:srgbClr val="002060"/>
                </a:solidFill>
              </a:rPr>
              <a:t>close</a:t>
            </a:r>
            <a:r>
              <a:rPr lang="es-PE" sz="3200" dirty="0">
                <a:solidFill>
                  <a:srgbClr val="002060"/>
                </a:solidFill>
              </a:rPr>
              <a:t>.</a:t>
            </a:r>
          </a:p>
          <a:p>
            <a:pPr algn="just"/>
            <a:endParaRPr lang="es-PE" sz="3200" dirty="0">
              <a:solidFill>
                <a:srgbClr val="002060"/>
              </a:solidFill>
            </a:endParaRPr>
          </a:p>
          <a:p>
            <a:pPr algn="just"/>
            <a:r>
              <a:rPr lang="es-PE" sz="2400" b="1" dirty="0">
                <a:solidFill>
                  <a:srgbClr val="002060"/>
                </a:solidFill>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if</a:t>
            </a:r>
            <a:r>
              <a:rPr lang="es-PE" sz="2400" dirty="0">
                <a:solidFill>
                  <a:srgbClr val="002060"/>
                </a:solidFill>
                <a:latin typeface="Courier New" panose="02070309020205020404" pitchFamily="49" charset="0"/>
                <a:cs typeface="Courier New" panose="02070309020205020404" pitchFamily="49" charset="0"/>
              </a:rPr>
              <a:t> (</a:t>
            </a:r>
            <a:r>
              <a:rPr lang="es-PE" sz="2400" dirty="0" err="1">
                <a:solidFill>
                  <a:srgbClr val="002060"/>
                </a:solidFill>
                <a:latin typeface="Courier New" panose="02070309020205020404" pitchFamily="49" charset="0"/>
                <a:cs typeface="Courier New" panose="02070309020205020404" pitchFamily="49" charset="0"/>
              </a:rPr>
              <a:t>alias.is_open</a:t>
            </a:r>
            <a:r>
              <a:rPr lang="es-PE" sz="2400" dirty="0">
                <a:solidFill>
                  <a:srgbClr val="002060"/>
                </a:solidFill>
                <a:latin typeface="Courier New" panose="02070309020205020404" pitchFamily="49" charset="0"/>
                <a:cs typeface="Courier New" panose="02070309020205020404" pitchFamily="49" charset="0"/>
              </a:rPr>
              <a:t>())</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r>
              <a:rPr lang="es-PE" sz="2400" dirty="0">
                <a:solidFill>
                  <a:srgbClr val="00B050"/>
                </a:solidFill>
                <a:latin typeface="Courier New" panose="02070309020205020404" pitchFamily="49" charset="0"/>
                <a:cs typeface="Courier New" panose="02070309020205020404" pitchFamily="49" charset="0"/>
              </a:rPr>
              <a:t>// apertura correcta del archivo</a:t>
            </a:r>
          </a:p>
          <a:p>
            <a:pPr algn="just"/>
            <a:r>
              <a:rPr lang="es-PE" sz="2400" dirty="0">
                <a:solidFill>
                  <a:srgbClr val="00B050"/>
                </a:solidFill>
                <a:latin typeface="Courier New" panose="02070309020205020404" pitchFamily="49" charset="0"/>
                <a:cs typeface="Courier New" panose="02070309020205020404" pitchFamily="49" charset="0"/>
              </a:rPr>
              <a:t>		...</a:t>
            </a:r>
          </a:p>
          <a:p>
            <a:pPr algn="just"/>
            <a:r>
              <a:rPr lang="es-PE" sz="2400" dirty="0">
                <a:solidFill>
                  <a:srgbClr val="00B050"/>
                </a:solidFill>
                <a:latin typeface="Courier New" panose="02070309020205020404" pitchFamily="49" charset="0"/>
                <a:cs typeface="Courier New" panose="02070309020205020404" pitchFamily="49" charset="0"/>
              </a:rPr>
              <a:t>		</a:t>
            </a:r>
            <a:r>
              <a:rPr lang="es-PE" sz="2400" dirty="0" err="1">
                <a:solidFill>
                  <a:srgbClr val="002060"/>
                </a:solidFill>
                <a:latin typeface="Courier New" panose="02070309020205020404" pitchFamily="49" charset="0"/>
                <a:cs typeface="Courier New" panose="02070309020205020404" pitchFamily="49" charset="0"/>
              </a:rPr>
              <a:t>alias.close</a:t>
            </a:r>
            <a:r>
              <a:rPr lang="es-PE" sz="2400" dirty="0">
                <a:solidFill>
                  <a:srgbClr val="002060"/>
                </a:solidFill>
                <a:latin typeface="Courier New" panose="02070309020205020404" pitchFamily="49" charset="0"/>
                <a:cs typeface="Courier New" panose="02070309020205020404" pitchFamily="49" charset="0"/>
              </a:rPr>
              <a:t>(); </a:t>
            </a:r>
            <a:r>
              <a:rPr lang="es-PE" sz="2400" dirty="0">
                <a:solidFill>
                  <a:srgbClr val="00B050"/>
                </a:solidFill>
                <a:latin typeface="Courier New" panose="02070309020205020404" pitchFamily="49" charset="0"/>
                <a:cs typeface="Courier New" panose="02070309020205020404" pitchFamily="49" charset="0"/>
              </a:rPr>
              <a:t>// cerrar el fichero</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b="1" dirty="0">
                <a:solidFill>
                  <a:srgbClr val="002060"/>
                </a:solidFill>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else</a:t>
            </a:r>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r>
              <a:rPr lang="es-PE" sz="2400" dirty="0">
                <a:solidFill>
                  <a:srgbClr val="00B050"/>
                </a:solidFill>
                <a:latin typeface="Courier New" panose="02070309020205020404" pitchFamily="49" charset="0"/>
                <a:cs typeface="Courier New" panose="02070309020205020404" pitchFamily="49" charset="0"/>
              </a:rPr>
              <a:t>// error de apertura</a:t>
            </a:r>
          </a:p>
          <a:p>
            <a:pPr algn="just"/>
            <a:r>
              <a:rPr lang="es-PE" sz="2400" dirty="0">
                <a:solidFill>
                  <a:srgbClr val="00B05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266817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Fin de archivo</a:t>
            </a:r>
            <a:endParaRPr sz="4400" dirty="0"/>
          </a:p>
        </p:txBody>
      </p:sp>
      <p:sp>
        <p:nvSpPr>
          <p:cNvPr id="6" name="Content Placeholder 5"/>
          <p:cNvSpPr txBox="1">
            <a:spLocks/>
          </p:cNvSpPr>
          <p:nvPr/>
        </p:nvSpPr>
        <p:spPr>
          <a:xfrm>
            <a:off x="457200" y="1599247"/>
            <a:ext cx="9144000" cy="750974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Para detectar el fin de un archivo debo usar la función </a:t>
            </a:r>
            <a:r>
              <a:rPr lang="es-PE" sz="3200" b="1" dirty="0" err="1">
                <a:solidFill>
                  <a:srgbClr val="002060"/>
                </a:solidFill>
              </a:rPr>
              <a:t>eof</a:t>
            </a:r>
            <a:r>
              <a:rPr lang="es-PE" sz="3200" dirty="0">
                <a:solidFill>
                  <a:srgbClr val="002060"/>
                </a:solidFill>
              </a:rPr>
              <a:t>.</a:t>
            </a:r>
          </a:p>
          <a:p>
            <a:pPr marL="457200" indent="-457200" algn="just">
              <a:buFont typeface="Arial" panose="020B0604020202020204" pitchFamily="34" charset="0"/>
              <a:buChar char="•"/>
            </a:pPr>
            <a:endParaRPr lang="es-PE" sz="3200" dirty="0">
              <a:solidFill>
                <a:srgbClr val="002060"/>
              </a:solidFill>
            </a:endParaRPr>
          </a:p>
          <a:p>
            <a:r>
              <a:rPr lang="es-PE" sz="2400" b="1" dirty="0">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ifstream</a:t>
            </a:r>
            <a:r>
              <a:rPr lang="es-PE" sz="2400" b="1" dirty="0">
                <a:solidFill>
                  <a:srgbClr val="002060"/>
                </a:solidFill>
                <a:latin typeface="Courier New" panose="02070309020205020404" pitchFamily="49" charset="0"/>
                <a:cs typeface="Courier New" panose="02070309020205020404" pitchFamily="49" charset="0"/>
              </a:rPr>
              <a:t> </a:t>
            </a:r>
            <a:r>
              <a:rPr lang="es-PE" sz="2400" dirty="0">
                <a:solidFill>
                  <a:srgbClr val="002060"/>
                </a:solidFill>
                <a:latin typeface="Courier New" panose="02070309020205020404" pitchFamily="49" charset="0"/>
                <a:cs typeface="Courier New" panose="02070309020205020404" pitchFamily="49" charset="0"/>
              </a:rPr>
              <a:t>alias;</a:t>
            </a:r>
          </a:p>
          <a:p>
            <a:r>
              <a:rPr lang="es-PE" sz="2400" dirty="0">
                <a:solidFill>
                  <a:srgbClr val="002060"/>
                </a:solidFill>
                <a:latin typeface="Courier New" panose="02070309020205020404" pitchFamily="49" charset="0"/>
                <a:cs typeface="Courier New" panose="02070309020205020404" pitchFamily="49" charset="0"/>
              </a:rPr>
              <a:t>	...</a:t>
            </a:r>
          </a:p>
          <a:p>
            <a:r>
              <a:rPr lang="es-PE" sz="2400" dirty="0">
                <a:solidFill>
                  <a:srgbClr val="002060"/>
                </a:solidFill>
                <a:latin typeface="Courier New" panose="02070309020205020404" pitchFamily="49" charset="0"/>
                <a:cs typeface="Courier New" panose="02070309020205020404" pitchFamily="49" charset="0"/>
              </a:rPr>
              <a:t>	</a:t>
            </a:r>
            <a:r>
              <a:rPr lang="es-PE" sz="2400" b="1" dirty="0" err="1">
                <a:solidFill>
                  <a:srgbClr val="002060"/>
                </a:solidFill>
                <a:latin typeface="Courier New" panose="02070309020205020404" pitchFamily="49" charset="0"/>
                <a:cs typeface="Courier New" panose="02070309020205020404" pitchFamily="49" charset="0"/>
              </a:rPr>
              <a:t>while</a:t>
            </a:r>
            <a:r>
              <a:rPr lang="es-PE" sz="2400" dirty="0">
                <a:solidFill>
                  <a:srgbClr val="002060"/>
                </a:solidFill>
                <a:latin typeface="Courier New" panose="02070309020205020404" pitchFamily="49" charset="0"/>
                <a:cs typeface="Courier New" panose="02070309020205020404" pitchFamily="49" charset="0"/>
              </a:rPr>
              <a:t> (!</a:t>
            </a:r>
            <a:r>
              <a:rPr lang="es-PE" sz="2400" dirty="0" err="1">
                <a:solidFill>
                  <a:srgbClr val="002060"/>
                </a:solidFill>
                <a:latin typeface="Courier New" panose="02070309020205020404" pitchFamily="49" charset="0"/>
                <a:cs typeface="Courier New" panose="02070309020205020404" pitchFamily="49" charset="0"/>
              </a:rPr>
              <a:t>alias.eof</a:t>
            </a:r>
            <a:r>
              <a:rPr lang="es-PE" sz="2400" dirty="0">
                <a:solidFill>
                  <a:srgbClr val="002060"/>
                </a:solidFill>
                <a:latin typeface="Courier New" panose="02070309020205020404" pitchFamily="49" charset="0"/>
                <a:cs typeface="Courier New" panose="02070309020205020404" pitchFamily="49" charset="0"/>
              </a:rPr>
              <a:t>())</a:t>
            </a:r>
          </a:p>
          <a:p>
            <a:r>
              <a:rPr lang="es-PE" sz="2400" dirty="0">
                <a:solidFill>
                  <a:srgbClr val="002060"/>
                </a:solidFill>
                <a:latin typeface="Courier New" panose="02070309020205020404" pitchFamily="49" charset="0"/>
                <a:cs typeface="Courier New" panose="02070309020205020404" pitchFamily="49" charset="0"/>
              </a:rPr>
              <a:t>	{</a:t>
            </a:r>
          </a:p>
          <a:p>
            <a:r>
              <a:rPr lang="es-PE" sz="2400" dirty="0">
                <a:solidFill>
                  <a:srgbClr val="002060"/>
                </a:solidFill>
                <a:latin typeface="Courier New" panose="02070309020205020404" pitchFamily="49" charset="0"/>
                <a:cs typeface="Courier New" panose="02070309020205020404" pitchFamily="49" charset="0"/>
              </a:rPr>
              <a:t>		…</a:t>
            </a:r>
          </a:p>
          <a:p>
            <a:r>
              <a:rPr lang="es-PE" sz="2400" dirty="0">
                <a:solidFill>
                  <a:srgbClr val="002060"/>
                </a:solidFill>
                <a:latin typeface="Courier New" panose="02070309020205020404" pitchFamily="49" charset="0"/>
                <a:cs typeface="Courier New" panose="02070309020205020404" pitchFamily="49" charset="0"/>
              </a:rPr>
              <a:t>	}</a:t>
            </a:r>
          </a:p>
          <a:p>
            <a:pPr algn="just"/>
            <a:r>
              <a:rPr lang="es-PE" sz="2400" dirty="0">
                <a:solidFill>
                  <a:srgbClr val="002060"/>
                </a:solidFill>
                <a:latin typeface="Courier New" panose="02070309020205020404" pitchFamily="49" charset="0"/>
                <a:cs typeface="Courier New" panose="02070309020205020404" pitchFamily="49" charset="0"/>
              </a:rPr>
              <a:t>		</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08076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Escritura/Lectura en un archivo</a:t>
            </a:r>
            <a:endParaRPr sz="4400" dirty="0"/>
          </a:p>
        </p:txBody>
      </p:sp>
      <p:sp>
        <p:nvSpPr>
          <p:cNvPr id="6" name="Content Placeholder 5"/>
          <p:cNvSpPr txBox="1">
            <a:spLocks/>
          </p:cNvSpPr>
          <p:nvPr/>
        </p:nvSpPr>
        <p:spPr>
          <a:xfrm>
            <a:off x="457200" y="1599247"/>
            <a:ext cx="9144000" cy="443198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La lectura y la escritura en un archivo de texto se puede realizar directamente con los operadores &gt;&gt; y &lt;&lt; (como se hace con </a:t>
            </a:r>
            <a:r>
              <a:rPr lang="es-PE" sz="3200" dirty="0" err="1">
                <a:solidFill>
                  <a:srgbClr val="002060"/>
                </a:solidFill>
              </a:rPr>
              <a:t>cin</a:t>
            </a:r>
            <a:r>
              <a:rPr lang="es-PE" sz="3200" dirty="0">
                <a:solidFill>
                  <a:srgbClr val="002060"/>
                </a:solidFill>
              </a:rPr>
              <a:t> y </a:t>
            </a:r>
            <a:r>
              <a:rPr lang="es-PE" sz="3200" dirty="0" err="1">
                <a:solidFill>
                  <a:srgbClr val="002060"/>
                </a:solidFill>
              </a:rPr>
              <a:t>cout</a:t>
            </a:r>
            <a:r>
              <a:rPr lang="es-PE" sz="3200" dirty="0">
                <a:solidFill>
                  <a:srgbClr val="002060"/>
                </a:solidFill>
              </a:rPr>
              <a:t>).</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78832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Escritura en un archivo</a:t>
            </a:r>
            <a:endParaRPr sz="4400" dirty="0"/>
          </a:p>
        </p:txBody>
      </p:sp>
      <p:pic>
        <p:nvPicPr>
          <p:cNvPr id="7" name="Imagen 6"/>
          <p:cNvPicPr>
            <a:picLocks noChangeAspect="1"/>
          </p:cNvPicPr>
          <p:nvPr/>
        </p:nvPicPr>
        <p:blipFill rotWithShape="1">
          <a:blip r:embed="rId2"/>
          <a:srcRect l="19546" t="13541" r="45315" b="39585"/>
          <a:stretch/>
        </p:blipFill>
        <p:spPr>
          <a:xfrm>
            <a:off x="5867400" y="2895600"/>
            <a:ext cx="3962401" cy="2971801"/>
          </a:xfrm>
          <a:prstGeom prst="rect">
            <a:avLst/>
          </a:prstGeom>
          <a:ln>
            <a:solidFill>
              <a:schemeClr val="tx1"/>
            </a:solidFill>
          </a:ln>
        </p:spPr>
      </p:pic>
      <p:sp>
        <p:nvSpPr>
          <p:cNvPr id="9" name="CuadroTexto 8"/>
          <p:cNvSpPr txBox="1"/>
          <p:nvPr/>
        </p:nvSpPr>
        <p:spPr>
          <a:xfrm>
            <a:off x="5867399" y="2286000"/>
            <a:ext cx="3962401" cy="369332"/>
          </a:xfrm>
          <a:prstGeom prst="rect">
            <a:avLst/>
          </a:prstGeom>
          <a:noFill/>
        </p:spPr>
        <p:txBody>
          <a:bodyPr wrap="square" rtlCol="0">
            <a:spAutoFit/>
          </a:bodyPr>
          <a:lstStyle/>
          <a:p>
            <a:pPr algn="ctr"/>
            <a:r>
              <a:rPr lang="es-PE" dirty="0"/>
              <a:t>En el proyecto se crea el archivo</a:t>
            </a:r>
          </a:p>
        </p:txBody>
      </p:sp>
      <p:pic>
        <p:nvPicPr>
          <p:cNvPr id="3" name="Imagen 2"/>
          <p:cNvPicPr>
            <a:picLocks noChangeAspect="1"/>
          </p:cNvPicPr>
          <p:nvPr/>
        </p:nvPicPr>
        <p:blipFill rotWithShape="1">
          <a:blip r:embed="rId3"/>
          <a:srcRect l="15870" t="17391" r="47657" b="9783"/>
          <a:stretch/>
        </p:blipFill>
        <p:spPr>
          <a:xfrm>
            <a:off x="152401" y="1600200"/>
            <a:ext cx="5638799" cy="6066373"/>
          </a:xfrm>
          <a:prstGeom prst="rect">
            <a:avLst/>
          </a:prstGeom>
          <a:ln>
            <a:solidFill>
              <a:schemeClr val="tx1"/>
            </a:solidFill>
          </a:ln>
        </p:spPr>
      </p:pic>
    </p:spTree>
    <p:extLst>
      <p:ext uri="{BB962C8B-B14F-4D97-AF65-F5344CB8AC3E}">
        <p14:creationId xmlns:p14="http://schemas.microsoft.com/office/powerpoint/2010/main" val="70745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058400" cy="77723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00200" y="2272521"/>
            <a:ext cx="6858000" cy="2451879"/>
          </a:xfrm>
          <a:prstGeom prst="rect">
            <a:avLst/>
          </a:prstGeom>
        </p:spPr>
        <p:txBody>
          <a:bodyPr vert="horz" wrap="square" lIns="0" tIns="14150" rIns="0" bIns="0" rtlCol="0">
            <a:spAutoFit/>
          </a:bodyPr>
          <a:lstStyle/>
          <a:p>
            <a:pPr marL="12700" marR="5660" indent="-12700" algn="ctr">
              <a:lnSpc>
                <a:spcPct val="120000"/>
              </a:lnSpc>
              <a:spcBef>
                <a:spcPts val="111"/>
              </a:spcBef>
            </a:pPr>
            <a:r>
              <a:rPr sz="6600" b="0" spc="-11" dirty="0" err="1">
                <a:solidFill>
                  <a:srgbClr val="FF0000"/>
                </a:solidFill>
              </a:rPr>
              <a:t>Semana</a:t>
            </a:r>
            <a:r>
              <a:rPr sz="6600" b="0" spc="-11" dirty="0">
                <a:solidFill>
                  <a:srgbClr val="FF0000"/>
                </a:solidFill>
              </a:rPr>
              <a:t> </a:t>
            </a:r>
            <a:r>
              <a:rPr lang="es-PE" sz="6600" b="0" spc="-11" dirty="0">
                <a:solidFill>
                  <a:srgbClr val="FF0000"/>
                </a:solidFill>
              </a:rPr>
              <a:t>01</a:t>
            </a:r>
            <a:r>
              <a:rPr sz="6600" b="0" spc="-6" dirty="0">
                <a:solidFill>
                  <a:srgbClr val="FF0000"/>
                </a:solidFill>
              </a:rPr>
              <a:t>  </a:t>
            </a:r>
            <a:br>
              <a:rPr lang="en-US" sz="6600" b="0" spc="-17" dirty="0">
                <a:solidFill>
                  <a:srgbClr val="FF0000"/>
                </a:solidFill>
              </a:rPr>
            </a:br>
            <a:r>
              <a:rPr lang="en-US" sz="6600" b="0" spc="-17" dirty="0" err="1">
                <a:solidFill>
                  <a:srgbClr val="FF0000"/>
                </a:solidFill>
              </a:rPr>
              <a:t>Archivos</a:t>
            </a:r>
            <a:endParaRPr sz="6600" b="0" spc="-28" dirty="0">
              <a:solidFill>
                <a:srgbClr val="FF0000"/>
              </a:solidFill>
            </a:endParaRPr>
          </a:p>
        </p:txBody>
      </p:sp>
    </p:spTree>
    <p:extLst>
      <p:ext uri="{BB962C8B-B14F-4D97-AF65-F5344CB8AC3E}">
        <p14:creationId xmlns:p14="http://schemas.microsoft.com/office/powerpoint/2010/main" val="108633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7203" t="17391" r="37116" b="9782"/>
          <a:stretch/>
        </p:blipFill>
        <p:spPr>
          <a:xfrm>
            <a:off x="228600" y="1676400"/>
            <a:ext cx="6919415" cy="5943600"/>
          </a:xfrm>
          <a:prstGeom prst="rect">
            <a:avLst/>
          </a:prstGeom>
          <a:ln>
            <a:solidFill>
              <a:schemeClr val="tx1"/>
            </a:solidFill>
          </a:ln>
        </p:spPr>
      </p:pic>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l">
              <a:lnSpc>
                <a:spcPct val="100000"/>
              </a:lnSpc>
              <a:spcBef>
                <a:spcPts val="100"/>
              </a:spcBef>
            </a:pPr>
            <a:r>
              <a:rPr lang="es-PE" sz="4400" spc="-5" dirty="0"/>
              <a:t>Lectura de un archivo</a:t>
            </a:r>
            <a:endParaRPr sz="4400" dirty="0"/>
          </a:p>
        </p:txBody>
      </p:sp>
      <p:pic>
        <p:nvPicPr>
          <p:cNvPr id="4" name="Imagen 3"/>
          <p:cNvPicPr>
            <a:picLocks noChangeAspect="1"/>
          </p:cNvPicPr>
          <p:nvPr/>
        </p:nvPicPr>
        <p:blipFill>
          <a:blip r:embed="rId3"/>
          <a:stretch>
            <a:fillRect/>
          </a:stretch>
        </p:blipFill>
        <p:spPr>
          <a:xfrm>
            <a:off x="5803198" y="2701532"/>
            <a:ext cx="3813242" cy="2214563"/>
          </a:xfrm>
          <a:prstGeom prst="rect">
            <a:avLst/>
          </a:prstGeom>
        </p:spPr>
      </p:pic>
      <p:sp>
        <p:nvSpPr>
          <p:cNvPr id="7" name="CuadroTexto 6"/>
          <p:cNvSpPr txBox="1"/>
          <p:nvPr/>
        </p:nvSpPr>
        <p:spPr>
          <a:xfrm>
            <a:off x="5728618" y="2193144"/>
            <a:ext cx="3962401" cy="369332"/>
          </a:xfrm>
          <a:prstGeom prst="rect">
            <a:avLst/>
          </a:prstGeom>
          <a:noFill/>
        </p:spPr>
        <p:txBody>
          <a:bodyPr wrap="square" rtlCol="0">
            <a:spAutoFit/>
          </a:bodyPr>
          <a:lstStyle/>
          <a:p>
            <a:pPr algn="ctr"/>
            <a:r>
              <a:rPr lang="es-PE" dirty="0"/>
              <a:t>En el proyecto se tiene el archivo</a:t>
            </a:r>
          </a:p>
        </p:txBody>
      </p:sp>
    </p:spTree>
    <p:extLst>
      <p:ext uri="{BB962C8B-B14F-4D97-AF65-F5344CB8AC3E}">
        <p14:creationId xmlns:p14="http://schemas.microsoft.com/office/powerpoint/2010/main" val="119422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l">
              <a:lnSpc>
                <a:spcPct val="100000"/>
              </a:lnSpc>
              <a:spcBef>
                <a:spcPts val="100"/>
              </a:spcBef>
            </a:pPr>
            <a:r>
              <a:rPr lang="es-PE" sz="4400" spc="-5" dirty="0"/>
              <a:t>Lectura de un archivo con variable</a:t>
            </a:r>
            <a:endParaRPr sz="4400" dirty="0"/>
          </a:p>
        </p:txBody>
      </p:sp>
      <p:pic>
        <p:nvPicPr>
          <p:cNvPr id="4" name="Imagen 3"/>
          <p:cNvPicPr>
            <a:picLocks noChangeAspect="1"/>
          </p:cNvPicPr>
          <p:nvPr/>
        </p:nvPicPr>
        <p:blipFill>
          <a:blip r:embed="rId2"/>
          <a:stretch>
            <a:fillRect/>
          </a:stretch>
        </p:blipFill>
        <p:spPr>
          <a:xfrm>
            <a:off x="5787958" y="3505200"/>
            <a:ext cx="3813242" cy="2214563"/>
          </a:xfrm>
          <a:prstGeom prst="rect">
            <a:avLst/>
          </a:prstGeom>
        </p:spPr>
      </p:pic>
      <p:sp>
        <p:nvSpPr>
          <p:cNvPr id="7" name="CuadroTexto 6"/>
          <p:cNvSpPr txBox="1"/>
          <p:nvPr/>
        </p:nvSpPr>
        <p:spPr>
          <a:xfrm>
            <a:off x="5756306" y="2895600"/>
            <a:ext cx="3962401" cy="369332"/>
          </a:xfrm>
          <a:prstGeom prst="rect">
            <a:avLst/>
          </a:prstGeom>
          <a:noFill/>
        </p:spPr>
        <p:txBody>
          <a:bodyPr wrap="square" rtlCol="0">
            <a:spAutoFit/>
          </a:bodyPr>
          <a:lstStyle/>
          <a:p>
            <a:pPr algn="ctr"/>
            <a:r>
              <a:rPr lang="es-PE" dirty="0"/>
              <a:t>En el proyecto se tiene el archivo</a:t>
            </a:r>
          </a:p>
        </p:txBody>
      </p:sp>
      <p:pic>
        <p:nvPicPr>
          <p:cNvPr id="3" name="Imagen 2"/>
          <p:cNvPicPr>
            <a:picLocks noChangeAspect="1"/>
          </p:cNvPicPr>
          <p:nvPr/>
        </p:nvPicPr>
        <p:blipFill rotWithShape="1">
          <a:blip r:embed="rId3"/>
          <a:srcRect l="14861" t="17391" r="52928" b="10681"/>
          <a:stretch/>
        </p:blipFill>
        <p:spPr>
          <a:xfrm>
            <a:off x="533400" y="1600200"/>
            <a:ext cx="5066731" cy="6096000"/>
          </a:xfrm>
          <a:prstGeom prst="rect">
            <a:avLst/>
          </a:prstGeom>
          <a:ln>
            <a:solidFill>
              <a:schemeClr val="tx1"/>
            </a:solidFill>
          </a:ln>
        </p:spPr>
      </p:pic>
    </p:spTree>
    <p:extLst>
      <p:ext uri="{BB962C8B-B14F-4D97-AF65-F5344CB8AC3E}">
        <p14:creationId xmlns:p14="http://schemas.microsoft.com/office/powerpoint/2010/main" val="69896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Lectura de un archivo por línea</a:t>
            </a:r>
            <a:endParaRPr sz="4400" dirty="0"/>
          </a:p>
        </p:txBody>
      </p:sp>
      <p:pic>
        <p:nvPicPr>
          <p:cNvPr id="6" name="Imagen 5"/>
          <p:cNvPicPr>
            <a:picLocks noChangeAspect="1"/>
          </p:cNvPicPr>
          <p:nvPr/>
        </p:nvPicPr>
        <p:blipFill rotWithShape="1">
          <a:blip r:embed="rId2"/>
          <a:srcRect l="4905" t="20652" r="69326" b="13862"/>
          <a:stretch/>
        </p:blipFill>
        <p:spPr>
          <a:xfrm>
            <a:off x="2879360" y="1600200"/>
            <a:ext cx="4452079" cy="6096000"/>
          </a:xfrm>
          <a:prstGeom prst="rect">
            <a:avLst/>
          </a:prstGeom>
          <a:ln>
            <a:solidFill>
              <a:schemeClr val="tx1"/>
            </a:solidFill>
          </a:ln>
        </p:spPr>
      </p:pic>
    </p:spTree>
    <p:extLst>
      <p:ext uri="{BB962C8B-B14F-4D97-AF65-F5344CB8AC3E}">
        <p14:creationId xmlns:p14="http://schemas.microsoft.com/office/powerpoint/2010/main" val="243376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l">
              <a:lnSpc>
                <a:spcPct val="100000"/>
              </a:lnSpc>
              <a:spcBef>
                <a:spcPts val="100"/>
              </a:spcBef>
            </a:pPr>
            <a:r>
              <a:rPr lang="es-PE" sz="4400" spc="-5" dirty="0"/>
              <a:t>Lectura de un archivo por caracter</a:t>
            </a:r>
            <a:endParaRPr sz="4400" dirty="0"/>
          </a:p>
        </p:txBody>
      </p:sp>
      <p:pic>
        <p:nvPicPr>
          <p:cNvPr id="6" name="Imagen 5"/>
          <p:cNvPicPr>
            <a:picLocks noChangeAspect="1"/>
          </p:cNvPicPr>
          <p:nvPr/>
        </p:nvPicPr>
        <p:blipFill rotWithShape="1">
          <a:blip r:embed="rId2"/>
          <a:srcRect l="4904" t="20652" r="65227" b="13043"/>
          <a:stretch/>
        </p:blipFill>
        <p:spPr>
          <a:xfrm>
            <a:off x="2552700" y="1600200"/>
            <a:ext cx="5105400" cy="6106459"/>
          </a:xfrm>
          <a:prstGeom prst="rect">
            <a:avLst/>
          </a:prstGeom>
          <a:ln>
            <a:solidFill>
              <a:schemeClr val="tx1"/>
            </a:solidFill>
          </a:ln>
        </p:spPr>
      </p:pic>
    </p:spTree>
    <p:extLst>
      <p:ext uri="{BB962C8B-B14F-4D97-AF65-F5344CB8AC3E}">
        <p14:creationId xmlns:p14="http://schemas.microsoft.com/office/powerpoint/2010/main" val="2867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Archivos Binarios</a:t>
            </a:r>
            <a:endParaRPr sz="4400" dirty="0"/>
          </a:p>
        </p:txBody>
      </p:sp>
      <p:sp>
        <p:nvSpPr>
          <p:cNvPr id="6" name="Content Placeholder 5"/>
          <p:cNvSpPr txBox="1">
            <a:spLocks/>
          </p:cNvSpPr>
          <p:nvPr/>
        </p:nvSpPr>
        <p:spPr>
          <a:xfrm>
            <a:off x="457200" y="1752600"/>
            <a:ext cx="9144000" cy="246221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Para trabajar con </a:t>
            </a:r>
            <a:r>
              <a:rPr lang="es-PE" sz="3200" b="1" dirty="0">
                <a:solidFill>
                  <a:srgbClr val="002060"/>
                </a:solidFill>
              </a:rPr>
              <a:t>archivos binarios </a:t>
            </a:r>
            <a:r>
              <a:rPr lang="es-PE" sz="3200" dirty="0">
                <a:solidFill>
                  <a:srgbClr val="002060"/>
                </a:solidFill>
              </a:rPr>
              <a:t>utilizaremos lo siguiente:</a:t>
            </a:r>
          </a:p>
          <a:p>
            <a:pPr marL="457200" indent="-457200" algn="just">
              <a:buFont typeface="Arial" panose="020B0604020202020204" pitchFamily="34" charset="0"/>
              <a:buChar char="•"/>
            </a:pPr>
            <a:r>
              <a:rPr lang="es-PE" sz="3200" dirty="0">
                <a:solidFill>
                  <a:srgbClr val="002060"/>
                </a:solidFill>
              </a:rPr>
              <a:t>Incluir la librería </a:t>
            </a:r>
            <a:r>
              <a:rPr lang="es-PE" sz="2500" dirty="0">
                <a:solidFill>
                  <a:srgbClr val="002060"/>
                </a:solidFill>
                <a:latin typeface="Courier New" panose="02070309020205020404" pitchFamily="49" charset="0"/>
                <a:cs typeface="Courier New" panose="02070309020205020404" pitchFamily="49" charset="0"/>
              </a:rPr>
              <a:t>#</a:t>
            </a:r>
            <a:r>
              <a:rPr lang="es-PE" sz="2500" dirty="0" err="1">
                <a:solidFill>
                  <a:srgbClr val="002060"/>
                </a:solidFill>
                <a:latin typeface="Courier New" panose="02070309020205020404" pitchFamily="49" charset="0"/>
                <a:cs typeface="Courier New" panose="02070309020205020404" pitchFamily="49" charset="0"/>
              </a:rPr>
              <a:t>include</a:t>
            </a:r>
            <a:r>
              <a:rPr lang="es-PE" sz="2500" dirty="0">
                <a:solidFill>
                  <a:srgbClr val="002060"/>
                </a:solidFill>
                <a:latin typeface="Courier New" panose="02070309020205020404" pitchFamily="49" charset="0"/>
                <a:cs typeface="Courier New" panose="02070309020205020404" pitchFamily="49" charset="0"/>
              </a:rPr>
              <a:t> &lt;</a:t>
            </a:r>
            <a:r>
              <a:rPr lang="es-PE" sz="2500" dirty="0" err="1">
                <a:solidFill>
                  <a:srgbClr val="002060"/>
                </a:solidFill>
                <a:latin typeface="Courier New" panose="02070309020205020404" pitchFamily="49" charset="0"/>
                <a:cs typeface="Courier New" panose="02070309020205020404" pitchFamily="49" charset="0"/>
              </a:rPr>
              <a:t>fstream</a:t>
            </a:r>
            <a:r>
              <a:rPr lang="es-PE" sz="2500" dirty="0">
                <a:solidFill>
                  <a:srgbClr val="002060"/>
                </a:solidFill>
                <a:latin typeface="Courier New" panose="02070309020205020404" pitchFamily="49" charset="0"/>
                <a:cs typeface="Courier New" panose="02070309020205020404" pitchFamily="49" charset="0"/>
              </a:rPr>
              <a:t>&gt; </a:t>
            </a:r>
          </a:p>
          <a:p>
            <a:pPr marL="457200" indent="-457200" algn="just">
              <a:buFont typeface="Arial" panose="020B0604020202020204" pitchFamily="34" charset="0"/>
              <a:buChar char="•"/>
            </a:pPr>
            <a:r>
              <a:rPr lang="es-PE" sz="3200" dirty="0">
                <a:solidFill>
                  <a:srgbClr val="002060"/>
                </a:solidFill>
              </a:rPr>
              <a:t>Dependiendo de la operación a realizar, crear una variable de archivo:</a:t>
            </a:r>
          </a:p>
        </p:txBody>
      </p:sp>
      <p:graphicFrame>
        <p:nvGraphicFramePr>
          <p:cNvPr id="3" name="Tabla 2"/>
          <p:cNvGraphicFramePr>
            <a:graphicFrameLocks noGrp="1"/>
          </p:cNvGraphicFramePr>
          <p:nvPr>
            <p:extLst>
              <p:ext uri="{D42A27DB-BD31-4B8C-83A1-F6EECF244321}">
                <p14:modId xmlns:p14="http://schemas.microsoft.com/office/powerpoint/2010/main" val="2473703147"/>
              </p:ext>
            </p:extLst>
          </p:nvPr>
        </p:nvGraphicFramePr>
        <p:xfrm>
          <a:off x="1219200" y="4419600"/>
          <a:ext cx="7421880" cy="1737360"/>
        </p:xfrm>
        <a:graphic>
          <a:graphicData uri="http://schemas.openxmlformats.org/drawingml/2006/table">
            <a:tbl>
              <a:tblPr firstRow="1" bandRow="1">
                <a:tableStyleId>{5C22544A-7EE6-4342-B048-85BDC9FD1C3A}</a:tableStyleId>
              </a:tblPr>
              <a:tblGrid>
                <a:gridCol w="3648043">
                  <a:extLst>
                    <a:ext uri="{9D8B030D-6E8A-4147-A177-3AD203B41FA5}">
                      <a16:colId xmlns:a16="http://schemas.microsoft.com/office/drawing/2014/main" val="20000"/>
                    </a:ext>
                  </a:extLst>
                </a:gridCol>
                <a:gridCol w="3773837">
                  <a:extLst>
                    <a:ext uri="{9D8B030D-6E8A-4147-A177-3AD203B41FA5}">
                      <a16:colId xmlns:a16="http://schemas.microsoft.com/office/drawing/2014/main" val="20001"/>
                    </a:ext>
                  </a:extLst>
                </a:gridCol>
              </a:tblGrid>
              <a:tr h="370840">
                <a:tc>
                  <a:txBody>
                    <a:bodyPr/>
                    <a:lstStyle/>
                    <a:p>
                      <a:pPr algn="ctr"/>
                      <a:r>
                        <a:rPr lang="es-PE" sz="3200" dirty="0"/>
                        <a:t>Operación</a:t>
                      </a:r>
                    </a:p>
                  </a:txBody>
                  <a:tcPr anchor="ctr"/>
                </a:tc>
                <a:tc>
                  <a:txBody>
                    <a:bodyPr/>
                    <a:lstStyle/>
                    <a:p>
                      <a:pPr algn="ctr"/>
                      <a:r>
                        <a:rPr lang="es-PE" sz="3200" dirty="0"/>
                        <a:t>Variable de archivo</a:t>
                      </a:r>
                    </a:p>
                  </a:txBody>
                  <a:tcPr anchor="ctr"/>
                </a:tc>
                <a:extLst>
                  <a:ext uri="{0D108BD9-81ED-4DB2-BD59-A6C34878D82A}">
                    <a16:rowId xmlns:a16="http://schemas.microsoft.com/office/drawing/2014/main" val="10000"/>
                  </a:ext>
                </a:extLst>
              </a:tr>
              <a:tr h="370840">
                <a:tc>
                  <a:txBody>
                    <a:bodyPr/>
                    <a:lstStyle/>
                    <a:p>
                      <a:pPr algn="ctr"/>
                      <a:r>
                        <a:rPr lang="es-PE" sz="3200" dirty="0">
                          <a:solidFill>
                            <a:srgbClr val="002060"/>
                          </a:solidFill>
                        </a:rPr>
                        <a:t>Lectura</a:t>
                      </a:r>
                    </a:p>
                  </a:txBody>
                  <a:tcPr anchor="ctr"/>
                </a:tc>
                <a:tc>
                  <a:txBody>
                    <a:bodyPr/>
                    <a:lstStyle/>
                    <a:p>
                      <a:pPr algn="l"/>
                      <a:r>
                        <a:rPr lang="es-PE" sz="2400" b="1" dirty="0" err="1">
                          <a:solidFill>
                            <a:srgbClr val="002060"/>
                          </a:solidFill>
                          <a:latin typeface="Courier New" panose="02070309020205020404" pitchFamily="49" charset="0"/>
                          <a:cs typeface="Courier New" panose="02070309020205020404" pitchFamily="49" charset="0"/>
                        </a:rPr>
                        <a:t>ifstream</a:t>
                      </a:r>
                      <a:r>
                        <a:rPr lang="es-PE" sz="2400" dirty="0">
                          <a:solidFill>
                            <a:srgbClr val="002060"/>
                          </a:solidFill>
                          <a:latin typeface="Courier New" panose="02070309020205020404" pitchFamily="49" charset="0"/>
                          <a:cs typeface="Courier New" panose="02070309020205020404" pitchFamily="49" charset="0"/>
                        </a:rPr>
                        <a:t> alias; </a:t>
                      </a:r>
                      <a:endParaRPr lang="es-PE" sz="24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s-PE" sz="3200" dirty="0">
                          <a:solidFill>
                            <a:srgbClr val="002060"/>
                          </a:solidFill>
                        </a:rPr>
                        <a:t>Escritura</a:t>
                      </a:r>
                    </a:p>
                  </a:txBody>
                  <a:tcPr anchor="ctr"/>
                </a:tc>
                <a:tc>
                  <a:txBody>
                    <a:bodyPr/>
                    <a:lstStyle/>
                    <a:p>
                      <a:pPr algn="l"/>
                      <a:r>
                        <a:rPr lang="es-PE" sz="2400" b="1" dirty="0" err="1">
                          <a:solidFill>
                            <a:srgbClr val="002060"/>
                          </a:solidFill>
                          <a:latin typeface="Courier New" panose="02070309020205020404" pitchFamily="49" charset="0"/>
                          <a:cs typeface="Courier New" panose="02070309020205020404" pitchFamily="49" charset="0"/>
                        </a:rPr>
                        <a:t>ofstream</a:t>
                      </a:r>
                      <a:r>
                        <a:rPr lang="es-PE" sz="2400" dirty="0">
                          <a:solidFill>
                            <a:srgbClr val="002060"/>
                          </a:solidFill>
                          <a:latin typeface="Courier New" panose="02070309020205020404" pitchFamily="49" charset="0"/>
                          <a:cs typeface="Courier New" panose="02070309020205020404" pitchFamily="49" charset="0"/>
                        </a:rPr>
                        <a:t> alias; </a:t>
                      </a:r>
                      <a:endParaRPr lang="es-PE" sz="24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5697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Apertura de archivo</a:t>
            </a:r>
            <a:endParaRPr sz="4400" dirty="0"/>
          </a:p>
        </p:txBody>
      </p:sp>
      <p:sp>
        <p:nvSpPr>
          <p:cNvPr id="6" name="Content Placeholder 5"/>
          <p:cNvSpPr txBox="1">
            <a:spLocks/>
          </p:cNvSpPr>
          <p:nvPr/>
        </p:nvSpPr>
        <p:spPr>
          <a:xfrm>
            <a:off x="457200" y="1599247"/>
            <a:ext cx="9144000" cy="580158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El archivo se abre con la función </a:t>
            </a:r>
            <a:r>
              <a:rPr lang="es-PE" sz="3200" b="1" dirty="0">
                <a:solidFill>
                  <a:srgbClr val="002060"/>
                </a:solidFill>
              </a:rPr>
              <a:t>open</a:t>
            </a:r>
            <a:r>
              <a:rPr lang="es-PE" sz="3200" dirty="0">
                <a:solidFill>
                  <a:srgbClr val="002060"/>
                </a:solidFill>
              </a:rPr>
              <a:t>, con la siguiente sintaxis:</a:t>
            </a:r>
          </a:p>
          <a:p>
            <a:pPr marL="457200" indent="-457200" algn="just">
              <a:buFont typeface="Arial" panose="020B0604020202020204" pitchFamily="34" charset="0"/>
              <a:buChar char="•"/>
            </a:pPr>
            <a:endParaRPr lang="es-PE" sz="3200" dirty="0">
              <a:solidFill>
                <a:srgbClr val="002060"/>
              </a:solidFill>
            </a:endParaRPr>
          </a:p>
          <a:p>
            <a:pPr algn="ctr"/>
            <a:r>
              <a:rPr lang="es-PE" sz="2400" dirty="0" err="1">
                <a:solidFill>
                  <a:srgbClr val="002060"/>
                </a:solidFill>
                <a:latin typeface="Courier New" panose="02070309020205020404" pitchFamily="49" charset="0"/>
                <a:cs typeface="Courier New" panose="02070309020205020404" pitchFamily="49" charset="0"/>
              </a:rPr>
              <a:t>alias.open</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nombreArchivo,modoApertura</a:t>
            </a:r>
            <a:r>
              <a:rPr lang="es-PE" sz="2400" dirty="0">
                <a:solidFill>
                  <a:srgbClr val="002060"/>
                </a:solidFill>
                <a:latin typeface="Courier New" panose="02070309020205020404" pitchFamily="49" charset="0"/>
                <a:cs typeface="Courier New" panose="02070309020205020404" pitchFamily="49" charset="0"/>
              </a:rPr>
              <a:t>);</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r>
              <a:rPr lang="es-PE" sz="3200" dirty="0">
                <a:solidFill>
                  <a:srgbClr val="002060"/>
                </a:solidFill>
              </a:rPr>
              <a:t>El </a:t>
            </a:r>
            <a:r>
              <a:rPr lang="es-PE" sz="3200" b="1" dirty="0">
                <a:solidFill>
                  <a:srgbClr val="002060"/>
                </a:solidFill>
              </a:rPr>
              <a:t>nombre del archivo </a:t>
            </a:r>
            <a:r>
              <a:rPr lang="es-PE" sz="3200" dirty="0">
                <a:solidFill>
                  <a:srgbClr val="002060"/>
                </a:solidFill>
              </a:rPr>
              <a:t>puede ser:</a:t>
            </a:r>
          </a:p>
          <a:p>
            <a:pPr marL="914400" lvl="1" indent="-457200" algn="just">
              <a:buFont typeface="Wingdings" panose="05000000000000000000" pitchFamily="2" charset="2"/>
              <a:buChar char="ü"/>
            </a:pPr>
            <a:r>
              <a:rPr lang="es-PE" sz="3200" dirty="0">
                <a:solidFill>
                  <a:srgbClr val="002060"/>
                </a:solidFill>
              </a:rPr>
              <a:t>un arreglo de caracteres.</a:t>
            </a:r>
          </a:p>
          <a:p>
            <a:pPr marL="914400" lvl="1" indent="-457200" algn="just">
              <a:buFont typeface="Wingdings" panose="05000000000000000000" pitchFamily="2" charset="2"/>
              <a:buChar char="ü"/>
            </a:pPr>
            <a:r>
              <a:rPr lang="es-PE" sz="3200" dirty="0">
                <a:solidFill>
                  <a:srgbClr val="002060"/>
                </a:solidFill>
              </a:rPr>
              <a:t>el nombre escrito directamente entre comillas (por </a:t>
            </a:r>
            <a:r>
              <a:rPr lang="es-PE" sz="3200" dirty="0" err="1">
                <a:solidFill>
                  <a:srgbClr val="002060"/>
                </a:solidFill>
              </a:rPr>
              <a:t>ejm</a:t>
            </a:r>
            <a:r>
              <a:rPr lang="es-PE" sz="3200" dirty="0">
                <a:solidFill>
                  <a:srgbClr val="002060"/>
                </a:solidFill>
              </a:rPr>
              <a:t>. “archivo.dat”).</a:t>
            </a:r>
          </a:p>
          <a:p>
            <a:pPr marL="914400" lvl="1" indent="-457200" algn="just">
              <a:buFont typeface="Wingdings" panose="05000000000000000000" pitchFamily="2" charset="2"/>
              <a:buChar char="ü"/>
            </a:pPr>
            <a:r>
              <a:rPr lang="es-PE" sz="3200" dirty="0">
                <a:solidFill>
                  <a:srgbClr val="002060"/>
                </a:solidFill>
              </a:rPr>
              <a:t>utilizando un </a:t>
            </a:r>
            <a:r>
              <a:rPr lang="es-PE" sz="3200" b="1" dirty="0" err="1">
                <a:solidFill>
                  <a:srgbClr val="002060"/>
                </a:solidFill>
              </a:rPr>
              <a:t>string</a:t>
            </a:r>
            <a:r>
              <a:rPr lang="es-PE" sz="3200" dirty="0">
                <a:solidFill>
                  <a:srgbClr val="002060"/>
                </a:solidFill>
              </a:rPr>
              <a:t> para la cual debemos convertirlo con la función </a:t>
            </a:r>
            <a:r>
              <a:rPr lang="es-PE" sz="3200" dirty="0" err="1">
                <a:solidFill>
                  <a:srgbClr val="002060"/>
                </a:solidFill>
              </a:rPr>
              <a:t>c_str</a:t>
            </a:r>
            <a:r>
              <a:rPr lang="es-PE" sz="3200" dirty="0">
                <a:solidFill>
                  <a:srgbClr val="002060"/>
                </a:solidFill>
              </a:rPr>
              <a:t>().</a:t>
            </a: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230787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Apertura de archivo</a:t>
            </a:r>
            <a:endParaRPr sz="4400" dirty="0"/>
          </a:p>
        </p:txBody>
      </p:sp>
      <p:sp>
        <p:nvSpPr>
          <p:cNvPr id="6" name="Content Placeholder 5"/>
          <p:cNvSpPr txBox="1">
            <a:spLocks/>
          </p:cNvSpPr>
          <p:nvPr/>
        </p:nvSpPr>
        <p:spPr>
          <a:xfrm>
            <a:off x="457200" y="1599247"/>
            <a:ext cx="9144000" cy="49244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Los </a:t>
            </a:r>
            <a:r>
              <a:rPr lang="es-PE" sz="3200" b="1" dirty="0">
                <a:solidFill>
                  <a:srgbClr val="002060"/>
                </a:solidFill>
              </a:rPr>
              <a:t>modos de apertura </a:t>
            </a:r>
            <a:r>
              <a:rPr lang="es-PE" sz="3200" dirty="0">
                <a:solidFill>
                  <a:srgbClr val="002060"/>
                </a:solidFill>
              </a:rPr>
              <a:t>pueden ser:</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1091916681"/>
              </p:ext>
            </p:extLst>
          </p:nvPr>
        </p:nvGraphicFramePr>
        <p:xfrm>
          <a:off x="304800" y="2362200"/>
          <a:ext cx="8991600" cy="2590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algn="ctr"/>
                      <a:r>
                        <a:rPr lang="es-PE" sz="2800" dirty="0"/>
                        <a:t>Operación</a:t>
                      </a:r>
                    </a:p>
                  </a:txBody>
                  <a:tcPr anchor="ctr"/>
                </a:tc>
                <a:tc>
                  <a:txBody>
                    <a:bodyPr/>
                    <a:lstStyle/>
                    <a:p>
                      <a:pPr algn="ctr"/>
                      <a:r>
                        <a:rPr lang="es-PE" sz="2800" dirty="0"/>
                        <a:t>Modo de apertura</a:t>
                      </a:r>
                    </a:p>
                  </a:txBody>
                  <a:tcPr anchor="ctr"/>
                </a:tc>
                <a:extLst>
                  <a:ext uri="{0D108BD9-81ED-4DB2-BD59-A6C34878D82A}">
                    <a16:rowId xmlns:a16="http://schemas.microsoft.com/office/drawing/2014/main" val="10000"/>
                  </a:ext>
                </a:extLst>
              </a:tr>
              <a:tr h="370840">
                <a:tc>
                  <a:txBody>
                    <a:bodyPr/>
                    <a:lstStyle/>
                    <a:p>
                      <a:pPr algn="ctr"/>
                      <a:r>
                        <a:rPr lang="es-PE" sz="2800" dirty="0">
                          <a:solidFill>
                            <a:srgbClr val="002060"/>
                          </a:solidFill>
                        </a:rPr>
                        <a:t>Lectura</a:t>
                      </a:r>
                    </a:p>
                  </a:txBody>
                  <a:tcPr anchor="ctr"/>
                </a:tc>
                <a:tc>
                  <a:txBody>
                    <a:bodyPr/>
                    <a:lstStyle/>
                    <a:p>
                      <a:pPr marL="0" marR="0" lvl="1" indent="0" algn="l"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::in | </a:t>
                      </a: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binary</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s-PE" sz="2800" dirty="0">
                          <a:solidFill>
                            <a:srgbClr val="002060"/>
                          </a:solidFill>
                        </a:rPr>
                        <a:t>Escritura</a:t>
                      </a:r>
                    </a:p>
                  </a:txBody>
                  <a:tcPr anchor="ctr"/>
                </a:tc>
                <a:tc>
                  <a:txBody>
                    <a:bodyPr/>
                    <a:lstStyle/>
                    <a:p>
                      <a:pPr marL="0" marR="0" lvl="1" indent="0" algn="l" defTabSz="914400" eaLnBrk="1" fontAlgn="auto" latinLnBrk="0" hangingPunct="1">
                        <a:lnSpc>
                          <a:spcPct val="100000"/>
                        </a:lnSpc>
                        <a:spcBef>
                          <a:spcPts val="0"/>
                        </a:spcBef>
                        <a:spcAft>
                          <a:spcPts val="0"/>
                        </a:spcAft>
                        <a:buClrTx/>
                        <a:buSzTx/>
                        <a:buFontTx/>
                        <a:buNone/>
                        <a:tabLst/>
                        <a:defRPr/>
                      </a:pP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ios</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out</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 | </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ios</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binary</a:t>
                      </a:r>
                      <a:endParaRPr lang="es-PE" sz="2400" b="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370840">
                <a:tc>
                  <a:txBody>
                    <a:bodyPr/>
                    <a:lstStyle/>
                    <a:p>
                      <a:pPr marL="0" marR="0" lvl="1" indent="0" algn="ctr" defTabSz="914400" eaLnBrk="1" fontAlgn="auto" latinLnBrk="0" hangingPunct="1">
                        <a:lnSpc>
                          <a:spcPct val="100000"/>
                        </a:lnSpc>
                        <a:spcBef>
                          <a:spcPts val="0"/>
                        </a:spcBef>
                        <a:spcAft>
                          <a:spcPts val="0"/>
                        </a:spcAft>
                        <a:buClrTx/>
                        <a:buSzTx/>
                        <a:buFontTx/>
                        <a:buNone/>
                        <a:tabLst/>
                        <a:defRPr/>
                      </a:pPr>
                      <a:r>
                        <a:rPr lang="es-PE" sz="2800" dirty="0">
                          <a:solidFill>
                            <a:srgbClr val="002060"/>
                          </a:solidFill>
                        </a:rPr>
                        <a:t>Lectura/Escritura</a:t>
                      </a:r>
                    </a:p>
                  </a:txBody>
                  <a:tcPr anchor="ctr"/>
                </a:tc>
                <a:tc>
                  <a:txBody>
                    <a:bodyPr/>
                    <a:lstStyle/>
                    <a:p>
                      <a:pPr algn="l"/>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::in | </a:t>
                      </a: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out</a:t>
                      </a:r>
                      <a:r>
                        <a:rPr lang="es-PE" sz="2400" dirty="0">
                          <a:solidFill>
                            <a:srgbClr val="002060"/>
                          </a:solidFill>
                          <a:latin typeface="Courier New" panose="02070309020205020404" pitchFamily="49" charset="0"/>
                          <a:cs typeface="Courier New" panose="02070309020205020404" pitchFamily="49" charset="0"/>
                        </a:rPr>
                        <a:t> </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 </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ios</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binary</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3"/>
                  </a:ext>
                </a:extLst>
              </a:tr>
              <a:tr h="370840">
                <a:tc>
                  <a:txBody>
                    <a:bodyPr/>
                    <a:lstStyle/>
                    <a:p>
                      <a:pPr marL="0" marR="0" lvl="1" indent="0" algn="ctr" defTabSz="914400" eaLnBrk="1" fontAlgn="auto" latinLnBrk="0" hangingPunct="1">
                        <a:lnSpc>
                          <a:spcPct val="100000"/>
                        </a:lnSpc>
                        <a:spcBef>
                          <a:spcPts val="0"/>
                        </a:spcBef>
                        <a:spcAft>
                          <a:spcPts val="0"/>
                        </a:spcAft>
                        <a:buClrTx/>
                        <a:buSzTx/>
                        <a:buFontTx/>
                        <a:buNone/>
                        <a:tabLst/>
                        <a:defRPr/>
                      </a:pPr>
                      <a:r>
                        <a:rPr lang="es-PE" sz="2800" dirty="0">
                          <a:solidFill>
                            <a:srgbClr val="002060"/>
                          </a:solidFill>
                        </a:rPr>
                        <a:t>Añadir al final</a:t>
                      </a:r>
                    </a:p>
                  </a:txBody>
                  <a:tcPr anchor="ctr"/>
                </a:tc>
                <a:tc>
                  <a:txBody>
                    <a:bodyPr/>
                    <a:lstStyle/>
                    <a:p>
                      <a:pPr marL="0" marR="0" lvl="1" indent="0" algn="l"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out</a:t>
                      </a:r>
                      <a:r>
                        <a:rPr lang="es-PE" sz="2400" dirty="0">
                          <a:solidFill>
                            <a:srgbClr val="002060"/>
                          </a:solidFill>
                          <a:latin typeface="Courier New" panose="02070309020205020404" pitchFamily="49" charset="0"/>
                          <a:cs typeface="Courier New" panose="02070309020205020404" pitchFamily="49" charset="0"/>
                        </a:rPr>
                        <a:t> | </a:t>
                      </a: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app</a:t>
                      </a:r>
                      <a:r>
                        <a:rPr lang="es-PE" sz="2400" dirty="0">
                          <a:solidFill>
                            <a:srgbClr val="002060"/>
                          </a:solidFill>
                          <a:latin typeface="Courier New" panose="02070309020205020404" pitchFamily="49" charset="0"/>
                          <a:cs typeface="Courier New" panose="02070309020205020404" pitchFamily="49" charset="0"/>
                        </a:rPr>
                        <a:t> </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 </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ios</a:t>
                      </a:r>
                      <a:r>
                        <a:rPr lang="es-PE" sz="2400" b="0" i="0" u="none" strike="noStrike" baseline="0" dirty="0">
                          <a:solidFill>
                            <a:srgbClr val="002060"/>
                          </a:solidFill>
                          <a:latin typeface="Courier New" panose="02070309020205020404" pitchFamily="49" charset="0"/>
                          <a:ea typeface="+mn-ea"/>
                          <a:cs typeface="Courier New" panose="02070309020205020404" pitchFamily="49" charset="0"/>
                        </a:rPr>
                        <a:t>::</a:t>
                      </a:r>
                      <a:r>
                        <a:rPr lang="es-PE" sz="2400" b="0" i="0" u="none" strike="noStrike" baseline="0" dirty="0" err="1">
                          <a:solidFill>
                            <a:srgbClr val="002060"/>
                          </a:solidFill>
                          <a:latin typeface="Courier New" panose="02070309020205020404" pitchFamily="49" charset="0"/>
                          <a:ea typeface="+mn-ea"/>
                          <a:cs typeface="Courier New" panose="02070309020205020404" pitchFamily="49" charset="0"/>
                        </a:rPr>
                        <a:t>binary</a:t>
                      </a:r>
                      <a:endParaRPr lang="es-PE" sz="2400" dirty="0">
                        <a:solidFill>
                          <a:srgbClr val="002060"/>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5463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Estructuras</a:t>
            </a:r>
            <a:endParaRPr sz="4400" dirty="0"/>
          </a:p>
        </p:txBody>
      </p:sp>
      <p:sp>
        <p:nvSpPr>
          <p:cNvPr id="6" name="Content Placeholder 5"/>
          <p:cNvSpPr txBox="1">
            <a:spLocks/>
          </p:cNvSpPr>
          <p:nvPr/>
        </p:nvSpPr>
        <p:spPr>
          <a:xfrm>
            <a:off x="457200" y="1599247"/>
            <a:ext cx="9144000" cy="196977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Por lo general, cada elemento que conforma el archivo binario se almacena en un registro (</a:t>
            </a:r>
            <a:r>
              <a:rPr lang="es-PE" sz="3200" dirty="0" err="1">
                <a:solidFill>
                  <a:srgbClr val="002060"/>
                </a:solidFill>
              </a:rPr>
              <a:t>struct</a:t>
            </a:r>
            <a:r>
              <a:rPr lang="es-PE" sz="3200" dirty="0">
                <a:solidFill>
                  <a:srgbClr val="002060"/>
                </a:solidFill>
              </a:rPr>
              <a:t>)</a:t>
            </a:r>
          </a:p>
          <a:p>
            <a:pPr marL="457200" indent="-457200" algn="just">
              <a:buFont typeface="Arial" panose="020B0604020202020204" pitchFamily="34" charset="0"/>
              <a:buChar char="•"/>
            </a:pPr>
            <a:r>
              <a:rPr lang="es-PE" sz="3200" dirty="0">
                <a:solidFill>
                  <a:srgbClr val="002060"/>
                </a:solidFill>
              </a:rPr>
              <a:t>Por ejemplo:</a:t>
            </a:r>
            <a:endParaRPr lang="es-PE" sz="3200" dirty="0"/>
          </a:p>
          <a:p>
            <a:pPr marL="914400" lvl="1" indent="-457200" algn="just">
              <a:buFont typeface="Arial" panose="020B0604020202020204" pitchFamily="34" charset="0"/>
              <a:buChar char="•"/>
            </a:pPr>
            <a:endParaRPr lang="es-PE" sz="3200" dirty="0">
              <a:solidFill>
                <a:srgbClr val="002060"/>
              </a:solidFill>
            </a:endParaRPr>
          </a:p>
        </p:txBody>
      </p:sp>
      <p:pic>
        <p:nvPicPr>
          <p:cNvPr id="3" name="Imagen 2"/>
          <p:cNvPicPr>
            <a:picLocks noChangeAspect="1"/>
          </p:cNvPicPr>
          <p:nvPr/>
        </p:nvPicPr>
        <p:blipFill rotWithShape="1">
          <a:blip r:embed="rId2"/>
          <a:srcRect l="8228" t="43478" r="76354" b="32609"/>
          <a:stretch/>
        </p:blipFill>
        <p:spPr>
          <a:xfrm>
            <a:off x="3581400" y="3352800"/>
            <a:ext cx="2971800" cy="2483556"/>
          </a:xfrm>
          <a:prstGeom prst="rect">
            <a:avLst/>
          </a:prstGeom>
        </p:spPr>
      </p:pic>
    </p:spTree>
    <p:extLst>
      <p:ext uri="{BB962C8B-B14F-4D97-AF65-F5344CB8AC3E}">
        <p14:creationId xmlns:p14="http://schemas.microsoft.com/office/powerpoint/2010/main" val="2275117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Acceso Directo</a:t>
            </a:r>
            <a:endParaRPr sz="4400" dirty="0"/>
          </a:p>
        </p:txBody>
      </p:sp>
      <p:sp>
        <p:nvSpPr>
          <p:cNvPr id="6" name="Content Placeholder 5"/>
          <p:cNvSpPr txBox="1">
            <a:spLocks/>
          </p:cNvSpPr>
          <p:nvPr/>
        </p:nvSpPr>
        <p:spPr>
          <a:xfrm>
            <a:off x="228600" y="1599247"/>
            <a:ext cx="9601200" cy="640175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Se puede acceder a un registro en particular utilizando la posición del registro en el archivo, el tamaño del registro y un modo de acceso.</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r>
              <a:rPr lang="es-PE" sz="3200" dirty="0">
                <a:solidFill>
                  <a:srgbClr val="002060"/>
                </a:solidFill>
              </a:rPr>
              <a:t>Los modos de acceso son:</a:t>
            </a:r>
          </a:p>
          <a:p>
            <a:pPr marL="914400" lvl="1" indent="-457200" algn="just">
              <a:buFont typeface="Arial" panose="020B0604020202020204" pitchFamily="34" charset="0"/>
              <a:buChar cha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cur</a:t>
            </a:r>
            <a:r>
              <a:rPr lang="es-PE" sz="2400" dirty="0">
                <a:solidFill>
                  <a:srgbClr val="002060"/>
                </a:solidFill>
                <a:latin typeface="Courier New" panose="02070309020205020404" pitchFamily="49" charset="0"/>
                <a:cs typeface="Courier New" panose="02070309020205020404" pitchFamily="49" charset="0"/>
              </a:rPr>
              <a:t> </a:t>
            </a:r>
            <a:r>
              <a:rPr lang="es-PE" sz="3200" dirty="0">
                <a:solidFill>
                  <a:srgbClr val="002060"/>
                </a:solidFill>
              </a:rPr>
              <a:t>posición actual</a:t>
            </a:r>
          </a:p>
          <a:p>
            <a:pPr marL="914400" lvl="1" indent="-457200" algn="just">
              <a:buFont typeface="Arial" panose="020B0604020202020204" pitchFamily="34" charset="0"/>
              <a:buChar cha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end</a:t>
            </a:r>
            <a:r>
              <a:rPr lang="es-PE" sz="2400" dirty="0">
                <a:solidFill>
                  <a:srgbClr val="002060"/>
                </a:solidFill>
                <a:latin typeface="Courier New" panose="02070309020205020404" pitchFamily="49" charset="0"/>
                <a:cs typeface="Courier New" panose="02070309020205020404" pitchFamily="49" charset="0"/>
              </a:rPr>
              <a:t> </a:t>
            </a:r>
            <a:r>
              <a:rPr lang="es-PE" sz="3200" dirty="0">
                <a:solidFill>
                  <a:srgbClr val="002060"/>
                </a:solidFill>
              </a:rPr>
              <a:t>final de archivo</a:t>
            </a:r>
          </a:p>
          <a:p>
            <a:pPr marL="914400" lvl="1" indent="-457200" algn="just">
              <a:buFont typeface="Arial" panose="020B0604020202020204" pitchFamily="34" charset="0"/>
              <a:buChar char="•"/>
            </a:pPr>
            <a:r>
              <a:rPr lang="es-PE" sz="2400" dirty="0" err="1">
                <a:solidFill>
                  <a:srgbClr val="002060"/>
                </a:solidFill>
                <a:latin typeface="Courier New" panose="02070309020205020404" pitchFamily="49" charset="0"/>
                <a:cs typeface="Courier New" panose="02070309020205020404" pitchFamily="49" charset="0"/>
              </a:rPr>
              <a:t>ios</a:t>
            </a:r>
            <a:r>
              <a:rPr lang="es-PE" sz="2400" dirty="0">
                <a:solidFill>
                  <a:srgbClr val="002060"/>
                </a:solidFill>
                <a:latin typeface="Courier New" panose="02070309020205020404" pitchFamily="49" charset="0"/>
                <a:cs typeface="Courier New" panose="02070309020205020404" pitchFamily="49" charset="0"/>
              </a:rPr>
              <a:t>::</a:t>
            </a:r>
            <a:r>
              <a:rPr lang="es-PE" sz="2400" dirty="0" err="1">
                <a:solidFill>
                  <a:srgbClr val="002060"/>
                </a:solidFill>
                <a:latin typeface="Courier New" panose="02070309020205020404" pitchFamily="49" charset="0"/>
                <a:cs typeface="Courier New" panose="02070309020205020404" pitchFamily="49" charset="0"/>
              </a:rPr>
              <a:t>beg</a:t>
            </a:r>
            <a:r>
              <a:rPr lang="es-PE" sz="2400" dirty="0">
                <a:solidFill>
                  <a:srgbClr val="002060"/>
                </a:solidFill>
                <a:latin typeface="Courier New" panose="02070309020205020404" pitchFamily="49" charset="0"/>
                <a:cs typeface="Courier New" panose="02070309020205020404" pitchFamily="49" charset="0"/>
              </a:rPr>
              <a:t> </a:t>
            </a:r>
            <a:r>
              <a:rPr lang="es-PE" sz="3200" dirty="0">
                <a:solidFill>
                  <a:srgbClr val="002060"/>
                </a:solidFill>
              </a:rPr>
              <a:t>inicio del archivo</a:t>
            </a:r>
          </a:p>
          <a:p>
            <a:pPr marL="457200" indent="-457200" algn="just">
              <a:buFont typeface="Arial" panose="020B0604020202020204" pitchFamily="34" charset="0"/>
              <a:buChar char="•"/>
            </a:pPr>
            <a:r>
              <a:rPr lang="es-PE" sz="3200" dirty="0">
                <a:solidFill>
                  <a:srgbClr val="002060"/>
                </a:solidFill>
              </a:rPr>
              <a:t>El tamaño se calcula con la función </a:t>
            </a:r>
            <a:r>
              <a:rPr lang="es-PE" sz="2000" dirty="0" err="1">
                <a:solidFill>
                  <a:srgbClr val="002060"/>
                </a:solidFill>
                <a:latin typeface="Courier New" panose="02070309020205020404" pitchFamily="49" charset="0"/>
                <a:cs typeface="Courier New" panose="02070309020205020404" pitchFamily="49" charset="0"/>
              </a:rPr>
              <a:t>sizeof</a:t>
            </a:r>
            <a:r>
              <a:rPr lang="es-PE" sz="2000" dirty="0">
                <a:solidFill>
                  <a:srgbClr val="002060"/>
                </a:solidFill>
                <a:latin typeface="Courier New" panose="02070309020205020404" pitchFamily="49" charset="0"/>
                <a:cs typeface="Courier New" panose="02070309020205020404" pitchFamily="49" charset="0"/>
              </a:rPr>
              <a:t>(estructura)</a:t>
            </a:r>
            <a:r>
              <a:rPr lang="es-PE" sz="3200" dirty="0">
                <a:solidFill>
                  <a:srgbClr val="002060"/>
                </a:solidFill>
              </a:rPr>
              <a:t>.</a:t>
            </a:r>
          </a:p>
          <a:p>
            <a:pPr marL="457200" indent="-457200" algn="just">
              <a:buFont typeface="Arial" panose="020B0604020202020204" pitchFamily="34" charset="0"/>
              <a:buChar char="•"/>
            </a:pPr>
            <a:endParaRPr lang="es-PE" sz="3200" dirty="0">
              <a:solidFill>
                <a:srgbClr val="002060"/>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599647272"/>
              </p:ext>
            </p:extLst>
          </p:nvPr>
        </p:nvGraphicFramePr>
        <p:xfrm>
          <a:off x="228600" y="3200400"/>
          <a:ext cx="9601200" cy="1554480"/>
        </p:xfrm>
        <a:graphic>
          <a:graphicData uri="http://schemas.openxmlformats.org/drawingml/2006/table">
            <a:tbl>
              <a:tblPr firstRow="1" bandRow="1">
                <a:tableStyleId>{5C22544A-7EE6-4342-B048-85BDC9FD1C3A}</a:tableStyleId>
              </a:tblPr>
              <a:tblGrid>
                <a:gridCol w="1859943">
                  <a:extLst>
                    <a:ext uri="{9D8B030D-6E8A-4147-A177-3AD203B41FA5}">
                      <a16:colId xmlns:a16="http://schemas.microsoft.com/office/drawing/2014/main" val="20000"/>
                    </a:ext>
                  </a:extLst>
                </a:gridCol>
                <a:gridCol w="7741257">
                  <a:extLst>
                    <a:ext uri="{9D8B030D-6E8A-4147-A177-3AD203B41FA5}">
                      <a16:colId xmlns:a16="http://schemas.microsoft.com/office/drawing/2014/main" val="20001"/>
                    </a:ext>
                  </a:extLst>
                </a:gridCol>
              </a:tblGrid>
              <a:tr h="370840">
                <a:tc>
                  <a:txBody>
                    <a:bodyPr/>
                    <a:lstStyle/>
                    <a:p>
                      <a:pPr algn="ctr"/>
                      <a:r>
                        <a:rPr lang="es-PE" sz="2800" dirty="0"/>
                        <a:t>Operación</a:t>
                      </a:r>
                    </a:p>
                  </a:txBody>
                  <a:tcPr anchor="ctr"/>
                </a:tc>
                <a:tc>
                  <a:txBody>
                    <a:bodyPr/>
                    <a:lstStyle/>
                    <a:p>
                      <a:pPr algn="ctr"/>
                      <a:r>
                        <a:rPr lang="es-PE" sz="2800" dirty="0"/>
                        <a:t>Acceso Directo</a:t>
                      </a:r>
                    </a:p>
                  </a:txBody>
                  <a:tcPr anchor="ctr"/>
                </a:tc>
                <a:extLst>
                  <a:ext uri="{0D108BD9-81ED-4DB2-BD59-A6C34878D82A}">
                    <a16:rowId xmlns:a16="http://schemas.microsoft.com/office/drawing/2014/main" val="10000"/>
                  </a:ext>
                </a:extLst>
              </a:tr>
              <a:tr h="370840">
                <a:tc>
                  <a:txBody>
                    <a:bodyPr/>
                    <a:lstStyle/>
                    <a:p>
                      <a:pPr algn="ctr"/>
                      <a:r>
                        <a:rPr lang="es-PE" sz="2800" dirty="0">
                          <a:solidFill>
                            <a:srgbClr val="002060"/>
                          </a:solidFill>
                        </a:rPr>
                        <a:t>Lectura</a:t>
                      </a:r>
                    </a:p>
                  </a:txBody>
                  <a:tcPr anchor="ctr"/>
                </a:tc>
                <a:tc>
                  <a:txBody>
                    <a:bodyPr/>
                    <a:lstStyle/>
                    <a:p>
                      <a:pPr marL="0" marR="0" lvl="1" indent="0" algn="l"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seekg</a:t>
                      </a:r>
                      <a:r>
                        <a:rPr lang="es-PE" sz="2400" dirty="0">
                          <a:solidFill>
                            <a:srgbClr val="002060"/>
                          </a:solidFill>
                          <a:latin typeface="Courier New" panose="02070309020205020404" pitchFamily="49" charset="0"/>
                          <a:cs typeface="Courier New" panose="02070309020205020404" pitchFamily="49" charset="0"/>
                        </a:rPr>
                        <a:t>(posición*</a:t>
                      </a:r>
                      <a:r>
                        <a:rPr lang="es-PE" sz="2400" dirty="0" err="1">
                          <a:solidFill>
                            <a:srgbClr val="002060"/>
                          </a:solidFill>
                          <a:latin typeface="Courier New" panose="02070309020205020404" pitchFamily="49" charset="0"/>
                          <a:cs typeface="Courier New" panose="02070309020205020404" pitchFamily="49" charset="0"/>
                        </a:rPr>
                        <a:t>tamañoRegistro,modoAcceso</a:t>
                      </a:r>
                      <a:r>
                        <a:rPr lang="es-PE" sz="2400" dirty="0">
                          <a:solidFill>
                            <a:srgbClr val="00206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0001"/>
                  </a:ext>
                </a:extLst>
              </a:tr>
              <a:tr h="370840">
                <a:tc>
                  <a:txBody>
                    <a:bodyPr/>
                    <a:lstStyle/>
                    <a:p>
                      <a:pPr algn="ctr"/>
                      <a:r>
                        <a:rPr lang="es-PE" sz="2800" dirty="0">
                          <a:solidFill>
                            <a:srgbClr val="002060"/>
                          </a:solidFill>
                        </a:rPr>
                        <a:t>Escritura</a:t>
                      </a:r>
                    </a:p>
                  </a:txBody>
                  <a:tcPr anchor="ctr"/>
                </a:tc>
                <a:tc>
                  <a:txBody>
                    <a:bodyPr/>
                    <a:lstStyle/>
                    <a:p>
                      <a:pPr marL="0" marR="0" lvl="1" indent="0" algn="l" defTabSz="914400" eaLnBrk="1" fontAlgn="auto" latinLnBrk="0" hangingPunct="1">
                        <a:lnSpc>
                          <a:spcPct val="100000"/>
                        </a:lnSpc>
                        <a:spcBef>
                          <a:spcPts val="0"/>
                        </a:spcBef>
                        <a:spcAft>
                          <a:spcPts val="0"/>
                        </a:spcAft>
                        <a:buClrTx/>
                        <a:buSzTx/>
                        <a:buFontTx/>
                        <a:buNone/>
                        <a:tabLst/>
                        <a:defRPr/>
                      </a:pPr>
                      <a:r>
                        <a:rPr lang="es-PE" sz="2400" dirty="0" err="1">
                          <a:solidFill>
                            <a:srgbClr val="002060"/>
                          </a:solidFill>
                          <a:latin typeface="Courier New" panose="02070309020205020404" pitchFamily="49" charset="0"/>
                          <a:cs typeface="Courier New" panose="02070309020205020404" pitchFamily="49" charset="0"/>
                        </a:rPr>
                        <a:t>seekp</a:t>
                      </a:r>
                      <a:r>
                        <a:rPr lang="es-PE" sz="2400" dirty="0">
                          <a:solidFill>
                            <a:srgbClr val="002060"/>
                          </a:solidFill>
                          <a:latin typeface="Courier New" panose="02070309020205020404" pitchFamily="49" charset="0"/>
                          <a:cs typeface="Courier New" panose="02070309020205020404" pitchFamily="49" charset="0"/>
                        </a:rPr>
                        <a:t>(posición*</a:t>
                      </a:r>
                      <a:r>
                        <a:rPr lang="es-PE" sz="2400" dirty="0" err="1">
                          <a:solidFill>
                            <a:srgbClr val="002060"/>
                          </a:solidFill>
                          <a:latin typeface="Courier New" panose="02070309020205020404" pitchFamily="49" charset="0"/>
                          <a:cs typeface="Courier New" panose="02070309020205020404" pitchFamily="49" charset="0"/>
                        </a:rPr>
                        <a:t>tamañoRegistro,modoAcceso</a:t>
                      </a:r>
                      <a:r>
                        <a:rPr lang="es-PE" sz="2400" dirty="0">
                          <a:solidFill>
                            <a:srgbClr val="00206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028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Lectura y Escritura de archivos</a:t>
            </a:r>
            <a:endParaRPr sz="4400" dirty="0"/>
          </a:p>
        </p:txBody>
      </p:sp>
      <p:sp>
        <p:nvSpPr>
          <p:cNvPr id="6" name="Content Placeholder 5"/>
          <p:cNvSpPr txBox="1">
            <a:spLocks/>
          </p:cNvSpPr>
          <p:nvPr/>
        </p:nvSpPr>
        <p:spPr>
          <a:xfrm>
            <a:off x="457200" y="1599247"/>
            <a:ext cx="9144000" cy="2831544"/>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Para escribir en un archivo binario se utiliza la función </a:t>
            </a:r>
            <a:r>
              <a:rPr lang="es-PE" sz="3200" b="1" dirty="0" err="1">
                <a:solidFill>
                  <a:srgbClr val="002060"/>
                </a:solidFill>
              </a:rPr>
              <a:t>write</a:t>
            </a:r>
            <a:r>
              <a:rPr lang="es-PE" sz="3200" dirty="0">
                <a:solidFill>
                  <a:srgbClr val="002060"/>
                </a:solidFill>
              </a:rPr>
              <a:t>.</a:t>
            </a:r>
          </a:p>
          <a:p>
            <a:pPr marL="457200" indent="-457200" algn="just">
              <a:buFont typeface="Arial" panose="020B0604020202020204" pitchFamily="34" charset="0"/>
              <a:buChar char="•"/>
            </a:pPr>
            <a:r>
              <a:rPr lang="es-PE" sz="3200" dirty="0">
                <a:solidFill>
                  <a:srgbClr val="002060"/>
                </a:solidFill>
              </a:rPr>
              <a:t>Para leer en un archivo binario se utiliza la función </a:t>
            </a:r>
            <a:r>
              <a:rPr lang="es-PE" sz="3200" b="1" dirty="0" err="1">
                <a:solidFill>
                  <a:srgbClr val="002060"/>
                </a:solidFill>
              </a:rPr>
              <a:t>read</a:t>
            </a:r>
            <a:r>
              <a:rPr lang="es-PE" sz="3200" dirty="0">
                <a:solidFill>
                  <a:srgbClr val="002060"/>
                </a:solidFill>
              </a:rPr>
              <a:t>.</a:t>
            </a:r>
          </a:p>
          <a:p>
            <a:pPr marL="457200" indent="-457200" algn="just">
              <a:buFont typeface="Arial" panose="020B0604020202020204" pitchFamily="34" charset="0"/>
              <a:buChar char="•"/>
            </a:pPr>
            <a:endParaRPr lang="es-PE" sz="2400" dirty="0">
              <a:solidFill>
                <a:srgbClr val="002060"/>
              </a:solidFill>
              <a:latin typeface="Courier New" panose="02070309020205020404" pitchFamily="49" charset="0"/>
              <a:cs typeface="Courier New" panose="02070309020205020404" pitchFamily="49" charset="0"/>
            </a:endParaRPr>
          </a:p>
          <a:p>
            <a:pPr marL="914400" lvl="1"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88862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304" y="566419"/>
            <a:ext cx="1437640" cy="756920"/>
          </a:xfrm>
          <a:prstGeom prst="rect">
            <a:avLst/>
          </a:prstGeom>
        </p:spPr>
        <p:txBody>
          <a:bodyPr vert="horz" wrap="square" lIns="0" tIns="12700" rIns="0" bIns="0" rtlCol="0">
            <a:spAutoFit/>
          </a:bodyPr>
          <a:lstStyle/>
          <a:p>
            <a:pPr marL="12700">
              <a:lnSpc>
                <a:spcPct val="100000"/>
              </a:lnSpc>
              <a:spcBef>
                <a:spcPts val="100"/>
              </a:spcBef>
            </a:pPr>
            <a:r>
              <a:rPr sz="4800" dirty="0"/>
              <a:t>Log</a:t>
            </a:r>
            <a:r>
              <a:rPr sz="4800" spc="-60" dirty="0"/>
              <a:t>r</a:t>
            </a:r>
            <a:r>
              <a:rPr sz="4800" dirty="0"/>
              <a:t>o</a:t>
            </a:r>
            <a:endParaRPr sz="4800"/>
          </a:p>
        </p:txBody>
      </p:sp>
      <p:sp>
        <p:nvSpPr>
          <p:cNvPr id="3" name="object 3"/>
          <p:cNvSpPr txBox="1"/>
          <p:nvPr/>
        </p:nvSpPr>
        <p:spPr>
          <a:xfrm>
            <a:off x="457200" y="1746132"/>
            <a:ext cx="9143999" cy="997068"/>
          </a:xfrm>
          <a:prstGeom prst="rect">
            <a:avLst/>
          </a:prstGeom>
        </p:spPr>
        <p:txBody>
          <a:bodyPr vert="horz" wrap="square" lIns="0" tIns="12065" rIns="0" bIns="0" rtlCol="0">
            <a:spAutoFit/>
          </a:bodyPr>
          <a:lstStyle/>
          <a:p>
            <a:pPr marL="12700" marR="5080" algn="just">
              <a:lnSpc>
                <a:spcPct val="100000"/>
              </a:lnSpc>
              <a:spcBef>
                <a:spcPts val="95"/>
              </a:spcBef>
              <a:tabLst>
                <a:tab pos="355600" algn="l"/>
              </a:tabLst>
            </a:pPr>
            <a:r>
              <a:rPr sz="3200" spc="-5" dirty="0">
                <a:solidFill>
                  <a:srgbClr val="002060"/>
                </a:solidFill>
                <a:latin typeface="Calibri"/>
                <a:cs typeface="Calibri"/>
              </a:rPr>
              <a:t>Al </a:t>
            </a:r>
            <a:r>
              <a:rPr sz="3200" spc="-10" dirty="0">
                <a:solidFill>
                  <a:srgbClr val="002060"/>
                </a:solidFill>
                <a:latin typeface="Calibri"/>
                <a:cs typeface="Calibri"/>
              </a:rPr>
              <a:t>finalizar </a:t>
            </a:r>
            <a:r>
              <a:rPr sz="3200" spc="-5" dirty="0">
                <a:solidFill>
                  <a:srgbClr val="002060"/>
                </a:solidFill>
                <a:latin typeface="Calibri"/>
                <a:cs typeface="Calibri"/>
              </a:rPr>
              <a:t>la </a:t>
            </a:r>
            <a:r>
              <a:rPr sz="3200" spc="-10" dirty="0">
                <a:solidFill>
                  <a:srgbClr val="002060"/>
                </a:solidFill>
                <a:latin typeface="Calibri"/>
                <a:cs typeface="Calibri"/>
              </a:rPr>
              <a:t>sesión, </a:t>
            </a:r>
            <a:r>
              <a:rPr sz="3200" spc="-5" dirty="0">
                <a:solidFill>
                  <a:srgbClr val="002060"/>
                </a:solidFill>
                <a:latin typeface="Calibri"/>
                <a:cs typeface="Calibri"/>
              </a:rPr>
              <a:t>el </a:t>
            </a:r>
            <a:r>
              <a:rPr sz="3200" spc="-15" dirty="0" err="1">
                <a:solidFill>
                  <a:srgbClr val="002060"/>
                </a:solidFill>
                <a:latin typeface="Calibri"/>
                <a:cs typeface="Calibri"/>
              </a:rPr>
              <a:t>estudiante</a:t>
            </a:r>
            <a:r>
              <a:rPr lang="en-US" sz="3200" spc="-15" dirty="0">
                <a:solidFill>
                  <a:srgbClr val="002060"/>
                </a:solidFill>
                <a:latin typeface="Calibri"/>
                <a:cs typeface="Calibri"/>
              </a:rPr>
              <a:t> </a:t>
            </a:r>
            <a:r>
              <a:rPr lang="en-US" sz="3200" spc="-15" dirty="0" err="1">
                <a:solidFill>
                  <a:srgbClr val="002060"/>
                </a:solidFill>
                <a:latin typeface="Calibri"/>
                <a:cs typeface="Calibri"/>
              </a:rPr>
              <a:t>elabora</a:t>
            </a:r>
            <a:r>
              <a:rPr lang="en-US" sz="3200" spc="-15" dirty="0">
                <a:solidFill>
                  <a:srgbClr val="002060"/>
                </a:solidFill>
                <a:latin typeface="Calibri"/>
                <a:cs typeface="Calibri"/>
              </a:rPr>
              <a:t> </a:t>
            </a:r>
            <a:r>
              <a:rPr lang="en-US" sz="3200" spc="-15" dirty="0" err="1">
                <a:solidFill>
                  <a:srgbClr val="002060"/>
                </a:solidFill>
                <a:latin typeface="Calibri"/>
                <a:cs typeface="Calibri"/>
              </a:rPr>
              <a:t>programas</a:t>
            </a:r>
            <a:r>
              <a:rPr lang="en-US" sz="3200" spc="-15" dirty="0">
                <a:solidFill>
                  <a:srgbClr val="002060"/>
                </a:solidFill>
                <a:latin typeface="Calibri"/>
                <a:cs typeface="Calibri"/>
              </a:rPr>
              <a:t> </a:t>
            </a:r>
            <a:r>
              <a:rPr lang="es-PE" sz="3200" spc="-5" dirty="0">
                <a:solidFill>
                  <a:srgbClr val="002060"/>
                </a:solidFill>
                <a:latin typeface="Calibri"/>
                <a:cs typeface="Calibri"/>
              </a:rPr>
              <a:t>utilizando archivos de texto y archivos binarios.</a:t>
            </a:r>
            <a:endParaRPr sz="3200" dirty="0">
              <a:solidFill>
                <a:srgbClr val="002060"/>
              </a:solidFill>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Escritura en un archivo</a:t>
            </a:r>
            <a:endParaRPr sz="4400" dirty="0"/>
          </a:p>
        </p:txBody>
      </p:sp>
      <p:sp>
        <p:nvSpPr>
          <p:cNvPr id="9" name="CuadroTexto 8"/>
          <p:cNvSpPr txBox="1"/>
          <p:nvPr/>
        </p:nvSpPr>
        <p:spPr>
          <a:xfrm>
            <a:off x="5323450" y="2286000"/>
            <a:ext cx="4582549" cy="369332"/>
          </a:xfrm>
          <a:prstGeom prst="rect">
            <a:avLst/>
          </a:prstGeom>
          <a:noFill/>
        </p:spPr>
        <p:txBody>
          <a:bodyPr wrap="square" rtlCol="0">
            <a:spAutoFit/>
          </a:bodyPr>
          <a:lstStyle/>
          <a:p>
            <a:pPr algn="ctr"/>
            <a:r>
              <a:rPr lang="es-PE" dirty="0"/>
              <a:t>En el proyecto se crea el archivo</a:t>
            </a:r>
          </a:p>
        </p:txBody>
      </p:sp>
      <p:pic>
        <p:nvPicPr>
          <p:cNvPr id="3" name="Imagen 2"/>
          <p:cNvPicPr>
            <a:picLocks noChangeAspect="1"/>
          </p:cNvPicPr>
          <p:nvPr/>
        </p:nvPicPr>
        <p:blipFill rotWithShape="1">
          <a:blip r:embed="rId2"/>
          <a:srcRect l="13690" t="17391" r="55900" b="9783"/>
          <a:stretch/>
        </p:blipFill>
        <p:spPr>
          <a:xfrm>
            <a:off x="457199" y="1676400"/>
            <a:ext cx="4724401" cy="6096000"/>
          </a:xfrm>
          <a:prstGeom prst="rect">
            <a:avLst/>
          </a:prstGeom>
          <a:ln>
            <a:solidFill>
              <a:schemeClr val="tx1"/>
            </a:solidFill>
          </a:ln>
        </p:spPr>
      </p:pic>
      <p:pic>
        <p:nvPicPr>
          <p:cNvPr id="5" name="Imagen 4"/>
          <p:cNvPicPr>
            <a:picLocks noChangeAspect="1"/>
          </p:cNvPicPr>
          <p:nvPr/>
        </p:nvPicPr>
        <p:blipFill rotWithShape="1">
          <a:blip r:embed="rId3"/>
          <a:srcRect l="20132" t="13542" r="33642" b="40625"/>
          <a:stretch/>
        </p:blipFill>
        <p:spPr>
          <a:xfrm>
            <a:off x="5323450" y="2895600"/>
            <a:ext cx="4582550" cy="2554462"/>
          </a:xfrm>
          <a:prstGeom prst="rect">
            <a:avLst/>
          </a:prstGeom>
          <a:ln>
            <a:solidFill>
              <a:schemeClr val="tx1"/>
            </a:solidFill>
          </a:ln>
        </p:spPr>
      </p:pic>
    </p:spTree>
    <p:extLst>
      <p:ext uri="{BB962C8B-B14F-4D97-AF65-F5344CB8AC3E}">
        <p14:creationId xmlns:p14="http://schemas.microsoft.com/office/powerpoint/2010/main" val="55978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Lectura en un archivo</a:t>
            </a:r>
            <a:endParaRPr sz="4400" dirty="0"/>
          </a:p>
        </p:txBody>
      </p:sp>
      <p:pic>
        <p:nvPicPr>
          <p:cNvPr id="6" name="Imagen 5"/>
          <p:cNvPicPr>
            <a:picLocks noChangeAspect="1"/>
          </p:cNvPicPr>
          <p:nvPr/>
        </p:nvPicPr>
        <p:blipFill rotWithShape="1">
          <a:blip r:embed="rId2"/>
          <a:srcRect l="14500" t="16881" r="52562" b="8697"/>
          <a:stretch/>
        </p:blipFill>
        <p:spPr>
          <a:xfrm>
            <a:off x="2601707" y="1651782"/>
            <a:ext cx="5007385" cy="6096000"/>
          </a:xfrm>
          <a:prstGeom prst="rect">
            <a:avLst/>
          </a:prstGeom>
        </p:spPr>
      </p:pic>
    </p:spTree>
    <p:extLst>
      <p:ext uri="{BB962C8B-B14F-4D97-AF65-F5344CB8AC3E}">
        <p14:creationId xmlns:p14="http://schemas.microsoft.com/office/powerpoint/2010/main" val="403934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Cantidad de registros</a:t>
            </a:r>
            <a:endParaRPr sz="4400" dirty="0"/>
          </a:p>
        </p:txBody>
      </p:sp>
      <p:sp>
        <p:nvSpPr>
          <p:cNvPr id="6" name="Content Placeholder 5"/>
          <p:cNvSpPr txBox="1">
            <a:spLocks/>
          </p:cNvSpPr>
          <p:nvPr/>
        </p:nvSpPr>
        <p:spPr>
          <a:xfrm>
            <a:off x="457200" y="1599247"/>
            <a:ext cx="9144000" cy="443198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latin typeface="+mj-lt"/>
                <a:cs typeface="Courier New" panose="02070309020205020404" pitchFamily="49" charset="0"/>
              </a:rPr>
              <a:t>Se puede conocer la cantidad de bytes recorridos con </a:t>
            </a:r>
            <a:r>
              <a:rPr lang="es-PE" sz="3200" dirty="0" err="1">
                <a:solidFill>
                  <a:srgbClr val="002060"/>
                </a:solidFill>
                <a:latin typeface="+mj-lt"/>
                <a:cs typeface="Courier New" panose="02070309020205020404" pitchFamily="49" charset="0"/>
              </a:rPr>
              <a:t>seek</a:t>
            </a:r>
            <a:r>
              <a:rPr lang="es-PE" sz="3200" dirty="0">
                <a:solidFill>
                  <a:srgbClr val="002060"/>
                </a:solidFill>
                <a:latin typeface="+mj-lt"/>
                <a:cs typeface="Courier New" panose="02070309020205020404" pitchFamily="49" charset="0"/>
              </a:rPr>
              <a:t> utilizando la función </a:t>
            </a:r>
            <a:r>
              <a:rPr lang="es-PE" sz="3200" dirty="0" err="1">
                <a:solidFill>
                  <a:srgbClr val="002060"/>
                </a:solidFill>
                <a:latin typeface="+mj-lt"/>
                <a:cs typeface="Courier New" panose="02070309020205020404" pitchFamily="49" charset="0"/>
              </a:rPr>
              <a:t>tellg</a:t>
            </a:r>
            <a:r>
              <a:rPr lang="es-PE" sz="3200" dirty="0">
                <a:solidFill>
                  <a:srgbClr val="002060"/>
                </a:solidFill>
                <a:latin typeface="+mj-lt"/>
                <a:cs typeface="Courier New" panose="02070309020205020404" pitchFamily="49" charset="0"/>
              </a:rPr>
              <a:t> (lectura de archivo) o la función </a:t>
            </a:r>
            <a:r>
              <a:rPr lang="es-PE" sz="3200" dirty="0" err="1">
                <a:solidFill>
                  <a:srgbClr val="002060"/>
                </a:solidFill>
                <a:latin typeface="+mj-lt"/>
                <a:cs typeface="Courier New" panose="02070309020205020404" pitchFamily="49" charset="0"/>
              </a:rPr>
              <a:t>tellp</a:t>
            </a:r>
            <a:r>
              <a:rPr lang="es-PE" sz="3200" dirty="0">
                <a:solidFill>
                  <a:srgbClr val="002060"/>
                </a:solidFill>
                <a:latin typeface="+mj-lt"/>
                <a:cs typeface="Courier New" panose="02070309020205020404" pitchFamily="49" charset="0"/>
              </a:rPr>
              <a:t> (escritura de archivo).</a:t>
            </a:r>
          </a:p>
          <a:p>
            <a:pPr marL="457200" indent="-457200" algn="just">
              <a:buFont typeface="Arial" panose="020B0604020202020204" pitchFamily="34" charset="0"/>
              <a:buChar char="•"/>
            </a:pPr>
            <a:r>
              <a:rPr lang="es-PE" sz="3200" dirty="0">
                <a:solidFill>
                  <a:srgbClr val="002060"/>
                </a:solidFill>
                <a:latin typeface="+mj-lt"/>
                <a:cs typeface="Courier New" panose="02070309020205020404" pitchFamily="49" charset="0"/>
              </a:rPr>
              <a:t>Con ello, se puede conocer la cantidad de registros que tiene un archivo binario.</a:t>
            </a:r>
          </a:p>
          <a:p>
            <a:pPr marL="457200" indent="-457200" algn="just">
              <a:buFont typeface="Arial" panose="020B0604020202020204" pitchFamily="34" charset="0"/>
              <a:buChar char="•"/>
            </a:pPr>
            <a:r>
              <a:rPr lang="es-PE" sz="3200" dirty="0">
                <a:solidFill>
                  <a:srgbClr val="002060"/>
                </a:solidFill>
                <a:latin typeface="+mj-lt"/>
                <a:cs typeface="Courier New" panose="02070309020205020404" pitchFamily="49" charset="0"/>
              </a:rPr>
              <a:t>Ejemplo</a:t>
            </a:r>
          </a:p>
          <a:p>
            <a:pPr marL="457200" indent="-457200" algn="just">
              <a:buFont typeface="Arial" panose="020B0604020202020204" pitchFamily="34" charset="0"/>
              <a:buChar char="•"/>
            </a:pPr>
            <a:endParaRPr lang="es-PE" sz="3200" dirty="0">
              <a:solidFill>
                <a:srgbClr val="002060"/>
              </a:solidFill>
              <a:latin typeface="+mj-lt"/>
              <a:cs typeface="Courier New" panose="02070309020205020404" pitchFamily="49" charset="0"/>
            </a:endParaRPr>
          </a:p>
          <a:p>
            <a:pPr marL="457200" indent="-457200" algn="just">
              <a:buFont typeface="Arial" panose="020B0604020202020204" pitchFamily="34" charset="0"/>
              <a:buChar char="•"/>
            </a:pPr>
            <a:endParaRPr lang="es-PE" sz="3200" dirty="0">
              <a:solidFill>
                <a:srgbClr val="002060"/>
              </a:solidFill>
              <a:latin typeface="+mj-lt"/>
              <a:cs typeface="Courier New" panose="02070309020205020404" pitchFamily="49" charset="0"/>
            </a:endParaRPr>
          </a:p>
          <a:p>
            <a:pPr marL="914400" lvl="1" indent="-457200" algn="just">
              <a:buFont typeface="Arial" panose="020B0604020202020204" pitchFamily="34" charset="0"/>
              <a:buChar char="•"/>
            </a:pPr>
            <a:endParaRPr lang="es-PE" sz="3200" dirty="0">
              <a:solidFill>
                <a:srgbClr val="002060"/>
              </a:solidFill>
              <a:latin typeface="+mj-lt"/>
            </a:endParaRPr>
          </a:p>
        </p:txBody>
      </p:sp>
      <p:pic>
        <p:nvPicPr>
          <p:cNvPr id="3" name="Imagen 2"/>
          <p:cNvPicPr>
            <a:picLocks noChangeAspect="1"/>
          </p:cNvPicPr>
          <p:nvPr/>
        </p:nvPicPr>
        <p:blipFill rotWithShape="1">
          <a:blip r:embed="rId2"/>
          <a:srcRect l="23060" t="63043" r="32431" b="25001"/>
          <a:stretch/>
        </p:blipFill>
        <p:spPr>
          <a:xfrm>
            <a:off x="762000" y="4495800"/>
            <a:ext cx="8950036" cy="1295400"/>
          </a:xfrm>
          <a:prstGeom prst="rect">
            <a:avLst/>
          </a:prstGeom>
        </p:spPr>
      </p:pic>
    </p:spTree>
    <p:extLst>
      <p:ext uri="{BB962C8B-B14F-4D97-AF65-F5344CB8AC3E}">
        <p14:creationId xmlns:p14="http://schemas.microsoft.com/office/powerpoint/2010/main" val="3080514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Cadenas de caracteres</a:t>
            </a:r>
            <a:endParaRPr sz="4400" dirty="0"/>
          </a:p>
        </p:txBody>
      </p:sp>
      <p:sp>
        <p:nvSpPr>
          <p:cNvPr id="6" name="Content Placeholder 5"/>
          <p:cNvSpPr txBox="1">
            <a:spLocks/>
          </p:cNvSpPr>
          <p:nvPr/>
        </p:nvSpPr>
        <p:spPr>
          <a:xfrm>
            <a:off x="457200" y="1599247"/>
            <a:ext cx="9144000" cy="295465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latin typeface="+mj-lt"/>
                <a:cs typeface="Courier New" panose="02070309020205020404" pitchFamily="49" charset="0"/>
              </a:rPr>
              <a:t>En archivos binarios, si se desea almacenar un registro que contenga una cadena de caracteres, se debe utilizar un arreglo de caracteres, nunca un </a:t>
            </a:r>
            <a:r>
              <a:rPr lang="es-PE" sz="3200" dirty="0" err="1">
                <a:solidFill>
                  <a:srgbClr val="002060"/>
                </a:solidFill>
                <a:latin typeface="+mj-lt"/>
                <a:cs typeface="Courier New" panose="02070309020205020404" pitchFamily="49" charset="0"/>
              </a:rPr>
              <a:t>string</a:t>
            </a:r>
            <a:r>
              <a:rPr lang="es-PE" sz="3200" dirty="0">
                <a:solidFill>
                  <a:srgbClr val="002060"/>
                </a:solidFill>
                <a:latin typeface="+mj-lt"/>
                <a:cs typeface="Courier New" panose="02070309020205020404" pitchFamily="49" charset="0"/>
              </a:rPr>
              <a:t>. </a:t>
            </a:r>
          </a:p>
          <a:p>
            <a:pPr marL="457200" indent="-457200" algn="just">
              <a:buFont typeface="Arial" panose="020B0604020202020204" pitchFamily="34" charset="0"/>
              <a:buChar char="•"/>
            </a:pPr>
            <a:endParaRPr lang="es-PE" sz="3200" dirty="0">
              <a:solidFill>
                <a:srgbClr val="002060"/>
              </a:solidFill>
              <a:latin typeface="+mj-lt"/>
              <a:cs typeface="Courier New" panose="02070309020205020404" pitchFamily="49" charset="0"/>
            </a:endParaRPr>
          </a:p>
          <a:p>
            <a:pPr marL="914400" lvl="1" indent="-457200" algn="just">
              <a:buFont typeface="Arial" panose="020B0604020202020204" pitchFamily="34" charset="0"/>
              <a:buChar char="•"/>
            </a:pPr>
            <a:endParaRPr lang="es-PE" sz="3200" dirty="0">
              <a:solidFill>
                <a:srgbClr val="002060"/>
              </a:solidFill>
              <a:latin typeface="+mj-lt"/>
            </a:endParaRPr>
          </a:p>
        </p:txBody>
      </p:sp>
    </p:spTree>
    <p:extLst>
      <p:ext uri="{BB962C8B-B14F-4D97-AF65-F5344CB8AC3E}">
        <p14:creationId xmlns:p14="http://schemas.microsoft.com/office/powerpoint/2010/main" val="794771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a:t>
            </a:r>
            <a:endParaRPr sz="4400" dirty="0"/>
          </a:p>
        </p:txBody>
      </p:sp>
      <p:sp>
        <p:nvSpPr>
          <p:cNvPr id="6" name="Content Placeholder 5"/>
          <p:cNvSpPr txBox="1">
            <a:spLocks/>
          </p:cNvSpPr>
          <p:nvPr/>
        </p:nvSpPr>
        <p:spPr>
          <a:xfrm>
            <a:off x="457200" y="1752600"/>
            <a:ext cx="9296400" cy="147732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Un archivo es una colección de datos que se guarda en un dispositivo de almacenamiento secundario (disco duro, cd, pen drive, etc.)</a:t>
            </a:r>
          </a:p>
        </p:txBody>
      </p:sp>
    </p:spTree>
    <p:extLst>
      <p:ext uri="{BB962C8B-B14F-4D97-AF65-F5344CB8AC3E}">
        <p14:creationId xmlns:p14="http://schemas.microsoft.com/office/powerpoint/2010/main" val="28828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a:t>
            </a:r>
            <a:endParaRPr sz="4400" dirty="0"/>
          </a:p>
        </p:txBody>
      </p:sp>
      <p:sp>
        <p:nvSpPr>
          <p:cNvPr id="6" name="Content Placeholder 5"/>
          <p:cNvSpPr txBox="1">
            <a:spLocks/>
          </p:cNvSpPr>
          <p:nvPr/>
        </p:nvSpPr>
        <p:spPr>
          <a:xfrm>
            <a:off x="457200" y="1752600"/>
            <a:ext cx="9144000" cy="541686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El archivo posee las siguientes características:</a:t>
            </a:r>
          </a:p>
          <a:p>
            <a:pPr marL="457200" indent="-457200" algn="just">
              <a:buFont typeface="Arial" panose="020B0604020202020204" pitchFamily="34" charset="0"/>
              <a:buChar char="•"/>
            </a:pPr>
            <a:r>
              <a:rPr lang="es-PE" sz="3200" dirty="0">
                <a:solidFill>
                  <a:srgbClr val="002060"/>
                </a:solidFill>
              </a:rPr>
              <a:t>Tiene un nombre y una extensión.</a:t>
            </a:r>
          </a:p>
          <a:p>
            <a:pPr marL="457200" indent="-457200" algn="just">
              <a:buFont typeface="Arial" panose="020B0604020202020204" pitchFamily="34" charset="0"/>
              <a:buChar char="•"/>
            </a:pPr>
            <a:r>
              <a:rPr lang="es-PE" sz="3200" dirty="0">
                <a:solidFill>
                  <a:srgbClr val="002060"/>
                </a:solidFill>
              </a:rPr>
              <a:t>Puede tener asociados dos tipos de operaciones: lectura y escritura.</a:t>
            </a:r>
          </a:p>
          <a:p>
            <a:pPr marL="457200" indent="-457200" algn="just">
              <a:buFont typeface="Arial" panose="020B0604020202020204" pitchFamily="34" charset="0"/>
              <a:buChar char="•"/>
            </a:pPr>
            <a:r>
              <a:rPr lang="es-PE" sz="3200" dirty="0">
                <a:solidFill>
                  <a:srgbClr val="002060"/>
                </a:solidFill>
              </a:rPr>
              <a:t>Para poder acceder al archivo es necesario abrirlo. Dependiendo de la operación a realizar se realizará la apertura del archivo.</a:t>
            </a:r>
          </a:p>
          <a:p>
            <a:pPr marL="457200" indent="-457200" algn="just">
              <a:buFont typeface="Arial" panose="020B0604020202020204" pitchFamily="34" charset="0"/>
              <a:buChar char="•"/>
            </a:pPr>
            <a:r>
              <a:rPr lang="es-PE" sz="3200" dirty="0">
                <a:solidFill>
                  <a:srgbClr val="002060"/>
                </a:solidFill>
              </a:rPr>
              <a:t>Cuando se termina de utilizar un archivo es necesario cerrarlo. De ese modo los datos se almacenan.</a:t>
            </a: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424610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Tipos de archivo</a:t>
            </a:r>
            <a:endParaRPr sz="4400" dirty="0"/>
          </a:p>
        </p:txBody>
      </p:sp>
      <p:sp>
        <p:nvSpPr>
          <p:cNvPr id="6" name="Content Placeholder 5"/>
          <p:cNvSpPr txBox="1">
            <a:spLocks/>
          </p:cNvSpPr>
          <p:nvPr/>
        </p:nvSpPr>
        <p:spPr>
          <a:xfrm>
            <a:off x="457200" y="1752600"/>
            <a:ext cx="9144000" cy="295465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De acuerdo a su contenido, los archivos se puede clasificar en:</a:t>
            </a:r>
          </a:p>
          <a:p>
            <a:pPr marL="457200" indent="-457200" algn="just">
              <a:buFont typeface="Arial" panose="020B0604020202020204" pitchFamily="34" charset="0"/>
              <a:buChar char="•"/>
            </a:pPr>
            <a:r>
              <a:rPr lang="es-PE" sz="3200" dirty="0">
                <a:solidFill>
                  <a:srgbClr val="002060"/>
                </a:solidFill>
              </a:rPr>
              <a:t>Archivos de texto.</a:t>
            </a:r>
          </a:p>
          <a:p>
            <a:pPr marL="457200" indent="-457200" algn="just">
              <a:buFont typeface="Arial" panose="020B0604020202020204" pitchFamily="34" charset="0"/>
              <a:buChar char="•"/>
            </a:pPr>
            <a:r>
              <a:rPr lang="es-PE" sz="3200" dirty="0">
                <a:solidFill>
                  <a:srgbClr val="002060"/>
                </a:solidFill>
              </a:rPr>
              <a:t>Archivos binarios.</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69346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Archivos de texto</a:t>
            </a:r>
            <a:endParaRPr sz="4400" dirty="0"/>
          </a:p>
        </p:txBody>
      </p:sp>
      <p:sp>
        <p:nvSpPr>
          <p:cNvPr id="6" name="Content Placeholder 5"/>
          <p:cNvSpPr txBox="1">
            <a:spLocks/>
          </p:cNvSpPr>
          <p:nvPr/>
        </p:nvSpPr>
        <p:spPr>
          <a:xfrm>
            <a:off x="457200" y="1752600"/>
            <a:ext cx="9144000" cy="49244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Archivos que almacenan los datos como secuencias de caracteres. Para ello utilizan el código ASCII de cada carácter.</a:t>
            </a:r>
          </a:p>
          <a:p>
            <a:pPr marL="457200" indent="-457200" algn="just">
              <a:buFont typeface="Arial" panose="020B0604020202020204" pitchFamily="34" charset="0"/>
              <a:buChar char="•"/>
            </a:pPr>
            <a:r>
              <a:rPr lang="es-PE" sz="3200" dirty="0">
                <a:solidFill>
                  <a:srgbClr val="002060"/>
                </a:solidFill>
              </a:rPr>
              <a:t>Al abrirlo podemos leerlo con facilidad y ver su contenido.</a:t>
            </a:r>
          </a:p>
          <a:p>
            <a:pPr marL="457200" indent="-457200" algn="just">
              <a:buFont typeface="Arial" panose="020B0604020202020204" pitchFamily="34" charset="0"/>
              <a:buChar char="•"/>
            </a:pPr>
            <a:r>
              <a:rPr lang="es-PE" sz="3200" dirty="0">
                <a:solidFill>
                  <a:srgbClr val="002060"/>
                </a:solidFill>
              </a:rPr>
              <a:t>Por ejemplo. Si deseo almacenar en el archivo el número 3.1416, entonces se guardará como una secuencia de caracteres “3.1416”.</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39266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Archivos binarios</a:t>
            </a:r>
            <a:endParaRPr sz="4400" dirty="0"/>
          </a:p>
        </p:txBody>
      </p:sp>
      <p:sp>
        <p:nvSpPr>
          <p:cNvPr id="6" name="Content Placeholder 5"/>
          <p:cNvSpPr txBox="1">
            <a:spLocks/>
          </p:cNvSpPr>
          <p:nvPr/>
        </p:nvSpPr>
        <p:spPr>
          <a:xfrm>
            <a:off x="457200" y="1752600"/>
            <a:ext cx="9144000" cy="443198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s-PE" sz="3200" dirty="0">
                <a:solidFill>
                  <a:srgbClr val="002060"/>
                </a:solidFill>
              </a:rPr>
              <a:t>Archivos que almacenan los datos con su representación binaria. </a:t>
            </a:r>
          </a:p>
          <a:p>
            <a:pPr marL="457200" indent="-457200" algn="just">
              <a:buFont typeface="Arial" panose="020B0604020202020204" pitchFamily="34" charset="0"/>
              <a:buChar char="•"/>
            </a:pPr>
            <a:r>
              <a:rPr lang="es-PE" sz="3200" dirty="0">
                <a:solidFill>
                  <a:srgbClr val="002060"/>
                </a:solidFill>
              </a:rPr>
              <a:t>Al abrirlo es difícil leerlo con facilidad y ver su contenido.</a:t>
            </a:r>
          </a:p>
          <a:p>
            <a:pPr marL="457200" indent="-457200" algn="just">
              <a:buFont typeface="Arial" panose="020B0604020202020204" pitchFamily="34" charset="0"/>
              <a:buChar char="•"/>
            </a:pPr>
            <a:r>
              <a:rPr lang="es-PE" sz="3200" dirty="0">
                <a:solidFill>
                  <a:srgbClr val="002060"/>
                </a:solidFill>
              </a:rPr>
              <a:t>Por ejemplo. Si deseo almacenar en el archivo el número 2, entonces se guardará su representación binaria 00000010.</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341606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9997"/>
            <a:ext cx="8991600" cy="689932"/>
          </a:xfrm>
          <a:prstGeom prst="rect">
            <a:avLst/>
          </a:prstGeom>
        </p:spPr>
        <p:txBody>
          <a:bodyPr vert="horz" wrap="square" lIns="0" tIns="12700" rIns="0" bIns="0" rtlCol="0">
            <a:spAutoFit/>
          </a:bodyPr>
          <a:lstStyle/>
          <a:p>
            <a:pPr marL="12700" algn="ctr">
              <a:lnSpc>
                <a:spcPct val="100000"/>
              </a:lnSpc>
              <a:spcBef>
                <a:spcPts val="100"/>
              </a:spcBef>
            </a:pPr>
            <a:r>
              <a:rPr lang="es-PE" sz="4400" spc="-5" dirty="0"/>
              <a:t>Tipos de acceso</a:t>
            </a:r>
            <a:endParaRPr sz="4400" dirty="0"/>
          </a:p>
        </p:txBody>
      </p:sp>
      <p:sp>
        <p:nvSpPr>
          <p:cNvPr id="6" name="Content Placeholder 5"/>
          <p:cNvSpPr txBox="1">
            <a:spLocks/>
          </p:cNvSpPr>
          <p:nvPr/>
        </p:nvSpPr>
        <p:spPr>
          <a:xfrm>
            <a:off x="457200" y="1752600"/>
            <a:ext cx="9144000" cy="295465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PE" sz="3200" dirty="0">
                <a:solidFill>
                  <a:srgbClr val="002060"/>
                </a:solidFill>
              </a:rPr>
              <a:t>El acceso a los datos de los archivos puede ser de dos formas:</a:t>
            </a:r>
          </a:p>
          <a:p>
            <a:pPr marL="457200" indent="-457200" algn="just">
              <a:buFont typeface="Arial" panose="020B0604020202020204" pitchFamily="34" charset="0"/>
              <a:buChar char="•"/>
            </a:pPr>
            <a:r>
              <a:rPr lang="es-PE" sz="3200" dirty="0">
                <a:solidFill>
                  <a:srgbClr val="002060"/>
                </a:solidFill>
              </a:rPr>
              <a:t>Acceso secuencial</a:t>
            </a:r>
          </a:p>
          <a:p>
            <a:pPr marL="457200" indent="-457200" algn="just">
              <a:buFont typeface="Arial" panose="020B0604020202020204" pitchFamily="34" charset="0"/>
              <a:buChar char="•"/>
            </a:pPr>
            <a:r>
              <a:rPr lang="es-PE" sz="3200" dirty="0">
                <a:solidFill>
                  <a:srgbClr val="002060"/>
                </a:solidFill>
              </a:rPr>
              <a:t>Acceso directo</a:t>
            </a:r>
          </a:p>
          <a:p>
            <a:pPr marL="457200" indent="-457200" algn="just">
              <a:buFont typeface="Arial" panose="020B0604020202020204" pitchFamily="34" charset="0"/>
              <a:buChar char="•"/>
            </a:pPr>
            <a:endParaRPr lang="es-PE" sz="3200" dirty="0">
              <a:solidFill>
                <a:srgbClr val="002060"/>
              </a:solidFill>
            </a:endParaRPr>
          </a:p>
          <a:p>
            <a:pPr marL="457200" indent="-457200" algn="just">
              <a:buFont typeface="Arial" panose="020B0604020202020204" pitchFamily="34" charset="0"/>
              <a:buChar char="•"/>
            </a:pPr>
            <a:endParaRPr lang="es-PE" sz="3200" dirty="0">
              <a:solidFill>
                <a:srgbClr val="002060"/>
              </a:solidFill>
            </a:endParaRPr>
          </a:p>
        </p:txBody>
      </p:sp>
    </p:spTree>
    <p:extLst>
      <p:ext uri="{BB962C8B-B14F-4D97-AF65-F5344CB8AC3E}">
        <p14:creationId xmlns:p14="http://schemas.microsoft.com/office/powerpoint/2010/main" val="4120356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TotalTime>
  <Words>1051</Words>
  <Application>Microsoft Office PowerPoint</Application>
  <PresentationFormat>Personalizado</PresentationFormat>
  <Paragraphs>213</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Courier New</vt:lpstr>
      <vt:lpstr>Wingdings</vt:lpstr>
      <vt:lpstr>Office Theme</vt:lpstr>
      <vt:lpstr>Unidad 1 </vt:lpstr>
      <vt:lpstr>Semana 01   Archivos</vt:lpstr>
      <vt:lpstr>Logro</vt:lpstr>
      <vt:lpstr>Archivo</vt:lpstr>
      <vt:lpstr>Archivo</vt:lpstr>
      <vt:lpstr>Tipos de archivo</vt:lpstr>
      <vt:lpstr>Archivos de texto</vt:lpstr>
      <vt:lpstr>Archivos binarios</vt:lpstr>
      <vt:lpstr>Tipos de acceso</vt:lpstr>
      <vt:lpstr>Acceso secuencial</vt:lpstr>
      <vt:lpstr>Acceso directo</vt:lpstr>
      <vt:lpstr>Archivos de texto</vt:lpstr>
      <vt:lpstr>Apertura de archivo</vt:lpstr>
      <vt:lpstr>Apertura de archivo</vt:lpstr>
      <vt:lpstr>Verificar Apertura</vt:lpstr>
      <vt:lpstr>Cerrar Archivo</vt:lpstr>
      <vt:lpstr>Fin de archivo</vt:lpstr>
      <vt:lpstr>Escritura/Lectura en un archivo</vt:lpstr>
      <vt:lpstr>Escritura en un archivo</vt:lpstr>
      <vt:lpstr>Lectura de un archivo</vt:lpstr>
      <vt:lpstr>Lectura de un archivo con variable</vt:lpstr>
      <vt:lpstr>Lectura de un archivo por línea</vt:lpstr>
      <vt:lpstr>Lectura de un archivo por caracter</vt:lpstr>
      <vt:lpstr>Archivos Binarios</vt:lpstr>
      <vt:lpstr>Apertura de archivo</vt:lpstr>
      <vt:lpstr>Apertura de archivo</vt:lpstr>
      <vt:lpstr>Estructuras</vt:lpstr>
      <vt:lpstr>Acceso Directo</vt:lpstr>
      <vt:lpstr>Lectura y Escritura de archivos</vt:lpstr>
      <vt:lpstr>Escritura en un archivo</vt:lpstr>
      <vt:lpstr>Lectura en un archivo</vt:lpstr>
      <vt:lpstr>Cantidad de registros</vt:lpstr>
      <vt:lpstr>Cadenas de caracteres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dc:title>
  <dc:creator>Administrator</dc:creator>
  <cp:lastModifiedBy>PCSICJAR (JARA GARCIA, CARLOS ALBERTO)</cp:lastModifiedBy>
  <cp:revision>98</cp:revision>
  <dcterms:created xsi:type="dcterms:W3CDTF">2018-06-13T00:16:16Z</dcterms:created>
  <dcterms:modified xsi:type="dcterms:W3CDTF">2019-09-20T13:13:14Z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LastSaved">
    <vt:filetime>2018-06-13T00:00:00Z</vt:filetime>
  </property>
</Properties>
</file>