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304" r:id="rId8"/>
    <p:sldId id="302" r:id="rId9"/>
    <p:sldId id="296" r:id="rId10"/>
    <p:sldId id="297" r:id="rId11"/>
    <p:sldId id="299" r:id="rId12"/>
    <p:sldId id="305" r:id="rId13"/>
    <p:sldId id="303" r:id="rId14"/>
    <p:sldId id="301" r:id="rId15"/>
    <p:sldId id="298" r:id="rId16"/>
    <p:sldId id="300" r:id="rId17"/>
    <p:sldId id="295" r:id="rId1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738" y="599998"/>
            <a:ext cx="85289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1155" y="2750850"/>
            <a:ext cx="4067175" cy="433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0C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233762" y="3055620"/>
            <a:ext cx="1670685" cy="1668780"/>
          </a:xfrm>
          <a:custGeom>
            <a:avLst/>
            <a:gdLst/>
            <a:ahLst/>
            <a:cxnLst/>
            <a:rect l="l" t="t" r="r" b="b"/>
            <a:pathLst>
              <a:path w="1670685" h="1668779">
                <a:moveTo>
                  <a:pt x="318425" y="184403"/>
                </a:moveTo>
                <a:lnTo>
                  <a:pt x="255051" y="231221"/>
                </a:lnTo>
                <a:lnTo>
                  <a:pt x="222701" y="263133"/>
                </a:lnTo>
                <a:lnTo>
                  <a:pt x="190726" y="299618"/>
                </a:lnTo>
                <a:lnTo>
                  <a:pt x="159739" y="339852"/>
                </a:lnTo>
                <a:lnTo>
                  <a:pt x="130351" y="383011"/>
                </a:lnTo>
                <a:lnTo>
                  <a:pt x="103177" y="428274"/>
                </a:lnTo>
                <a:lnTo>
                  <a:pt x="78828" y="474817"/>
                </a:lnTo>
                <a:lnTo>
                  <a:pt x="57917" y="521817"/>
                </a:lnTo>
                <a:lnTo>
                  <a:pt x="41057" y="568451"/>
                </a:lnTo>
                <a:lnTo>
                  <a:pt x="28140" y="613832"/>
                </a:lnTo>
                <a:lnTo>
                  <a:pt x="17605" y="660604"/>
                </a:lnTo>
                <a:lnTo>
                  <a:pt x="9482" y="708445"/>
                </a:lnTo>
                <a:lnTo>
                  <a:pt x="3804" y="757032"/>
                </a:lnTo>
                <a:lnTo>
                  <a:pt x="602" y="806043"/>
                </a:lnTo>
                <a:lnTo>
                  <a:pt x="24" y="847020"/>
                </a:lnTo>
                <a:lnTo>
                  <a:pt x="0" y="857545"/>
                </a:lnTo>
                <a:lnTo>
                  <a:pt x="1756" y="904043"/>
                </a:lnTo>
                <a:lnTo>
                  <a:pt x="6175" y="952387"/>
                </a:lnTo>
                <a:lnTo>
                  <a:pt x="13197" y="999863"/>
                </a:lnTo>
                <a:lnTo>
                  <a:pt x="22854" y="1046148"/>
                </a:lnTo>
                <a:lnTo>
                  <a:pt x="35178" y="1090920"/>
                </a:lnTo>
                <a:lnTo>
                  <a:pt x="50201" y="1133855"/>
                </a:lnTo>
                <a:lnTo>
                  <a:pt x="68029" y="1176702"/>
                </a:lnTo>
                <a:lnTo>
                  <a:pt x="87556" y="1217801"/>
                </a:lnTo>
                <a:lnTo>
                  <a:pt x="108710" y="1257151"/>
                </a:lnTo>
                <a:lnTo>
                  <a:pt x="131422" y="1294751"/>
                </a:lnTo>
                <a:lnTo>
                  <a:pt x="155620" y="1330600"/>
                </a:lnTo>
                <a:lnTo>
                  <a:pt x="181232" y="1364697"/>
                </a:lnTo>
                <a:lnTo>
                  <a:pt x="208189" y="1397040"/>
                </a:lnTo>
                <a:lnTo>
                  <a:pt x="236418" y="1427628"/>
                </a:lnTo>
                <a:lnTo>
                  <a:pt x="265850" y="1456459"/>
                </a:lnTo>
                <a:lnTo>
                  <a:pt x="296412" y="1483534"/>
                </a:lnTo>
                <a:lnTo>
                  <a:pt x="328034" y="1508849"/>
                </a:lnTo>
                <a:lnTo>
                  <a:pt x="360645" y="1532405"/>
                </a:lnTo>
                <a:lnTo>
                  <a:pt x="394173" y="1554200"/>
                </a:lnTo>
                <a:lnTo>
                  <a:pt x="428549" y="1574232"/>
                </a:lnTo>
                <a:lnTo>
                  <a:pt x="463700" y="1592501"/>
                </a:lnTo>
                <a:lnTo>
                  <a:pt x="499555" y="1609005"/>
                </a:lnTo>
                <a:lnTo>
                  <a:pt x="536045" y="1623743"/>
                </a:lnTo>
                <a:lnTo>
                  <a:pt x="573097" y="1636713"/>
                </a:lnTo>
                <a:lnTo>
                  <a:pt x="610641" y="1647915"/>
                </a:lnTo>
                <a:lnTo>
                  <a:pt x="648605" y="1657347"/>
                </a:lnTo>
                <a:lnTo>
                  <a:pt x="686919" y="1665008"/>
                </a:lnTo>
                <a:lnTo>
                  <a:pt x="711637" y="1668779"/>
                </a:lnTo>
                <a:lnTo>
                  <a:pt x="959888" y="1668779"/>
                </a:lnTo>
                <a:lnTo>
                  <a:pt x="997492" y="1662389"/>
                </a:lnTo>
                <a:lnTo>
                  <a:pt x="1035756" y="1654054"/>
                </a:lnTo>
                <a:lnTo>
                  <a:pt x="1073659" y="1643937"/>
                </a:lnTo>
                <a:lnTo>
                  <a:pt x="1111131" y="1632034"/>
                </a:lnTo>
                <a:lnTo>
                  <a:pt x="1148100" y="1618346"/>
                </a:lnTo>
                <a:lnTo>
                  <a:pt x="1184495" y="1602870"/>
                </a:lnTo>
                <a:lnTo>
                  <a:pt x="1220246" y="1585606"/>
                </a:lnTo>
                <a:lnTo>
                  <a:pt x="1255280" y="1566552"/>
                </a:lnTo>
                <a:lnTo>
                  <a:pt x="1289528" y="1545708"/>
                </a:lnTo>
                <a:lnTo>
                  <a:pt x="1322918" y="1523071"/>
                </a:lnTo>
                <a:lnTo>
                  <a:pt x="1355380" y="1498641"/>
                </a:lnTo>
                <a:lnTo>
                  <a:pt x="1386841" y="1472416"/>
                </a:lnTo>
                <a:lnTo>
                  <a:pt x="1417231" y="1444396"/>
                </a:lnTo>
                <a:lnTo>
                  <a:pt x="1446480" y="1414578"/>
                </a:lnTo>
                <a:lnTo>
                  <a:pt x="1474515" y="1382962"/>
                </a:lnTo>
                <a:lnTo>
                  <a:pt x="1501267" y="1349546"/>
                </a:lnTo>
                <a:lnTo>
                  <a:pt x="1526664" y="1314330"/>
                </a:lnTo>
                <a:lnTo>
                  <a:pt x="1549777" y="1278635"/>
                </a:lnTo>
                <a:lnTo>
                  <a:pt x="839633" y="1278635"/>
                </a:lnTo>
                <a:lnTo>
                  <a:pt x="791758" y="1276431"/>
                </a:lnTo>
                <a:lnTo>
                  <a:pt x="745214" y="1271361"/>
                </a:lnTo>
                <a:lnTo>
                  <a:pt x="700057" y="1263530"/>
                </a:lnTo>
                <a:lnTo>
                  <a:pt x="656344" y="1253040"/>
                </a:lnTo>
                <a:lnTo>
                  <a:pt x="614130" y="1239995"/>
                </a:lnTo>
                <a:lnTo>
                  <a:pt x="573473" y="1224498"/>
                </a:lnTo>
                <a:lnTo>
                  <a:pt x="534427" y="1206653"/>
                </a:lnTo>
                <a:lnTo>
                  <a:pt x="497049" y="1186564"/>
                </a:lnTo>
                <a:lnTo>
                  <a:pt x="461396" y="1164334"/>
                </a:lnTo>
                <a:lnTo>
                  <a:pt x="427524" y="1140066"/>
                </a:lnTo>
                <a:lnTo>
                  <a:pt x="395488" y="1113863"/>
                </a:lnTo>
                <a:lnTo>
                  <a:pt x="365345" y="1085830"/>
                </a:lnTo>
                <a:lnTo>
                  <a:pt x="337151" y="1056069"/>
                </a:lnTo>
                <a:lnTo>
                  <a:pt x="310963" y="1024684"/>
                </a:lnTo>
                <a:lnTo>
                  <a:pt x="286836" y="991779"/>
                </a:lnTo>
                <a:lnTo>
                  <a:pt x="264826" y="957456"/>
                </a:lnTo>
                <a:lnTo>
                  <a:pt x="244990" y="921820"/>
                </a:lnTo>
                <a:lnTo>
                  <a:pt x="227384" y="884973"/>
                </a:lnTo>
                <a:lnTo>
                  <a:pt x="212064" y="847020"/>
                </a:lnTo>
                <a:lnTo>
                  <a:pt x="199087" y="808063"/>
                </a:lnTo>
                <a:lnTo>
                  <a:pt x="188507" y="768207"/>
                </a:lnTo>
                <a:lnTo>
                  <a:pt x="180383" y="727553"/>
                </a:lnTo>
                <a:lnTo>
                  <a:pt x="174769" y="686207"/>
                </a:lnTo>
                <a:lnTo>
                  <a:pt x="171722" y="644271"/>
                </a:lnTo>
                <a:lnTo>
                  <a:pt x="171298" y="601849"/>
                </a:lnTo>
                <a:lnTo>
                  <a:pt x="173553" y="559044"/>
                </a:lnTo>
                <a:lnTo>
                  <a:pt x="178544" y="515960"/>
                </a:lnTo>
                <a:lnTo>
                  <a:pt x="186327" y="472700"/>
                </a:lnTo>
                <a:lnTo>
                  <a:pt x="196957" y="429368"/>
                </a:lnTo>
                <a:lnTo>
                  <a:pt x="210491" y="386066"/>
                </a:lnTo>
                <a:lnTo>
                  <a:pt x="226985" y="342900"/>
                </a:lnTo>
                <a:lnTo>
                  <a:pt x="248988" y="298203"/>
                </a:lnTo>
                <a:lnTo>
                  <a:pt x="272705" y="259651"/>
                </a:lnTo>
                <a:lnTo>
                  <a:pt x="296422" y="223099"/>
                </a:lnTo>
                <a:lnTo>
                  <a:pt x="318425" y="184403"/>
                </a:lnTo>
                <a:close/>
              </a:path>
              <a:path w="1670685" h="1668779">
                <a:moveTo>
                  <a:pt x="838109" y="0"/>
                </a:moveTo>
                <a:lnTo>
                  <a:pt x="801366" y="16582"/>
                </a:lnTo>
                <a:lnTo>
                  <a:pt x="766189" y="38076"/>
                </a:lnTo>
                <a:lnTo>
                  <a:pt x="732862" y="64106"/>
                </a:lnTo>
                <a:lnTo>
                  <a:pt x="701664" y="94297"/>
                </a:lnTo>
                <a:lnTo>
                  <a:pt x="672876" y="128274"/>
                </a:lnTo>
                <a:lnTo>
                  <a:pt x="646782" y="165663"/>
                </a:lnTo>
                <a:lnTo>
                  <a:pt x="623661" y="206088"/>
                </a:lnTo>
                <a:lnTo>
                  <a:pt x="603794" y="249173"/>
                </a:lnTo>
                <a:lnTo>
                  <a:pt x="587464" y="294545"/>
                </a:lnTo>
                <a:lnTo>
                  <a:pt x="574951" y="341828"/>
                </a:lnTo>
                <a:lnTo>
                  <a:pt x="566537" y="390647"/>
                </a:lnTo>
                <a:lnTo>
                  <a:pt x="562519" y="440435"/>
                </a:lnTo>
                <a:lnTo>
                  <a:pt x="562531" y="442886"/>
                </a:lnTo>
                <a:lnTo>
                  <a:pt x="563131" y="491391"/>
                </a:lnTo>
                <a:lnTo>
                  <a:pt x="568701" y="542567"/>
                </a:lnTo>
                <a:lnTo>
                  <a:pt x="579494" y="593779"/>
                </a:lnTo>
                <a:lnTo>
                  <a:pt x="595793" y="644651"/>
                </a:lnTo>
                <a:lnTo>
                  <a:pt x="612338" y="682922"/>
                </a:lnTo>
                <a:lnTo>
                  <a:pt x="631750" y="717710"/>
                </a:lnTo>
                <a:lnTo>
                  <a:pt x="653449" y="749532"/>
                </a:lnTo>
                <a:lnTo>
                  <a:pt x="701396" y="806357"/>
                </a:lnTo>
                <a:lnTo>
                  <a:pt x="776009" y="882322"/>
                </a:lnTo>
                <a:lnTo>
                  <a:pt x="799284" y="907245"/>
                </a:lnTo>
                <a:lnTo>
                  <a:pt x="839967" y="959606"/>
                </a:lnTo>
                <a:lnTo>
                  <a:pt x="868973" y="1018777"/>
                </a:lnTo>
                <a:lnTo>
                  <a:pt x="881671" y="1088907"/>
                </a:lnTo>
                <a:lnTo>
                  <a:pt x="880459" y="1129377"/>
                </a:lnTo>
                <a:lnTo>
                  <a:pt x="873434" y="1174143"/>
                </a:lnTo>
                <a:lnTo>
                  <a:pt x="860019" y="1223723"/>
                </a:lnTo>
                <a:lnTo>
                  <a:pt x="839633" y="1278635"/>
                </a:lnTo>
                <a:lnTo>
                  <a:pt x="1549777" y="1278635"/>
                </a:lnTo>
                <a:lnTo>
                  <a:pt x="1550634" y="1277312"/>
                </a:lnTo>
                <a:lnTo>
                  <a:pt x="1551315" y="1276136"/>
                </a:lnTo>
                <a:lnTo>
                  <a:pt x="903641" y="1276136"/>
                </a:lnTo>
                <a:lnTo>
                  <a:pt x="868589" y="1275588"/>
                </a:lnTo>
                <a:lnTo>
                  <a:pt x="911456" y="1241206"/>
                </a:lnTo>
                <a:lnTo>
                  <a:pt x="944521" y="1215237"/>
                </a:lnTo>
                <a:lnTo>
                  <a:pt x="972611" y="1190000"/>
                </a:lnTo>
                <a:lnTo>
                  <a:pt x="1000555" y="1157813"/>
                </a:lnTo>
                <a:lnTo>
                  <a:pt x="1033181" y="1110995"/>
                </a:lnTo>
                <a:lnTo>
                  <a:pt x="1057928" y="1068146"/>
                </a:lnTo>
                <a:lnTo>
                  <a:pt x="1078127" y="1023023"/>
                </a:lnTo>
                <a:lnTo>
                  <a:pt x="1093764" y="976072"/>
                </a:lnTo>
                <a:lnTo>
                  <a:pt x="1104826" y="927740"/>
                </a:lnTo>
                <a:lnTo>
                  <a:pt x="1111299" y="878474"/>
                </a:lnTo>
                <a:lnTo>
                  <a:pt x="1113169" y="828720"/>
                </a:lnTo>
                <a:lnTo>
                  <a:pt x="1110420" y="778908"/>
                </a:lnTo>
                <a:lnTo>
                  <a:pt x="1103045" y="729535"/>
                </a:lnTo>
                <a:lnTo>
                  <a:pt x="1091023" y="680997"/>
                </a:lnTo>
                <a:lnTo>
                  <a:pt x="1074344" y="633758"/>
                </a:lnTo>
                <a:lnTo>
                  <a:pt x="1052993" y="588263"/>
                </a:lnTo>
                <a:lnTo>
                  <a:pt x="1024432" y="541792"/>
                </a:lnTo>
                <a:lnTo>
                  <a:pt x="994947" y="503432"/>
                </a:lnTo>
                <a:lnTo>
                  <a:pt x="965170" y="471143"/>
                </a:lnTo>
                <a:lnTo>
                  <a:pt x="935731" y="442886"/>
                </a:lnTo>
                <a:lnTo>
                  <a:pt x="907261" y="416623"/>
                </a:lnTo>
                <a:lnTo>
                  <a:pt x="880391" y="390314"/>
                </a:lnTo>
                <a:lnTo>
                  <a:pt x="833976" y="329403"/>
                </a:lnTo>
                <a:lnTo>
                  <a:pt x="815693" y="290722"/>
                </a:lnTo>
                <a:lnTo>
                  <a:pt x="801533" y="243839"/>
                </a:lnTo>
                <a:lnTo>
                  <a:pt x="792170" y="182197"/>
                </a:lnTo>
                <a:lnTo>
                  <a:pt x="794657" y="132551"/>
                </a:lnTo>
                <a:lnTo>
                  <a:pt x="805483" y="89342"/>
                </a:lnTo>
                <a:lnTo>
                  <a:pt x="821138" y="47012"/>
                </a:lnTo>
                <a:lnTo>
                  <a:pt x="838109" y="0"/>
                </a:lnTo>
                <a:close/>
              </a:path>
              <a:path w="1670685" h="1668779">
                <a:moveTo>
                  <a:pt x="1347125" y="176783"/>
                </a:moveTo>
                <a:lnTo>
                  <a:pt x="1367818" y="213193"/>
                </a:lnTo>
                <a:lnTo>
                  <a:pt x="1390369" y="247459"/>
                </a:lnTo>
                <a:lnTo>
                  <a:pt x="1413776" y="283725"/>
                </a:lnTo>
                <a:lnTo>
                  <a:pt x="1437041" y="326135"/>
                </a:lnTo>
                <a:lnTo>
                  <a:pt x="1457938" y="374542"/>
                </a:lnTo>
                <a:lnTo>
                  <a:pt x="1474719" y="422657"/>
                </a:lnTo>
                <a:lnTo>
                  <a:pt x="1487537" y="470387"/>
                </a:lnTo>
                <a:lnTo>
                  <a:pt x="1496550" y="517640"/>
                </a:lnTo>
                <a:lnTo>
                  <a:pt x="1501911" y="564324"/>
                </a:lnTo>
                <a:lnTo>
                  <a:pt x="1503776" y="610346"/>
                </a:lnTo>
                <a:lnTo>
                  <a:pt x="1502301" y="655614"/>
                </a:lnTo>
                <a:lnTo>
                  <a:pt x="1497641" y="700035"/>
                </a:lnTo>
                <a:lnTo>
                  <a:pt x="1489952" y="743517"/>
                </a:lnTo>
                <a:lnTo>
                  <a:pt x="1479387" y="785969"/>
                </a:lnTo>
                <a:lnTo>
                  <a:pt x="1466104" y="827296"/>
                </a:lnTo>
                <a:lnTo>
                  <a:pt x="1450257" y="867407"/>
                </a:lnTo>
                <a:lnTo>
                  <a:pt x="1432001" y="906210"/>
                </a:lnTo>
                <a:lnTo>
                  <a:pt x="1411492" y="943612"/>
                </a:lnTo>
                <a:lnTo>
                  <a:pt x="1388885" y="979521"/>
                </a:lnTo>
                <a:lnTo>
                  <a:pt x="1364335" y="1013844"/>
                </a:lnTo>
                <a:lnTo>
                  <a:pt x="1337998" y="1046489"/>
                </a:lnTo>
                <a:lnTo>
                  <a:pt x="1310029" y="1077363"/>
                </a:lnTo>
                <a:lnTo>
                  <a:pt x="1280584" y="1106375"/>
                </a:lnTo>
                <a:lnTo>
                  <a:pt x="1249817" y="1133431"/>
                </a:lnTo>
                <a:lnTo>
                  <a:pt x="1217884" y="1158440"/>
                </a:lnTo>
                <a:lnTo>
                  <a:pt x="1184940" y="1181309"/>
                </a:lnTo>
                <a:lnTo>
                  <a:pt x="1151141" y="1201946"/>
                </a:lnTo>
                <a:lnTo>
                  <a:pt x="1116642" y="1220258"/>
                </a:lnTo>
                <a:lnTo>
                  <a:pt x="1081598" y="1236153"/>
                </a:lnTo>
                <a:lnTo>
                  <a:pt x="1010496" y="1260321"/>
                </a:lnTo>
                <a:lnTo>
                  <a:pt x="939079" y="1273713"/>
                </a:lnTo>
                <a:lnTo>
                  <a:pt x="903641" y="1276136"/>
                </a:lnTo>
                <a:lnTo>
                  <a:pt x="1551315" y="1276136"/>
                </a:lnTo>
                <a:lnTo>
                  <a:pt x="1573108" y="1238490"/>
                </a:lnTo>
                <a:lnTo>
                  <a:pt x="1594013" y="1197864"/>
                </a:lnTo>
                <a:lnTo>
                  <a:pt x="1614251" y="1152455"/>
                </a:lnTo>
                <a:lnTo>
                  <a:pt x="1631542" y="1106060"/>
                </a:lnTo>
                <a:lnTo>
                  <a:pt x="1645904" y="1058835"/>
                </a:lnTo>
                <a:lnTo>
                  <a:pt x="1657354" y="1010935"/>
                </a:lnTo>
                <a:lnTo>
                  <a:pt x="1665912" y="962518"/>
                </a:lnTo>
                <a:lnTo>
                  <a:pt x="1670213" y="925595"/>
                </a:lnTo>
                <a:lnTo>
                  <a:pt x="1670213" y="755110"/>
                </a:lnTo>
                <a:lnTo>
                  <a:pt x="1657500" y="669888"/>
                </a:lnTo>
                <a:lnTo>
                  <a:pt x="1646305" y="622220"/>
                </a:lnTo>
                <a:lnTo>
                  <a:pt x="1632360" y="575285"/>
                </a:lnTo>
                <a:lnTo>
                  <a:pt x="1615683" y="529238"/>
                </a:lnTo>
                <a:lnTo>
                  <a:pt x="1596290" y="484236"/>
                </a:lnTo>
                <a:lnTo>
                  <a:pt x="1574201" y="440435"/>
                </a:lnTo>
                <a:lnTo>
                  <a:pt x="1552317" y="401097"/>
                </a:lnTo>
                <a:lnTo>
                  <a:pt x="1527148" y="361188"/>
                </a:lnTo>
                <a:lnTo>
                  <a:pt x="1501121" y="324707"/>
                </a:lnTo>
                <a:lnTo>
                  <a:pt x="1446376" y="263270"/>
                </a:lnTo>
                <a:lnTo>
                  <a:pt x="1417229" y="233171"/>
                </a:lnTo>
                <a:lnTo>
                  <a:pt x="1400703" y="217717"/>
                </a:lnTo>
                <a:lnTo>
                  <a:pt x="1384463" y="202120"/>
                </a:lnTo>
                <a:lnTo>
                  <a:pt x="1367080" y="187952"/>
                </a:lnTo>
                <a:lnTo>
                  <a:pt x="1347125" y="17678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2476" cy="10927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7903" y="470371"/>
            <a:ext cx="12261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8279" y="1607312"/>
            <a:ext cx="8641841" cy="251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64307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1359420" y="3731369"/>
            <a:ext cx="5867400" cy="89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/>
              <a:t>Unidad 1 – Semana 5</a:t>
            </a:r>
            <a:endParaRPr lang="es-PE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1066800" y="21336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6000" dirty="0"/>
              <a:t>Algoritmos y Estructura de Datos</a:t>
            </a:r>
          </a:p>
        </p:txBody>
      </p:sp>
      <p:sp>
        <p:nvSpPr>
          <p:cNvPr id="7" name="Rectángulo 3"/>
          <p:cNvSpPr/>
          <p:nvPr/>
        </p:nvSpPr>
        <p:spPr>
          <a:xfrm>
            <a:off x="1359420" y="452194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s-E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s-P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Docentes: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Canaval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Sanchez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Luis Martin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Jara García, Carlos Alberto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Mendiolaza Cornejo, Edson Duilio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Namay</a:t>
            </a:r>
            <a:r>
              <a:rPr lang="es-P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Zevallos, Wilder </a:t>
            </a:r>
            <a:r>
              <a:rPr lang="es-P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Adan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COLAS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Una cola implementada usando un array Q[1..12]. (a) La cola tiene 5 elementos en Q[7..11]. (b) La configuración de la cola después de llamar a ENQUEUE(Q,17), </a:t>
            </a:r>
            <a:r>
              <a:rPr lang="es-PE" sz="2800" spc="-10" dirty="0">
                <a:solidFill>
                  <a:srgbClr val="002060"/>
                </a:solidFill>
                <a:cs typeface="Calibri"/>
              </a:rPr>
              <a:t>ENQUEUE(Q,3), ENQUEUE(Q,5). (c) La configuración de la cola después de llamar a DEQUEUE(Q) retorna el índice valor 15 anteriormente en el Head de la cola. El nuevo valor de Head es el índice valor 6.</a:t>
            </a: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60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COLAS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1484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Inicialmente tenemos </a:t>
            </a:r>
            <a:r>
              <a:rPr lang="es-PE" sz="2800" b="1" spc="-10" dirty="0">
                <a:solidFill>
                  <a:srgbClr val="002060"/>
                </a:solidFill>
                <a:cs typeface="Calibri"/>
              </a:rPr>
              <a:t>head[Q]=</a:t>
            </a:r>
            <a:r>
              <a:rPr lang="es-PE" sz="2800" b="1" spc="-10" dirty="0" err="1">
                <a:solidFill>
                  <a:srgbClr val="002060"/>
                </a:solidFill>
                <a:cs typeface="Calibri"/>
              </a:rPr>
              <a:t>tail</a:t>
            </a:r>
            <a:r>
              <a:rPr lang="es-PE" sz="2800" b="1" spc="-10" dirty="0">
                <a:solidFill>
                  <a:srgbClr val="002060"/>
                </a:solidFill>
                <a:cs typeface="Calibri"/>
              </a:rPr>
              <a:t>[Q]=1</a:t>
            </a:r>
            <a:endParaRPr lang="es-PE" sz="2800" spc="-10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Cuando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head[Q]=</a:t>
            </a:r>
            <a:r>
              <a:rPr lang="es-PE" sz="2800" b="1" spc="-10" dirty="0" err="1">
                <a:solidFill>
                  <a:srgbClr val="002060"/>
                </a:solidFill>
                <a:latin typeface="Calibri"/>
                <a:cs typeface="Calibri"/>
              </a:rPr>
              <a:t>tail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[Q], 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la cola está vacía.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Cuando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head[Q]=</a:t>
            </a:r>
            <a:r>
              <a:rPr lang="es-PE" sz="2800" b="1" spc="-10" dirty="0" err="1">
                <a:solidFill>
                  <a:srgbClr val="002060"/>
                </a:solidFill>
                <a:latin typeface="Calibri"/>
                <a:cs typeface="Calibri"/>
              </a:rPr>
              <a:t>tail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[Q]+1 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la cola está llena.</a:t>
            </a: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156115-6829-45DC-BB99-C721B79E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43" y="3276600"/>
            <a:ext cx="4608565" cy="43394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3EECE8-ECB5-4C46-8767-038753C3B5BE}"/>
              </a:ext>
            </a:extLst>
          </p:cNvPr>
          <p:cNvSpPr txBox="1"/>
          <p:nvPr/>
        </p:nvSpPr>
        <p:spPr>
          <a:xfrm>
            <a:off x="6248400" y="4510635"/>
            <a:ext cx="28870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FF0000"/>
                </a:solidFill>
              </a:rPr>
              <a:t>Cada operación</a:t>
            </a:r>
          </a:p>
          <a:p>
            <a:r>
              <a:rPr lang="es-PE" sz="2800" dirty="0">
                <a:solidFill>
                  <a:srgbClr val="FF0000"/>
                </a:solidFill>
              </a:rPr>
              <a:t>toma tiempo O(1).</a:t>
            </a:r>
          </a:p>
        </p:txBody>
      </p:sp>
    </p:spTree>
    <p:extLst>
      <p:ext uri="{BB962C8B-B14F-4D97-AF65-F5344CB8AC3E}">
        <p14:creationId xmlns:p14="http://schemas.microsoft.com/office/powerpoint/2010/main" val="20672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COLAS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Otras Operaciones:</a:t>
            </a: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 err="1">
                <a:solidFill>
                  <a:srgbClr val="002060"/>
                </a:solidFill>
                <a:cs typeface="Calibri"/>
              </a:rPr>
              <a:t>peek</a:t>
            </a:r>
            <a:r>
              <a:rPr lang="es-PE" sz="2800" spc="-10" dirty="0">
                <a:solidFill>
                  <a:srgbClr val="002060"/>
                </a:solidFill>
                <a:cs typeface="Calibri"/>
              </a:rPr>
              <a:t> () : Permite visualizar el dato al inicio de la cola.</a:t>
            </a: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 err="1">
                <a:solidFill>
                  <a:srgbClr val="002060"/>
                </a:solidFill>
                <a:cs typeface="Calibri"/>
              </a:rPr>
              <a:t>empty</a:t>
            </a:r>
            <a:r>
              <a:rPr lang="es-PE" sz="2800" spc="-10" dirty="0">
                <a:solidFill>
                  <a:srgbClr val="002060"/>
                </a:solidFill>
                <a:cs typeface="Calibri"/>
              </a:rPr>
              <a:t> () : verifica si la cola está vacía o no.</a:t>
            </a: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full() : verifica si la cola está llena o no.</a:t>
            </a: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587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COLAS-APLICACIONES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5559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En general, operaciones en redes de computadoras</a:t>
            </a: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Trabajos enviados a una impresora</a:t>
            </a: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Solicitudes a un servidor.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10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Clientes solicitando ser atendidos por una telefonista.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10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Simulaciones de cualquier situación real en la que se presente una “organización” tipo cola.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10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Simulación de líneas de espera.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79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Implementación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FE6CCDA-E5FB-4E70-82E6-D592ED56E321}"/>
              </a:ext>
            </a:extLst>
          </p:cNvPr>
          <p:cNvSpPr txBox="1"/>
          <p:nvPr/>
        </p:nvSpPr>
        <p:spPr>
          <a:xfrm>
            <a:off x="747689" y="1659219"/>
            <a:ext cx="8608695" cy="24641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Implementación con listas enlazadas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Implementación con arreglos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Implementación con STL: </a:t>
            </a:r>
            <a:r>
              <a:rPr lang="es-PE" sz="2800" spc="-10" dirty="0" err="1">
                <a:solidFill>
                  <a:srgbClr val="002060"/>
                </a:solidFill>
                <a:latin typeface="Calibri"/>
                <a:cs typeface="Calibri"/>
              </a:rPr>
              <a:t>stack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Implementación con STL: </a:t>
            </a:r>
            <a:r>
              <a:rPr lang="es-PE" sz="2800" spc="-10" dirty="0" err="1">
                <a:solidFill>
                  <a:srgbClr val="002060"/>
                </a:solidFill>
                <a:latin typeface="Calibri"/>
                <a:cs typeface="Calibri"/>
              </a:rPr>
              <a:t>queue</a:t>
            </a:r>
            <a:endParaRPr lang="es-PE" sz="2800" spc="-1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927100" marR="5080" lvl="1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4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087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Ejercicios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FE6CCDA-E5FB-4E70-82E6-D592ED56E321}"/>
              </a:ext>
            </a:extLst>
          </p:cNvPr>
          <p:cNvSpPr txBox="1"/>
          <p:nvPr/>
        </p:nvSpPr>
        <p:spPr>
          <a:xfrm>
            <a:off x="747689" y="1659219"/>
            <a:ext cx="8608695" cy="563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Implemente una pila usando listas de enlace simple. Las operaciones PUSH y POP deben de tomar un tiempo de O(1).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Implemente una cola usando listas de enlace simple. Las operaciones ENQUEUE y DEQUEUE deben de tomar un tiempo de O(1).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Escribir una función que permita invertir una pila.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Escribir una función que permita invertir una cola.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Escribir una función que permita sacar un elemento de una pila por posición. Considere que la pila solo tiene los métodos descritos en una pila convencional.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1498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Referencias</a:t>
            </a:r>
            <a:endParaRPr sz="44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FE6CCDA-E5FB-4E70-82E6-D592ED56E321}"/>
              </a:ext>
            </a:extLst>
          </p:cNvPr>
          <p:cNvSpPr txBox="1"/>
          <p:nvPr/>
        </p:nvSpPr>
        <p:spPr>
          <a:xfrm>
            <a:off x="747689" y="1659219"/>
            <a:ext cx="8608695" cy="234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 err="1">
                <a:solidFill>
                  <a:srgbClr val="002060"/>
                </a:solidFill>
                <a:cs typeface="Calibri"/>
              </a:rPr>
              <a:t>Cormen</a:t>
            </a:r>
            <a:r>
              <a:rPr lang="en-US" sz="2800" spc="-10" dirty="0">
                <a:solidFill>
                  <a:srgbClr val="002060"/>
                </a:solidFill>
                <a:cs typeface="Calibri"/>
              </a:rPr>
              <a:t>, H., et. al. (2009) Introduction to Algorithms, MIT Press. Cap 10.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n-US" sz="2800" spc="-10" dirty="0">
                <a:solidFill>
                  <a:srgbClr val="002060"/>
                </a:solidFill>
                <a:cs typeface="Calibri"/>
              </a:rPr>
              <a:t>Allen, Mark (2014) Data Structures and Algorithms Analysis in C++, Fourth Edition. Pearson. Cap 3.</a:t>
            </a:r>
          </a:p>
          <a:p>
            <a:pPr marL="469900" marR="5080" indent="-457200" algn="just"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800" spc="-1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973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4564" y="4835144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EXIGETE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INNOVA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3820" y="1739829"/>
            <a:ext cx="3292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0000"/>
                </a:solidFill>
                <a:latin typeface="Calibri"/>
                <a:cs typeface="Calibri"/>
              </a:rPr>
              <a:t>Logro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sz="4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sesión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976" y="3055029"/>
            <a:ext cx="73704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Al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finalizar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la sesión, 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el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estudiante aplica 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los </a:t>
            </a:r>
            <a:r>
              <a:rPr sz="3200" spc="-15" dirty="0">
                <a:solidFill>
                  <a:srgbClr val="254061"/>
                </a:solidFill>
                <a:latin typeface="Calibri"/>
                <a:cs typeface="Calibri"/>
              </a:rPr>
              <a:t>conceptos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de </a:t>
            </a:r>
            <a:r>
              <a:rPr lang="es-PE" sz="3200" dirty="0">
                <a:solidFill>
                  <a:srgbClr val="254061"/>
                </a:solidFill>
                <a:latin typeface="Calibri"/>
                <a:cs typeface="Calibri"/>
              </a:rPr>
              <a:t>pilas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 y </a:t>
            </a:r>
            <a:r>
              <a:rPr lang="es-PE" sz="3200" spc="-10" dirty="0">
                <a:solidFill>
                  <a:srgbClr val="254061"/>
                </a:solidFill>
                <a:latin typeface="Calibri"/>
                <a:cs typeface="Calibri"/>
              </a:rPr>
              <a:t>colas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254061"/>
                </a:solidFill>
                <a:latin typeface="Calibri"/>
                <a:cs typeface="Calibri"/>
              </a:rPr>
              <a:t>en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la  </a:t>
            </a:r>
            <a:r>
              <a:rPr sz="3200" spc="-10" dirty="0">
                <a:solidFill>
                  <a:srgbClr val="254061"/>
                </a:solidFill>
                <a:latin typeface="Calibri"/>
                <a:cs typeface="Calibri"/>
              </a:rPr>
              <a:t>construcción </a:t>
            </a:r>
            <a:r>
              <a:rPr sz="3200" spc="-5" dirty="0">
                <a:solidFill>
                  <a:srgbClr val="254061"/>
                </a:solidFill>
                <a:latin typeface="Calibri"/>
                <a:cs typeface="Calibri"/>
              </a:rPr>
              <a:t>de</a:t>
            </a:r>
            <a:r>
              <a:rPr sz="3200" spc="5" dirty="0">
                <a:solidFill>
                  <a:srgbClr val="254061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254061"/>
                </a:solidFill>
                <a:latin typeface="Calibri"/>
                <a:cs typeface="Calibri"/>
              </a:rPr>
              <a:t>programas.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3263125"/>
            <a:ext cx="4819015" cy="187230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54965" algn="l"/>
                <a:tab pos="355600" algn="l"/>
              </a:tabLst>
            </a:pPr>
            <a:r>
              <a:rPr lang="en-US" sz="25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Introducción</a:t>
            </a:r>
            <a:endParaRPr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Pilas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s-PE" sz="25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Colas</a:t>
            </a:r>
            <a:endParaRPr sz="25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959370" y="2618282"/>
            <a:ext cx="6593461" cy="10429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4000" b="1" dirty="0">
                <a:solidFill>
                  <a:srgbClr val="FF0000"/>
                </a:solidFill>
              </a:rPr>
              <a:t>Sesión 5 :Pilas y Colas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6939" y="6540502"/>
            <a:ext cx="6155690" cy="393698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90"/>
              </a:spcBef>
            </a:pPr>
            <a:r>
              <a:rPr lang="es-PE" sz="2400" spc="-5" dirty="0">
                <a:solidFill>
                  <a:srgbClr val="FFFFFF"/>
                </a:solidFill>
                <a:latin typeface="Calibri"/>
                <a:cs typeface="Calibri"/>
              </a:rPr>
              <a:t>Hay varias formas de implementar Pilas y Colas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3835" y="599998"/>
            <a:ext cx="6321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Introducción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736446" y="1905000"/>
            <a:ext cx="8777311" cy="4346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920115" indent="-457200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Las Pilas y las Colas son conjuntos dinámicos en el que los elementos eliminados del conjunto por la operación </a:t>
            </a:r>
            <a:r>
              <a:rPr lang="es-PE" sz="2800" b="1" spc="-5" dirty="0">
                <a:solidFill>
                  <a:srgbClr val="002060"/>
                </a:solidFill>
                <a:latin typeface="Calibri"/>
                <a:cs typeface="Calibri"/>
              </a:rPr>
              <a:t>Eliminar</a:t>
            </a: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 se especifica previamente.</a:t>
            </a:r>
          </a:p>
          <a:p>
            <a:pPr marL="469900" marR="920115" indent="-457200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En una Pila el elemento eliminado del conjunto es el que se insertó más recientemente, implementa un comportamiento 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LIFO (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last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-in,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first-out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).</a:t>
            </a:r>
            <a:endParaRPr lang="es-PE" sz="2800" spc="-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69900" marR="920115" indent="-457200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En una Cola el elemento eliminado es siempre el que ha estado en el conjunto por más tiempo, implementa un 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comportamiento FIFO (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first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-in, </a:t>
            </a:r>
            <a:r>
              <a:rPr lang="es-PE" sz="2800" spc="-5" dirty="0" err="1">
                <a:solidFill>
                  <a:srgbClr val="002060"/>
                </a:solidFill>
                <a:cs typeface="Calibri"/>
              </a:rPr>
              <a:t>first-out</a:t>
            </a:r>
            <a:r>
              <a:rPr lang="es-PE" sz="2800" spc="-5" dirty="0">
                <a:solidFill>
                  <a:srgbClr val="002060"/>
                </a:solidFill>
                <a:cs typeface="Calibri"/>
              </a:rPr>
              <a:t>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738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b="1" spc="-15" dirty="0">
                <a:solidFill>
                  <a:srgbClr val="FFFFFF"/>
                </a:solidFill>
                <a:latin typeface="Calibri"/>
                <a:cs typeface="Calibri"/>
              </a:rPr>
              <a:t>PILAS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060" cy="5246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La operación </a:t>
            </a:r>
            <a:r>
              <a:rPr lang="es-PE" sz="2800" b="1" spc="-5" dirty="0">
                <a:solidFill>
                  <a:srgbClr val="002060"/>
                </a:solidFill>
                <a:latin typeface="Calibri"/>
                <a:cs typeface="Calibri"/>
              </a:rPr>
              <a:t>Agregar</a:t>
            </a: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 en una pila es también llamado </a:t>
            </a:r>
            <a:r>
              <a:rPr lang="es-PE" sz="2800" b="1" spc="-5" dirty="0">
                <a:solidFill>
                  <a:srgbClr val="002060"/>
                </a:solidFill>
                <a:latin typeface="Calibri"/>
                <a:cs typeface="Calibri"/>
              </a:rPr>
              <a:t>PUSH</a:t>
            </a: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, y la operación de eliminar que no toma un elemento como argumento es también llamado </a:t>
            </a:r>
            <a:r>
              <a:rPr lang="es-PE" sz="2800" b="1" spc="-5" dirty="0">
                <a:solidFill>
                  <a:srgbClr val="002060"/>
                </a:solidFill>
                <a:latin typeface="Calibri"/>
                <a:cs typeface="Calibri"/>
              </a:rPr>
              <a:t>POP.</a:t>
            </a:r>
            <a:endParaRPr lang="es-PE" sz="2800" spc="-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z="2800" b="1" spc="-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z="2800" b="1" spc="-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z="2800" b="1" spc="-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tabLst>
                <a:tab pos="355600" algn="l"/>
              </a:tabLst>
            </a:pPr>
            <a:endParaRPr lang="es-PE" sz="2800" b="1" spc="-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anose="05000000000000000000" pitchFamily="2" charset="2"/>
              <a:buChar char="q"/>
              <a:tabLst>
                <a:tab pos="355600" algn="l"/>
              </a:tabLst>
            </a:pPr>
            <a:r>
              <a:rPr lang="es-PE" sz="2800" spc="-5" dirty="0">
                <a:solidFill>
                  <a:srgbClr val="002060"/>
                </a:solidFill>
                <a:latin typeface="Calibri"/>
                <a:cs typeface="Calibri"/>
              </a:rPr>
              <a:t>Implementación de una pila S. (a) La pila S tiene 4 elementos con elemento superior 9. (b) La pila S después de PUSH(S,17) y PUSH(S,3). (c) La pila S después de POP(S) devuelve el elemento 3 quedando en la cima el elemento 17.</a:t>
            </a:r>
            <a:endParaRPr sz="2800" spc="-5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FB1A81A-2AAE-4734-B852-8A60169FE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58" y="2895600"/>
            <a:ext cx="8885042" cy="185279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PILAS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1763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Cuando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top[S]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= 0,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 la pila no contiene elementos y es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vacía</a:t>
            </a:r>
            <a:r>
              <a:rPr sz="2800" spc="-15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  <a:r>
              <a:rPr lang="es-PE" sz="2800" spc="-15" dirty="0">
                <a:solidFill>
                  <a:srgbClr val="002060"/>
                </a:solidFill>
                <a:latin typeface="Calibri"/>
                <a:cs typeface="Calibri"/>
              </a:rPr>
              <a:t> Se puede implementar una función para evaluar si es vacío STACK-EMPTY.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FF2458-F561-4511-833D-FC7C45200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24200"/>
            <a:ext cx="3527700" cy="44480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673ECF-B1F8-44EA-BD1B-1BC34E7E3726}"/>
              </a:ext>
            </a:extLst>
          </p:cNvPr>
          <p:cNvSpPr txBox="1"/>
          <p:nvPr/>
        </p:nvSpPr>
        <p:spPr>
          <a:xfrm>
            <a:off x="4937847" y="4380417"/>
            <a:ext cx="4587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FF0000"/>
                </a:solidFill>
              </a:rPr>
              <a:t>Cada una de las 3 operaciones</a:t>
            </a:r>
          </a:p>
          <a:p>
            <a:r>
              <a:rPr lang="es-PE" sz="2800" dirty="0">
                <a:solidFill>
                  <a:srgbClr val="FF0000"/>
                </a:solidFill>
              </a:rPr>
              <a:t>Toman tiempo O(1).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PILAS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21717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Otras operaciones: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 err="1">
                <a:solidFill>
                  <a:srgbClr val="002060"/>
                </a:solidFill>
                <a:latin typeface="Calibri"/>
                <a:cs typeface="Calibri"/>
              </a:rPr>
              <a:t>peek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 () : Permite visualizar el dato del tope de la pila.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full() : verifica si la pila está llena o no.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357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PILAS - APLICACIONES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60497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Navegador Web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Se almacenan los sitios previamente visitados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Cuando el usuario quiere regresar (presiona el botón de retroceso), simplemente se extrae la última dirección (pop) de la pila de sitios visitados.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10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Editores de texto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Los cambios efectuados se almacenan en una pila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Usualmente implementada como arreglo</a:t>
            </a:r>
          </a:p>
          <a:p>
            <a:pPr marL="927100" marR="5080" lvl="1" indent="-457200" algn="just"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400" spc="-10" dirty="0">
                <a:solidFill>
                  <a:srgbClr val="002060"/>
                </a:solidFill>
                <a:cs typeface="Calibri"/>
              </a:rPr>
              <a:t>Usuario puede deshacer los cambios mediante la operación “</a:t>
            </a:r>
            <a:r>
              <a:rPr lang="es-PE" sz="2400" spc="-10" dirty="0" err="1">
                <a:solidFill>
                  <a:srgbClr val="002060"/>
                </a:solidFill>
                <a:cs typeface="Calibri"/>
              </a:rPr>
              <a:t>undo</a:t>
            </a:r>
            <a:r>
              <a:rPr lang="es-PE" sz="2400" spc="-10" dirty="0">
                <a:solidFill>
                  <a:srgbClr val="002060"/>
                </a:solidFill>
                <a:cs typeface="Calibri"/>
              </a:rPr>
              <a:t>”, la cual extraer el estado del texto antes del último cambio realizado.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lang="es-PE" sz="2800" spc="-10" dirty="0">
              <a:solidFill>
                <a:srgbClr val="002060"/>
              </a:solidFill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Evaluación de expresiones.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cs typeface="Calibri"/>
              </a:rPr>
              <a:t>Balance de símbolos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51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60" y="599998"/>
            <a:ext cx="8041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4400" spc="-15" dirty="0">
                <a:solidFill>
                  <a:srgbClr val="FFFFFF"/>
                </a:solidFill>
              </a:rPr>
              <a:t>COLAS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47689" y="1659219"/>
            <a:ext cx="8608695" cy="2207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Podemos llamar a la operación de Agregar en una cola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ENQUEUE</a:t>
            </a:r>
            <a:r>
              <a:rPr lang="es-PE" sz="2800" spc="-10" dirty="0">
                <a:solidFill>
                  <a:srgbClr val="002060"/>
                </a:solidFill>
                <a:latin typeface="Calibri"/>
                <a:cs typeface="Calibri"/>
              </a:rPr>
              <a:t> y al a la operación de Eliminar </a:t>
            </a:r>
            <a:r>
              <a:rPr lang="es-PE" sz="2800" b="1" spc="-10" dirty="0">
                <a:solidFill>
                  <a:srgbClr val="002060"/>
                </a:solidFill>
                <a:latin typeface="Calibri"/>
                <a:cs typeface="Calibri"/>
              </a:rPr>
              <a:t>DEQUEUE</a:t>
            </a:r>
            <a:r>
              <a:rPr lang="es-PE" sz="2800" spc="-15" dirty="0">
                <a:solidFill>
                  <a:srgbClr val="002060"/>
                </a:solidFill>
                <a:latin typeface="Calibri"/>
                <a:cs typeface="Calibri"/>
              </a:rPr>
              <a:t>.</a:t>
            </a:r>
          </a:p>
          <a:p>
            <a:pPr marL="469900" marR="5080" indent="-457200" algn="just">
              <a:lnSpc>
                <a:spcPct val="100000"/>
              </a:lnSpc>
              <a:spcBef>
                <a:spcPts val="95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r>
              <a:rPr lang="es-PE" sz="2800" spc="-15" dirty="0">
                <a:solidFill>
                  <a:srgbClr val="002060"/>
                </a:solidFill>
                <a:latin typeface="Calibri"/>
                <a:cs typeface="Calibri"/>
              </a:rPr>
              <a:t>Similarmente a la operación POP de la pila, la operación </a:t>
            </a:r>
            <a:r>
              <a:rPr lang="es-PE" sz="2800" spc="-15" dirty="0" err="1">
                <a:solidFill>
                  <a:srgbClr val="002060"/>
                </a:solidFill>
                <a:latin typeface="Calibri"/>
                <a:cs typeface="Calibri"/>
              </a:rPr>
              <a:t>Dequeue</a:t>
            </a:r>
            <a:r>
              <a:rPr lang="es-PE" sz="2800" spc="-15" dirty="0">
                <a:solidFill>
                  <a:srgbClr val="002060"/>
                </a:solidFill>
                <a:latin typeface="Calibri"/>
                <a:cs typeface="Calibri"/>
              </a:rPr>
              <a:t> no tiene elemento de argumento.</a:t>
            </a:r>
            <a:endParaRPr sz="28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670"/>
              </a:spcBef>
              <a:buClr>
                <a:srgbClr val="1F497D"/>
              </a:buClr>
              <a:buSzPct val="69642"/>
              <a:buFont typeface="Wingdings" pitchFamily="2" charset="2"/>
              <a:buChar char="q"/>
              <a:tabLst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1F22C2-1BCC-4A35-BC94-487A5B5E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5200"/>
            <a:ext cx="4358100" cy="40823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9D6056D-0F3E-4211-88F8-008B41059F4E}"/>
              </a:ext>
            </a:extLst>
          </p:cNvPr>
          <p:cNvSpPr txBox="1"/>
          <p:nvPr/>
        </p:nvSpPr>
        <p:spPr>
          <a:xfrm>
            <a:off x="5943600" y="3733800"/>
            <a:ext cx="41138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solidFill>
                  <a:srgbClr val="FF0000"/>
                </a:solidFill>
                <a:latin typeface="+mj-lt"/>
              </a:rPr>
              <a:t>La cola tiene un </a:t>
            </a:r>
            <a:r>
              <a:rPr lang="es-PE" sz="2800" b="1" dirty="0">
                <a:solidFill>
                  <a:srgbClr val="FF0000"/>
                </a:solidFill>
                <a:latin typeface="+mj-lt"/>
              </a:rPr>
              <a:t>Head</a:t>
            </a:r>
            <a:r>
              <a:rPr lang="es-PE" sz="2800" dirty="0">
                <a:solidFill>
                  <a:srgbClr val="FF0000"/>
                </a:solidFill>
                <a:latin typeface="+mj-lt"/>
              </a:rPr>
              <a:t> y un </a:t>
            </a:r>
          </a:p>
          <a:p>
            <a:r>
              <a:rPr lang="es-PE" sz="2800" b="1" dirty="0">
                <a:solidFill>
                  <a:srgbClr val="FF0000"/>
                </a:solidFill>
                <a:latin typeface="+mj-lt"/>
              </a:rPr>
              <a:t>Tail</a:t>
            </a:r>
            <a:r>
              <a:rPr lang="es-PE" sz="2800" dirty="0">
                <a:solidFill>
                  <a:srgbClr val="FF0000"/>
                </a:solidFill>
                <a:latin typeface="+mj-lt"/>
              </a:rPr>
              <a:t>.</a:t>
            </a:r>
          </a:p>
          <a:p>
            <a:r>
              <a:rPr lang="es-PE" sz="2800" dirty="0">
                <a:solidFill>
                  <a:srgbClr val="FF0000"/>
                </a:solidFill>
                <a:latin typeface="+mj-lt"/>
              </a:rPr>
              <a:t>Cuando un elemento es</a:t>
            </a:r>
          </a:p>
          <a:p>
            <a:r>
              <a:rPr lang="es-PE" sz="2800" dirty="0">
                <a:solidFill>
                  <a:srgbClr val="FF0000"/>
                </a:solidFill>
                <a:latin typeface="+mj-lt"/>
              </a:rPr>
              <a:t>encolado toma el lugar de </a:t>
            </a:r>
          </a:p>
          <a:p>
            <a:r>
              <a:rPr lang="es-PE" sz="2800" b="1" dirty="0">
                <a:solidFill>
                  <a:srgbClr val="FF0000"/>
                </a:solidFill>
                <a:latin typeface="+mj-lt"/>
              </a:rPr>
              <a:t>Tail</a:t>
            </a:r>
            <a:r>
              <a:rPr lang="es-PE" sz="2800" dirty="0">
                <a:solidFill>
                  <a:srgbClr val="FF0000"/>
                </a:solidFill>
                <a:latin typeface="+mj-lt"/>
              </a:rPr>
              <a:t> de la cola, el elemento</a:t>
            </a:r>
          </a:p>
          <a:p>
            <a:r>
              <a:rPr lang="es-PE" sz="2800" dirty="0">
                <a:solidFill>
                  <a:srgbClr val="FF0000"/>
                </a:solidFill>
                <a:latin typeface="+mj-lt"/>
              </a:rPr>
              <a:t>retirado es siempre el que</a:t>
            </a:r>
          </a:p>
          <a:p>
            <a:r>
              <a:rPr lang="es-PE" sz="2800" dirty="0">
                <a:solidFill>
                  <a:srgbClr val="FF0000"/>
                </a:solidFill>
                <a:latin typeface="+mj-lt"/>
              </a:rPr>
              <a:t>está en el </a:t>
            </a:r>
            <a:r>
              <a:rPr lang="es-PE" sz="2800" b="1" dirty="0">
                <a:solidFill>
                  <a:srgbClr val="FF0000"/>
                </a:solidFill>
                <a:latin typeface="+mj-lt"/>
              </a:rPr>
              <a:t>Head</a:t>
            </a:r>
            <a:r>
              <a:rPr lang="es-PE" sz="2800" dirty="0">
                <a:solidFill>
                  <a:srgbClr val="FF0000"/>
                </a:solidFill>
                <a:latin typeface="+mj-lt"/>
              </a:rPr>
              <a:t> de la cola.</a:t>
            </a:r>
          </a:p>
        </p:txBody>
      </p:sp>
    </p:spTree>
    <p:extLst>
      <p:ext uri="{BB962C8B-B14F-4D97-AF65-F5344CB8AC3E}">
        <p14:creationId xmlns:p14="http://schemas.microsoft.com/office/powerpoint/2010/main" val="72690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876</Words>
  <Application>Microsoft Office PowerPoint</Application>
  <PresentationFormat>Personalizado</PresentationFormat>
  <Paragraphs>94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Introducción</vt:lpstr>
      <vt:lpstr>Presentación de PowerPoint</vt:lpstr>
      <vt:lpstr>PILAS</vt:lpstr>
      <vt:lpstr>PILAS</vt:lpstr>
      <vt:lpstr>PILAS - APLICACIONES</vt:lpstr>
      <vt:lpstr>COLAS</vt:lpstr>
      <vt:lpstr>COLAS</vt:lpstr>
      <vt:lpstr>COLAS</vt:lpstr>
      <vt:lpstr>COLAS</vt:lpstr>
      <vt:lpstr>COLAS-APLICACIONES</vt:lpstr>
      <vt:lpstr>Implementación</vt:lpstr>
      <vt:lpstr>Ejercicios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Administrador</dc:creator>
  <cp:lastModifiedBy>PCSICJAR (JARA GARCIA, CARLOS ALBERTO)</cp:lastModifiedBy>
  <cp:revision>70</cp:revision>
  <dcterms:created xsi:type="dcterms:W3CDTF">2018-03-21T17:32:09Z</dcterms:created>
  <dcterms:modified xsi:type="dcterms:W3CDTF">2019-09-08T22:44:44Z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2017-12-12T00:00:00Z</vt:filetime>
  </property>
  <property fmtid="{D5CDD505-2E9C-101B-9397-08002B2CF9AE}" pid="3" name="LastSaved">
    <vt:filetime>2018-03-21T00:00:00Z</vt:filetime>
  </property>
</Properties>
</file>