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06" r:id="rId6"/>
    <p:sldId id="262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8" r:id="rId27"/>
    <p:sldId id="333" r:id="rId28"/>
    <p:sldId id="331" r:id="rId29"/>
    <p:sldId id="332" r:id="rId30"/>
    <p:sldId id="300" r:id="rId31"/>
    <p:sldId id="295" r:id="rId3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738" y="599998"/>
            <a:ext cx="852892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1155" y="2750850"/>
            <a:ext cx="4067175" cy="433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0C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33762" y="3055620"/>
            <a:ext cx="1670685" cy="1668780"/>
          </a:xfrm>
          <a:custGeom>
            <a:avLst/>
            <a:gdLst/>
            <a:ahLst/>
            <a:cxnLst/>
            <a:rect l="l" t="t" r="r" b="b"/>
            <a:pathLst>
              <a:path w="1670685" h="1668779">
                <a:moveTo>
                  <a:pt x="318425" y="184403"/>
                </a:moveTo>
                <a:lnTo>
                  <a:pt x="255051" y="231221"/>
                </a:lnTo>
                <a:lnTo>
                  <a:pt x="222701" y="263133"/>
                </a:lnTo>
                <a:lnTo>
                  <a:pt x="190726" y="299618"/>
                </a:lnTo>
                <a:lnTo>
                  <a:pt x="159739" y="339852"/>
                </a:lnTo>
                <a:lnTo>
                  <a:pt x="130351" y="383011"/>
                </a:lnTo>
                <a:lnTo>
                  <a:pt x="103177" y="428274"/>
                </a:lnTo>
                <a:lnTo>
                  <a:pt x="78828" y="474817"/>
                </a:lnTo>
                <a:lnTo>
                  <a:pt x="57917" y="521817"/>
                </a:lnTo>
                <a:lnTo>
                  <a:pt x="41057" y="568451"/>
                </a:lnTo>
                <a:lnTo>
                  <a:pt x="28140" y="613832"/>
                </a:lnTo>
                <a:lnTo>
                  <a:pt x="17605" y="660604"/>
                </a:lnTo>
                <a:lnTo>
                  <a:pt x="9482" y="708445"/>
                </a:lnTo>
                <a:lnTo>
                  <a:pt x="3804" y="757032"/>
                </a:lnTo>
                <a:lnTo>
                  <a:pt x="602" y="806043"/>
                </a:lnTo>
                <a:lnTo>
                  <a:pt x="24" y="847020"/>
                </a:lnTo>
                <a:lnTo>
                  <a:pt x="0" y="857545"/>
                </a:lnTo>
                <a:lnTo>
                  <a:pt x="1756" y="904043"/>
                </a:lnTo>
                <a:lnTo>
                  <a:pt x="6175" y="952387"/>
                </a:lnTo>
                <a:lnTo>
                  <a:pt x="13197" y="999863"/>
                </a:lnTo>
                <a:lnTo>
                  <a:pt x="22854" y="1046148"/>
                </a:lnTo>
                <a:lnTo>
                  <a:pt x="35178" y="1090920"/>
                </a:lnTo>
                <a:lnTo>
                  <a:pt x="50201" y="1133855"/>
                </a:lnTo>
                <a:lnTo>
                  <a:pt x="68029" y="1176702"/>
                </a:lnTo>
                <a:lnTo>
                  <a:pt x="87556" y="1217801"/>
                </a:lnTo>
                <a:lnTo>
                  <a:pt x="108710" y="1257151"/>
                </a:lnTo>
                <a:lnTo>
                  <a:pt x="131422" y="1294751"/>
                </a:lnTo>
                <a:lnTo>
                  <a:pt x="155620" y="1330600"/>
                </a:lnTo>
                <a:lnTo>
                  <a:pt x="181232" y="1364697"/>
                </a:lnTo>
                <a:lnTo>
                  <a:pt x="208189" y="1397040"/>
                </a:lnTo>
                <a:lnTo>
                  <a:pt x="236418" y="1427628"/>
                </a:lnTo>
                <a:lnTo>
                  <a:pt x="265850" y="1456459"/>
                </a:lnTo>
                <a:lnTo>
                  <a:pt x="296412" y="1483534"/>
                </a:lnTo>
                <a:lnTo>
                  <a:pt x="328034" y="1508849"/>
                </a:lnTo>
                <a:lnTo>
                  <a:pt x="360645" y="1532405"/>
                </a:lnTo>
                <a:lnTo>
                  <a:pt x="394173" y="1554200"/>
                </a:lnTo>
                <a:lnTo>
                  <a:pt x="428549" y="1574232"/>
                </a:lnTo>
                <a:lnTo>
                  <a:pt x="463700" y="1592501"/>
                </a:lnTo>
                <a:lnTo>
                  <a:pt x="499555" y="1609005"/>
                </a:lnTo>
                <a:lnTo>
                  <a:pt x="536045" y="1623743"/>
                </a:lnTo>
                <a:lnTo>
                  <a:pt x="573097" y="1636713"/>
                </a:lnTo>
                <a:lnTo>
                  <a:pt x="610641" y="1647915"/>
                </a:lnTo>
                <a:lnTo>
                  <a:pt x="648605" y="1657347"/>
                </a:lnTo>
                <a:lnTo>
                  <a:pt x="686919" y="1665008"/>
                </a:lnTo>
                <a:lnTo>
                  <a:pt x="711637" y="1668779"/>
                </a:lnTo>
                <a:lnTo>
                  <a:pt x="959888" y="1668779"/>
                </a:lnTo>
                <a:lnTo>
                  <a:pt x="997492" y="1662389"/>
                </a:lnTo>
                <a:lnTo>
                  <a:pt x="1035756" y="1654054"/>
                </a:lnTo>
                <a:lnTo>
                  <a:pt x="1073659" y="1643937"/>
                </a:lnTo>
                <a:lnTo>
                  <a:pt x="1111131" y="1632034"/>
                </a:lnTo>
                <a:lnTo>
                  <a:pt x="1148100" y="1618346"/>
                </a:lnTo>
                <a:lnTo>
                  <a:pt x="1184495" y="1602870"/>
                </a:lnTo>
                <a:lnTo>
                  <a:pt x="1220246" y="1585606"/>
                </a:lnTo>
                <a:lnTo>
                  <a:pt x="1255280" y="1566552"/>
                </a:lnTo>
                <a:lnTo>
                  <a:pt x="1289528" y="1545708"/>
                </a:lnTo>
                <a:lnTo>
                  <a:pt x="1322918" y="1523071"/>
                </a:lnTo>
                <a:lnTo>
                  <a:pt x="1355380" y="1498641"/>
                </a:lnTo>
                <a:lnTo>
                  <a:pt x="1386841" y="1472416"/>
                </a:lnTo>
                <a:lnTo>
                  <a:pt x="1417231" y="1444396"/>
                </a:lnTo>
                <a:lnTo>
                  <a:pt x="1446480" y="1414578"/>
                </a:lnTo>
                <a:lnTo>
                  <a:pt x="1474515" y="1382962"/>
                </a:lnTo>
                <a:lnTo>
                  <a:pt x="1501267" y="1349546"/>
                </a:lnTo>
                <a:lnTo>
                  <a:pt x="1526664" y="1314330"/>
                </a:lnTo>
                <a:lnTo>
                  <a:pt x="1549777" y="1278635"/>
                </a:lnTo>
                <a:lnTo>
                  <a:pt x="839633" y="1278635"/>
                </a:lnTo>
                <a:lnTo>
                  <a:pt x="791758" y="1276431"/>
                </a:lnTo>
                <a:lnTo>
                  <a:pt x="745214" y="1271361"/>
                </a:lnTo>
                <a:lnTo>
                  <a:pt x="700057" y="1263530"/>
                </a:lnTo>
                <a:lnTo>
                  <a:pt x="656344" y="1253040"/>
                </a:lnTo>
                <a:lnTo>
                  <a:pt x="614130" y="1239995"/>
                </a:lnTo>
                <a:lnTo>
                  <a:pt x="573473" y="1224498"/>
                </a:lnTo>
                <a:lnTo>
                  <a:pt x="534427" y="1206653"/>
                </a:lnTo>
                <a:lnTo>
                  <a:pt x="497049" y="1186564"/>
                </a:lnTo>
                <a:lnTo>
                  <a:pt x="461396" y="1164334"/>
                </a:lnTo>
                <a:lnTo>
                  <a:pt x="427524" y="1140066"/>
                </a:lnTo>
                <a:lnTo>
                  <a:pt x="395488" y="1113863"/>
                </a:lnTo>
                <a:lnTo>
                  <a:pt x="365345" y="1085830"/>
                </a:lnTo>
                <a:lnTo>
                  <a:pt x="337151" y="1056069"/>
                </a:lnTo>
                <a:lnTo>
                  <a:pt x="310963" y="1024684"/>
                </a:lnTo>
                <a:lnTo>
                  <a:pt x="286836" y="991779"/>
                </a:lnTo>
                <a:lnTo>
                  <a:pt x="264826" y="957456"/>
                </a:lnTo>
                <a:lnTo>
                  <a:pt x="244990" y="921820"/>
                </a:lnTo>
                <a:lnTo>
                  <a:pt x="227384" y="884973"/>
                </a:lnTo>
                <a:lnTo>
                  <a:pt x="212064" y="847020"/>
                </a:lnTo>
                <a:lnTo>
                  <a:pt x="199087" y="808063"/>
                </a:lnTo>
                <a:lnTo>
                  <a:pt x="188507" y="768207"/>
                </a:lnTo>
                <a:lnTo>
                  <a:pt x="180383" y="727553"/>
                </a:lnTo>
                <a:lnTo>
                  <a:pt x="174769" y="686207"/>
                </a:lnTo>
                <a:lnTo>
                  <a:pt x="171722" y="644271"/>
                </a:lnTo>
                <a:lnTo>
                  <a:pt x="171298" y="601849"/>
                </a:lnTo>
                <a:lnTo>
                  <a:pt x="173553" y="559044"/>
                </a:lnTo>
                <a:lnTo>
                  <a:pt x="178544" y="515960"/>
                </a:lnTo>
                <a:lnTo>
                  <a:pt x="186327" y="472700"/>
                </a:lnTo>
                <a:lnTo>
                  <a:pt x="196957" y="429368"/>
                </a:lnTo>
                <a:lnTo>
                  <a:pt x="210491" y="386066"/>
                </a:lnTo>
                <a:lnTo>
                  <a:pt x="226985" y="342900"/>
                </a:lnTo>
                <a:lnTo>
                  <a:pt x="248988" y="298203"/>
                </a:lnTo>
                <a:lnTo>
                  <a:pt x="272705" y="259651"/>
                </a:lnTo>
                <a:lnTo>
                  <a:pt x="296422" y="223099"/>
                </a:lnTo>
                <a:lnTo>
                  <a:pt x="318425" y="184403"/>
                </a:lnTo>
                <a:close/>
              </a:path>
              <a:path w="1670685" h="1668779">
                <a:moveTo>
                  <a:pt x="838109" y="0"/>
                </a:moveTo>
                <a:lnTo>
                  <a:pt x="801366" y="16582"/>
                </a:lnTo>
                <a:lnTo>
                  <a:pt x="766189" y="38076"/>
                </a:lnTo>
                <a:lnTo>
                  <a:pt x="732862" y="64106"/>
                </a:lnTo>
                <a:lnTo>
                  <a:pt x="701664" y="94297"/>
                </a:lnTo>
                <a:lnTo>
                  <a:pt x="672876" y="128274"/>
                </a:lnTo>
                <a:lnTo>
                  <a:pt x="646782" y="165663"/>
                </a:lnTo>
                <a:lnTo>
                  <a:pt x="623661" y="206088"/>
                </a:lnTo>
                <a:lnTo>
                  <a:pt x="603794" y="249173"/>
                </a:lnTo>
                <a:lnTo>
                  <a:pt x="587464" y="294545"/>
                </a:lnTo>
                <a:lnTo>
                  <a:pt x="574951" y="341828"/>
                </a:lnTo>
                <a:lnTo>
                  <a:pt x="566537" y="390647"/>
                </a:lnTo>
                <a:lnTo>
                  <a:pt x="562519" y="440435"/>
                </a:lnTo>
                <a:lnTo>
                  <a:pt x="562531" y="442886"/>
                </a:lnTo>
                <a:lnTo>
                  <a:pt x="563131" y="491391"/>
                </a:lnTo>
                <a:lnTo>
                  <a:pt x="568701" y="542567"/>
                </a:lnTo>
                <a:lnTo>
                  <a:pt x="579494" y="593779"/>
                </a:lnTo>
                <a:lnTo>
                  <a:pt x="595793" y="644651"/>
                </a:lnTo>
                <a:lnTo>
                  <a:pt x="612338" y="682922"/>
                </a:lnTo>
                <a:lnTo>
                  <a:pt x="631750" y="717710"/>
                </a:lnTo>
                <a:lnTo>
                  <a:pt x="653449" y="749532"/>
                </a:lnTo>
                <a:lnTo>
                  <a:pt x="701396" y="806357"/>
                </a:lnTo>
                <a:lnTo>
                  <a:pt x="776009" y="882322"/>
                </a:lnTo>
                <a:lnTo>
                  <a:pt x="799284" y="907245"/>
                </a:lnTo>
                <a:lnTo>
                  <a:pt x="839967" y="959606"/>
                </a:lnTo>
                <a:lnTo>
                  <a:pt x="868973" y="1018777"/>
                </a:lnTo>
                <a:lnTo>
                  <a:pt x="881671" y="1088907"/>
                </a:lnTo>
                <a:lnTo>
                  <a:pt x="880459" y="1129377"/>
                </a:lnTo>
                <a:lnTo>
                  <a:pt x="873434" y="1174143"/>
                </a:lnTo>
                <a:lnTo>
                  <a:pt x="860019" y="1223723"/>
                </a:lnTo>
                <a:lnTo>
                  <a:pt x="839633" y="1278635"/>
                </a:lnTo>
                <a:lnTo>
                  <a:pt x="1549777" y="1278635"/>
                </a:lnTo>
                <a:lnTo>
                  <a:pt x="1550634" y="1277312"/>
                </a:lnTo>
                <a:lnTo>
                  <a:pt x="1551315" y="1276136"/>
                </a:lnTo>
                <a:lnTo>
                  <a:pt x="903641" y="1276136"/>
                </a:lnTo>
                <a:lnTo>
                  <a:pt x="868589" y="1275588"/>
                </a:lnTo>
                <a:lnTo>
                  <a:pt x="911456" y="1241206"/>
                </a:lnTo>
                <a:lnTo>
                  <a:pt x="944521" y="1215237"/>
                </a:lnTo>
                <a:lnTo>
                  <a:pt x="972611" y="1190000"/>
                </a:lnTo>
                <a:lnTo>
                  <a:pt x="1000555" y="1157813"/>
                </a:lnTo>
                <a:lnTo>
                  <a:pt x="1033181" y="1110995"/>
                </a:lnTo>
                <a:lnTo>
                  <a:pt x="1057928" y="1068146"/>
                </a:lnTo>
                <a:lnTo>
                  <a:pt x="1078127" y="1023023"/>
                </a:lnTo>
                <a:lnTo>
                  <a:pt x="1093764" y="976072"/>
                </a:lnTo>
                <a:lnTo>
                  <a:pt x="1104826" y="927740"/>
                </a:lnTo>
                <a:lnTo>
                  <a:pt x="1111299" y="878474"/>
                </a:lnTo>
                <a:lnTo>
                  <a:pt x="1113169" y="828720"/>
                </a:lnTo>
                <a:lnTo>
                  <a:pt x="1110420" y="778908"/>
                </a:lnTo>
                <a:lnTo>
                  <a:pt x="1103045" y="729535"/>
                </a:lnTo>
                <a:lnTo>
                  <a:pt x="1091023" y="680997"/>
                </a:lnTo>
                <a:lnTo>
                  <a:pt x="1074344" y="633758"/>
                </a:lnTo>
                <a:lnTo>
                  <a:pt x="1052993" y="588263"/>
                </a:lnTo>
                <a:lnTo>
                  <a:pt x="1024432" y="541792"/>
                </a:lnTo>
                <a:lnTo>
                  <a:pt x="994947" y="503432"/>
                </a:lnTo>
                <a:lnTo>
                  <a:pt x="965170" y="471143"/>
                </a:lnTo>
                <a:lnTo>
                  <a:pt x="935731" y="442886"/>
                </a:lnTo>
                <a:lnTo>
                  <a:pt x="907261" y="416623"/>
                </a:lnTo>
                <a:lnTo>
                  <a:pt x="880391" y="390314"/>
                </a:lnTo>
                <a:lnTo>
                  <a:pt x="833976" y="329403"/>
                </a:lnTo>
                <a:lnTo>
                  <a:pt x="815693" y="290722"/>
                </a:lnTo>
                <a:lnTo>
                  <a:pt x="801533" y="243839"/>
                </a:lnTo>
                <a:lnTo>
                  <a:pt x="792170" y="182197"/>
                </a:lnTo>
                <a:lnTo>
                  <a:pt x="794657" y="132551"/>
                </a:lnTo>
                <a:lnTo>
                  <a:pt x="805483" y="89342"/>
                </a:lnTo>
                <a:lnTo>
                  <a:pt x="821138" y="47012"/>
                </a:lnTo>
                <a:lnTo>
                  <a:pt x="838109" y="0"/>
                </a:lnTo>
                <a:close/>
              </a:path>
              <a:path w="1670685" h="1668779">
                <a:moveTo>
                  <a:pt x="1347125" y="176783"/>
                </a:moveTo>
                <a:lnTo>
                  <a:pt x="1367818" y="213193"/>
                </a:lnTo>
                <a:lnTo>
                  <a:pt x="1390369" y="247459"/>
                </a:lnTo>
                <a:lnTo>
                  <a:pt x="1413776" y="283725"/>
                </a:lnTo>
                <a:lnTo>
                  <a:pt x="1437041" y="326135"/>
                </a:lnTo>
                <a:lnTo>
                  <a:pt x="1457938" y="374542"/>
                </a:lnTo>
                <a:lnTo>
                  <a:pt x="1474719" y="422657"/>
                </a:lnTo>
                <a:lnTo>
                  <a:pt x="1487537" y="470387"/>
                </a:lnTo>
                <a:lnTo>
                  <a:pt x="1496550" y="517640"/>
                </a:lnTo>
                <a:lnTo>
                  <a:pt x="1501911" y="564324"/>
                </a:lnTo>
                <a:lnTo>
                  <a:pt x="1503776" y="610346"/>
                </a:lnTo>
                <a:lnTo>
                  <a:pt x="1502301" y="655614"/>
                </a:lnTo>
                <a:lnTo>
                  <a:pt x="1497641" y="700035"/>
                </a:lnTo>
                <a:lnTo>
                  <a:pt x="1489952" y="743517"/>
                </a:lnTo>
                <a:lnTo>
                  <a:pt x="1479387" y="785969"/>
                </a:lnTo>
                <a:lnTo>
                  <a:pt x="1466104" y="827296"/>
                </a:lnTo>
                <a:lnTo>
                  <a:pt x="1450257" y="867407"/>
                </a:lnTo>
                <a:lnTo>
                  <a:pt x="1432001" y="906210"/>
                </a:lnTo>
                <a:lnTo>
                  <a:pt x="1411492" y="943612"/>
                </a:lnTo>
                <a:lnTo>
                  <a:pt x="1388885" y="979521"/>
                </a:lnTo>
                <a:lnTo>
                  <a:pt x="1364335" y="1013844"/>
                </a:lnTo>
                <a:lnTo>
                  <a:pt x="1337998" y="1046489"/>
                </a:lnTo>
                <a:lnTo>
                  <a:pt x="1310029" y="1077363"/>
                </a:lnTo>
                <a:lnTo>
                  <a:pt x="1280584" y="1106375"/>
                </a:lnTo>
                <a:lnTo>
                  <a:pt x="1249817" y="1133431"/>
                </a:lnTo>
                <a:lnTo>
                  <a:pt x="1217884" y="1158440"/>
                </a:lnTo>
                <a:lnTo>
                  <a:pt x="1184940" y="1181309"/>
                </a:lnTo>
                <a:lnTo>
                  <a:pt x="1151141" y="1201946"/>
                </a:lnTo>
                <a:lnTo>
                  <a:pt x="1116642" y="1220258"/>
                </a:lnTo>
                <a:lnTo>
                  <a:pt x="1081598" y="1236153"/>
                </a:lnTo>
                <a:lnTo>
                  <a:pt x="1010496" y="1260321"/>
                </a:lnTo>
                <a:lnTo>
                  <a:pt x="939079" y="1273713"/>
                </a:lnTo>
                <a:lnTo>
                  <a:pt x="903641" y="1276136"/>
                </a:lnTo>
                <a:lnTo>
                  <a:pt x="1551315" y="1276136"/>
                </a:lnTo>
                <a:lnTo>
                  <a:pt x="1573108" y="1238490"/>
                </a:lnTo>
                <a:lnTo>
                  <a:pt x="1594013" y="1197864"/>
                </a:lnTo>
                <a:lnTo>
                  <a:pt x="1614251" y="1152455"/>
                </a:lnTo>
                <a:lnTo>
                  <a:pt x="1631542" y="1106060"/>
                </a:lnTo>
                <a:lnTo>
                  <a:pt x="1645904" y="1058835"/>
                </a:lnTo>
                <a:lnTo>
                  <a:pt x="1657354" y="1010935"/>
                </a:lnTo>
                <a:lnTo>
                  <a:pt x="1665912" y="962518"/>
                </a:lnTo>
                <a:lnTo>
                  <a:pt x="1670213" y="925595"/>
                </a:lnTo>
                <a:lnTo>
                  <a:pt x="1670213" y="755110"/>
                </a:lnTo>
                <a:lnTo>
                  <a:pt x="1657500" y="669888"/>
                </a:lnTo>
                <a:lnTo>
                  <a:pt x="1646305" y="622220"/>
                </a:lnTo>
                <a:lnTo>
                  <a:pt x="1632360" y="575285"/>
                </a:lnTo>
                <a:lnTo>
                  <a:pt x="1615683" y="529238"/>
                </a:lnTo>
                <a:lnTo>
                  <a:pt x="1596290" y="484236"/>
                </a:lnTo>
                <a:lnTo>
                  <a:pt x="1574201" y="440435"/>
                </a:lnTo>
                <a:lnTo>
                  <a:pt x="1552317" y="401097"/>
                </a:lnTo>
                <a:lnTo>
                  <a:pt x="1527148" y="361188"/>
                </a:lnTo>
                <a:lnTo>
                  <a:pt x="1501121" y="324707"/>
                </a:lnTo>
                <a:lnTo>
                  <a:pt x="1446376" y="263270"/>
                </a:lnTo>
                <a:lnTo>
                  <a:pt x="1417229" y="233171"/>
                </a:lnTo>
                <a:lnTo>
                  <a:pt x="1400703" y="217717"/>
                </a:lnTo>
                <a:lnTo>
                  <a:pt x="1384463" y="202120"/>
                </a:lnTo>
                <a:lnTo>
                  <a:pt x="1367080" y="187952"/>
                </a:lnTo>
                <a:lnTo>
                  <a:pt x="1347125" y="17678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2476" cy="1092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7903" y="470371"/>
            <a:ext cx="122618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279" y="1607312"/>
            <a:ext cx="8641841" cy="25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564307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1 Título"/>
          <p:cNvSpPr>
            <a:spLocks noGrp="1"/>
          </p:cNvSpPr>
          <p:nvPr/>
        </p:nvSpPr>
        <p:spPr bwMode="auto">
          <a:xfrm>
            <a:off x="1359420" y="3731369"/>
            <a:ext cx="5867400" cy="89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dirty="0"/>
              <a:t>Unidad 1 – Semana 6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1 Título"/>
          <p:cNvSpPr>
            <a:spLocks noGrp="1"/>
          </p:cNvSpPr>
          <p:nvPr/>
        </p:nvSpPr>
        <p:spPr bwMode="auto">
          <a:xfrm>
            <a:off x="1066800" y="21336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6000" dirty="0"/>
              <a:t>Algoritmos y Estructura de Datos</a:t>
            </a:r>
          </a:p>
        </p:txBody>
      </p:sp>
      <p:sp>
        <p:nvSpPr>
          <p:cNvPr id="7" name="Rectángulo 3"/>
          <p:cNvSpPr/>
          <p:nvPr/>
        </p:nvSpPr>
        <p:spPr>
          <a:xfrm>
            <a:off x="1359420" y="452194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s-E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Docentes: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Canaval </a:t>
            </a: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Sanchez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Luis Martin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Jara García, Carlos Alberto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Mendiolaza Cornejo, Edson Duilio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Namay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Zevallos, Wilder </a:t>
            </a: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Adan</a:t>
            </a:r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3600" b="1" dirty="0">
                <a:solidFill>
                  <a:schemeClr val="bg1"/>
                </a:solidFill>
              </a:rPr>
              <a:t>Algoritmo: Ordenamiento Intercambio 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066CF344-5BFE-444A-B668-DA8B260DA3E9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2036064"/>
            <a:ext cx="8229600" cy="474573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spc="-5" dirty="0">
                <a:solidFill>
                  <a:srgbClr val="002060"/>
                </a:solidFill>
                <a:cs typeface="Calibri"/>
              </a:rPr>
              <a:t>Algoritmo </a:t>
            </a:r>
            <a:r>
              <a:rPr lang="es-ES" sz="2800" spc="-5" dirty="0" err="1">
                <a:solidFill>
                  <a:srgbClr val="002060"/>
                </a:solidFill>
                <a:cs typeface="Calibri"/>
              </a:rPr>
              <a:t>ordIntercambio</a:t>
            </a:r>
            <a:r>
              <a:rPr lang="es-ES" sz="2800" spc="-5" dirty="0">
                <a:solidFill>
                  <a:srgbClr val="002060"/>
                </a:solidFill>
                <a:cs typeface="Calibri"/>
              </a:rPr>
              <a:t> (a</a:t>
            </a:r>
            <a:r>
              <a:rPr lang="en-US" sz="2800" spc="-5" dirty="0">
                <a:solidFill>
                  <a:srgbClr val="002060"/>
                </a:solidFill>
                <a:cs typeface="Calibri"/>
              </a:rPr>
              <a:t>[]</a:t>
            </a:r>
            <a:r>
              <a:rPr lang="es-ES" sz="2800" spc="-5" dirty="0">
                <a:solidFill>
                  <a:srgbClr val="002060"/>
                </a:solidFill>
                <a:cs typeface="Calibri"/>
              </a:rPr>
              <a:t>, n)</a:t>
            </a:r>
          </a:p>
          <a:p>
            <a:r>
              <a:rPr lang="es-ES" sz="2800" spc="-5" dirty="0">
                <a:solidFill>
                  <a:srgbClr val="002060"/>
                </a:solidFill>
                <a:cs typeface="Calibri"/>
              </a:rPr>
              <a:t>	i, k, </a:t>
            </a:r>
            <a:r>
              <a:rPr lang="es-ES" sz="2800" spc="-5" dirty="0" err="1">
                <a:solidFill>
                  <a:srgbClr val="002060"/>
                </a:solidFill>
                <a:cs typeface="Calibri"/>
              </a:rPr>
              <a:t>aux</a:t>
            </a:r>
            <a:r>
              <a:rPr lang="es-ES" sz="2800" spc="-5" dirty="0">
                <a:solidFill>
                  <a:srgbClr val="002060"/>
                </a:solidFill>
                <a:cs typeface="Calibri"/>
              </a:rPr>
              <a:t>: enteros  /* se realizan n-1 pasadas */</a:t>
            </a:r>
          </a:p>
          <a:p>
            <a:endParaRPr lang="es-ES" sz="2800" spc="-5" dirty="0">
              <a:solidFill>
                <a:srgbClr val="002060"/>
              </a:solidFill>
              <a:cs typeface="Calibri"/>
            </a:endParaRPr>
          </a:p>
          <a:p>
            <a:r>
              <a:rPr lang="es-ES" sz="2800" spc="-5" dirty="0">
                <a:solidFill>
                  <a:srgbClr val="002060"/>
                </a:solidFill>
                <a:cs typeface="Calibri"/>
              </a:rPr>
              <a:t>	para i desde 1  hasta n-1 hacer  </a:t>
            </a:r>
          </a:p>
          <a:p>
            <a:r>
              <a:rPr lang="es-ES" sz="2800" spc="-5" dirty="0">
                <a:solidFill>
                  <a:srgbClr val="002060"/>
                </a:solidFill>
                <a:cs typeface="Calibri"/>
              </a:rPr>
              <a:t>	  para k desde  i+1  hasta  n  hacer</a:t>
            </a:r>
          </a:p>
          <a:p>
            <a:r>
              <a:rPr lang="es-ES" sz="2800" spc="-5" dirty="0">
                <a:solidFill>
                  <a:srgbClr val="002060"/>
                </a:solidFill>
                <a:cs typeface="Calibri"/>
              </a:rPr>
              <a:t>		si a[i] &gt; a[k] entonces</a:t>
            </a:r>
          </a:p>
          <a:p>
            <a:r>
              <a:rPr lang="es-ES" sz="2800" spc="-5" dirty="0">
                <a:solidFill>
                  <a:srgbClr val="002060"/>
                </a:solidFill>
                <a:cs typeface="Calibri"/>
              </a:rPr>
              <a:t>		   </a:t>
            </a:r>
            <a:r>
              <a:rPr lang="es-ES" sz="2800" spc="-5" dirty="0" err="1">
                <a:solidFill>
                  <a:srgbClr val="002060"/>
                </a:solidFill>
                <a:cs typeface="Calibri"/>
              </a:rPr>
              <a:t>aux</a:t>
            </a:r>
            <a:r>
              <a:rPr lang="es-ES" sz="2800" spc="-5" dirty="0">
                <a:solidFill>
                  <a:srgbClr val="002060"/>
                </a:solidFill>
                <a:cs typeface="Calibri"/>
              </a:rPr>
              <a:t> </a:t>
            </a:r>
            <a:r>
              <a:rPr lang="es-ES" sz="2800" spc="-5" dirty="0">
                <a:solidFill>
                  <a:srgbClr val="002060"/>
                </a:solidFill>
                <a:cs typeface="Calibri"/>
                <a:sym typeface="Wingdings" pitchFamily="2" charset="2"/>
              </a:rPr>
              <a:t></a:t>
            </a:r>
            <a:r>
              <a:rPr lang="es-ES" sz="2800" spc="-5" dirty="0">
                <a:solidFill>
                  <a:srgbClr val="002060"/>
                </a:solidFill>
                <a:cs typeface="Calibri"/>
              </a:rPr>
              <a:t> a[i]</a:t>
            </a:r>
          </a:p>
          <a:p>
            <a:r>
              <a:rPr lang="es-ES" sz="2800" spc="-5" dirty="0">
                <a:solidFill>
                  <a:srgbClr val="002060"/>
                </a:solidFill>
                <a:cs typeface="Calibri"/>
              </a:rPr>
              <a:t>		   a[i] </a:t>
            </a:r>
            <a:r>
              <a:rPr lang="es-ES" sz="2800" spc="-5" dirty="0">
                <a:solidFill>
                  <a:srgbClr val="002060"/>
                </a:solidFill>
                <a:cs typeface="Calibri"/>
                <a:sym typeface="Wingdings" pitchFamily="2" charset="2"/>
              </a:rPr>
              <a:t></a:t>
            </a:r>
            <a:r>
              <a:rPr lang="es-ES" sz="2800" spc="-5" dirty="0">
                <a:solidFill>
                  <a:srgbClr val="002060"/>
                </a:solidFill>
                <a:cs typeface="Calibri"/>
              </a:rPr>
              <a:t> a[k];</a:t>
            </a:r>
          </a:p>
          <a:p>
            <a:r>
              <a:rPr lang="es-ES" sz="2800" spc="-5" dirty="0">
                <a:solidFill>
                  <a:srgbClr val="002060"/>
                </a:solidFill>
                <a:cs typeface="Calibri"/>
              </a:rPr>
              <a:t>		   a[k] </a:t>
            </a:r>
            <a:r>
              <a:rPr lang="es-ES" sz="2800" spc="-5" dirty="0">
                <a:solidFill>
                  <a:srgbClr val="002060"/>
                </a:solidFill>
                <a:cs typeface="Calibri"/>
                <a:sym typeface="Wingdings" pitchFamily="2" charset="2"/>
              </a:rPr>
              <a:t></a:t>
            </a:r>
            <a:r>
              <a:rPr lang="es-ES" sz="2800" spc="-5" dirty="0">
                <a:solidFill>
                  <a:srgbClr val="002060"/>
                </a:solidFill>
                <a:cs typeface="Calibri"/>
              </a:rPr>
              <a:t> </a:t>
            </a:r>
            <a:r>
              <a:rPr lang="es-ES" sz="2800" spc="-5" dirty="0" err="1">
                <a:solidFill>
                  <a:srgbClr val="002060"/>
                </a:solidFill>
                <a:cs typeface="Calibri"/>
              </a:rPr>
              <a:t>aux</a:t>
            </a:r>
            <a:r>
              <a:rPr lang="es-ES" sz="2800" spc="-5" dirty="0">
                <a:solidFill>
                  <a:srgbClr val="002060"/>
                </a:solidFill>
                <a:cs typeface="Calibri"/>
              </a:rPr>
              <a:t> ;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4311A6F4-3711-4563-83A0-954A5BB0D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5455616"/>
            <a:ext cx="3490913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_tradnl">
                <a:latin typeface="Arial" charset="0"/>
              </a:rPr>
              <a:t>Complejidad (n)(n–1) </a:t>
            </a:r>
          </a:p>
          <a:p>
            <a:r>
              <a:rPr lang="es-ES_tradnl">
                <a:latin typeface="Arial" charset="0"/>
              </a:rPr>
              <a:t>Del Orden F(n)=n</a:t>
            </a:r>
            <a:r>
              <a:rPr lang="es-ES_tradnl" baseline="30000">
                <a:latin typeface="Arial" charset="0"/>
              </a:rPr>
              <a:t>2</a:t>
            </a:r>
            <a:r>
              <a:rPr lang="es-ES_tradnl">
                <a:latin typeface="Arial" charset="0"/>
              </a:rPr>
              <a:t>.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C4886492-C43F-46C9-ACF5-E9F401DA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455741"/>
            <a:ext cx="200025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_tradnl" sz="1400" dirty="0">
                <a:latin typeface="Arial" charset="0"/>
              </a:rPr>
              <a:t>Mejor Caso  = O(n</a:t>
            </a:r>
            <a:r>
              <a:rPr lang="es-ES_tradnl" sz="1400" baseline="30000" dirty="0">
                <a:latin typeface="Arial" charset="0"/>
              </a:rPr>
              <a:t>2</a:t>
            </a:r>
            <a:r>
              <a:rPr lang="es-ES_tradnl" sz="1400" dirty="0">
                <a:latin typeface="Arial" charset="0"/>
              </a:rPr>
              <a:t>) Peor Caso   = O(n</a:t>
            </a:r>
            <a:r>
              <a:rPr lang="es-ES_tradnl" sz="1400" baseline="30000" dirty="0">
                <a:latin typeface="Arial" charset="0"/>
              </a:rPr>
              <a:t>2</a:t>
            </a:r>
            <a:r>
              <a:rPr lang="es-ES_tradnl" sz="1400" dirty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441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dirty="0">
                <a:solidFill>
                  <a:schemeClr val="bg1"/>
                </a:solidFill>
              </a:rPr>
              <a:t>Ordenamiento Intercambio 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7DE178-8649-48BF-9474-65AE75D04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 t="16719" r="62879" b="20963"/>
          <a:stretch/>
        </p:blipFill>
        <p:spPr>
          <a:xfrm>
            <a:off x="2514600" y="2286000"/>
            <a:ext cx="5105400" cy="486794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7A2C726B-6EFC-4047-8197-B4F52747ADCC}"/>
              </a:ext>
            </a:extLst>
          </p:cNvPr>
          <p:cNvSpPr txBox="1"/>
          <p:nvPr/>
        </p:nvSpPr>
        <p:spPr>
          <a:xfrm>
            <a:off x="747689" y="1659219"/>
            <a:ext cx="86080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Implementando</a:t>
            </a:r>
            <a:endParaRPr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77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dirty="0">
                <a:solidFill>
                  <a:schemeClr val="bg1"/>
                </a:solidFill>
              </a:rPr>
              <a:t>Ordenamiento Burbuja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A2C726B-6EFC-4047-8197-B4F52747ADCC}"/>
              </a:ext>
            </a:extLst>
          </p:cNvPr>
          <p:cNvSpPr txBox="1"/>
          <p:nvPr/>
        </p:nvSpPr>
        <p:spPr>
          <a:xfrm>
            <a:off x="747689" y="1659219"/>
            <a:ext cx="8608060" cy="57445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Los elementos burbujean: 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000" spc="-5" dirty="0">
                <a:solidFill>
                  <a:srgbClr val="002060"/>
                </a:solidFill>
                <a:cs typeface="Calibri"/>
              </a:rPr>
              <a:t>Los mas grandes, caen al fondo del arreglo (posición n) 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000" spc="-5" dirty="0">
                <a:solidFill>
                  <a:srgbClr val="002060"/>
                </a:solidFill>
                <a:cs typeface="Calibri"/>
              </a:rPr>
              <a:t>Los mas chicos suben a la cima (posición 1).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Estudia parejas de elementos Adyacentes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000" spc="-5" dirty="0">
                <a:solidFill>
                  <a:srgbClr val="002060"/>
                </a:solidFill>
                <a:cs typeface="Calibri"/>
              </a:rPr>
              <a:t>a[1] y a[2], a[2] y a[3]…a[i] y a[i+1]… a[n–1] y a[n].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000" spc="-5" dirty="0">
                <a:solidFill>
                  <a:srgbClr val="002060"/>
                </a:solidFill>
                <a:cs typeface="Calibri"/>
              </a:rPr>
              <a:t>Si a[i+1] &lt; a[i] Entonces Los INTERCAMBIA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lang="es-PE" sz="2800" spc="-5" dirty="0">
              <a:solidFill>
                <a:srgbClr val="002060"/>
              </a:solidFill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Algoritmo: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000" spc="-5" dirty="0">
                <a:solidFill>
                  <a:srgbClr val="002060"/>
                </a:solidFill>
                <a:cs typeface="Calibri"/>
              </a:rPr>
              <a:t>Pasada 1: considera desde (a[1], a[2]) hasta (a[n–1], a[n]).</a:t>
            </a:r>
          </a:p>
          <a:p>
            <a:pPr marL="1384300" marR="5080" lvl="2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000" spc="-5" dirty="0">
                <a:solidFill>
                  <a:srgbClr val="002060"/>
                </a:solidFill>
                <a:cs typeface="Calibri"/>
              </a:rPr>
              <a:t>En a[n] esta el elemento mas grande.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000" spc="-5" dirty="0">
                <a:solidFill>
                  <a:srgbClr val="002060"/>
                </a:solidFill>
                <a:cs typeface="Calibri"/>
              </a:rPr>
              <a:t>Pasada 2: considera desde (a[1], a[2]) hasta (a[n–2], a[n–1]).</a:t>
            </a:r>
          </a:p>
          <a:p>
            <a:pPr marL="1384300" marR="5080" lvl="2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000" spc="-5" dirty="0">
                <a:solidFill>
                  <a:srgbClr val="002060"/>
                </a:solidFill>
                <a:cs typeface="Calibri"/>
              </a:rPr>
              <a:t>En a[n–1] esta el segundo elemento mas grande.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000" spc="-5" dirty="0">
                <a:solidFill>
                  <a:srgbClr val="002060"/>
                </a:solidFill>
                <a:cs typeface="Calibri"/>
              </a:rPr>
              <a:t>Pasada i: considera desde (a[1], a[2]) hasta (a[n–i], a[n-i+1]).</a:t>
            </a:r>
          </a:p>
          <a:p>
            <a:pPr marL="1384300" marR="5080" lvl="2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000" spc="-5" dirty="0">
                <a:solidFill>
                  <a:srgbClr val="002060"/>
                </a:solidFill>
                <a:cs typeface="Calibri"/>
              </a:rPr>
              <a:t>En a[n–i+1] esta el elemento de orden i.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000" spc="-5" dirty="0">
                <a:solidFill>
                  <a:srgbClr val="002060"/>
                </a:solidFill>
                <a:cs typeface="Calibri"/>
              </a:rPr>
              <a:t>El proceso termina con la pasada n–1</a:t>
            </a:r>
          </a:p>
          <a:p>
            <a:pPr marL="1384300" marR="5080" lvl="2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000" spc="-5" dirty="0">
                <a:solidFill>
                  <a:srgbClr val="002060"/>
                </a:solidFill>
                <a:cs typeface="Calibri"/>
              </a:rPr>
              <a:t>El elemento mas pequeño esta en a[1].</a:t>
            </a:r>
            <a:endParaRPr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72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dirty="0">
                <a:solidFill>
                  <a:schemeClr val="bg1"/>
                </a:solidFill>
              </a:rPr>
              <a:t>Ordenamiento Burbuja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Rectangle 353">
            <a:extLst>
              <a:ext uri="{FF2B5EF4-FFF2-40B4-BE49-F238E27FC236}">
                <a16:creationId xmlns:a16="http://schemas.microsoft.com/office/drawing/2014/main" id="{EBAB9FA2-CEEE-446F-AF97-6D81EC78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19812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s-ES_tradnl" sz="1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Pasada 1:</a:t>
            </a:r>
            <a:endParaRPr lang="es-ES_tradnl" sz="180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5" name="Group 430">
            <a:extLst>
              <a:ext uri="{FF2B5EF4-FFF2-40B4-BE49-F238E27FC236}">
                <a16:creationId xmlns:a16="http://schemas.microsoft.com/office/drawing/2014/main" id="{3677BD3A-F180-4AEA-9F26-2873EC178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07488"/>
              </p:ext>
            </p:extLst>
          </p:nvPr>
        </p:nvGraphicFramePr>
        <p:xfrm>
          <a:off x="647700" y="2438400"/>
          <a:ext cx="2667000" cy="6705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a[5]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50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0">
            <a:extLst>
              <a:ext uri="{FF2B5EF4-FFF2-40B4-BE49-F238E27FC236}">
                <a16:creationId xmlns:a16="http://schemas.microsoft.com/office/drawing/2014/main" id="{028A97DB-8DB4-4CA3-A950-34FCA0EF2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141872"/>
              </p:ext>
            </p:extLst>
          </p:nvPr>
        </p:nvGraphicFramePr>
        <p:xfrm>
          <a:off x="647700" y="3276600"/>
          <a:ext cx="2667000" cy="6705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a[5]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50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40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0">
            <a:extLst>
              <a:ext uri="{FF2B5EF4-FFF2-40B4-BE49-F238E27FC236}">
                <a16:creationId xmlns:a16="http://schemas.microsoft.com/office/drawing/2014/main" id="{5B36EFB6-42C8-4D5A-A4C9-386DF2EA5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61710"/>
              </p:ext>
            </p:extLst>
          </p:nvPr>
        </p:nvGraphicFramePr>
        <p:xfrm>
          <a:off x="647700" y="4114800"/>
          <a:ext cx="2667000" cy="6705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a[5]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50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80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0">
            <a:extLst>
              <a:ext uri="{FF2B5EF4-FFF2-40B4-BE49-F238E27FC236}">
                <a16:creationId xmlns:a16="http://schemas.microsoft.com/office/drawing/2014/main" id="{713F4824-C0C1-4992-88C3-4795000CE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74225"/>
              </p:ext>
            </p:extLst>
          </p:nvPr>
        </p:nvGraphicFramePr>
        <p:xfrm>
          <a:off x="647700" y="4953000"/>
          <a:ext cx="2667000" cy="6705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a[5]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80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430">
            <a:extLst>
              <a:ext uri="{FF2B5EF4-FFF2-40B4-BE49-F238E27FC236}">
                <a16:creationId xmlns:a16="http://schemas.microsoft.com/office/drawing/2014/main" id="{2EF1B471-8A41-4703-B697-A126B0618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85102"/>
              </p:ext>
            </p:extLst>
          </p:nvPr>
        </p:nvGraphicFramePr>
        <p:xfrm>
          <a:off x="647700" y="5791200"/>
          <a:ext cx="2667000" cy="6705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a[5]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353">
            <a:extLst>
              <a:ext uri="{FF2B5EF4-FFF2-40B4-BE49-F238E27FC236}">
                <a16:creationId xmlns:a16="http://schemas.microsoft.com/office/drawing/2014/main" id="{3995C8FC-D354-49FE-BB81-B36C1163C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19812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s-ES_tradnl" sz="1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Pasada 2:</a:t>
            </a:r>
            <a:endParaRPr lang="es-ES_tradnl" sz="180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12" name="Group 430">
            <a:extLst>
              <a:ext uri="{FF2B5EF4-FFF2-40B4-BE49-F238E27FC236}">
                <a16:creationId xmlns:a16="http://schemas.microsoft.com/office/drawing/2014/main" id="{6A809461-DA1C-46F7-BC2E-A834F8C5D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51920"/>
              </p:ext>
            </p:extLst>
          </p:nvPr>
        </p:nvGraphicFramePr>
        <p:xfrm>
          <a:off x="3695700" y="2438400"/>
          <a:ext cx="2667000" cy="6705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a[5]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40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430">
            <a:extLst>
              <a:ext uri="{FF2B5EF4-FFF2-40B4-BE49-F238E27FC236}">
                <a16:creationId xmlns:a16="http://schemas.microsoft.com/office/drawing/2014/main" id="{994FEC74-B4A6-45FD-AA01-433D7A84F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5170"/>
              </p:ext>
            </p:extLst>
          </p:nvPr>
        </p:nvGraphicFramePr>
        <p:xfrm>
          <a:off x="3695700" y="3276600"/>
          <a:ext cx="2667000" cy="6705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a[5]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40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50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430">
            <a:extLst>
              <a:ext uri="{FF2B5EF4-FFF2-40B4-BE49-F238E27FC236}">
                <a16:creationId xmlns:a16="http://schemas.microsoft.com/office/drawing/2014/main" id="{DED33A5D-B83F-4397-9512-509EB6FC6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47721"/>
              </p:ext>
            </p:extLst>
          </p:nvPr>
        </p:nvGraphicFramePr>
        <p:xfrm>
          <a:off x="3695700" y="4114800"/>
          <a:ext cx="2667000" cy="6705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a[5]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50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30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430">
            <a:extLst>
              <a:ext uri="{FF2B5EF4-FFF2-40B4-BE49-F238E27FC236}">
                <a16:creationId xmlns:a16="http://schemas.microsoft.com/office/drawing/2014/main" id="{151DF937-CE8B-4DB6-8A48-DDCB359FE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5268"/>
              </p:ext>
            </p:extLst>
          </p:nvPr>
        </p:nvGraphicFramePr>
        <p:xfrm>
          <a:off x="3695700" y="4953000"/>
          <a:ext cx="2667000" cy="6705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a[5]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353">
            <a:extLst>
              <a:ext uri="{FF2B5EF4-FFF2-40B4-BE49-F238E27FC236}">
                <a16:creationId xmlns:a16="http://schemas.microsoft.com/office/drawing/2014/main" id="{D59406F5-60F0-4BAF-BDA0-EACBAFD9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19812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s-ES_tradnl" sz="1800" b="1" dirty="0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Pasada 3:</a:t>
            </a:r>
            <a:endParaRPr lang="es-ES_tradnl" sz="1800" dirty="0">
              <a:solidFill>
                <a:srgbClr val="000000"/>
              </a:solidFill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17" name="Group 430">
            <a:extLst>
              <a:ext uri="{FF2B5EF4-FFF2-40B4-BE49-F238E27FC236}">
                <a16:creationId xmlns:a16="http://schemas.microsoft.com/office/drawing/2014/main" id="{26F5D53B-EE11-46C2-A6C9-9A8DB1AC5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33063"/>
              </p:ext>
            </p:extLst>
          </p:nvPr>
        </p:nvGraphicFramePr>
        <p:xfrm>
          <a:off x="6743700" y="2438400"/>
          <a:ext cx="2667000" cy="6705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a[5]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20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40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430">
            <a:extLst>
              <a:ext uri="{FF2B5EF4-FFF2-40B4-BE49-F238E27FC236}">
                <a16:creationId xmlns:a16="http://schemas.microsoft.com/office/drawing/2014/main" id="{A5BD0F9A-7ACA-4103-BEF7-1F6CFF601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51843"/>
              </p:ext>
            </p:extLst>
          </p:nvPr>
        </p:nvGraphicFramePr>
        <p:xfrm>
          <a:off x="6743700" y="3276600"/>
          <a:ext cx="2667000" cy="6705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a[5]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40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30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430">
            <a:extLst>
              <a:ext uri="{FF2B5EF4-FFF2-40B4-BE49-F238E27FC236}">
                <a16:creationId xmlns:a16="http://schemas.microsoft.com/office/drawing/2014/main" id="{D8625BEE-AE34-4A5A-B662-02CF4F094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76117"/>
              </p:ext>
            </p:extLst>
          </p:nvPr>
        </p:nvGraphicFramePr>
        <p:xfrm>
          <a:off x="6743700" y="4114800"/>
          <a:ext cx="2667000" cy="67056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a[5]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s-ES_tradnl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s-ES_tradnl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kumimoji="0" lang="es-ES_tradnl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75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dirty="0">
                <a:solidFill>
                  <a:schemeClr val="bg1"/>
                </a:solidFill>
              </a:rPr>
              <a:t>Algoritmo: Ordenamiento Burbuja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F66AA484-7D08-4F44-A805-C918D099245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28800"/>
            <a:ext cx="8229600" cy="474573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Algoritmo </a:t>
            </a:r>
            <a:r>
              <a:rPr lang="es-ES_tradnl" sz="2800" kern="0" dirty="0" err="1">
                <a:solidFill>
                  <a:schemeClr val="accent1">
                    <a:lumMod val="50000"/>
                  </a:schemeClr>
                </a:solidFill>
              </a:rPr>
              <a:t>ordBurbuja</a:t>
            </a:r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 (a[], n)</a:t>
            </a:r>
          </a:p>
          <a:p>
            <a:r>
              <a:rPr lang="es-ES" sz="2800" kern="0" dirty="0">
                <a:solidFill>
                  <a:schemeClr val="accent1">
                    <a:lumMod val="50000"/>
                  </a:schemeClr>
                </a:solidFill>
              </a:rPr>
              <a:t>        i, k, </a:t>
            </a:r>
            <a:r>
              <a:rPr lang="es-ES" sz="2800" kern="0" dirty="0" err="1">
                <a:solidFill>
                  <a:schemeClr val="accent1">
                    <a:lumMod val="50000"/>
                  </a:schemeClr>
                </a:solidFill>
              </a:rPr>
              <a:t>aux</a:t>
            </a:r>
            <a:r>
              <a:rPr lang="es-ES" sz="2800" kern="0" dirty="0">
                <a:solidFill>
                  <a:schemeClr val="accent1">
                    <a:lumMod val="50000"/>
                  </a:schemeClr>
                </a:solidFill>
              </a:rPr>
              <a:t>: enteros</a:t>
            </a:r>
          </a:p>
          <a:p>
            <a:endParaRPr lang="es-ES_tradnl" sz="2800" kern="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        Repetir con i desde 1 hasta n-1</a:t>
            </a:r>
          </a:p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        	    Repetir con k desde 1 hasta n-i</a:t>
            </a:r>
          </a:p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		si (a[k] &gt; a[k+1]) entonces </a:t>
            </a:r>
          </a:p>
          <a:p>
            <a:r>
              <a:rPr lang="fr-FR" sz="2800" kern="0" dirty="0">
                <a:solidFill>
                  <a:schemeClr val="accent1">
                    <a:lumMod val="50000"/>
                  </a:schemeClr>
                </a:solidFill>
              </a:rPr>
              <a:t>                  	        aux = a[k]</a:t>
            </a:r>
          </a:p>
          <a:p>
            <a:r>
              <a:rPr lang="fr-FR" sz="2800" kern="0" dirty="0">
                <a:solidFill>
                  <a:schemeClr val="accent1">
                    <a:lumMod val="50000"/>
                  </a:schemeClr>
                </a:solidFill>
              </a:rPr>
              <a:t>		        </a:t>
            </a:r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a[k] = a[k+1]</a:t>
            </a:r>
          </a:p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		        a[k+1] = </a:t>
            </a:r>
            <a:r>
              <a:rPr lang="es-ES_tradnl" sz="2800" kern="0" dirty="0" err="1">
                <a:solidFill>
                  <a:schemeClr val="accent1">
                    <a:lumMod val="50000"/>
                  </a:schemeClr>
                </a:solidFill>
              </a:rPr>
              <a:t>aux</a:t>
            </a:r>
            <a:endParaRPr lang="es-ES_tradnl" sz="28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8929B705-695A-4199-A652-FA800FE5F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0200"/>
            <a:ext cx="2000250" cy="7381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_tradnl" sz="1400">
                <a:latin typeface="Arial" charset="0"/>
              </a:rPr>
              <a:t>Mejor Caso  = O(n</a:t>
            </a:r>
            <a:r>
              <a:rPr lang="es-ES_tradnl" sz="1400" baseline="30000">
                <a:latin typeface="Arial" charset="0"/>
              </a:rPr>
              <a:t>2</a:t>
            </a:r>
            <a:r>
              <a:rPr lang="es-ES_tradnl" sz="1400">
                <a:latin typeface="Arial" charset="0"/>
              </a:rPr>
              <a:t>) </a:t>
            </a:r>
          </a:p>
          <a:p>
            <a:r>
              <a:rPr lang="es-ES_tradnl" sz="1400">
                <a:latin typeface="Arial" charset="0"/>
              </a:rPr>
              <a:t>Caso Prom. = O(n</a:t>
            </a:r>
            <a:r>
              <a:rPr lang="es-ES_tradnl" sz="1400" baseline="30000">
                <a:latin typeface="Arial" charset="0"/>
              </a:rPr>
              <a:t>2</a:t>
            </a:r>
            <a:r>
              <a:rPr lang="es-ES_tradnl" sz="1400">
                <a:latin typeface="Arial" charset="0"/>
              </a:rPr>
              <a:t>) Peor Caso   = O(n</a:t>
            </a:r>
            <a:r>
              <a:rPr lang="es-ES_tradnl" sz="1400" baseline="30000">
                <a:latin typeface="Arial" charset="0"/>
              </a:rPr>
              <a:t>2</a:t>
            </a:r>
            <a:r>
              <a:rPr lang="es-ES_tradnl" sz="140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325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dirty="0">
                <a:solidFill>
                  <a:schemeClr val="bg1"/>
                </a:solidFill>
              </a:rPr>
              <a:t>Algoritmo: Ordenamiento Burbuja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81309B-6589-4E57-AB84-F7D13C83E29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28800"/>
            <a:ext cx="8229600" cy="47457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Algoritmo </a:t>
            </a:r>
            <a:r>
              <a:rPr lang="es-ES_tradnl" sz="2800" kern="0" dirty="0" err="1">
                <a:solidFill>
                  <a:schemeClr val="accent1">
                    <a:lumMod val="50000"/>
                  </a:schemeClr>
                </a:solidFill>
              </a:rPr>
              <a:t>ordBurbujaModificado</a:t>
            </a:r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 (a[], n)</a:t>
            </a:r>
          </a:p>
          <a:p>
            <a:pPr>
              <a:lnSpc>
                <a:spcPct val="80000"/>
              </a:lnSpc>
            </a:pPr>
            <a:r>
              <a:rPr lang="es-ES" sz="2800" kern="0" dirty="0">
                <a:solidFill>
                  <a:schemeClr val="accent1">
                    <a:lumMod val="50000"/>
                  </a:schemeClr>
                </a:solidFill>
              </a:rPr>
              <a:t>	i, k, </a:t>
            </a:r>
            <a:r>
              <a:rPr lang="es-ES" sz="2800" kern="0" dirty="0" err="1">
                <a:solidFill>
                  <a:schemeClr val="accent1">
                    <a:lumMod val="50000"/>
                  </a:schemeClr>
                </a:solidFill>
              </a:rPr>
              <a:t>aux</a:t>
            </a:r>
            <a:r>
              <a:rPr lang="es-ES" sz="2800" kern="0" dirty="0">
                <a:solidFill>
                  <a:schemeClr val="accent1">
                    <a:lumMod val="50000"/>
                  </a:schemeClr>
                </a:solidFill>
              </a:rPr>
              <a:t>: enteros</a:t>
            </a:r>
          </a:p>
          <a:p>
            <a:pPr>
              <a:lnSpc>
                <a:spcPct val="80000"/>
              </a:lnSpc>
            </a:pPr>
            <a:r>
              <a:rPr lang="es-ES" sz="2800" kern="0" dirty="0">
                <a:solidFill>
                  <a:sysClr val="windowText" lastClr="000000"/>
                </a:solidFill>
              </a:rPr>
              <a:t>	</a:t>
            </a:r>
            <a:r>
              <a:rPr lang="es-ES" sz="2800" kern="0" dirty="0">
                <a:solidFill>
                  <a:srgbClr val="00B050"/>
                </a:solidFill>
              </a:rPr>
              <a:t>ordenado: </a:t>
            </a:r>
            <a:r>
              <a:rPr lang="es-ES" sz="2800" kern="0" dirty="0" err="1">
                <a:solidFill>
                  <a:srgbClr val="00B050"/>
                </a:solidFill>
              </a:rPr>
              <a:t>boolean</a:t>
            </a:r>
            <a:endParaRPr lang="es-ES" sz="2800" kern="0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endParaRPr lang="es-ES_tradnl" sz="2800" kern="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	Repetir con i desde 1 hasta n-1</a:t>
            </a:r>
          </a:p>
          <a:p>
            <a:pPr>
              <a:lnSpc>
                <a:spcPct val="80000"/>
              </a:lnSpc>
            </a:pPr>
            <a:r>
              <a:rPr lang="es-ES_tradnl" sz="2800" kern="0" dirty="0">
                <a:solidFill>
                  <a:sysClr val="windowText" lastClr="000000"/>
                </a:solidFill>
              </a:rPr>
              <a:t>		</a:t>
            </a:r>
            <a:r>
              <a:rPr lang="es-ES_tradnl" sz="2800" kern="0" dirty="0">
                <a:solidFill>
                  <a:srgbClr val="00B050"/>
                </a:solidFill>
              </a:rPr>
              <a:t>ordenado = true</a:t>
            </a:r>
            <a:endParaRPr lang="es-ES_tradnl" sz="2800" kern="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2800" kern="0" dirty="0">
                <a:solidFill>
                  <a:sysClr val="windowText" lastClr="000000"/>
                </a:solidFill>
              </a:rPr>
              <a:t>		</a:t>
            </a:r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Repetir con k desde 1 hasta n-i</a:t>
            </a:r>
          </a:p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			si (a[k] &gt; a[k+1]) entonces </a:t>
            </a:r>
          </a:p>
          <a:p>
            <a:r>
              <a:rPr lang="fr-FR" sz="2800" kern="0" dirty="0">
                <a:solidFill>
                  <a:schemeClr val="accent1">
                    <a:lumMod val="50000"/>
                  </a:schemeClr>
                </a:solidFill>
              </a:rPr>
              <a:t>				aux = a[k]</a:t>
            </a:r>
          </a:p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				a[k] = a[k+1]</a:t>
            </a:r>
          </a:p>
          <a:p>
            <a:pPr>
              <a:lnSpc>
                <a:spcPct val="80000"/>
              </a:lnSpc>
            </a:pPr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				a[k+1] = </a:t>
            </a:r>
            <a:r>
              <a:rPr lang="es-ES_tradnl" sz="2800" kern="0" dirty="0" err="1">
                <a:solidFill>
                  <a:schemeClr val="accent1">
                    <a:lumMod val="50000"/>
                  </a:schemeClr>
                </a:solidFill>
              </a:rPr>
              <a:t>aux</a:t>
            </a:r>
            <a:endParaRPr lang="es-ES_tradnl" sz="2800" kern="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s-ES_tradnl" sz="2800" kern="0" dirty="0">
                <a:solidFill>
                  <a:srgbClr val="00B050"/>
                </a:solidFill>
              </a:rPr>
              <a:t>				ordenado = false</a:t>
            </a:r>
          </a:p>
          <a:p>
            <a:pPr>
              <a:lnSpc>
                <a:spcPct val="80000"/>
              </a:lnSpc>
            </a:pPr>
            <a:r>
              <a:rPr lang="es-ES_tradnl" sz="2800" kern="0" dirty="0">
                <a:solidFill>
                  <a:srgbClr val="00B050"/>
                </a:solidFill>
              </a:rPr>
              <a:t>		si (ordenado) break</a:t>
            </a:r>
          </a:p>
          <a:p>
            <a:endParaRPr lang="es-ES_tradnl" sz="28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855090-EC9D-419C-9B8F-DA3DF092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929313"/>
            <a:ext cx="2000250" cy="7381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_tradnl" sz="1400" dirty="0">
                <a:latin typeface="Arial" charset="0"/>
              </a:rPr>
              <a:t>Mejor Caso  = O(n) </a:t>
            </a:r>
          </a:p>
          <a:p>
            <a:r>
              <a:rPr lang="es-ES_tradnl" sz="1400" dirty="0">
                <a:latin typeface="Arial" charset="0"/>
              </a:rPr>
              <a:t>Caso </a:t>
            </a:r>
            <a:r>
              <a:rPr lang="es-ES_tradnl" sz="1400" dirty="0" err="1">
                <a:latin typeface="Arial" charset="0"/>
              </a:rPr>
              <a:t>Prom</a:t>
            </a:r>
            <a:r>
              <a:rPr lang="es-ES_tradnl" sz="1400" dirty="0">
                <a:latin typeface="Arial" charset="0"/>
              </a:rPr>
              <a:t>. = O(n</a:t>
            </a:r>
            <a:r>
              <a:rPr lang="es-ES_tradnl" sz="1400" baseline="30000" dirty="0">
                <a:latin typeface="Arial" charset="0"/>
              </a:rPr>
              <a:t>2</a:t>
            </a:r>
            <a:r>
              <a:rPr lang="es-ES_tradnl" sz="1400" dirty="0">
                <a:latin typeface="Arial" charset="0"/>
              </a:rPr>
              <a:t>) Peor Caso   = O(n</a:t>
            </a:r>
            <a:r>
              <a:rPr lang="es-ES_tradnl" sz="1400" baseline="30000" dirty="0">
                <a:latin typeface="Arial" charset="0"/>
              </a:rPr>
              <a:t>2</a:t>
            </a:r>
            <a:r>
              <a:rPr lang="es-ES_tradnl" sz="1400" dirty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524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dirty="0">
                <a:solidFill>
                  <a:schemeClr val="bg1"/>
                </a:solidFill>
              </a:rPr>
              <a:t>Algoritmo: Ordenamiento Burbuja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A77195-D804-488A-BB9E-14740A1C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 t="24242" r="57576" b="20538"/>
          <a:stretch/>
        </p:blipFill>
        <p:spPr>
          <a:xfrm>
            <a:off x="1858449" y="2209800"/>
            <a:ext cx="6341501" cy="520003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E1D4CE55-877D-4C49-AEC5-7C654D012A99}"/>
              </a:ext>
            </a:extLst>
          </p:cNvPr>
          <p:cNvSpPr txBox="1"/>
          <p:nvPr/>
        </p:nvSpPr>
        <p:spPr>
          <a:xfrm>
            <a:off x="747689" y="1659219"/>
            <a:ext cx="86080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Implementando</a:t>
            </a:r>
            <a:endParaRPr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7564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dirty="0">
                <a:solidFill>
                  <a:schemeClr val="bg1"/>
                </a:solidFill>
              </a:rPr>
              <a:t>Ordenamiento Selección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1D4CE55-877D-4C49-AEC5-7C654D012A99}"/>
              </a:ext>
            </a:extLst>
          </p:cNvPr>
          <p:cNvSpPr txBox="1"/>
          <p:nvPr/>
        </p:nvSpPr>
        <p:spPr>
          <a:xfrm>
            <a:off x="747689" y="1659219"/>
            <a:ext cx="8608060" cy="5064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Realiza sucesivas pasadas que 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Buscan el elemento más pequeño de la lista a y lo escribe al frente de la lista a[1].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Considera las posiciones restantes, a[2]…a[n]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Finaliza cuando ya no hay Posiciones Restantes.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lang="es-PE" sz="2800" spc="-5" dirty="0">
              <a:solidFill>
                <a:srgbClr val="002060"/>
              </a:solidFill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En la pasada i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Está Ordenado: desde a[1] hasta a[i–1].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Está Desordenado: Desde a[i] hasta a[n].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lang="es-PE" sz="2800" spc="-5" dirty="0">
              <a:solidFill>
                <a:srgbClr val="002060"/>
              </a:solidFill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El proceso continua n–1 vueltas.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951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dirty="0">
                <a:solidFill>
                  <a:schemeClr val="bg1"/>
                </a:solidFill>
              </a:rPr>
              <a:t>Ordenamiento Selección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A44E2B-B440-48E2-ABE1-6F5C3C3A3562}"/>
              </a:ext>
            </a:extLst>
          </p:cNvPr>
          <p:cNvSpPr txBox="1">
            <a:spLocks noChangeArrowheads="1"/>
          </p:cNvSpPr>
          <p:nvPr/>
        </p:nvSpPr>
        <p:spPr>
          <a:xfrm>
            <a:off x="844550" y="3183466"/>
            <a:ext cx="5562600" cy="820738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2400" b="0" i="0">
                <a:solidFill>
                  <a:srgbClr val="002060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s-ES_tradnl" sz="2000" b="1" kern="0" dirty="0"/>
              <a:t>Pasada 1: </a:t>
            </a:r>
            <a:r>
              <a:rPr lang="es-ES_tradnl" sz="2000" kern="0" dirty="0"/>
              <a:t>Lista entre 1 y 4. Selecciona el menor (21) y lo pasa al a[1]</a:t>
            </a:r>
          </a:p>
        </p:txBody>
      </p:sp>
      <p:graphicFrame>
        <p:nvGraphicFramePr>
          <p:cNvPr id="5" name="Group 137">
            <a:extLst>
              <a:ext uri="{FF2B5EF4-FFF2-40B4-BE49-F238E27FC236}">
                <a16:creationId xmlns:a16="http://schemas.microsoft.com/office/drawing/2014/main" id="{9AB1D447-36FA-40C6-B6B3-B6CFC7A53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497972"/>
              </p:ext>
            </p:extLst>
          </p:nvPr>
        </p:nvGraphicFramePr>
        <p:xfrm>
          <a:off x="6705600" y="2133600"/>
          <a:ext cx="2438400" cy="75469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39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31">
            <a:extLst>
              <a:ext uri="{FF2B5EF4-FFF2-40B4-BE49-F238E27FC236}">
                <a16:creationId xmlns:a16="http://schemas.microsoft.com/office/drawing/2014/main" id="{A8514049-6F3F-4994-B961-E4ABAD10F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368270"/>
            <a:ext cx="5635625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</a:pPr>
            <a:r>
              <a:rPr lang="es-ES_tradnl" sz="2000" b="1" dirty="0">
                <a:solidFill>
                  <a:srgbClr val="002060"/>
                </a:solidFill>
              </a:rPr>
              <a:t>Pasada 2: </a:t>
            </a:r>
            <a:r>
              <a:rPr lang="es-ES_tradnl" sz="2000" dirty="0">
                <a:solidFill>
                  <a:srgbClr val="002060"/>
                </a:solidFill>
              </a:rPr>
              <a:t>Lista entre 2 y 4. Selecciona el menor (39) y lo pasa al a[2]</a:t>
            </a:r>
          </a:p>
        </p:txBody>
      </p:sp>
      <p:graphicFrame>
        <p:nvGraphicFramePr>
          <p:cNvPr id="8" name="Group 139">
            <a:extLst>
              <a:ext uri="{FF2B5EF4-FFF2-40B4-BE49-F238E27FC236}">
                <a16:creationId xmlns:a16="http://schemas.microsoft.com/office/drawing/2014/main" id="{1C5D3F9F-23CD-49F8-87A9-99298DA3A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18731"/>
              </p:ext>
            </p:extLst>
          </p:nvPr>
        </p:nvGraphicFramePr>
        <p:xfrm>
          <a:off x="6705600" y="4318000"/>
          <a:ext cx="2438400" cy="75469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39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49">
            <a:extLst>
              <a:ext uri="{FF2B5EF4-FFF2-40B4-BE49-F238E27FC236}">
                <a16:creationId xmlns:a16="http://schemas.microsoft.com/office/drawing/2014/main" id="{5AA5F27C-3262-4354-8792-AB90B2F3F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5597525"/>
            <a:ext cx="57086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2000" b="1" dirty="0">
                <a:solidFill>
                  <a:srgbClr val="002060"/>
                </a:solidFill>
              </a:rPr>
              <a:t>Pasada 3: </a:t>
            </a:r>
            <a:r>
              <a:rPr lang="es-ES_tradnl" sz="2000" dirty="0">
                <a:solidFill>
                  <a:srgbClr val="002060"/>
                </a:solidFill>
              </a:rPr>
              <a:t>Lista entre 3 y 4. No selecciona nada. </a:t>
            </a:r>
          </a:p>
        </p:txBody>
      </p:sp>
      <p:graphicFrame>
        <p:nvGraphicFramePr>
          <p:cNvPr id="10" name="Group 140">
            <a:extLst>
              <a:ext uri="{FF2B5EF4-FFF2-40B4-BE49-F238E27FC236}">
                <a16:creationId xmlns:a16="http://schemas.microsoft.com/office/drawing/2014/main" id="{43E50946-3D8C-4AE7-A0FE-6180D1DE8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97562"/>
              </p:ext>
            </p:extLst>
          </p:nvPr>
        </p:nvGraphicFramePr>
        <p:xfrm>
          <a:off x="6705600" y="5410200"/>
          <a:ext cx="2457450" cy="75469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1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39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8">
            <a:extLst>
              <a:ext uri="{FF2B5EF4-FFF2-40B4-BE49-F238E27FC236}">
                <a16:creationId xmlns:a16="http://schemas.microsoft.com/office/drawing/2014/main" id="{893408BB-CB87-4C0F-94D1-B09EC1FEA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12538"/>
              </p:ext>
            </p:extLst>
          </p:nvPr>
        </p:nvGraphicFramePr>
        <p:xfrm>
          <a:off x="6705600" y="3225800"/>
          <a:ext cx="2438400" cy="75469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39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84">
            <a:extLst>
              <a:ext uri="{FF2B5EF4-FFF2-40B4-BE49-F238E27FC236}">
                <a16:creationId xmlns:a16="http://schemas.microsoft.com/office/drawing/2014/main" id="{7B8D4E1A-4F79-44E9-AE17-67BEEB99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286000"/>
            <a:ext cx="1898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2000" b="1" dirty="0">
                <a:solidFill>
                  <a:srgbClr val="002060"/>
                </a:solidFill>
                <a:latin typeface="+mj-lt"/>
              </a:rPr>
              <a:t>Lista Original:</a:t>
            </a:r>
          </a:p>
        </p:txBody>
      </p:sp>
    </p:spTree>
    <p:extLst>
      <p:ext uri="{BB962C8B-B14F-4D97-AF65-F5344CB8AC3E}">
        <p14:creationId xmlns:p14="http://schemas.microsoft.com/office/powerpoint/2010/main" val="579358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000" b="1" dirty="0">
                <a:solidFill>
                  <a:schemeClr val="bg1"/>
                </a:solidFill>
              </a:rPr>
              <a:t>Algoritmo: Ordenamiento Selección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BCF7EB1-436F-41D0-8709-3F587456CE7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28800"/>
            <a:ext cx="8229600" cy="47457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kern="0" dirty="0" err="1">
                <a:solidFill>
                  <a:srgbClr val="002060"/>
                </a:solidFill>
              </a:rPr>
              <a:t>Algortimo</a:t>
            </a:r>
            <a:r>
              <a:rPr lang="en-GB" sz="2800" kern="0" dirty="0">
                <a:solidFill>
                  <a:srgbClr val="002060"/>
                </a:solidFill>
              </a:rPr>
              <a:t> </a:t>
            </a:r>
            <a:r>
              <a:rPr lang="en-GB" sz="2800" kern="0" dirty="0" err="1">
                <a:solidFill>
                  <a:srgbClr val="002060"/>
                </a:solidFill>
              </a:rPr>
              <a:t>ordSeleccion</a:t>
            </a:r>
            <a:r>
              <a:rPr lang="en-GB" sz="2800" kern="0" dirty="0">
                <a:solidFill>
                  <a:srgbClr val="002060"/>
                </a:solidFill>
              </a:rPr>
              <a:t> (a[], n)</a:t>
            </a:r>
          </a:p>
          <a:p>
            <a:r>
              <a:rPr lang="en-GB" sz="2800" kern="0" dirty="0">
                <a:solidFill>
                  <a:srgbClr val="002060"/>
                </a:solidFill>
              </a:rPr>
              <a:t>	</a:t>
            </a:r>
            <a:r>
              <a:rPr lang="en-GB" sz="2800" kern="0" dirty="0" err="1">
                <a:solidFill>
                  <a:srgbClr val="002060"/>
                </a:solidFill>
              </a:rPr>
              <a:t>menor</a:t>
            </a:r>
            <a:r>
              <a:rPr lang="en-GB" sz="2800" kern="0" dirty="0">
                <a:solidFill>
                  <a:srgbClr val="002060"/>
                </a:solidFill>
              </a:rPr>
              <a:t>, k, j: </a:t>
            </a:r>
            <a:r>
              <a:rPr lang="en-GB" sz="2800" kern="0" dirty="0" err="1">
                <a:solidFill>
                  <a:srgbClr val="002060"/>
                </a:solidFill>
              </a:rPr>
              <a:t>enteros</a:t>
            </a:r>
            <a:r>
              <a:rPr lang="en-GB" sz="2800" kern="0" dirty="0">
                <a:solidFill>
                  <a:srgbClr val="002060"/>
                </a:solidFill>
              </a:rPr>
              <a:t>;</a:t>
            </a:r>
          </a:p>
          <a:p>
            <a:r>
              <a:rPr lang="en-GB" sz="2800" kern="0" dirty="0">
                <a:solidFill>
                  <a:srgbClr val="002060"/>
                </a:solidFill>
              </a:rPr>
              <a:t>	</a:t>
            </a:r>
            <a:r>
              <a:rPr lang="en-GB" sz="2800" kern="0" dirty="0" err="1">
                <a:solidFill>
                  <a:srgbClr val="002060"/>
                </a:solidFill>
              </a:rPr>
              <a:t>Repetir</a:t>
            </a:r>
            <a:r>
              <a:rPr lang="en-GB" sz="2800" kern="0" dirty="0">
                <a:solidFill>
                  <a:srgbClr val="002060"/>
                </a:solidFill>
              </a:rPr>
              <a:t> con </a:t>
            </a:r>
            <a:r>
              <a:rPr lang="es-ES_tradnl" sz="2800" kern="0" dirty="0">
                <a:solidFill>
                  <a:srgbClr val="002060"/>
                </a:solidFill>
              </a:rPr>
              <a:t>i desde 1 hasta n-1  </a:t>
            </a:r>
          </a:p>
          <a:p>
            <a:r>
              <a:rPr lang="es-ES_tradnl" sz="2800" kern="0" dirty="0">
                <a:solidFill>
                  <a:srgbClr val="002060"/>
                </a:solidFill>
              </a:rPr>
              <a:t>    	k = i	  </a:t>
            </a:r>
            <a:r>
              <a:rPr lang="es-ES_tradnl" sz="2400" kern="0" dirty="0">
                <a:solidFill>
                  <a:srgbClr val="00B050"/>
                </a:solidFill>
              </a:rPr>
              <a:t>/* comienzo de la exploración en índice i */</a:t>
            </a:r>
            <a:endParaRPr lang="es-ES_tradnl" sz="2800" kern="0" dirty="0">
              <a:solidFill>
                <a:srgbClr val="00B050"/>
              </a:solidFill>
            </a:endParaRPr>
          </a:p>
          <a:p>
            <a:r>
              <a:rPr lang="es-ES_tradnl" sz="2800" kern="0" dirty="0">
                <a:solidFill>
                  <a:srgbClr val="002060"/>
                </a:solidFill>
              </a:rPr>
              <a:t>    	menor = a[i]</a:t>
            </a:r>
          </a:p>
          <a:p>
            <a:r>
              <a:rPr lang="es-ES_tradnl" sz="2800" kern="0" dirty="0">
                <a:solidFill>
                  <a:srgbClr val="002060"/>
                </a:solidFill>
              </a:rPr>
              <a:t>    	Repetir con </a:t>
            </a:r>
            <a:r>
              <a:rPr lang="en-GB" sz="2800" kern="0" dirty="0">
                <a:solidFill>
                  <a:srgbClr val="002060"/>
                </a:solidFill>
              </a:rPr>
              <a:t>j </a:t>
            </a:r>
            <a:r>
              <a:rPr lang="en-GB" sz="2800" kern="0" dirty="0" err="1">
                <a:solidFill>
                  <a:srgbClr val="002060"/>
                </a:solidFill>
              </a:rPr>
              <a:t>desde</a:t>
            </a:r>
            <a:r>
              <a:rPr lang="en-GB" sz="2800" kern="0" dirty="0">
                <a:solidFill>
                  <a:srgbClr val="002060"/>
                </a:solidFill>
              </a:rPr>
              <a:t>  i+1 hasta  n </a:t>
            </a:r>
          </a:p>
          <a:p>
            <a:r>
              <a:rPr lang="en-GB" sz="2800" kern="0" dirty="0">
                <a:solidFill>
                  <a:srgbClr val="002060"/>
                </a:solidFill>
              </a:rPr>
              <a:t>      		</a:t>
            </a:r>
            <a:r>
              <a:rPr lang="en-GB" sz="2800" kern="0" dirty="0" err="1">
                <a:solidFill>
                  <a:srgbClr val="002060"/>
                </a:solidFill>
              </a:rPr>
              <a:t>si</a:t>
            </a:r>
            <a:r>
              <a:rPr lang="en-GB" sz="2800" kern="0" dirty="0">
                <a:solidFill>
                  <a:srgbClr val="002060"/>
                </a:solidFill>
              </a:rPr>
              <a:t>  a[j] &lt; </a:t>
            </a:r>
            <a:r>
              <a:rPr lang="en-GB" sz="2800" kern="0" dirty="0" err="1">
                <a:solidFill>
                  <a:srgbClr val="002060"/>
                </a:solidFill>
              </a:rPr>
              <a:t>menor</a:t>
            </a:r>
            <a:r>
              <a:rPr lang="en-GB" sz="2800" kern="0" dirty="0">
                <a:solidFill>
                  <a:srgbClr val="002060"/>
                </a:solidFill>
              </a:rPr>
              <a:t> </a:t>
            </a:r>
            <a:r>
              <a:rPr lang="en-GB" sz="2800" kern="0" dirty="0" err="1">
                <a:solidFill>
                  <a:srgbClr val="002060"/>
                </a:solidFill>
              </a:rPr>
              <a:t>entonces</a:t>
            </a:r>
            <a:endParaRPr lang="en-GB" sz="2800" kern="0" dirty="0">
              <a:solidFill>
                <a:srgbClr val="002060"/>
              </a:solidFill>
            </a:endParaRPr>
          </a:p>
          <a:p>
            <a:r>
              <a:rPr lang="en-GB" sz="2800" kern="0" dirty="0">
                <a:solidFill>
                  <a:srgbClr val="002060"/>
                </a:solidFill>
              </a:rPr>
              <a:t>         			</a:t>
            </a:r>
            <a:r>
              <a:rPr lang="en-GB" sz="2800" kern="0" dirty="0" err="1">
                <a:solidFill>
                  <a:srgbClr val="002060"/>
                </a:solidFill>
              </a:rPr>
              <a:t>menor</a:t>
            </a:r>
            <a:r>
              <a:rPr lang="en-GB" sz="2800" kern="0" dirty="0">
                <a:solidFill>
                  <a:srgbClr val="002060"/>
                </a:solidFill>
              </a:rPr>
              <a:t> = a[j]</a:t>
            </a:r>
          </a:p>
          <a:p>
            <a:r>
              <a:rPr lang="en-GB" sz="2800" kern="0" dirty="0">
                <a:solidFill>
                  <a:srgbClr val="002060"/>
                </a:solidFill>
              </a:rPr>
              <a:t>         			k</a:t>
            </a:r>
            <a:r>
              <a:rPr lang="es-ES_tradnl" sz="2800" kern="0" dirty="0">
                <a:solidFill>
                  <a:srgbClr val="002060"/>
                </a:solidFill>
              </a:rPr>
              <a:t> = j</a:t>
            </a:r>
          </a:p>
          <a:p>
            <a:r>
              <a:rPr lang="en-GB" sz="2800" kern="0" dirty="0">
                <a:solidFill>
                  <a:srgbClr val="002060"/>
                </a:solidFill>
              </a:rPr>
              <a:t>    		a[k] = a[</a:t>
            </a:r>
            <a:r>
              <a:rPr lang="en-GB" sz="2800" kern="0" dirty="0" err="1">
                <a:solidFill>
                  <a:srgbClr val="002060"/>
                </a:solidFill>
              </a:rPr>
              <a:t>i</a:t>
            </a:r>
            <a:r>
              <a:rPr lang="en-GB" sz="2800" kern="0" dirty="0">
                <a:solidFill>
                  <a:srgbClr val="002060"/>
                </a:solidFill>
              </a:rPr>
              <a:t>]</a:t>
            </a:r>
          </a:p>
          <a:p>
            <a:r>
              <a:rPr lang="es-ES_tradnl" sz="2800" kern="0" dirty="0">
                <a:solidFill>
                  <a:srgbClr val="002060"/>
                </a:solidFill>
              </a:rPr>
              <a:t>    		a[i] = menor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B7A88A9-EDAF-4DDF-961F-A055AAF5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5072063"/>
            <a:ext cx="3581400" cy="831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_tradnl" b="1" dirty="0"/>
              <a:t>Complejidad (n (n–1))/2</a:t>
            </a:r>
          </a:p>
          <a:p>
            <a:r>
              <a:rPr lang="es-ES_tradnl" b="1" dirty="0"/>
              <a:t>Del Orden F(n)=n</a:t>
            </a:r>
            <a:r>
              <a:rPr lang="es-ES_tradnl" b="1" baseline="30000" dirty="0"/>
              <a:t>2</a:t>
            </a:r>
            <a:r>
              <a:rPr lang="es-ES_tradnl" b="1" dirty="0"/>
              <a:t>.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637FC4A-3694-4061-A1A9-E747F78D0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6000750"/>
            <a:ext cx="2000250" cy="7381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_tradnl" sz="1400" dirty="0">
                <a:latin typeface="Arial" charset="0"/>
              </a:rPr>
              <a:t>Mejor Caso  = O(n</a:t>
            </a:r>
            <a:r>
              <a:rPr lang="es-ES_tradnl" sz="1400" baseline="30000" dirty="0">
                <a:latin typeface="Arial" charset="0"/>
              </a:rPr>
              <a:t>2</a:t>
            </a:r>
            <a:r>
              <a:rPr lang="es-ES_tradnl" sz="1400" dirty="0">
                <a:latin typeface="Arial" charset="0"/>
              </a:rPr>
              <a:t>)</a:t>
            </a:r>
          </a:p>
          <a:p>
            <a:r>
              <a:rPr lang="es-ES_tradnl" sz="1400" dirty="0">
                <a:latin typeface="Arial" charset="0"/>
              </a:rPr>
              <a:t>Caso </a:t>
            </a:r>
            <a:r>
              <a:rPr lang="es-ES_tradnl" sz="1400" dirty="0" err="1">
                <a:latin typeface="Arial" charset="0"/>
              </a:rPr>
              <a:t>Prom</a:t>
            </a:r>
            <a:r>
              <a:rPr lang="es-ES_tradnl" sz="1400" dirty="0">
                <a:latin typeface="Arial" charset="0"/>
              </a:rPr>
              <a:t>. = O(n</a:t>
            </a:r>
            <a:r>
              <a:rPr lang="es-ES_tradnl" sz="1400" baseline="30000" dirty="0">
                <a:latin typeface="Arial" charset="0"/>
              </a:rPr>
              <a:t>2</a:t>
            </a:r>
            <a:r>
              <a:rPr lang="es-ES_tradnl" sz="1400" dirty="0">
                <a:latin typeface="Arial" charset="0"/>
              </a:rPr>
              <a:t>)</a:t>
            </a:r>
          </a:p>
          <a:p>
            <a:r>
              <a:rPr lang="es-ES_tradnl" sz="1400" dirty="0">
                <a:latin typeface="Arial" charset="0"/>
              </a:rPr>
              <a:t>Peor Caso   = O(n</a:t>
            </a:r>
            <a:r>
              <a:rPr lang="es-ES_tradnl" sz="1400" baseline="30000" dirty="0">
                <a:latin typeface="Arial" charset="0"/>
              </a:rPr>
              <a:t>2</a:t>
            </a:r>
            <a:r>
              <a:rPr lang="es-ES_tradnl" sz="1400" dirty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324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3820" y="1739829"/>
            <a:ext cx="3292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FF0000"/>
                </a:solidFill>
                <a:latin typeface="Calibri"/>
                <a:cs typeface="Calibri"/>
              </a:rPr>
              <a:t>Logro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4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sesión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6976" y="3055029"/>
            <a:ext cx="737044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Al 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finalizar </a:t>
            </a: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la sesión, </a:t>
            </a:r>
            <a:r>
              <a:rPr sz="3200" dirty="0">
                <a:solidFill>
                  <a:srgbClr val="254061"/>
                </a:solidFill>
                <a:latin typeface="Calibri"/>
                <a:cs typeface="Calibri"/>
              </a:rPr>
              <a:t>el 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estudiante </a:t>
            </a:r>
            <a:r>
              <a:rPr sz="3200" spc="-10" dirty="0" err="1">
                <a:solidFill>
                  <a:srgbClr val="254061"/>
                </a:solidFill>
                <a:latin typeface="Calibri"/>
                <a:cs typeface="Calibri"/>
              </a:rPr>
              <a:t>aplica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  </a:t>
            </a:r>
            <a:r>
              <a:rPr lang="es-PE" sz="3200" spc="-5" dirty="0">
                <a:solidFill>
                  <a:srgbClr val="254061"/>
                </a:solidFill>
                <a:latin typeface="Calibri"/>
                <a:cs typeface="Calibri"/>
              </a:rPr>
              <a:t>algoritmos de ordenamiento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000" b="1" dirty="0">
                <a:solidFill>
                  <a:schemeClr val="bg1"/>
                </a:solidFill>
              </a:rPr>
              <a:t>Algoritmo: Ordenamiento Selección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C51901-AB4D-48E1-937D-8D16C0FF7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 t="23064" r="60606" b="20370"/>
          <a:stretch/>
        </p:blipFill>
        <p:spPr>
          <a:xfrm>
            <a:off x="2233387" y="2286000"/>
            <a:ext cx="5591626" cy="510540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54776C13-2014-4DA8-82CA-D332808C4414}"/>
              </a:ext>
            </a:extLst>
          </p:cNvPr>
          <p:cNvSpPr txBox="1"/>
          <p:nvPr/>
        </p:nvSpPr>
        <p:spPr>
          <a:xfrm>
            <a:off x="747689" y="1659219"/>
            <a:ext cx="86080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Implementando</a:t>
            </a:r>
            <a:endParaRPr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139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000" b="1" dirty="0">
                <a:solidFill>
                  <a:schemeClr val="bg1"/>
                </a:solidFill>
              </a:rPr>
              <a:t>Ordenamiento Inserción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4776C13-2014-4DA8-82CA-D332808C4414}"/>
              </a:ext>
            </a:extLst>
          </p:cNvPr>
          <p:cNvSpPr txBox="1"/>
          <p:nvPr/>
        </p:nvSpPr>
        <p:spPr>
          <a:xfrm>
            <a:off x="747689" y="1659219"/>
            <a:ext cx="8608060" cy="55188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Similar al proceso de ordenar tarjetas en un tarjetero por orden alfabético: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Consiste en insertar un elemento en su posición correcta, dentro de una lista que ya está Ordenada.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lang="es-PE" sz="2800" spc="-5" dirty="0">
              <a:solidFill>
                <a:srgbClr val="002060"/>
              </a:solidFill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Algoritmo: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El 1er elemento a[1] se lo considera ordenado.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Se inserta a[2] en la posición correcta, delante o detrás del a[1], según sea mayor o menor.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Por cada bucle i (desde i = 2 hasta n) se explora la </a:t>
            </a:r>
            <a:r>
              <a:rPr lang="es-PE" sz="2400" spc="-5" dirty="0" err="1">
                <a:solidFill>
                  <a:srgbClr val="002060"/>
                </a:solidFill>
                <a:cs typeface="Calibri"/>
              </a:rPr>
              <a:t>sublista</a:t>
            </a:r>
            <a:r>
              <a:rPr lang="es-PE" sz="2400" spc="-5" dirty="0">
                <a:solidFill>
                  <a:srgbClr val="002060"/>
                </a:solidFill>
                <a:cs typeface="Calibri"/>
              </a:rPr>
              <a:t> a[1]..a[i–1] buscando la posición correcta de inserción del elemento a[i].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Al dejar vacía la posición a[i] se impone un desplazamiento de todo el vector, desde el lugar de inserción.</a:t>
            </a:r>
          </a:p>
        </p:txBody>
      </p:sp>
    </p:spTree>
    <p:extLst>
      <p:ext uri="{BB962C8B-B14F-4D97-AF65-F5344CB8AC3E}">
        <p14:creationId xmlns:p14="http://schemas.microsoft.com/office/powerpoint/2010/main" val="4077119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000" b="1" dirty="0">
                <a:solidFill>
                  <a:schemeClr val="bg1"/>
                </a:solidFill>
              </a:rPr>
              <a:t>Ordenamiento Inserción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DF9F165-16DB-48E1-9FAC-FCC0243FC95F}"/>
              </a:ext>
            </a:extLst>
          </p:cNvPr>
          <p:cNvSpPr txBox="1">
            <a:spLocks noChangeArrowheads="1"/>
          </p:cNvSpPr>
          <p:nvPr/>
        </p:nvSpPr>
        <p:spPr>
          <a:xfrm>
            <a:off x="764738" y="3200400"/>
            <a:ext cx="5562600" cy="820738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0">
              <a:defRPr sz="2400" b="0" i="0">
                <a:solidFill>
                  <a:srgbClr val="002060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s-ES_tradnl" sz="2000" b="1" kern="0">
                <a:solidFill>
                  <a:schemeClr val="accent1">
                    <a:lumMod val="50000"/>
                  </a:schemeClr>
                </a:solidFill>
              </a:rPr>
              <a:t>Pasada 1: </a:t>
            </a:r>
            <a:r>
              <a:rPr lang="es-ES_tradnl" sz="2000" kern="0">
                <a:solidFill>
                  <a:schemeClr val="accent1">
                    <a:lumMod val="50000"/>
                  </a:schemeClr>
                </a:solidFill>
              </a:rPr>
              <a:t>Comenzamos en a</a:t>
            </a:r>
            <a:r>
              <a:rPr lang="en-US" sz="2000" kern="0">
                <a:solidFill>
                  <a:schemeClr val="accent1">
                    <a:lumMod val="50000"/>
                  </a:schemeClr>
                </a:solidFill>
              </a:rPr>
              <a:t>[2] desplazando a la derecha todos los valores que sean mayores a 21 (a[1])</a:t>
            </a:r>
            <a:endParaRPr lang="es-ES_tradnl" sz="20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Group 137">
            <a:extLst>
              <a:ext uri="{FF2B5EF4-FFF2-40B4-BE49-F238E27FC236}">
                <a16:creationId xmlns:a16="http://schemas.microsoft.com/office/drawing/2014/main" id="{F442BB70-7839-401F-9D13-BA7079071B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273299"/>
              </p:ext>
            </p:extLst>
          </p:nvPr>
        </p:nvGraphicFramePr>
        <p:xfrm>
          <a:off x="6625788" y="2150534"/>
          <a:ext cx="2438400" cy="75469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31">
            <a:extLst>
              <a:ext uri="{FF2B5EF4-FFF2-40B4-BE49-F238E27FC236}">
                <a16:creationId xmlns:a16="http://schemas.microsoft.com/office/drawing/2014/main" id="{817DE16B-971A-4958-B09D-8D46D29AF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38" y="4385204"/>
            <a:ext cx="5635625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</a:pPr>
            <a:r>
              <a:rPr lang="es-ES_tradnl" sz="2000" b="1" dirty="0">
                <a:solidFill>
                  <a:schemeClr val="accent1">
                    <a:lumMod val="50000"/>
                  </a:schemeClr>
                </a:solidFill>
              </a:rPr>
              <a:t>Pasada 2: </a:t>
            </a:r>
            <a:r>
              <a:rPr lang="es-ES_tradnl" sz="2000" dirty="0">
                <a:solidFill>
                  <a:schemeClr val="accent1">
                    <a:lumMod val="50000"/>
                  </a:schemeClr>
                </a:solidFill>
              </a:rPr>
              <a:t>El 10 lo mueve hasta a[1]</a:t>
            </a:r>
          </a:p>
        </p:txBody>
      </p:sp>
      <p:graphicFrame>
        <p:nvGraphicFramePr>
          <p:cNvPr id="8" name="Group 139">
            <a:extLst>
              <a:ext uri="{FF2B5EF4-FFF2-40B4-BE49-F238E27FC236}">
                <a16:creationId xmlns:a16="http://schemas.microsoft.com/office/drawing/2014/main" id="{DD5E1658-E823-4951-8068-DB1720403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9086"/>
              </p:ext>
            </p:extLst>
          </p:nvPr>
        </p:nvGraphicFramePr>
        <p:xfrm>
          <a:off x="6625788" y="4334934"/>
          <a:ext cx="2438400" cy="75469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49">
            <a:extLst>
              <a:ext uri="{FF2B5EF4-FFF2-40B4-BE49-F238E27FC236}">
                <a16:creationId xmlns:a16="http://schemas.microsoft.com/office/drawing/2014/main" id="{F2B5F093-2FC0-4882-929F-CB70929F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38" y="5614459"/>
            <a:ext cx="57086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2000" b="1" dirty="0">
                <a:solidFill>
                  <a:schemeClr val="accent1">
                    <a:lumMod val="50000"/>
                  </a:schemeClr>
                </a:solidFill>
              </a:rPr>
              <a:t>Pasada 3: </a:t>
            </a:r>
            <a:r>
              <a:rPr lang="es-ES_tradnl" sz="2000" dirty="0">
                <a:solidFill>
                  <a:schemeClr val="accent1">
                    <a:lumMod val="50000"/>
                  </a:schemeClr>
                </a:solidFill>
              </a:rPr>
              <a:t>El 15 lo mueve hasta a[2]. </a:t>
            </a:r>
          </a:p>
        </p:txBody>
      </p:sp>
      <p:graphicFrame>
        <p:nvGraphicFramePr>
          <p:cNvPr id="10" name="Group 140">
            <a:extLst>
              <a:ext uri="{FF2B5EF4-FFF2-40B4-BE49-F238E27FC236}">
                <a16:creationId xmlns:a16="http://schemas.microsoft.com/office/drawing/2014/main" id="{A6F05F74-36AD-462D-BB54-3359F20D1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05091"/>
              </p:ext>
            </p:extLst>
          </p:nvPr>
        </p:nvGraphicFramePr>
        <p:xfrm>
          <a:off x="6625788" y="5427134"/>
          <a:ext cx="2457450" cy="75469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1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38">
            <a:extLst>
              <a:ext uri="{FF2B5EF4-FFF2-40B4-BE49-F238E27FC236}">
                <a16:creationId xmlns:a16="http://schemas.microsoft.com/office/drawing/2014/main" id="{E0BCD751-EBF9-4D20-BFDC-B4516D84A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82657"/>
              </p:ext>
            </p:extLst>
          </p:nvPr>
        </p:nvGraphicFramePr>
        <p:xfrm>
          <a:off x="6625788" y="3242734"/>
          <a:ext cx="2438400" cy="75469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84">
            <a:extLst>
              <a:ext uri="{FF2B5EF4-FFF2-40B4-BE49-F238E27FC236}">
                <a16:creationId xmlns:a16="http://schemas.microsoft.com/office/drawing/2014/main" id="{C1811AF5-B871-47D4-A83B-D97D12379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38" y="2302934"/>
            <a:ext cx="16736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_tradnl" sz="2000" b="1" dirty="0">
                <a:solidFill>
                  <a:schemeClr val="accent1">
                    <a:lumMod val="50000"/>
                  </a:schemeClr>
                </a:solidFill>
              </a:rPr>
              <a:t>Lista Original:</a:t>
            </a:r>
          </a:p>
        </p:txBody>
      </p:sp>
    </p:spTree>
    <p:extLst>
      <p:ext uri="{BB962C8B-B14F-4D97-AF65-F5344CB8AC3E}">
        <p14:creationId xmlns:p14="http://schemas.microsoft.com/office/powerpoint/2010/main" val="2688227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000" b="1" dirty="0">
                <a:solidFill>
                  <a:schemeClr val="bg1"/>
                </a:solidFill>
              </a:rPr>
              <a:t>Ordenamiento Inserción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A0EB013-63C3-4A6A-A172-0B9784D0C49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28800"/>
            <a:ext cx="8229600" cy="474573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Algoritmo </a:t>
            </a:r>
            <a:r>
              <a:rPr lang="es-ES_tradnl" sz="2800" kern="0" dirty="0" err="1">
                <a:solidFill>
                  <a:schemeClr val="accent1">
                    <a:lumMod val="50000"/>
                  </a:schemeClr>
                </a:solidFill>
              </a:rPr>
              <a:t>ordInsercion</a:t>
            </a:r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 (a[], n)</a:t>
            </a:r>
            <a:endParaRPr lang="fr-FR" sz="2800" kern="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kern="0" dirty="0">
                <a:solidFill>
                  <a:schemeClr val="accent1">
                    <a:lumMod val="50000"/>
                  </a:schemeClr>
                </a:solidFill>
              </a:rPr>
              <a:t>	 i, j, aux : </a:t>
            </a:r>
            <a:r>
              <a:rPr lang="fr-FR" sz="2800" kern="0" dirty="0" err="1">
                <a:solidFill>
                  <a:schemeClr val="accent1">
                    <a:lumMod val="50000"/>
                  </a:schemeClr>
                </a:solidFill>
              </a:rPr>
              <a:t>enteros</a:t>
            </a:r>
            <a:endParaRPr lang="fr-FR" sz="2800" kern="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kern="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fr-FR" sz="2800" kern="0" dirty="0" err="1">
                <a:solidFill>
                  <a:schemeClr val="accent1">
                    <a:lumMod val="50000"/>
                  </a:schemeClr>
                </a:solidFill>
              </a:rPr>
              <a:t>Repetir</a:t>
            </a:r>
            <a:r>
              <a:rPr lang="fr-FR" sz="2800" kern="0" dirty="0">
                <a:solidFill>
                  <a:schemeClr val="accent1">
                    <a:lumMod val="50000"/>
                  </a:schemeClr>
                </a:solidFill>
              </a:rPr>
              <a:t> con </a:t>
            </a:r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i desde 2 hasta n</a:t>
            </a:r>
          </a:p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s-ES_tradnl" sz="2800" kern="0" dirty="0" err="1">
                <a:solidFill>
                  <a:schemeClr val="accent1">
                    <a:lumMod val="50000"/>
                  </a:schemeClr>
                </a:solidFill>
              </a:rPr>
              <a:t>aux</a:t>
            </a:r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 = a[i] </a:t>
            </a:r>
          </a:p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       	k = i-1          </a:t>
            </a:r>
            <a:endParaRPr lang="fr-FR" sz="2800" kern="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800" kern="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fr-FR" sz="2800" kern="0" dirty="0" err="1">
                <a:solidFill>
                  <a:schemeClr val="accent1">
                    <a:lumMod val="50000"/>
                  </a:schemeClr>
                </a:solidFill>
              </a:rPr>
              <a:t>Repetir</a:t>
            </a:r>
            <a:r>
              <a:rPr lang="fr-FR" sz="2800" kern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2800" kern="0" dirty="0" err="1">
                <a:solidFill>
                  <a:schemeClr val="accent1">
                    <a:lumMod val="50000"/>
                  </a:schemeClr>
                </a:solidFill>
              </a:rPr>
              <a:t>mientras</a:t>
            </a:r>
            <a:r>
              <a:rPr lang="fr-FR" sz="2800" kern="0" dirty="0">
                <a:solidFill>
                  <a:schemeClr val="accent1">
                    <a:lumMod val="50000"/>
                  </a:schemeClr>
                </a:solidFill>
              </a:rPr>
              <a:t> (k &gt;= 1) y (aux &lt; a[k])</a:t>
            </a:r>
            <a:endParaRPr lang="es-ES_tradnl" sz="2800" kern="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          		a[k+1] = a[k]</a:t>
            </a:r>
          </a:p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	      	k = k-1</a:t>
            </a:r>
          </a:p>
          <a:p>
            <a:r>
              <a:rPr lang="es-ES_tradnl" sz="2800" kern="0" dirty="0">
                <a:solidFill>
                  <a:schemeClr val="accent1">
                    <a:lumMod val="50000"/>
                  </a:schemeClr>
                </a:solidFill>
              </a:rPr>
              <a:t>	a[k+1] = </a:t>
            </a:r>
            <a:r>
              <a:rPr lang="es-ES_tradnl" sz="2800" kern="0" dirty="0" err="1">
                <a:solidFill>
                  <a:schemeClr val="accent1">
                    <a:lumMod val="50000"/>
                  </a:schemeClr>
                </a:solidFill>
              </a:rPr>
              <a:t>aux</a:t>
            </a:r>
            <a:endParaRPr lang="es-ES_tradnl" sz="2800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94A35A1-E9AF-433A-8D80-621D8398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929188"/>
            <a:ext cx="3251200" cy="708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_tradnl" sz="2000" b="1" dirty="0">
                <a:latin typeface="Arial" charset="0"/>
              </a:rPr>
              <a:t>Complejidad (n (n–1))/2</a:t>
            </a:r>
          </a:p>
          <a:p>
            <a:r>
              <a:rPr lang="es-ES_tradnl" sz="2000" b="1" dirty="0">
                <a:latin typeface="Arial" charset="0"/>
              </a:rPr>
              <a:t>Del Orden F(n)=n</a:t>
            </a:r>
            <a:r>
              <a:rPr lang="es-ES_tradnl" sz="2000" b="1" baseline="30000" dirty="0">
                <a:latin typeface="Arial" charset="0"/>
              </a:rPr>
              <a:t>2</a:t>
            </a:r>
            <a:r>
              <a:rPr lang="es-ES_tradnl" sz="2000" b="1" dirty="0">
                <a:latin typeface="Arial" charset="0"/>
              </a:rPr>
              <a:t>.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18CB0E4-C655-4132-80FA-A72BE24A5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5715000"/>
            <a:ext cx="2143125" cy="7381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_tradnl" sz="1400" dirty="0">
                <a:latin typeface="Arial" charset="0"/>
              </a:rPr>
              <a:t>Mejor Caso = O(n)</a:t>
            </a:r>
          </a:p>
          <a:p>
            <a:r>
              <a:rPr lang="es-ES_tradnl" sz="1400" dirty="0">
                <a:latin typeface="Arial" charset="0"/>
              </a:rPr>
              <a:t>Caso </a:t>
            </a:r>
            <a:r>
              <a:rPr lang="es-ES_tradnl" sz="1400" dirty="0" err="1">
                <a:latin typeface="Arial" charset="0"/>
              </a:rPr>
              <a:t>Prom</a:t>
            </a:r>
            <a:r>
              <a:rPr lang="es-ES_tradnl" sz="1400" dirty="0">
                <a:latin typeface="Arial" charset="0"/>
              </a:rPr>
              <a:t>. = O(</a:t>
            </a:r>
            <a:r>
              <a:rPr lang="es-ES_tradnl" sz="1400" dirty="0" err="1">
                <a:latin typeface="Arial" charset="0"/>
              </a:rPr>
              <a:t>n+d</a:t>
            </a:r>
            <a:r>
              <a:rPr lang="es-ES_tradnl" sz="1400" dirty="0">
                <a:latin typeface="Arial" charset="0"/>
              </a:rPr>
              <a:t>)</a:t>
            </a:r>
          </a:p>
          <a:p>
            <a:r>
              <a:rPr lang="es-ES_tradnl" sz="1400" dirty="0">
                <a:latin typeface="Arial" charset="0"/>
              </a:rPr>
              <a:t>Peor Caso   = O(n</a:t>
            </a:r>
            <a:r>
              <a:rPr lang="es-ES_tradnl" sz="1400" baseline="30000" dirty="0">
                <a:latin typeface="Arial" charset="0"/>
              </a:rPr>
              <a:t>2</a:t>
            </a:r>
            <a:r>
              <a:rPr lang="es-ES_tradnl" sz="1400" dirty="0">
                <a:latin typeface="Arial" charset="0"/>
              </a:rPr>
              <a:t>)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22D8F1D9-CB51-479E-98B2-A9EA3DD69D8C}"/>
              </a:ext>
            </a:extLst>
          </p:cNvPr>
          <p:cNvSpPr txBox="1"/>
          <p:nvPr/>
        </p:nvSpPr>
        <p:spPr>
          <a:xfrm>
            <a:off x="6786563" y="6509954"/>
            <a:ext cx="18208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/>
              <a:t>d </a:t>
            </a:r>
            <a:r>
              <a:rPr lang="en-US" sz="1050" dirty="0" err="1"/>
              <a:t>es</a:t>
            </a:r>
            <a:r>
              <a:rPr lang="en-US" sz="1050" dirty="0"/>
              <a:t> la </a:t>
            </a:r>
            <a:r>
              <a:rPr lang="en-US" sz="1050" dirty="0" err="1"/>
              <a:t>cantidad</a:t>
            </a:r>
            <a:r>
              <a:rPr lang="en-US" sz="1050" dirty="0"/>
              <a:t> de </a:t>
            </a:r>
            <a:r>
              <a:rPr lang="en-US" sz="1050" dirty="0" err="1"/>
              <a:t>inversiones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284841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000" b="1" dirty="0">
                <a:solidFill>
                  <a:schemeClr val="bg1"/>
                </a:solidFill>
              </a:rPr>
              <a:t>Ordenamiento Inserción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D7500C-D624-47DA-AD9F-A8B348DFD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6" t="21717" r="63636" b="24411"/>
          <a:stretch/>
        </p:blipFill>
        <p:spPr>
          <a:xfrm>
            <a:off x="2286000" y="2209800"/>
            <a:ext cx="5486400" cy="522514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0B139F50-847C-4B82-9D4F-56155264290E}"/>
              </a:ext>
            </a:extLst>
          </p:cNvPr>
          <p:cNvSpPr txBox="1"/>
          <p:nvPr/>
        </p:nvSpPr>
        <p:spPr>
          <a:xfrm>
            <a:off x="747689" y="1659219"/>
            <a:ext cx="86080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Implementando</a:t>
            </a:r>
            <a:endParaRPr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74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000" b="1" dirty="0">
                <a:solidFill>
                  <a:schemeClr val="bg1"/>
                </a:solidFill>
              </a:rPr>
              <a:t>Ordenamiento Shell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B139F50-847C-4B82-9D4F-56155264290E}"/>
              </a:ext>
            </a:extLst>
          </p:cNvPr>
          <p:cNvSpPr txBox="1"/>
          <p:nvPr/>
        </p:nvSpPr>
        <p:spPr>
          <a:xfrm>
            <a:off x="747689" y="1659219"/>
            <a:ext cx="8608060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Este algoritmo mejora el ordenamiento por inserción al dividir la lista original en varias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sublistas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más pequeñas, cada una de las cuales se ordena mediante un ordenamiento por inserción. La manera única en que se eligen estas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sublistas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es la clave del ordenamiento Shell. En lugar de dividir la lista en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sublistas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de ítems contiguos, el ordenamiento Shell usa un intervalo i, a veces denominado brecha, para crear una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sublista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eligiendo todos los ítems que están separados por i ítems.</a:t>
            </a:r>
            <a:endParaRPr lang="es-PE"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35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000" b="1" dirty="0">
                <a:solidFill>
                  <a:schemeClr val="bg1"/>
                </a:solidFill>
              </a:rPr>
              <a:t>Ordenamiento Shell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B139F50-847C-4B82-9D4F-56155264290E}"/>
              </a:ext>
            </a:extLst>
          </p:cNvPr>
          <p:cNvSpPr txBox="1"/>
          <p:nvPr/>
        </p:nvSpPr>
        <p:spPr>
          <a:xfrm>
            <a:off x="747689" y="1659219"/>
            <a:ext cx="8608060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Algoritmo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Dividir lista original en n/2 grupos de 2 elementos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Intervalo entre los elementos: n/2.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Clarificar cada grupo por separado.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Si No Están Ordenados Entonces CAMBIARLOS.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Dividir lista original en n/4 grupos de 4 elementos.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Intervalo entre los elementos: n/4.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Continuar sucesivamente hasta que el intervalo==1.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lang="es-PE"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855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000" b="1" dirty="0">
                <a:solidFill>
                  <a:schemeClr val="bg1"/>
                </a:solidFill>
              </a:rPr>
              <a:t>Ordenamiento Shell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5BA21-233A-4CA8-9E4D-54440D5B9DEF}"/>
              </a:ext>
            </a:extLst>
          </p:cNvPr>
          <p:cNvSpPr txBox="1">
            <a:spLocks noChangeArrowheads="1"/>
          </p:cNvSpPr>
          <p:nvPr/>
        </p:nvSpPr>
        <p:spPr>
          <a:xfrm>
            <a:off x="682625" y="1874806"/>
            <a:ext cx="8207375" cy="172878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_tradnl" altLang="es-PE" sz="2000" kern="0" dirty="0">
                <a:solidFill>
                  <a:schemeClr val="accent1">
                    <a:lumMod val="50000"/>
                  </a:schemeClr>
                </a:solidFill>
              </a:rPr>
              <a:t>Lista Original n=6. </a:t>
            </a:r>
          </a:p>
          <a:p>
            <a:pPr>
              <a:lnSpc>
                <a:spcPct val="90000"/>
              </a:lnSpc>
            </a:pPr>
            <a:r>
              <a:rPr lang="es-ES_tradnl" altLang="es-PE" sz="2000" kern="0" dirty="0">
                <a:solidFill>
                  <a:schemeClr val="accent1">
                    <a:lumMod val="50000"/>
                  </a:schemeClr>
                </a:solidFill>
              </a:rPr>
              <a:t>Intervalo Inicial: n/2=6/2=3</a:t>
            </a:r>
          </a:p>
          <a:p>
            <a:pPr lvl="1">
              <a:lnSpc>
                <a:spcPct val="90000"/>
              </a:lnSpc>
            </a:pPr>
            <a:r>
              <a:rPr lang="es-ES_tradnl" altLang="es-PE" kern="0" dirty="0">
                <a:solidFill>
                  <a:schemeClr val="accent1">
                    <a:lumMod val="50000"/>
                  </a:schemeClr>
                </a:solidFill>
              </a:rPr>
              <a:t>Intervalos Siguientes=</a:t>
            </a:r>
            <a:r>
              <a:rPr lang="es-ES_tradnl" altLang="es-PE" kern="0" dirty="0" err="1">
                <a:solidFill>
                  <a:schemeClr val="accent1">
                    <a:lumMod val="50000"/>
                  </a:schemeClr>
                </a:solidFill>
              </a:rPr>
              <a:t>IntervaloAnterior</a:t>
            </a:r>
            <a:r>
              <a:rPr lang="es-ES_tradnl" altLang="es-PE" kern="0" dirty="0">
                <a:solidFill>
                  <a:schemeClr val="accent1">
                    <a:lumMod val="50000"/>
                  </a:schemeClr>
                </a:solidFill>
              </a:rPr>
              <a:t>/2</a:t>
            </a:r>
          </a:p>
          <a:p>
            <a:pPr>
              <a:lnSpc>
                <a:spcPct val="90000"/>
              </a:lnSpc>
            </a:pPr>
            <a:r>
              <a:rPr lang="es-ES_tradnl" altLang="es-PE" sz="2000" kern="0" dirty="0">
                <a:solidFill>
                  <a:schemeClr val="accent1">
                    <a:lumMod val="50000"/>
                  </a:schemeClr>
                </a:solidFill>
              </a:rPr>
              <a:t>Se compara a[i] con a[</a:t>
            </a:r>
            <a:r>
              <a:rPr lang="es-ES_tradnl" altLang="es-PE" sz="2000" kern="0" dirty="0" err="1">
                <a:solidFill>
                  <a:schemeClr val="accent1">
                    <a:lumMod val="50000"/>
                  </a:schemeClr>
                </a:solidFill>
              </a:rPr>
              <a:t>i+Intervalo</a:t>
            </a:r>
            <a:r>
              <a:rPr lang="es-ES_tradnl" altLang="es-PE" sz="2000" kern="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s-ES_tradnl" altLang="es-PE" kern="0" dirty="0">
                <a:solidFill>
                  <a:schemeClr val="accent1">
                    <a:lumMod val="50000"/>
                  </a:schemeClr>
                </a:solidFill>
              </a:rPr>
              <a:t>Si No Están Ordenados Entonces CAMBIARLOS</a:t>
            </a:r>
          </a:p>
        </p:txBody>
      </p:sp>
      <p:graphicFrame>
        <p:nvGraphicFramePr>
          <p:cNvPr id="5" name="Group 51">
            <a:extLst>
              <a:ext uri="{FF2B5EF4-FFF2-40B4-BE49-F238E27FC236}">
                <a16:creationId xmlns:a16="http://schemas.microsoft.com/office/drawing/2014/main" id="{8D42575E-3B8A-43C6-9CE4-24BA49198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15211"/>
              </p:ext>
            </p:extLst>
          </p:nvPr>
        </p:nvGraphicFramePr>
        <p:xfrm>
          <a:off x="5635625" y="1947831"/>
          <a:ext cx="3722687" cy="693738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12322744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519915718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67166023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553931303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29296553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817822842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728280933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a[0]</a:t>
                      </a:r>
                      <a:endParaRPr kumimoji="0" lang="es-ES_tradnl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a[1]</a:t>
                      </a:r>
                      <a:endParaRPr kumimoji="0" lang="es-ES_tradnl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a[2]</a:t>
                      </a:r>
                      <a:endParaRPr kumimoji="0" lang="es-ES_tradnl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a[4]</a:t>
                      </a:r>
                      <a:endParaRPr kumimoji="0" lang="es-ES_tradnl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a[5]</a:t>
                      </a:r>
                      <a:endParaRPr kumimoji="0" lang="es-ES_tradnl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a[6]</a:t>
                      </a:r>
                      <a:endParaRPr kumimoji="0" lang="es-ES_tradnl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8548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kumimoji="0" lang="es-ES_tradnl" altLang="es-P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s-ES_tradnl" altLang="es-P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s-ES_tradnl" altLang="es-P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s-ES_tradnl" altLang="es-P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s-ES_tradnl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s-ES_tradnl" alt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s-ES_tradnl" altLang="es-P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745974"/>
                  </a:ext>
                </a:extLst>
              </a:tr>
            </a:tbl>
          </a:graphicData>
        </a:graphic>
      </p:graphicFrame>
      <p:graphicFrame>
        <p:nvGraphicFramePr>
          <p:cNvPr id="6" name="Group 229">
            <a:extLst>
              <a:ext uri="{FF2B5EF4-FFF2-40B4-BE49-F238E27FC236}">
                <a16:creationId xmlns:a16="http://schemas.microsoft.com/office/drawing/2014/main" id="{0891C1DE-4765-4F0D-AC2D-9F6C2C1BC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50962"/>
              </p:ext>
            </p:extLst>
          </p:nvPr>
        </p:nvGraphicFramePr>
        <p:xfrm>
          <a:off x="609600" y="3530568"/>
          <a:ext cx="7793037" cy="3657600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188361317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486717773"/>
                    </a:ext>
                  </a:extLst>
                </a:gridCol>
                <a:gridCol w="3636963">
                  <a:extLst>
                    <a:ext uri="{9D8B030D-6E8A-4147-A177-3AD203B41FA5}">
                      <a16:colId xmlns:a16="http://schemas.microsoft.com/office/drawing/2014/main" val="661043637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787484617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Intervalo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Parejas que  Intercambian por estar desordenados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Lista Queda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70307"/>
                  </a:ext>
                </a:extLst>
              </a:tr>
              <a:tr h="274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(6,2)= 2, 1, 5,6, 3, 4, 0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(5,4)= 2, 1, 4,6, 3,5, 0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(6;0)=2, 1, 4,0, 3,5,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PE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PE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2, 1, 4,0, 3,5, 6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1939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(2, 0)=0, 1, 4,2, 3,5,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0, 1, 4,2, 3,5, 6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49081"/>
                  </a:ext>
                </a:extLst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Ninguno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0, 1, 4,2, 3,5, 6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283640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3/2=1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(4, 2)=0, 1, 2,4, 3,5, 6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(4, 3)= 0, 1, 2,3,4,5,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altLang="es-PE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0, 1, 2,3, 4,5, 6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46273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Ninguno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altLang="es-P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Lista Ordenada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409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825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000" b="1" dirty="0">
                <a:solidFill>
                  <a:schemeClr val="bg1"/>
                </a:solidFill>
              </a:rPr>
              <a:t>Ordenamiento Shell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4F6C7D-EDED-49EA-B6EF-890A9396B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8" t="21717" r="47727" b="21717"/>
          <a:stretch/>
        </p:blipFill>
        <p:spPr>
          <a:xfrm>
            <a:off x="1313543" y="2107544"/>
            <a:ext cx="8051589" cy="5283856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489D5C6-E857-4BF0-9421-0C1E56BC0896}"/>
              </a:ext>
            </a:extLst>
          </p:cNvPr>
          <p:cNvSpPr txBox="1"/>
          <p:nvPr/>
        </p:nvSpPr>
        <p:spPr>
          <a:xfrm>
            <a:off x="747689" y="1659219"/>
            <a:ext cx="86080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Implementando</a:t>
            </a:r>
            <a:endParaRPr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AA114B-9DA9-49A5-B1E1-3E85D2E8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943600"/>
            <a:ext cx="3276600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es-PE" dirty="0"/>
              <a:t>El 1er </a:t>
            </a:r>
            <a:r>
              <a:rPr lang="es-ES_tradnl" altLang="es-PE" dirty="0" err="1"/>
              <a:t>while</a:t>
            </a:r>
            <a:r>
              <a:rPr lang="es-ES_tradnl" altLang="es-PE" dirty="0"/>
              <a:t>: Log</a:t>
            </a:r>
            <a:r>
              <a:rPr lang="es-ES_tradnl" altLang="es-PE" baseline="-25000" dirty="0"/>
              <a:t>2</a:t>
            </a:r>
            <a:r>
              <a:rPr lang="es-ES_tradnl" altLang="es-PE" dirty="0"/>
              <a:t>n</a:t>
            </a:r>
          </a:p>
          <a:p>
            <a:r>
              <a:rPr lang="es-ES_tradnl" altLang="es-PE" dirty="0"/>
              <a:t>El </a:t>
            </a:r>
            <a:r>
              <a:rPr lang="es-ES_tradnl" altLang="es-PE" dirty="0" err="1"/>
              <a:t>for</a:t>
            </a:r>
            <a:r>
              <a:rPr lang="es-ES_tradnl" altLang="es-PE" dirty="0"/>
              <a:t>: n</a:t>
            </a:r>
          </a:p>
          <a:p>
            <a:r>
              <a:rPr lang="es-ES_tradnl" altLang="es-PE" sz="2400" dirty="0"/>
              <a:t>F(n)=n*Log</a:t>
            </a:r>
            <a:r>
              <a:rPr lang="es-ES_tradnl" altLang="es-PE" sz="2400" baseline="-25000" dirty="0"/>
              <a:t>2</a:t>
            </a:r>
            <a:r>
              <a:rPr lang="es-ES_tradnl" altLang="es-PE" sz="2400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73806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000" b="1" dirty="0">
                <a:solidFill>
                  <a:schemeClr val="bg1"/>
                </a:solidFill>
              </a:rPr>
              <a:t>Ejercicios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489D5C6-E857-4BF0-9421-0C1E56BC0896}"/>
              </a:ext>
            </a:extLst>
          </p:cNvPr>
          <p:cNvSpPr txBox="1"/>
          <p:nvPr/>
        </p:nvSpPr>
        <p:spPr>
          <a:xfrm>
            <a:off x="747689" y="1659219"/>
            <a:ext cx="8608060" cy="1330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Ordenar la secuencia 8,1,4,1,5,9,2,6,5 usando: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Ordenamiento Inserción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Ordenamiento Shell para intervalos {1,3,5}</a:t>
            </a:r>
            <a:endParaRPr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4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800" y="3630118"/>
            <a:ext cx="4819015" cy="371896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  <a:tab pos="355600" algn="l"/>
              </a:tabLst>
            </a:pPr>
            <a:r>
              <a:rPr lang="en-US" sz="2500" b="1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Contenido</a:t>
            </a:r>
            <a:r>
              <a:rPr lang="en-US" sz="2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Introducción</a:t>
            </a:r>
            <a:endParaRPr sz="25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Fisher-Yates </a:t>
            </a:r>
            <a:r>
              <a:rPr lang="es-PE" sz="2500" spc="-1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Shuffle</a:t>
            </a:r>
            <a:endParaRPr lang="es-PE" sz="2500" spc="-1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Ordenamiento intercambio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Ordenamiento burbuja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Ordenamiento selección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Ordenamiento inserción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Ordenamiento Shell</a:t>
            </a:r>
            <a:endParaRPr sz="25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959370" y="2286000"/>
            <a:ext cx="8413230" cy="10429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000" b="1" dirty="0">
                <a:solidFill>
                  <a:srgbClr val="FF0000"/>
                </a:solidFill>
              </a:rPr>
              <a:t>Sesión 6 : Algoritmos Fisher-Yates </a:t>
            </a:r>
            <a:r>
              <a:rPr lang="es-PE" sz="4000" b="1" dirty="0" err="1">
                <a:solidFill>
                  <a:srgbClr val="FF0000"/>
                </a:solidFill>
              </a:rPr>
              <a:t>Shuffle</a:t>
            </a:r>
            <a:r>
              <a:rPr lang="es-PE" sz="4000" b="1" dirty="0">
                <a:solidFill>
                  <a:srgbClr val="FF0000"/>
                </a:solidFill>
              </a:rPr>
              <a:t> y de ordenamiento simple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60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Referencias</a:t>
            </a:r>
            <a:endParaRPr sz="44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FE6CCDA-E5FB-4E70-82E6-D592ED56E321}"/>
              </a:ext>
            </a:extLst>
          </p:cNvPr>
          <p:cNvSpPr txBox="1"/>
          <p:nvPr/>
        </p:nvSpPr>
        <p:spPr>
          <a:xfrm>
            <a:off x="747689" y="1659219"/>
            <a:ext cx="8608695" cy="32976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z="2800" spc="-10" dirty="0">
                <a:solidFill>
                  <a:srgbClr val="002060"/>
                </a:solidFill>
                <a:cs typeface="Calibri"/>
              </a:rPr>
              <a:t>Sedgewick, R., et. al. (2011) Algorithms, Fourth Edition. Pearson.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z="2800" spc="-10" dirty="0" err="1">
                <a:solidFill>
                  <a:srgbClr val="002060"/>
                </a:solidFill>
                <a:cs typeface="Calibri"/>
              </a:rPr>
              <a:t>Cormen</a:t>
            </a:r>
            <a:r>
              <a:rPr lang="en-US" sz="2800" spc="-10" dirty="0">
                <a:solidFill>
                  <a:srgbClr val="002060"/>
                </a:solidFill>
                <a:cs typeface="Calibri"/>
              </a:rPr>
              <a:t>, H., et. al. (2009) Introduction to Algorithms, MIT Press.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z="2800" spc="-10" dirty="0">
                <a:solidFill>
                  <a:srgbClr val="002060"/>
                </a:solidFill>
                <a:cs typeface="Calibri"/>
              </a:rPr>
              <a:t>Allen, Mark (2014) Data Structures and Algorithms Analysis in C++, Fourth Edition. Pearson.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sz="2800" spc="-1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736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4564" y="4835144"/>
            <a:ext cx="2120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EXIGETE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INNOVA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3835" y="599998"/>
            <a:ext cx="6321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Introducción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470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El ordenamiento de los datos consiste en disponer un conjunto de datos (o una estructura) en algún determinado orden con respecto a alguno de sus campos.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Clave: Campo por el cual se ordena.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lang="es-PE" sz="2800" spc="-5" dirty="0">
              <a:solidFill>
                <a:srgbClr val="002060"/>
              </a:solidFill>
              <a:cs typeface="Calibri"/>
            </a:endParaRP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Según donde estén almacenados los datos a ordenar, podemos decir que el ordenamiento es: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Interno: </a:t>
            </a:r>
            <a:r>
              <a:rPr lang="es-PE" sz="2400" spc="-5" dirty="0" err="1">
                <a:solidFill>
                  <a:srgbClr val="002060"/>
                </a:solidFill>
                <a:cs typeface="Calibri"/>
              </a:rPr>
              <a:t>Arrays</a:t>
            </a:r>
            <a:r>
              <a:rPr lang="es-PE" sz="2400" spc="-5" dirty="0">
                <a:solidFill>
                  <a:srgbClr val="002060"/>
                </a:solidFill>
                <a:cs typeface="Calibri"/>
              </a:rPr>
              <a:t>, listas o árbol. Típicamente en RAM.</a:t>
            </a:r>
          </a:p>
          <a:p>
            <a:pPr marL="927100" marR="920115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400" spc="-5" dirty="0">
                <a:solidFill>
                  <a:srgbClr val="002060"/>
                </a:solidFill>
                <a:cs typeface="Calibri"/>
              </a:rPr>
              <a:t>Externo: En Archivos en discos.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lang="es-PE"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1" y="599998"/>
            <a:ext cx="7335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dirty="0">
                <a:solidFill>
                  <a:schemeClr val="bg1"/>
                </a:solidFill>
              </a:rPr>
              <a:t>Algoritmo Fisher-Yates </a:t>
            </a:r>
            <a:r>
              <a:rPr lang="es-PE" sz="4400" dirty="0" err="1">
                <a:solidFill>
                  <a:schemeClr val="bg1"/>
                </a:solidFill>
              </a:rPr>
              <a:t>Shuffle</a:t>
            </a:r>
            <a:endParaRPr lang="es-PE" sz="44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347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Similar al proceso de escuchar pistas de música aleatoriamente en un reproductor de audio.</a:t>
            </a:r>
          </a:p>
          <a:p>
            <a:pPr marL="469900" marR="920115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Este algoritmo de Fisher-Yates tiene una trayectoria bastante larga. Fue presentado por los británicos Ronald A. Fisher (estadístico y biólogo) y Frank Yates (también estadístico) en su obra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Statistical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tables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for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biological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,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agricultural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and medical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research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, publicada por primera vez en 1938. </a:t>
            </a:r>
            <a:endParaRPr lang="es-PE"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39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dirty="0">
                <a:solidFill>
                  <a:schemeClr val="bg1"/>
                </a:solidFill>
              </a:rPr>
              <a:t>Algoritmo Fisher-Yates </a:t>
            </a:r>
            <a:r>
              <a:rPr lang="es-PE" sz="4400" b="1" dirty="0" err="1">
                <a:solidFill>
                  <a:schemeClr val="bg1"/>
                </a:solidFill>
              </a:rPr>
              <a:t>Shuffle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689" y="1659219"/>
            <a:ext cx="8608060" cy="43979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Produce una uniforme permutación aleatoria de un arreglo de entrada en un tiempo O(n). 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Los principales pasos son: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Tenemos una matriz de N elementos, A [N].</a:t>
            </a:r>
          </a:p>
          <a:p>
            <a:pPr marL="1441450" marR="5080" lvl="2" indent="-514350" algn="just">
              <a:spcBef>
                <a:spcPts val="95"/>
              </a:spcBef>
              <a:buClr>
                <a:srgbClr val="1F497D"/>
              </a:buClr>
              <a:buSzPct val="69642"/>
              <a:buFont typeface="+mj-lt"/>
              <a:buAutoNum type="arabicPeriod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Se itera la matriz desde el último elemento.</a:t>
            </a:r>
          </a:p>
          <a:p>
            <a:pPr marL="1441450" marR="5080" lvl="2" indent="-514350" algn="just">
              <a:spcBef>
                <a:spcPts val="95"/>
              </a:spcBef>
              <a:buClr>
                <a:srgbClr val="1F497D"/>
              </a:buClr>
              <a:buSzPct val="69642"/>
              <a:buFont typeface="+mj-lt"/>
              <a:buAutoNum type="arabicPeriod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Si está en el i-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ésimo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 elemento desde el final, genera un número aleatorio  j, en el rango [0, i].</a:t>
            </a:r>
          </a:p>
          <a:p>
            <a:pPr marL="1441450" marR="5080" lvl="2" indent="-514350" algn="just">
              <a:spcBef>
                <a:spcPts val="95"/>
              </a:spcBef>
              <a:buClr>
                <a:srgbClr val="1F497D"/>
              </a:buClr>
              <a:buSzPct val="69642"/>
              <a:buFont typeface="+mj-lt"/>
              <a:buAutoNum type="arabicPeriod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Se intercambia A [i] y A [j].</a:t>
            </a:r>
          </a:p>
          <a:p>
            <a:pPr marL="1441450" marR="5080" lvl="2" indent="-514350" algn="just">
              <a:spcBef>
                <a:spcPts val="95"/>
              </a:spcBef>
              <a:buClr>
                <a:srgbClr val="1F497D"/>
              </a:buClr>
              <a:buSzPct val="69642"/>
              <a:buFont typeface="+mj-lt"/>
              <a:buAutoNum type="arabicPeriod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Continúe hasta llegar al elemento en el índice 1, es decir, A [1].</a:t>
            </a:r>
            <a:endParaRPr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dirty="0">
                <a:solidFill>
                  <a:schemeClr val="bg1"/>
                </a:solidFill>
              </a:rPr>
              <a:t>Algoritmo Fisher-Yates </a:t>
            </a:r>
            <a:r>
              <a:rPr lang="es-PE" sz="4400" b="1" dirty="0" err="1">
                <a:solidFill>
                  <a:schemeClr val="bg1"/>
                </a:solidFill>
              </a:rPr>
              <a:t>Shuffle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689" y="1659219"/>
            <a:ext cx="86080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Implementando</a:t>
            </a:r>
            <a:endParaRPr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BFC8E1-3417-4C28-AAB5-803B986B0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3" t="21717" r="56818" b="20370"/>
          <a:stretch/>
        </p:blipFill>
        <p:spPr>
          <a:xfrm>
            <a:off x="2270419" y="2388565"/>
            <a:ext cx="5562600" cy="47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6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dirty="0">
                <a:solidFill>
                  <a:schemeClr val="bg1"/>
                </a:solidFill>
              </a:rPr>
              <a:t>Ordenamiento por intercambio 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689" y="1659219"/>
            <a:ext cx="8608060" cy="4385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El más sencillo de todos, conocido como burbuja. Se basa en: 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La lectura sucesiva de la lista a ordenar,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Comparando el elemento inferior de la lista con todos los restantes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Efectuando el Intercambio de posiciones cuando el orden resultante no sea correcto.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endParaRPr lang="es-PE" sz="2800" spc="-5" dirty="0">
              <a:solidFill>
                <a:srgbClr val="002060"/>
              </a:solidFill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Siendo n la cantidad de elementos, Realizará al menos n–1 pasadas</a:t>
            </a:r>
            <a:endParaRPr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91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dirty="0">
                <a:solidFill>
                  <a:schemeClr val="bg1"/>
                </a:solidFill>
              </a:rPr>
              <a:t>Ordenamiento Intercambio 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689" y="1659219"/>
            <a:ext cx="86080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cs typeface="Calibri"/>
              </a:rPr>
              <a:t>Ejemplo</a:t>
            </a:r>
            <a:endParaRPr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" name="Rectangle 213">
            <a:extLst>
              <a:ext uri="{FF2B5EF4-FFF2-40B4-BE49-F238E27FC236}">
                <a16:creationId xmlns:a16="http://schemas.microsoft.com/office/drawing/2014/main" id="{A09B0401-4CC9-489B-9D86-A542159B7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50903"/>
            <a:ext cx="8424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s-ES_tradnl" sz="1800" b="1" dirty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Arial" charset="0"/>
              </a:rPr>
              <a:t>Pasada 1: </a:t>
            </a:r>
            <a:r>
              <a:rPr lang="es-ES_tradnl" sz="1800" dirty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Arial" charset="0"/>
              </a:rPr>
              <a:t>Se compara a[1] con todos, así primero se cambia a[1] con a[2] pues a[1] &gt; a[2] y debe ser Ascendente, es decir a[1]&lt;a[2] …y por último a[1] con a[4] </a:t>
            </a:r>
          </a:p>
        </p:txBody>
      </p:sp>
      <p:graphicFrame>
        <p:nvGraphicFramePr>
          <p:cNvPr id="5" name="Group 430">
            <a:extLst>
              <a:ext uri="{FF2B5EF4-FFF2-40B4-BE49-F238E27FC236}">
                <a16:creationId xmlns:a16="http://schemas.microsoft.com/office/drawing/2014/main" id="{85FB5B83-D6A2-4D65-B23E-1B7396111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26235"/>
              </p:ext>
            </p:extLst>
          </p:nvPr>
        </p:nvGraphicFramePr>
        <p:xfrm>
          <a:off x="1219200" y="2989103"/>
          <a:ext cx="2362200" cy="73152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>
            <a:extLst>
              <a:ext uri="{FF2B5EF4-FFF2-40B4-BE49-F238E27FC236}">
                <a16:creationId xmlns:a16="http://schemas.microsoft.com/office/drawing/2014/main" id="{8D7FB366-5A17-445A-9800-DEC8752D7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03408"/>
              </p:ext>
            </p:extLst>
          </p:nvPr>
        </p:nvGraphicFramePr>
        <p:xfrm>
          <a:off x="4038600" y="2989103"/>
          <a:ext cx="2438400" cy="73152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434">
            <a:extLst>
              <a:ext uri="{FF2B5EF4-FFF2-40B4-BE49-F238E27FC236}">
                <a16:creationId xmlns:a16="http://schemas.microsoft.com/office/drawing/2014/main" id="{975F5BBB-5D2F-4173-B0A0-A8FA276C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31838"/>
              </p:ext>
            </p:extLst>
          </p:nvPr>
        </p:nvGraphicFramePr>
        <p:xfrm>
          <a:off x="6934200" y="2989103"/>
          <a:ext cx="2438400" cy="73152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307">
            <a:extLst>
              <a:ext uri="{FF2B5EF4-FFF2-40B4-BE49-F238E27FC236}">
                <a16:creationId xmlns:a16="http://schemas.microsoft.com/office/drawing/2014/main" id="{EEB76643-CBCD-4127-8773-B5A8DE0A2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08303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s-ES_tradnl" sz="1800" b="1" dirty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Arial" charset="0"/>
              </a:rPr>
              <a:t>Pasada 2: </a:t>
            </a:r>
            <a:r>
              <a:rPr lang="es-ES_tradnl" sz="1800" dirty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Arial" charset="0"/>
              </a:rPr>
              <a:t>El elemento mas pequeño esta en a[1] y se analiza la </a:t>
            </a:r>
            <a:r>
              <a:rPr lang="es-ES_tradnl" sz="1800" dirty="0" err="1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Arial" charset="0"/>
              </a:rPr>
              <a:t>sublista</a:t>
            </a:r>
            <a:r>
              <a:rPr lang="es-ES_tradnl" sz="1800" dirty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Arial" charset="0"/>
              </a:rPr>
              <a:t> restante.</a:t>
            </a:r>
          </a:p>
          <a:p>
            <a:pPr algn="just"/>
            <a:r>
              <a:rPr lang="es-ES_tradnl" sz="1800" dirty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Arial" charset="0"/>
              </a:rPr>
              <a:t>Al cabo de la pasada, el segundo mas chico esta en a[2]….</a:t>
            </a:r>
          </a:p>
        </p:txBody>
      </p:sp>
      <p:sp>
        <p:nvSpPr>
          <p:cNvPr id="9" name="Rectangle 308">
            <a:extLst>
              <a:ext uri="{FF2B5EF4-FFF2-40B4-BE49-F238E27FC236}">
                <a16:creationId xmlns:a16="http://schemas.microsoft.com/office/drawing/2014/main" id="{09D4BD65-E09D-4424-86B5-05617A5A7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494303"/>
            <a:ext cx="7794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200" b="1" dirty="0">
                <a:solidFill>
                  <a:schemeClr val="accent1">
                    <a:lumMod val="50000"/>
                  </a:schemeClr>
                </a:solidFill>
              </a:rPr>
              <a:t>Pasada i: </a:t>
            </a:r>
            <a:r>
              <a:rPr lang="es-ES_tradnl" sz="2200" dirty="0">
                <a:solidFill>
                  <a:schemeClr val="accent1">
                    <a:lumMod val="50000"/>
                  </a:schemeClr>
                </a:solidFill>
              </a:rPr>
              <a:t>Al cabo de la pasada i, el elemento de orden i, está en a[i]</a:t>
            </a:r>
          </a:p>
        </p:txBody>
      </p:sp>
      <p:sp>
        <p:nvSpPr>
          <p:cNvPr id="10" name="Rectangle 353">
            <a:extLst>
              <a:ext uri="{FF2B5EF4-FFF2-40B4-BE49-F238E27FC236}">
                <a16:creationId xmlns:a16="http://schemas.microsoft.com/office/drawing/2014/main" id="{8AAFF9D8-A43D-4A91-9C23-65144D614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2270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ES_tradnl" sz="1800" b="1" dirty="0">
                <a:solidFill>
                  <a:schemeClr val="accent1">
                    <a:lumMod val="50000"/>
                  </a:schemeClr>
                </a:solidFill>
                <a:ea typeface="Times New Roman" pitchFamily="18" charset="0"/>
                <a:cs typeface="Arial" charset="0"/>
              </a:rPr>
              <a:t>Pasada 3:</a:t>
            </a:r>
            <a:endParaRPr lang="es-ES_tradnl" sz="1800" dirty="0">
              <a:solidFill>
                <a:schemeClr val="accent1">
                  <a:lumMod val="50000"/>
                </a:schemeClr>
              </a:solidFill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11" name="Group 438">
            <a:extLst>
              <a:ext uri="{FF2B5EF4-FFF2-40B4-BE49-F238E27FC236}">
                <a16:creationId xmlns:a16="http://schemas.microsoft.com/office/drawing/2014/main" id="{80F810FD-F2FE-46FE-A996-6592BBB75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31747"/>
              </p:ext>
            </p:extLst>
          </p:nvPr>
        </p:nvGraphicFramePr>
        <p:xfrm>
          <a:off x="5486400" y="5351303"/>
          <a:ext cx="2514600" cy="73152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20">
            <a:extLst>
              <a:ext uri="{FF2B5EF4-FFF2-40B4-BE49-F238E27FC236}">
                <a16:creationId xmlns:a16="http://schemas.microsoft.com/office/drawing/2014/main" id="{0651D081-686D-4F04-AEE1-5948C9260A74}"/>
              </a:ext>
            </a:extLst>
          </p:cNvPr>
          <p:cNvCxnSpPr/>
          <p:nvPr/>
        </p:nvCxnSpPr>
        <p:spPr>
          <a:xfrm rot="5400000" flipH="1" flipV="1">
            <a:off x="1373019" y="3865403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2BE6A685-F568-4AD4-B94C-39232EEA6DF4}"/>
              </a:ext>
            </a:extLst>
          </p:cNvPr>
          <p:cNvCxnSpPr/>
          <p:nvPr/>
        </p:nvCxnSpPr>
        <p:spPr>
          <a:xfrm rot="5400000" flipH="1" flipV="1">
            <a:off x="2020094" y="3864609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26">
            <a:extLst>
              <a:ext uri="{FF2B5EF4-FFF2-40B4-BE49-F238E27FC236}">
                <a16:creationId xmlns:a16="http://schemas.microsoft.com/office/drawing/2014/main" id="{87A3D365-86CD-44EB-917D-91CE85F1FFF3}"/>
              </a:ext>
            </a:extLst>
          </p:cNvPr>
          <p:cNvCxnSpPr/>
          <p:nvPr/>
        </p:nvCxnSpPr>
        <p:spPr>
          <a:xfrm>
            <a:off x="1485275" y="3979703"/>
            <a:ext cx="648325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34">
            <a:extLst>
              <a:ext uri="{FF2B5EF4-FFF2-40B4-BE49-F238E27FC236}">
                <a16:creationId xmlns:a16="http://schemas.microsoft.com/office/drawing/2014/main" id="{1F4B993D-3E70-4AD4-81B0-BA62041812E7}"/>
              </a:ext>
            </a:extLst>
          </p:cNvPr>
          <p:cNvCxnSpPr/>
          <p:nvPr/>
        </p:nvCxnSpPr>
        <p:spPr>
          <a:xfrm rot="5400000" flipH="1" flipV="1">
            <a:off x="4231144" y="3865403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35">
            <a:extLst>
              <a:ext uri="{FF2B5EF4-FFF2-40B4-BE49-F238E27FC236}">
                <a16:creationId xmlns:a16="http://schemas.microsoft.com/office/drawing/2014/main" id="{683BAB7F-46E6-41E2-85AD-D22C88FF5105}"/>
              </a:ext>
            </a:extLst>
          </p:cNvPr>
          <p:cNvCxnSpPr/>
          <p:nvPr/>
        </p:nvCxnSpPr>
        <p:spPr>
          <a:xfrm rot="5400000" flipH="1" flipV="1">
            <a:off x="5449094" y="3864609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36">
            <a:extLst>
              <a:ext uri="{FF2B5EF4-FFF2-40B4-BE49-F238E27FC236}">
                <a16:creationId xmlns:a16="http://schemas.microsoft.com/office/drawing/2014/main" id="{5ABCBA82-9AD8-433B-94AB-D9BA1BE259CE}"/>
              </a:ext>
            </a:extLst>
          </p:cNvPr>
          <p:cNvCxnSpPr/>
          <p:nvPr/>
        </p:nvCxnSpPr>
        <p:spPr>
          <a:xfrm>
            <a:off x="4343400" y="3979703"/>
            <a:ext cx="1219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38">
            <a:extLst>
              <a:ext uri="{FF2B5EF4-FFF2-40B4-BE49-F238E27FC236}">
                <a16:creationId xmlns:a16="http://schemas.microsoft.com/office/drawing/2014/main" id="{0035351A-4F1E-41BB-9351-572093734867}"/>
              </a:ext>
            </a:extLst>
          </p:cNvPr>
          <p:cNvCxnSpPr/>
          <p:nvPr/>
        </p:nvCxnSpPr>
        <p:spPr>
          <a:xfrm rot="5400000" flipH="1" flipV="1">
            <a:off x="7126744" y="3865403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39">
            <a:extLst>
              <a:ext uri="{FF2B5EF4-FFF2-40B4-BE49-F238E27FC236}">
                <a16:creationId xmlns:a16="http://schemas.microsoft.com/office/drawing/2014/main" id="{F9F0B9E5-1926-41C3-9FA0-5DA586D93915}"/>
              </a:ext>
            </a:extLst>
          </p:cNvPr>
          <p:cNvCxnSpPr/>
          <p:nvPr/>
        </p:nvCxnSpPr>
        <p:spPr>
          <a:xfrm rot="5400000" flipH="1" flipV="1">
            <a:off x="8954294" y="3864609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40">
            <a:extLst>
              <a:ext uri="{FF2B5EF4-FFF2-40B4-BE49-F238E27FC236}">
                <a16:creationId xmlns:a16="http://schemas.microsoft.com/office/drawing/2014/main" id="{154CBED1-544F-4296-AFCB-CE4E7E4C834D}"/>
              </a:ext>
            </a:extLst>
          </p:cNvPr>
          <p:cNvCxnSpPr/>
          <p:nvPr/>
        </p:nvCxnSpPr>
        <p:spPr>
          <a:xfrm>
            <a:off x="7239000" y="3979703"/>
            <a:ext cx="1828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Group 438">
            <a:extLst>
              <a:ext uri="{FF2B5EF4-FFF2-40B4-BE49-F238E27FC236}">
                <a16:creationId xmlns:a16="http://schemas.microsoft.com/office/drawing/2014/main" id="{B37EB73A-2B51-4886-8B80-FAA569E2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32059"/>
              </p:ext>
            </p:extLst>
          </p:nvPr>
        </p:nvGraphicFramePr>
        <p:xfrm>
          <a:off x="2514600" y="5351303"/>
          <a:ext cx="2514600" cy="73152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a[1]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a[2]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a[3]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a[4]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_tradnl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s-ES_tradnl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Arrow Connector 43">
            <a:extLst>
              <a:ext uri="{FF2B5EF4-FFF2-40B4-BE49-F238E27FC236}">
                <a16:creationId xmlns:a16="http://schemas.microsoft.com/office/drawing/2014/main" id="{9A642DEC-69AF-4A7D-B4BC-1A28C7C50718}"/>
              </a:ext>
            </a:extLst>
          </p:cNvPr>
          <p:cNvCxnSpPr/>
          <p:nvPr/>
        </p:nvCxnSpPr>
        <p:spPr>
          <a:xfrm rot="5400000" flipH="1" flipV="1">
            <a:off x="3972064" y="6227603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44">
            <a:extLst>
              <a:ext uri="{FF2B5EF4-FFF2-40B4-BE49-F238E27FC236}">
                <a16:creationId xmlns:a16="http://schemas.microsoft.com/office/drawing/2014/main" id="{11A5771C-6CE2-4F09-A00A-05752EA169CF}"/>
              </a:ext>
            </a:extLst>
          </p:cNvPr>
          <p:cNvCxnSpPr/>
          <p:nvPr/>
        </p:nvCxnSpPr>
        <p:spPr>
          <a:xfrm rot="5400000" flipH="1" flipV="1">
            <a:off x="4619139" y="6226809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45">
            <a:extLst>
              <a:ext uri="{FF2B5EF4-FFF2-40B4-BE49-F238E27FC236}">
                <a16:creationId xmlns:a16="http://schemas.microsoft.com/office/drawing/2014/main" id="{F48A1045-A560-4348-A8DF-0E3E06F877F3}"/>
              </a:ext>
            </a:extLst>
          </p:cNvPr>
          <p:cNvCxnSpPr/>
          <p:nvPr/>
        </p:nvCxnSpPr>
        <p:spPr>
          <a:xfrm>
            <a:off x="4084320" y="6341903"/>
            <a:ext cx="648325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96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</TotalTime>
  <Words>2364</Words>
  <Application>Microsoft Office PowerPoint</Application>
  <PresentationFormat>Personalizado</PresentationFormat>
  <Paragraphs>484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Book Antiqua</vt:lpstr>
      <vt:lpstr>Calibri</vt:lpstr>
      <vt:lpstr>Consolas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Introducción</vt:lpstr>
      <vt:lpstr>Algoritmo Fisher-Yates Shuffle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Administrador</dc:creator>
  <cp:lastModifiedBy>PCSICJAR (JARA GARCIA, CARLOS ALBERTO)</cp:lastModifiedBy>
  <cp:revision>158</cp:revision>
  <dcterms:created xsi:type="dcterms:W3CDTF">2018-03-21T17:32:09Z</dcterms:created>
  <dcterms:modified xsi:type="dcterms:W3CDTF">2019-09-16T06:06:24Z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2017-12-12T00:00:00Z</vt:filetime>
  </property>
  <property fmtid="{D5CDD505-2E9C-101B-9397-08002B2CF9AE}" pid="3" name="LastSaved">
    <vt:filetime>2018-03-21T00:00:00Z</vt:filetime>
  </property>
</Properties>
</file>