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306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50" r:id="rId21"/>
    <p:sldId id="352" r:id="rId22"/>
    <p:sldId id="300" r:id="rId23"/>
    <p:sldId id="295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66" autoAdjust="0"/>
  </p:normalViewPr>
  <p:slideViewPr>
    <p:cSldViewPr>
      <p:cViewPr varScale="1">
        <p:scale>
          <a:sx n="57" d="100"/>
          <a:sy n="57" d="100"/>
        </p:scale>
        <p:origin x="7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247A-8472-45C2-B5CB-68B59FB90A82}" type="datetimeFigureOut">
              <a:rPr lang="es-PE" smtClean="0"/>
              <a:t>28/09/2019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28748-A0E3-467A-93C7-4146D41DFD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96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spc="-5" dirty="0">
                <a:solidFill>
                  <a:srgbClr val="002060"/>
                </a:solidFill>
                <a:cs typeface="Calibri"/>
              </a:rPr>
              <a:t>Es decir, si los datos estuviesen ordenados, devuelve el elemento que se encontraría en la posición n.</a:t>
            </a:r>
          </a:p>
          <a:p>
            <a:r>
              <a:rPr lang="es-PE" dirty="0"/>
              <a:t>Hoare Algoritmo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28748-A0E3-467A-93C7-4146D41DFD09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6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738" y="599998"/>
            <a:ext cx="85289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1155" y="2750850"/>
            <a:ext cx="4067175" cy="433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0C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3762" y="3055620"/>
            <a:ext cx="1670685" cy="1668780"/>
          </a:xfrm>
          <a:custGeom>
            <a:avLst/>
            <a:gdLst/>
            <a:ahLst/>
            <a:cxnLst/>
            <a:rect l="l" t="t" r="r" b="b"/>
            <a:pathLst>
              <a:path w="1670685" h="1668779">
                <a:moveTo>
                  <a:pt x="318425" y="184403"/>
                </a:moveTo>
                <a:lnTo>
                  <a:pt x="255051" y="231221"/>
                </a:lnTo>
                <a:lnTo>
                  <a:pt x="222701" y="263133"/>
                </a:lnTo>
                <a:lnTo>
                  <a:pt x="190726" y="299618"/>
                </a:lnTo>
                <a:lnTo>
                  <a:pt x="159739" y="339852"/>
                </a:lnTo>
                <a:lnTo>
                  <a:pt x="130351" y="383011"/>
                </a:lnTo>
                <a:lnTo>
                  <a:pt x="103177" y="428274"/>
                </a:lnTo>
                <a:lnTo>
                  <a:pt x="78828" y="474817"/>
                </a:lnTo>
                <a:lnTo>
                  <a:pt x="57917" y="521817"/>
                </a:lnTo>
                <a:lnTo>
                  <a:pt x="41057" y="568451"/>
                </a:lnTo>
                <a:lnTo>
                  <a:pt x="28140" y="613832"/>
                </a:lnTo>
                <a:lnTo>
                  <a:pt x="17605" y="660604"/>
                </a:lnTo>
                <a:lnTo>
                  <a:pt x="9482" y="708445"/>
                </a:lnTo>
                <a:lnTo>
                  <a:pt x="3804" y="757032"/>
                </a:lnTo>
                <a:lnTo>
                  <a:pt x="602" y="806043"/>
                </a:lnTo>
                <a:lnTo>
                  <a:pt x="24" y="847020"/>
                </a:lnTo>
                <a:lnTo>
                  <a:pt x="0" y="857545"/>
                </a:lnTo>
                <a:lnTo>
                  <a:pt x="1756" y="904043"/>
                </a:lnTo>
                <a:lnTo>
                  <a:pt x="6175" y="952387"/>
                </a:lnTo>
                <a:lnTo>
                  <a:pt x="13197" y="999863"/>
                </a:lnTo>
                <a:lnTo>
                  <a:pt x="22854" y="1046148"/>
                </a:lnTo>
                <a:lnTo>
                  <a:pt x="35178" y="1090920"/>
                </a:lnTo>
                <a:lnTo>
                  <a:pt x="50201" y="1133855"/>
                </a:lnTo>
                <a:lnTo>
                  <a:pt x="68029" y="1176702"/>
                </a:lnTo>
                <a:lnTo>
                  <a:pt x="87556" y="1217801"/>
                </a:lnTo>
                <a:lnTo>
                  <a:pt x="108710" y="1257151"/>
                </a:lnTo>
                <a:lnTo>
                  <a:pt x="131422" y="1294751"/>
                </a:lnTo>
                <a:lnTo>
                  <a:pt x="155620" y="1330600"/>
                </a:lnTo>
                <a:lnTo>
                  <a:pt x="181232" y="1364697"/>
                </a:lnTo>
                <a:lnTo>
                  <a:pt x="208189" y="1397040"/>
                </a:lnTo>
                <a:lnTo>
                  <a:pt x="236418" y="1427628"/>
                </a:lnTo>
                <a:lnTo>
                  <a:pt x="265850" y="1456459"/>
                </a:lnTo>
                <a:lnTo>
                  <a:pt x="296412" y="1483534"/>
                </a:lnTo>
                <a:lnTo>
                  <a:pt x="328034" y="1508849"/>
                </a:lnTo>
                <a:lnTo>
                  <a:pt x="360645" y="1532405"/>
                </a:lnTo>
                <a:lnTo>
                  <a:pt x="394173" y="1554200"/>
                </a:lnTo>
                <a:lnTo>
                  <a:pt x="428549" y="1574232"/>
                </a:lnTo>
                <a:lnTo>
                  <a:pt x="463700" y="1592501"/>
                </a:lnTo>
                <a:lnTo>
                  <a:pt x="499555" y="1609005"/>
                </a:lnTo>
                <a:lnTo>
                  <a:pt x="536045" y="1623743"/>
                </a:lnTo>
                <a:lnTo>
                  <a:pt x="573097" y="1636713"/>
                </a:lnTo>
                <a:lnTo>
                  <a:pt x="610641" y="1647915"/>
                </a:lnTo>
                <a:lnTo>
                  <a:pt x="648605" y="1657347"/>
                </a:lnTo>
                <a:lnTo>
                  <a:pt x="686919" y="1665008"/>
                </a:lnTo>
                <a:lnTo>
                  <a:pt x="711637" y="1668779"/>
                </a:lnTo>
                <a:lnTo>
                  <a:pt x="959888" y="1668779"/>
                </a:lnTo>
                <a:lnTo>
                  <a:pt x="997492" y="1662389"/>
                </a:lnTo>
                <a:lnTo>
                  <a:pt x="1035756" y="1654054"/>
                </a:lnTo>
                <a:lnTo>
                  <a:pt x="1073659" y="1643937"/>
                </a:lnTo>
                <a:lnTo>
                  <a:pt x="1111131" y="1632034"/>
                </a:lnTo>
                <a:lnTo>
                  <a:pt x="1148100" y="1618346"/>
                </a:lnTo>
                <a:lnTo>
                  <a:pt x="1184495" y="1602870"/>
                </a:lnTo>
                <a:lnTo>
                  <a:pt x="1220246" y="1585606"/>
                </a:lnTo>
                <a:lnTo>
                  <a:pt x="1255280" y="1566552"/>
                </a:lnTo>
                <a:lnTo>
                  <a:pt x="1289528" y="1545708"/>
                </a:lnTo>
                <a:lnTo>
                  <a:pt x="1322918" y="1523071"/>
                </a:lnTo>
                <a:lnTo>
                  <a:pt x="1355380" y="1498641"/>
                </a:lnTo>
                <a:lnTo>
                  <a:pt x="1386841" y="1472416"/>
                </a:lnTo>
                <a:lnTo>
                  <a:pt x="1417231" y="1444396"/>
                </a:lnTo>
                <a:lnTo>
                  <a:pt x="1446480" y="1414578"/>
                </a:lnTo>
                <a:lnTo>
                  <a:pt x="1474515" y="1382962"/>
                </a:lnTo>
                <a:lnTo>
                  <a:pt x="1501267" y="1349546"/>
                </a:lnTo>
                <a:lnTo>
                  <a:pt x="1526664" y="1314330"/>
                </a:lnTo>
                <a:lnTo>
                  <a:pt x="1549777" y="1278635"/>
                </a:lnTo>
                <a:lnTo>
                  <a:pt x="839633" y="1278635"/>
                </a:lnTo>
                <a:lnTo>
                  <a:pt x="791758" y="1276431"/>
                </a:lnTo>
                <a:lnTo>
                  <a:pt x="745214" y="1271361"/>
                </a:lnTo>
                <a:lnTo>
                  <a:pt x="700057" y="1263530"/>
                </a:lnTo>
                <a:lnTo>
                  <a:pt x="656344" y="1253040"/>
                </a:lnTo>
                <a:lnTo>
                  <a:pt x="614130" y="1239995"/>
                </a:lnTo>
                <a:lnTo>
                  <a:pt x="573473" y="1224498"/>
                </a:lnTo>
                <a:lnTo>
                  <a:pt x="534427" y="1206653"/>
                </a:lnTo>
                <a:lnTo>
                  <a:pt x="497049" y="1186564"/>
                </a:lnTo>
                <a:lnTo>
                  <a:pt x="461396" y="1164334"/>
                </a:lnTo>
                <a:lnTo>
                  <a:pt x="427524" y="1140066"/>
                </a:lnTo>
                <a:lnTo>
                  <a:pt x="395488" y="1113863"/>
                </a:lnTo>
                <a:lnTo>
                  <a:pt x="365345" y="1085830"/>
                </a:lnTo>
                <a:lnTo>
                  <a:pt x="337151" y="1056069"/>
                </a:lnTo>
                <a:lnTo>
                  <a:pt x="310963" y="1024684"/>
                </a:lnTo>
                <a:lnTo>
                  <a:pt x="286836" y="991779"/>
                </a:lnTo>
                <a:lnTo>
                  <a:pt x="264826" y="957456"/>
                </a:lnTo>
                <a:lnTo>
                  <a:pt x="244990" y="921820"/>
                </a:lnTo>
                <a:lnTo>
                  <a:pt x="227384" y="884973"/>
                </a:lnTo>
                <a:lnTo>
                  <a:pt x="212064" y="847020"/>
                </a:lnTo>
                <a:lnTo>
                  <a:pt x="199087" y="808063"/>
                </a:lnTo>
                <a:lnTo>
                  <a:pt x="188507" y="768207"/>
                </a:lnTo>
                <a:lnTo>
                  <a:pt x="180383" y="727553"/>
                </a:lnTo>
                <a:lnTo>
                  <a:pt x="174769" y="686207"/>
                </a:lnTo>
                <a:lnTo>
                  <a:pt x="171722" y="644271"/>
                </a:lnTo>
                <a:lnTo>
                  <a:pt x="171298" y="601849"/>
                </a:lnTo>
                <a:lnTo>
                  <a:pt x="173553" y="559044"/>
                </a:lnTo>
                <a:lnTo>
                  <a:pt x="178544" y="515960"/>
                </a:lnTo>
                <a:lnTo>
                  <a:pt x="186327" y="472700"/>
                </a:lnTo>
                <a:lnTo>
                  <a:pt x="196957" y="429368"/>
                </a:lnTo>
                <a:lnTo>
                  <a:pt x="210491" y="386066"/>
                </a:lnTo>
                <a:lnTo>
                  <a:pt x="226985" y="342900"/>
                </a:lnTo>
                <a:lnTo>
                  <a:pt x="248988" y="298203"/>
                </a:lnTo>
                <a:lnTo>
                  <a:pt x="272705" y="259651"/>
                </a:lnTo>
                <a:lnTo>
                  <a:pt x="296422" y="223099"/>
                </a:lnTo>
                <a:lnTo>
                  <a:pt x="318425" y="184403"/>
                </a:lnTo>
                <a:close/>
              </a:path>
              <a:path w="1670685" h="1668779">
                <a:moveTo>
                  <a:pt x="838109" y="0"/>
                </a:moveTo>
                <a:lnTo>
                  <a:pt x="801366" y="16582"/>
                </a:lnTo>
                <a:lnTo>
                  <a:pt x="766189" y="38076"/>
                </a:lnTo>
                <a:lnTo>
                  <a:pt x="732862" y="64106"/>
                </a:lnTo>
                <a:lnTo>
                  <a:pt x="701664" y="94297"/>
                </a:lnTo>
                <a:lnTo>
                  <a:pt x="672876" y="128274"/>
                </a:lnTo>
                <a:lnTo>
                  <a:pt x="646782" y="165663"/>
                </a:lnTo>
                <a:lnTo>
                  <a:pt x="623661" y="206088"/>
                </a:lnTo>
                <a:lnTo>
                  <a:pt x="603794" y="249173"/>
                </a:lnTo>
                <a:lnTo>
                  <a:pt x="587464" y="294545"/>
                </a:lnTo>
                <a:lnTo>
                  <a:pt x="574951" y="341828"/>
                </a:lnTo>
                <a:lnTo>
                  <a:pt x="566537" y="390647"/>
                </a:lnTo>
                <a:lnTo>
                  <a:pt x="562519" y="440435"/>
                </a:lnTo>
                <a:lnTo>
                  <a:pt x="562531" y="442886"/>
                </a:lnTo>
                <a:lnTo>
                  <a:pt x="563131" y="491391"/>
                </a:lnTo>
                <a:lnTo>
                  <a:pt x="568701" y="542567"/>
                </a:lnTo>
                <a:lnTo>
                  <a:pt x="579494" y="593779"/>
                </a:lnTo>
                <a:lnTo>
                  <a:pt x="595793" y="644651"/>
                </a:lnTo>
                <a:lnTo>
                  <a:pt x="612338" y="682922"/>
                </a:lnTo>
                <a:lnTo>
                  <a:pt x="631750" y="717710"/>
                </a:lnTo>
                <a:lnTo>
                  <a:pt x="653449" y="749532"/>
                </a:lnTo>
                <a:lnTo>
                  <a:pt x="701396" y="806357"/>
                </a:lnTo>
                <a:lnTo>
                  <a:pt x="776009" y="882322"/>
                </a:lnTo>
                <a:lnTo>
                  <a:pt x="799284" y="907245"/>
                </a:lnTo>
                <a:lnTo>
                  <a:pt x="839967" y="959606"/>
                </a:lnTo>
                <a:lnTo>
                  <a:pt x="868973" y="1018777"/>
                </a:lnTo>
                <a:lnTo>
                  <a:pt x="881671" y="1088907"/>
                </a:lnTo>
                <a:lnTo>
                  <a:pt x="880459" y="1129377"/>
                </a:lnTo>
                <a:lnTo>
                  <a:pt x="873434" y="1174143"/>
                </a:lnTo>
                <a:lnTo>
                  <a:pt x="860019" y="1223723"/>
                </a:lnTo>
                <a:lnTo>
                  <a:pt x="839633" y="1278635"/>
                </a:lnTo>
                <a:lnTo>
                  <a:pt x="1549777" y="1278635"/>
                </a:lnTo>
                <a:lnTo>
                  <a:pt x="1550634" y="1277312"/>
                </a:lnTo>
                <a:lnTo>
                  <a:pt x="1551315" y="1276136"/>
                </a:lnTo>
                <a:lnTo>
                  <a:pt x="903641" y="1276136"/>
                </a:lnTo>
                <a:lnTo>
                  <a:pt x="868589" y="1275588"/>
                </a:lnTo>
                <a:lnTo>
                  <a:pt x="911456" y="1241206"/>
                </a:lnTo>
                <a:lnTo>
                  <a:pt x="944521" y="1215237"/>
                </a:lnTo>
                <a:lnTo>
                  <a:pt x="972611" y="1190000"/>
                </a:lnTo>
                <a:lnTo>
                  <a:pt x="1000555" y="1157813"/>
                </a:lnTo>
                <a:lnTo>
                  <a:pt x="1033181" y="1110995"/>
                </a:lnTo>
                <a:lnTo>
                  <a:pt x="1057928" y="1068146"/>
                </a:lnTo>
                <a:lnTo>
                  <a:pt x="1078127" y="1023023"/>
                </a:lnTo>
                <a:lnTo>
                  <a:pt x="1093764" y="976072"/>
                </a:lnTo>
                <a:lnTo>
                  <a:pt x="1104826" y="927740"/>
                </a:lnTo>
                <a:lnTo>
                  <a:pt x="1111299" y="878474"/>
                </a:lnTo>
                <a:lnTo>
                  <a:pt x="1113169" y="828720"/>
                </a:lnTo>
                <a:lnTo>
                  <a:pt x="1110420" y="778908"/>
                </a:lnTo>
                <a:lnTo>
                  <a:pt x="1103045" y="729535"/>
                </a:lnTo>
                <a:lnTo>
                  <a:pt x="1091023" y="680997"/>
                </a:lnTo>
                <a:lnTo>
                  <a:pt x="1074344" y="633758"/>
                </a:lnTo>
                <a:lnTo>
                  <a:pt x="1052993" y="588263"/>
                </a:lnTo>
                <a:lnTo>
                  <a:pt x="1024432" y="541792"/>
                </a:lnTo>
                <a:lnTo>
                  <a:pt x="994947" y="503432"/>
                </a:lnTo>
                <a:lnTo>
                  <a:pt x="965170" y="471143"/>
                </a:lnTo>
                <a:lnTo>
                  <a:pt x="935731" y="442886"/>
                </a:lnTo>
                <a:lnTo>
                  <a:pt x="907261" y="416623"/>
                </a:lnTo>
                <a:lnTo>
                  <a:pt x="880391" y="390314"/>
                </a:lnTo>
                <a:lnTo>
                  <a:pt x="833976" y="329403"/>
                </a:lnTo>
                <a:lnTo>
                  <a:pt x="815693" y="290722"/>
                </a:lnTo>
                <a:lnTo>
                  <a:pt x="801533" y="243839"/>
                </a:lnTo>
                <a:lnTo>
                  <a:pt x="792170" y="182197"/>
                </a:lnTo>
                <a:lnTo>
                  <a:pt x="794657" y="132551"/>
                </a:lnTo>
                <a:lnTo>
                  <a:pt x="805483" y="89342"/>
                </a:lnTo>
                <a:lnTo>
                  <a:pt x="821138" y="47012"/>
                </a:lnTo>
                <a:lnTo>
                  <a:pt x="838109" y="0"/>
                </a:lnTo>
                <a:close/>
              </a:path>
              <a:path w="1670685" h="1668779">
                <a:moveTo>
                  <a:pt x="1347125" y="176783"/>
                </a:moveTo>
                <a:lnTo>
                  <a:pt x="1367818" y="213193"/>
                </a:lnTo>
                <a:lnTo>
                  <a:pt x="1390369" y="247459"/>
                </a:lnTo>
                <a:lnTo>
                  <a:pt x="1413776" y="283725"/>
                </a:lnTo>
                <a:lnTo>
                  <a:pt x="1437041" y="326135"/>
                </a:lnTo>
                <a:lnTo>
                  <a:pt x="1457938" y="374542"/>
                </a:lnTo>
                <a:lnTo>
                  <a:pt x="1474719" y="422657"/>
                </a:lnTo>
                <a:lnTo>
                  <a:pt x="1487537" y="470387"/>
                </a:lnTo>
                <a:lnTo>
                  <a:pt x="1496550" y="517640"/>
                </a:lnTo>
                <a:lnTo>
                  <a:pt x="1501911" y="564324"/>
                </a:lnTo>
                <a:lnTo>
                  <a:pt x="1503776" y="610346"/>
                </a:lnTo>
                <a:lnTo>
                  <a:pt x="1502301" y="655614"/>
                </a:lnTo>
                <a:lnTo>
                  <a:pt x="1497641" y="700035"/>
                </a:lnTo>
                <a:lnTo>
                  <a:pt x="1489952" y="743517"/>
                </a:lnTo>
                <a:lnTo>
                  <a:pt x="1479387" y="785969"/>
                </a:lnTo>
                <a:lnTo>
                  <a:pt x="1466104" y="827296"/>
                </a:lnTo>
                <a:lnTo>
                  <a:pt x="1450257" y="867407"/>
                </a:lnTo>
                <a:lnTo>
                  <a:pt x="1432001" y="906210"/>
                </a:lnTo>
                <a:lnTo>
                  <a:pt x="1411492" y="943612"/>
                </a:lnTo>
                <a:lnTo>
                  <a:pt x="1388885" y="979521"/>
                </a:lnTo>
                <a:lnTo>
                  <a:pt x="1364335" y="1013844"/>
                </a:lnTo>
                <a:lnTo>
                  <a:pt x="1337998" y="1046489"/>
                </a:lnTo>
                <a:lnTo>
                  <a:pt x="1310029" y="1077363"/>
                </a:lnTo>
                <a:lnTo>
                  <a:pt x="1280584" y="1106375"/>
                </a:lnTo>
                <a:lnTo>
                  <a:pt x="1249817" y="1133431"/>
                </a:lnTo>
                <a:lnTo>
                  <a:pt x="1217884" y="1158440"/>
                </a:lnTo>
                <a:lnTo>
                  <a:pt x="1184940" y="1181309"/>
                </a:lnTo>
                <a:lnTo>
                  <a:pt x="1151141" y="1201946"/>
                </a:lnTo>
                <a:lnTo>
                  <a:pt x="1116642" y="1220258"/>
                </a:lnTo>
                <a:lnTo>
                  <a:pt x="1081598" y="1236153"/>
                </a:lnTo>
                <a:lnTo>
                  <a:pt x="1010496" y="1260321"/>
                </a:lnTo>
                <a:lnTo>
                  <a:pt x="939079" y="1273713"/>
                </a:lnTo>
                <a:lnTo>
                  <a:pt x="903641" y="1276136"/>
                </a:lnTo>
                <a:lnTo>
                  <a:pt x="1551315" y="1276136"/>
                </a:lnTo>
                <a:lnTo>
                  <a:pt x="1573108" y="1238490"/>
                </a:lnTo>
                <a:lnTo>
                  <a:pt x="1594013" y="1197864"/>
                </a:lnTo>
                <a:lnTo>
                  <a:pt x="1614251" y="1152455"/>
                </a:lnTo>
                <a:lnTo>
                  <a:pt x="1631542" y="1106060"/>
                </a:lnTo>
                <a:lnTo>
                  <a:pt x="1645904" y="1058835"/>
                </a:lnTo>
                <a:lnTo>
                  <a:pt x="1657354" y="1010935"/>
                </a:lnTo>
                <a:lnTo>
                  <a:pt x="1665912" y="962518"/>
                </a:lnTo>
                <a:lnTo>
                  <a:pt x="1670213" y="925595"/>
                </a:lnTo>
                <a:lnTo>
                  <a:pt x="1670213" y="755110"/>
                </a:lnTo>
                <a:lnTo>
                  <a:pt x="1657500" y="669888"/>
                </a:lnTo>
                <a:lnTo>
                  <a:pt x="1646305" y="622220"/>
                </a:lnTo>
                <a:lnTo>
                  <a:pt x="1632360" y="575285"/>
                </a:lnTo>
                <a:lnTo>
                  <a:pt x="1615683" y="529238"/>
                </a:lnTo>
                <a:lnTo>
                  <a:pt x="1596290" y="484236"/>
                </a:lnTo>
                <a:lnTo>
                  <a:pt x="1574201" y="440435"/>
                </a:lnTo>
                <a:lnTo>
                  <a:pt x="1552317" y="401097"/>
                </a:lnTo>
                <a:lnTo>
                  <a:pt x="1527148" y="361188"/>
                </a:lnTo>
                <a:lnTo>
                  <a:pt x="1501121" y="324707"/>
                </a:lnTo>
                <a:lnTo>
                  <a:pt x="1446376" y="263270"/>
                </a:lnTo>
                <a:lnTo>
                  <a:pt x="1417229" y="233171"/>
                </a:lnTo>
                <a:lnTo>
                  <a:pt x="1400703" y="217717"/>
                </a:lnTo>
                <a:lnTo>
                  <a:pt x="1384463" y="202120"/>
                </a:lnTo>
                <a:lnTo>
                  <a:pt x="1367080" y="187952"/>
                </a:lnTo>
                <a:lnTo>
                  <a:pt x="1347125" y="17678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2476" cy="1092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3" y="470371"/>
            <a:ext cx="12261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79" y="1607312"/>
            <a:ext cx="8641841" cy="25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64307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1359420" y="3731369"/>
            <a:ext cx="5867400" cy="8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/>
              <a:t>Unidad 1 – Semana 7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1066800" y="21336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6000" dirty="0"/>
              <a:t>Algoritmos y Estructura de Datos</a:t>
            </a:r>
          </a:p>
        </p:txBody>
      </p:sp>
      <p:sp>
        <p:nvSpPr>
          <p:cNvPr id="7" name="Rectángulo 3"/>
          <p:cNvSpPr/>
          <p:nvPr/>
        </p:nvSpPr>
        <p:spPr>
          <a:xfrm>
            <a:off x="1359420" y="452194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s-E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Docentes: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Canaval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Sanchez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Luis Martin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Jara García, Carlos Alberto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Mendiolaza Cornejo, Edson Duilio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Namay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Zevallos, Wilder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Adan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Quicksort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A29FDB-D425-43C1-A119-3E24DA2A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53" y="1828800"/>
            <a:ext cx="5869693" cy="568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74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4926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b="1" spc="-5" dirty="0">
                <a:solidFill>
                  <a:srgbClr val="002060"/>
                </a:solidFill>
                <a:cs typeface="Calibri"/>
              </a:rPr>
              <a:t>QUICKSORT(A, p, r){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si p &lt; r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entonces q ← PARTITION(A, p, r)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QUICKSORT(A, p, q − 1)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QUICKSORT(A, q + 1, r)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}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pc="-5" dirty="0">
              <a:solidFill>
                <a:srgbClr val="002060"/>
              </a:solidFill>
              <a:cs typeface="Calibri"/>
            </a:endParaRP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b="1" spc="-5" dirty="0">
                <a:solidFill>
                  <a:srgbClr val="002060"/>
                </a:solidFill>
                <a:cs typeface="Calibri"/>
              </a:rPr>
              <a:t>PARTITION(A, p, r){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x ← A[r]  </a:t>
            </a:r>
            <a:r>
              <a:rPr lang="es-PE" spc="-5" dirty="0">
                <a:solidFill>
                  <a:srgbClr val="00B050"/>
                </a:solidFill>
                <a:cs typeface="Calibri"/>
              </a:rPr>
              <a:t>//Seleccionado como elemento </a:t>
            </a:r>
            <a:r>
              <a:rPr lang="es-PE" spc="-5" dirty="0" err="1">
                <a:solidFill>
                  <a:srgbClr val="00B050"/>
                </a:solidFill>
                <a:cs typeface="Calibri"/>
              </a:rPr>
              <a:t>pivot</a:t>
            </a:r>
            <a:endParaRPr lang="es-PE" spc="-5" dirty="0">
              <a:solidFill>
                <a:srgbClr val="00B050"/>
              </a:solidFill>
              <a:cs typeface="Calibri"/>
            </a:endParaRP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i ← p - 1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para j ← p hasta </a:t>
            </a:r>
            <a:r>
              <a:rPr lang="es-PE" spc="-5" dirty="0" smtClean="0">
                <a:solidFill>
                  <a:srgbClr val="002060"/>
                </a:solidFill>
                <a:cs typeface="Calibri"/>
              </a:rPr>
              <a:t>r-1 </a:t>
            </a:r>
            <a:endParaRPr lang="es-PE" spc="-5" dirty="0">
              <a:solidFill>
                <a:srgbClr val="002060"/>
              </a:solidFill>
              <a:cs typeface="Calibri"/>
            </a:endParaRP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   hacer si A[ j ] ≤ x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         entonces i ←i + 1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		           intercambiar A[i ] ↔ A[ j ]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002060"/>
                </a:solidFill>
                <a:cs typeface="Calibri"/>
              </a:rPr>
              <a:t>  </a:t>
            </a:r>
            <a:r>
              <a:rPr lang="pt-BR" spc="-5" dirty="0">
                <a:solidFill>
                  <a:srgbClr val="002060"/>
                </a:solidFill>
                <a:cs typeface="Calibri"/>
              </a:rPr>
              <a:t>intercambiar A[i + 1] ↔ A[r]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pt-BR" spc="-5" dirty="0">
                <a:solidFill>
                  <a:srgbClr val="002060"/>
                </a:solidFill>
                <a:cs typeface="Calibri"/>
              </a:rPr>
              <a:t>  retornar i + 1 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pt-BR" spc="-5" dirty="0">
                <a:solidFill>
                  <a:srgbClr val="002060"/>
                </a:solidFill>
                <a:cs typeface="Calibri"/>
              </a:rPr>
              <a:t>}</a:t>
            </a:r>
            <a:endParaRPr lang="es-PE" spc="-5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5E92BBB-8A29-41D2-B5A7-A8A697CC0B64}"/>
              </a:ext>
            </a:extLst>
          </p:cNvPr>
          <p:cNvSpPr txBox="1"/>
          <p:nvPr/>
        </p:nvSpPr>
        <p:spPr>
          <a:xfrm>
            <a:off x="643312" y="6867777"/>
            <a:ext cx="9274334" cy="936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FF0000"/>
                </a:solidFill>
                <a:cs typeface="Calibri"/>
              </a:rPr>
              <a:t>Siendo el arreglo a ordenar A[p . . r]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FF0000"/>
                </a:solidFill>
                <a:cs typeface="Calibri"/>
              </a:rPr>
              <a:t>Para ordenar un arreglo completo A, la llamada inicial es QUICKSORT(A, 0, </a:t>
            </a:r>
            <a:r>
              <a:rPr lang="es-PE" spc="-5" dirty="0" err="1">
                <a:solidFill>
                  <a:srgbClr val="FF0000"/>
                </a:solidFill>
                <a:cs typeface="Calibri"/>
              </a:rPr>
              <a:t>length</a:t>
            </a:r>
            <a:r>
              <a:rPr lang="es-PE" spc="-5" dirty="0">
                <a:solidFill>
                  <a:srgbClr val="FF0000"/>
                </a:solidFill>
                <a:cs typeface="Calibri"/>
              </a:rPr>
              <a:t>[A]-1)  </a:t>
            </a: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Quicksort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30375BF-617B-4C65-936B-D243FABC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1" t="20371" r="68940" b="12290"/>
          <a:stretch/>
        </p:blipFill>
        <p:spPr>
          <a:xfrm>
            <a:off x="1143000" y="2209800"/>
            <a:ext cx="2438400" cy="4876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BE04D0D1-84C1-49C0-BB0A-9042AC3D3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6" t="51347" r="58334" b="35185"/>
          <a:stretch/>
        </p:blipFill>
        <p:spPr>
          <a:xfrm>
            <a:off x="3962400" y="2191407"/>
            <a:ext cx="5356853" cy="1447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B69D4E1-4894-458A-8E8E-303134B6E0C7}"/>
              </a:ext>
            </a:extLst>
          </p:cNvPr>
          <p:cNvSpPr txBox="1"/>
          <p:nvPr/>
        </p:nvSpPr>
        <p:spPr>
          <a:xfrm>
            <a:off x="1143000" y="1752600"/>
            <a:ext cx="129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/>
              <a:t>Partition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000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Quickselect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52597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Quickselect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es un algoritmo de selección para encontrar el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késimo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elemento más pequeño en una lista desordenada, sin requerir ordenar todo el arreglo previamente. 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basa en el tipo de operaciones Quicksort 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escoge el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pivot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al azar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divide el arreglo de acuerdo al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pivot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elegido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 el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pivot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cae más allá de la posición </a:t>
            </a:r>
            <a:r>
              <a:rPr lang="es-PE" sz="2800" b="1" spc="-5" dirty="0">
                <a:solidFill>
                  <a:srgbClr val="002060"/>
                </a:solidFill>
                <a:cs typeface="Calibri"/>
              </a:rPr>
              <a:t>k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, solo se ordena la parte izquierda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 el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pivot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estaba en la posición </a:t>
            </a:r>
            <a:r>
              <a:rPr lang="es-PE" sz="2800" b="1" spc="-5" dirty="0">
                <a:solidFill>
                  <a:srgbClr val="002060"/>
                </a:solidFill>
                <a:cs typeface="Calibri"/>
              </a:rPr>
              <a:t>k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, lo encontramos de inmediato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3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Quickselect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4954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b="1" spc="-5" dirty="0" err="1">
                <a:solidFill>
                  <a:srgbClr val="002060"/>
                </a:solidFill>
                <a:cs typeface="Calibri"/>
              </a:rPr>
              <a:t>QuickSelect</a:t>
            </a:r>
            <a:r>
              <a:rPr lang="es-PE" sz="2600" b="1" spc="-5" dirty="0">
                <a:solidFill>
                  <a:srgbClr val="002060"/>
                </a:solidFill>
                <a:cs typeface="Calibri"/>
              </a:rPr>
              <a:t>(A, p, r, k){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Si p==r 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	entonces retornar A[p]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q=</a:t>
            </a:r>
            <a:r>
              <a:rPr lang="es-PE" sz="2600" spc="-5" dirty="0" err="1">
                <a:solidFill>
                  <a:srgbClr val="002060"/>
                </a:solidFill>
                <a:cs typeface="Calibri"/>
              </a:rPr>
              <a:t>particion</a:t>
            </a:r>
            <a:r>
              <a:rPr lang="es-PE" sz="2600" spc="-5" dirty="0">
                <a:solidFill>
                  <a:srgbClr val="002060"/>
                </a:solidFill>
                <a:cs typeface="Calibri"/>
              </a:rPr>
              <a:t>(</a:t>
            </a:r>
            <a:r>
              <a:rPr lang="es-PE" sz="2600" spc="-5" dirty="0" err="1">
                <a:solidFill>
                  <a:srgbClr val="002060"/>
                </a:solidFill>
                <a:cs typeface="Calibri"/>
              </a:rPr>
              <a:t>A,p,r</a:t>
            </a:r>
            <a:r>
              <a:rPr lang="es-PE" sz="2600" spc="-5" dirty="0">
                <a:solidFill>
                  <a:srgbClr val="002060"/>
                </a:solidFill>
                <a:cs typeface="Calibri"/>
              </a:rPr>
              <a:t>) </a:t>
            </a:r>
            <a:r>
              <a:rPr lang="es-PE" sz="2600" spc="-5" dirty="0">
                <a:solidFill>
                  <a:srgbClr val="00B050"/>
                </a:solidFill>
                <a:cs typeface="Calibri"/>
              </a:rPr>
              <a:t>//</a:t>
            </a:r>
            <a:r>
              <a:rPr lang="es-PE" sz="2600" spc="-5" dirty="0" err="1">
                <a:solidFill>
                  <a:srgbClr val="00B050"/>
                </a:solidFill>
                <a:cs typeface="Calibri"/>
              </a:rPr>
              <a:t>pivot</a:t>
            </a:r>
            <a:endParaRPr lang="es-PE" sz="2600" spc="-5" dirty="0">
              <a:solidFill>
                <a:srgbClr val="00B050"/>
              </a:solidFill>
              <a:cs typeface="Calibri"/>
            </a:endParaRP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l=q-p+1 </a:t>
            </a:r>
            <a:r>
              <a:rPr lang="es-PE" sz="2600" spc="-5" dirty="0">
                <a:solidFill>
                  <a:srgbClr val="00B050"/>
                </a:solidFill>
                <a:cs typeface="Calibri"/>
              </a:rPr>
              <a:t>// </a:t>
            </a:r>
            <a:r>
              <a:rPr lang="es-PE" sz="2600" spc="-5" dirty="0" err="1">
                <a:solidFill>
                  <a:srgbClr val="00B050"/>
                </a:solidFill>
                <a:cs typeface="Calibri"/>
              </a:rPr>
              <a:t>nro</a:t>
            </a:r>
            <a:r>
              <a:rPr lang="es-PE" sz="2600" spc="-5" dirty="0">
                <a:solidFill>
                  <a:srgbClr val="00B050"/>
                </a:solidFill>
                <a:cs typeface="Calibri"/>
              </a:rPr>
              <a:t> de elementos en el </a:t>
            </a:r>
            <a:r>
              <a:rPr lang="es-PE" sz="2600" spc="-5" dirty="0" err="1">
                <a:solidFill>
                  <a:srgbClr val="00B050"/>
                </a:solidFill>
                <a:cs typeface="Calibri"/>
              </a:rPr>
              <a:t>subarreglo</a:t>
            </a:r>
            <a:r>
              <a:rPr lang="es-PE" sz="2600" spc="-5" dirty="0">
                <a:solidFill>
                  <a:srgbClr val="00B050"/>
                </a:solidFill>
                <a:cs typeface="Calibri"/>
              </a:rPr>
              <a:t> A[p …q]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Si k=l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		retornar A[q] </a:t>
            </a:r>
            <a:r>
              <a:rPr lang="es-PE" sz="2600" spc="-5" dirty="0">
                <a:solidFill>
                  <a:srgbClr val="00B050"/>
                </a:solidFill>
                <a:cs typeface="Calibri"/>
              </a:rPr>
              <a:t>//el valor del </a:t>
            </a:r>
            <a:r>
              <a:rPr lang="es-PE" sz="2600" spc="-5" dirty="0" err="1">
                <a:solidFill>
                  <a:srgbClr val="00B050"/>
                </a:solidFill>
                <a:cs typeface="Calibri"/>
              </a:rPr>
              <a:t>pivot</a:t>
            </a:r>
            <a:r>
              <a:rPr lang="es-PE" sz="2600" spc="-5" dirty="0">
                <a:solidFill>
                  <a:srgbClr val="00B050"/>
                </a:solidFill>
                <a:cs typeface="Calibri"/>
              </a:rPr>
              <a:t> es la respuesta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	caso contrario si k&lt;l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		retornar </a:t>
            </a:r>
            <a:r>
              <a:rPr lang="es-PE" sz="2600" spc="-5" dirty="0" err="1">
                <a:solidFill>
                  <a:srgbClr val="002060"/>
                </a:solidFill>
                <a:cs typeface="Calibri"/>
              </a:rPr>
              <a:t>QuickSelect</a:t>
            </a:r>
            <a:r>
              <a:rPr lang="es-PE" sz="2600" spc="-5" dirty="0">
                <a:solidFill>
                  <a:srgbClr val="002060"/>
                </a:solidFill>
                <a:cs typeface="Calibri"/>
              </a:rPr>
              <a:t>(A, p, q – 1, k)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	caso contrario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		retornar </a:t>
            </a:r>
            <a:r>
              <a:rPr lang="es-PE" sz="2600" spc="-5" dirty="0" err="1">
                <a:solidFill>
                  <a:srgbClr val="002060"/>
                </a:solidFill>
                <a:cs typeface="Calibri"/>
              </a:rPr>
              <a:t>QuickSelect</a:t>
            </a:r>
            <a:r>
              <a:rPr lang="es-PE" sz="2600" spc="-5" dirty="0">
                <a:solidFill>
                  <a:srgbClr val="002060"/>
                </a:solidFill>
                <a:cs typeface="Calibri"/>
              </a:rPr>
              <a:t>(A, q + 1, r, k – l)</a:t>
            </a:r>
          </a:p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600" spc="-5" dirty="0">
                <a:solidFill>
                  <a:srgbClr val="002060"/>
                </a:solidFill>
                <a:cs typeface="Calibri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9AE335D-E63C-470B-BCD4-C2106B3DCF50}"/>
              </a:ext>
            </a:extLst>
          </p:cNvPr>
          <p:cNvSpPr txBox="1"/>
          <p:nvPr/>
        </p:nvSpPr>
        <p:spPr>
          <a:xfrm>
            <a:off x="643312" y="6867777"/>
            <a:ext cx="9274334" cy="936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920115" algn="just"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FF0000"/>
                </a:solidFill>
                <a:cs typeface="Calibri"/>
              </a:rPr>
              <a:t>Siendo el arreglo a ordenar A[p . . r] con p&lt;=k&lt;=r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pc="-5" dirty="0">
                <a:solidFill>
                  <a:srgbClr val="FF0000"/>
                </a:solidFill>
                <a:cs typeface="Calibri"/>
              </a:rPr>
              <a:t>Para ordenar un arreglo completo A, la llamada inicial es QUICKSORT(A, 0, </a:t>
            </a:r>
            <a:r>
              <a:rPr lang="es-PE" spc="-5" dirty="0" err="1">
                <a:solidFill>
                  <a:srgbClr val="FF0000"/>
                </a:solidFill>
                <a:cs typeface="Calibri"/>
              </a:rPr>
              <a:t>length</a:t>
            </a:r>
            <a:r>
              <a:rPr lang="es-PE" spc="-5" dirty="0">
                <a:solidFill>
                  <a:srgbClr val="FF0000"/>
                </a:solidFill>
                <a:cs typeface="Calibri"/>
              </a:rPr>
              <a:t>[A]-1)  </a:t>
            </a: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4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Quickselect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Ejemplo: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Input: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arr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[] = {7, 10, 4, 3, 20, 15}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           k = 3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Output: 7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Input: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arr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[] = {7, 10, 4, 3, 20, 15}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           k = 4</a:t>
            </a:r>
          </a:p>
          <a:p>
            <a:pPr marL="12700" marR="920115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Output: 10</a:t>
            </a:r>
          </a:p>
        </p:txBody>
      </p:sp>
    </p:spTree>
    <p:extLst>
      <p:ext uri="{BB962C8B-B14F-4D97-AF65-F5344CB8AC3E}">
        <p14:creationId xmlns:p14="http://schemas.microsoft.com/office/powerpoint/2010/main" val="281001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Timsort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51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 un algoritmo de ordenamiento rápido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Tiene una complejidad de O(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nlog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(n))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Combina los algoritmos de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Insertionsort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y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Mergesort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, la parte mas pequeña se ordena usando Inserción y luego se fusiona con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Mergesort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Este algoritmo se implementa en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Arrays.sort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() de Java, así como en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sorted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() y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() de Python. 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62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Colas de prioridad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479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 una colección de elementos donde cada elemento tiene asociado un atributo susceptible de ordenación denominado prioridad.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definen dos operaciones: Insertar un elemento en el conjunto, y otra que busca y descarta (selecciona) el elemento con valor menor del campo prioridad.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Las colas con prioridad permiten diseñar un algoritmo que realice la ordenación de un vector en O(n log n) para cualquier caso. Se trata de la ordenación por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heapsort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33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Heapsort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915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El algoritmo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Heapsort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genera una cola con prioridad a partir del vector desordenado utilizando el criterio de prioridad “menor que”, para después desencolar los elementos e introducirlos de nuevo en el vector de forma secuencial.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En cuanto a la eficiencia temporal, si suponemos que n es la medida del vector, el coste del algoritmo es O(n log n)</a:t>
            </a:r>
          </a:p>
        </p:txBody>
      </p:sp>
    </p:spTree>
    <p:extLst>
      <p:ext uri="{BB962C8B-B14F-4D97-AF65-F5344CB8AC3E}">
        <p14:creationId xmlns:p14="http://schemas.microsoft.com/office/powerpoint/2010/main" val="173943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Heapsort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556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Este algoritmo consiste en almacenar todos los elementos en un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heap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y luego extraer el nodo que queda como raíz en iteraciones sucesivas obteniendo el conjunto ordenado. Para esto el método realiza los siguientes pasos: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Se construye el </a:t>
            </a:r>
            <a:r>
              <a:rPr lang="es-PE" sz="2400" spc="-5" dirty="0" err="1">
                <a:solidFill>
                  <a:srgbClr val="002060"/>
                </a:solidFill>
                <a:cs typeface="Calibri"/>
              </a:rPr>
              <a:t>Heap</a:t>
            </a:r>
            <a:r>
              <a:rPr lang="es-PE" sz="2400" spc="-5" dirty="0">
                <a:solidFill>
                  <a:srgbClr val="002060"/>
                </a:solidFill>
                <a:cs typeface="Calibri"/>
              </a:rPr>
              <a:t> a partir del arreglo original.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La raíz se coloca en el arreglo.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El último elemento del </a:t>
            </a:r>
            <a:r>
              <a:rPr lang="es-PE" sz="2400" spc="-5" dirty="0" err="1">
                <a:solidFill>
                  <a:srgbClr val="002060"/>
                </a:solidFill>
                <a:cs typeface="Calibri"/>
              </a:rPr>
              <a:t>Heap</a:t>
            </a:r>
            <a:r>
              <a:rPr lang="es-PE" sz="2400" spc="-5" dirty="0">
                <a:solidFill>
                  <a:srgbClr val="002060"/>
                </a:solidFill>
                <a:cs typeface="Calibri"/>
              </a:rPr>
              <a:t> se vuelve la raíz.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La nueva raíz se intercambia con el elemento de mayor valor de cada nivel.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Tras el paso anterior la raíz vuelve a ser el mayor del montículo.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Se repite el paso 2 hasta que quede el arreglo ordenado.</a:t>
            </a:r>
          </a:p>
        </p:txBody>
      </p:sp>
    </p:spTree>
    <p:extLst>
      <p:ext uri="{BB962C8B-B14F-4D97-AF65-F5344CB8AC3E}">
        <p14:creationId xmlns:p14="http://schemas.microsoft.com/office/powerpoint/2010/main" val="30832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3820" y="1739829"/>
            <a:ext cx="329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Logro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sesión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976" y="3055029"/>
            <a:ext cx="737044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Al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finalizar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la sesión, 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estudiante </a:t>
            </a:r>
            <a:r>
              <a:rPr sz="3200" spc="-10" dirty="0" err="1">
                <a:solidFill>
                  <a:srgbClr val="254061"/>
                </a:solidFill>
                <a:latin typeface="Calibri"/>
                <a:cs typeface="Calibri"/>
              </a:rPr>
              <a:t>aplica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  </a:t>
            </a:r>
            <a:r>
              <a:rPr lang="es-PE" sz="3200" spc="-5" dirty="0">
                <a:solidFill>
                  <a:srgbClr val="254061"/>
                </a:solidFill>
                <a:latin typeface="Calibri"/>
                <a:cs typeface="Calibri"/>
              </a:rPr>
              <a:t>algoritmos de ordenamiento avanzado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Heapsort</a:t>
            </a:r>
            <a:endParaRPr lang="es-PE" sz="44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BC39672-BEF4-42DE-8340-43D268868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0" t="13636" r="41667" b="10943"/>
          <a:stretch/>
        </p:blipFill>
        <p:spPr>
          <a:xfrm>
            <a:off x="2819399" y="1600200"/>
            <a:ext cx="435428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Ejercicios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Implemente cada uno de los algoritmos mediante una aplicación de consola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Ordenar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3, 1, 4, 1, 5, 9, 2, 6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usando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mergesort</a:t>
            </a:r>
            <a:endParaRPr lang="en-US" sz="2800" spc="-5" dirty="0">
              <a:solidFill>
                <a:srgbClr val="002060"/>
              </a:solidFill>
              <a:cs typeface="Calibri"/>
            </a:endParaRP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Implementar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mergesort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sin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usar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recursividad</a:t>
            </a:r>
            <a:endParaRPr lang="en-US" sz="2800" spc="-5" dirty="0">
              <a:solidFill>
                <a:srgbClr val="002060"/>
              </a:solidFill>
              <a:cs typeface="Calibri"/>
            </a:endParaRP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Ordenar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3, 1, 4, 1, 5, 9, 2, 6, 5, 3, 5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usando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quicksort con un pivot media de 3 y valor de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corte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de 3.</a:t>
            </a:r>
          </a:p>
          <a:p>
            <a:pPr marL="469900" marR="920115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Mostrar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cómo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heapsort </a:t>
            </a:r>
            <a:r>
              <a:rPr lang="en-US" sz="2800" spc="-5" dirty="0" err="1">
                <a:solidFill>
                  <a:srgbClr val="002060"/>
                </a:solidFill>
                <a:cs typeface="Calibri"/>
              </a:rPr>
              <a:t>procesa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 las entradas 142, 543, 123, 65, 453, 879, 572, 434, 111, 242, 811, 102.</a:t>
            </a:r>
          </a:p>
        </p:txBody>
      </p:sp>
    </p:spTree>
    <p:extLst>
      <p:ext uri="{BB962C8B-B14F-4D97-AF65-F5344CB8AC3E}">
        <p14:creationId xmlns:p14="http://schemas.microsoft.com/office/powerpoint/2010/main" val="340376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Referencias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0FE6CCDA-E5FB-4E70-82E6-D592ED56E321}"/>
              </a:ext>
            </a:extLst>
          </p:cNvPr>
          <p:cNvSpPr txBox="1"/>
          <p:nvPr/>
        </p:nvSpPr>
        <p:spPr>
          <a:xfrm>
            <a:off x="747689" y="1659219"/>
            <a:ext cx="8608695" cy="3297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>
                <a:solidFill>
                  <a:srgbClr val="002060"/>
                </a:solidFill>
                <a:cs typeface="Calibri"/>
              </a:rPr>
              <a:t>Sedgewick, R., et. al. (2011) Algorithms, Fourth Edition. Pearson.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 err="1">
                <a:solidFill>
                  <a:srgbClr val="002060"/>
                </a:solidFill>
                <a:cs typeface="Calibri"/>
              </a:rPr>
              <a:t>Cormen</a:t>
            </a:r>
            <a:r>
              <a:rPr lang="en-US" sz="2800" spc="-10" dirty="0">
                <a:solidFill>
                  <a:srgbClr val="002060"/>
                </a:solidFill>
                <a:cs typeface="Calibri"/>
              </a:rPr>
              <a:t>, H., et. al. (2009) Introduction to Algorithms, MIT Press.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>
                <a:solidFill>
                  <a:srgbClr val="002060"/>
                </a:solidFill>
                <a:cs typeface="Calibri"/>
              </a:rPr>
              <a:t>Allen, Mark (2014) Data Structures and Algorithms Analysis in C++, Fourth Edition. Pearson.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73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4564" y="4835144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EXIGETE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INNOVA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3630118"/>
            <a:ext cx="4819015" cy="284693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5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Mergesort</a:t>
            </a:r>
            <a:endParaRPr lang="es-PE"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Quicksort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Quickselect</a:t>
            </a:r>
            <a:endParaRPr lang="es-PE"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Timsoft</a:t>
            </a:r>
            <a:endParaRPr lang="es-PE"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Colas de prioridad, </a:t>
            </a:r>
            <a:r>
              <a:rPr lang="es-PE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Heapsort</a:t>
            </a:r>
            <a:endParaRPr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9370" y="2286000"/>
            <a:ext cx="8413230" cy="10429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dirty="0">
                <a:solidFill>
                  <a:srgbClr val="FF0000"/>
                </a:solidFill>
              </a:rPr>
              <a:t>Sesión 6 : Algoritmos de ordenamiento avanzado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Mergesort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941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Fue desarrollado en 1945 por John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Von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Neumann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Divide la lista en dos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sublistas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de longitud la mitad de la lista original (aprox.)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Divide cada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recursivamente hasta que tengamos listas de longitud 1, en cuyo caso se devuelve la propia lista.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Mezcla las dos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sublistas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en una nueva </a:t>
            </a:r>
            <a:r>
              <a:rPr lang="es-PE" sz="2800" spc="-5">
                <a:solidFill>
                  <a:srgbClr val="002060"/>
                </a:solidFill>
                <a:cs typeface="Calibri"/>
              </a:rPr>
              <a:t>lista ordenada.</a:t>
            </a: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 de complejidad O(n log n)</a:t>
            </a:r>
          </a:p>
        </p:txBody>
      </p:sp>
    </p:spTree>
    <p:extLst>
      <p:ext uri="{BB962C8B-B14F-4D97-AF65-F5344CB8AC3E}">
        <p14:creationId xmlns:p14="http://schemas.microsoft.com/office/powerpoint/2010/main" val="42653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Mergesort</a:t>
            </a:r>
            <a:endParaRPr lang="es-PE" sz="4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CEEE4A-5FB0-4ECA-BB69-839A76DE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663" y="1905000"/>
            <a:ext cx="5731074" cy="541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92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Mergesort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C6B6EC-0B5C-4D7A-B2AA-036CC8C9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29" y="1828800"/>
            <a:ext cx="8229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(T [ ] a,  </a:t>
            </a: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entero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n)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si (n&gt;1)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entonces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a1= a[0...n/2 -1] ; //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Primera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mitad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a2= a[n/2...n-1] ; // Segunda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mitad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(a1, n/2);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(a2, n – n/2);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Merge(a1,a2,a, n);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 err="1">
                <a:solidFill>
                  <a:schemeClr val="bg1"/>
                </a:solidFill>
              </a:rPr>
              <a:t>Mergesort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C6B6EC-0B5C-4D7A-B2AA-036CC8C9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29" y="1600200"/>
            <a:ext cx="8229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Merge(T [ ] a1,T [ ] a2, T [ ] a, </a:t>
            </a:r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entero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n)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entero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i, j, k;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 = j = k =0;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mientras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(i &lt; n/2 &amp;&amp; j &lt; n - n/2) {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si(a1[i] &lt; a2[j]) 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entonces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{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a[k] = a1 [i];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i++; k++;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sino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{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a[k] = a2[j];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j++; k++;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mientras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(i &lt; n/2) {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a[k] = a1 [i];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i++; k++;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 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mientras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(j &lt; n-n/2) {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a[k] = a2 [j];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j++; k++;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 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979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Inventado por CAR Hoare, 1960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Elige un dato, el pivote, de la lista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Reordena la lista de forma que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todos los datos menores que el pivote estén a la izquierda del pivote y los datos mayores a su derecha.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Ordena recursivamente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la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de los datos menores y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la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de los datos mayores</a:t>
            </a:r>
          </a:p>
        </p:txBody>
      </p:sp>
    </p:spTree>
    <p:extLst>
      <p:ext uri="{BB962C8B-B14F-4D97-AF65-F5344CB8AC3E}">
        <p14:creationId xmlns:p14="http://schemas.microsoft.com/office/powerpoint/2010/main" val="15902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079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Elección del pivote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Encontrar el pivote óptimo llevaría demasiado tiempo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toma uno cualquiera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No usa mucho espacio auxiliar y en promedio requiere N log N operaciones.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 recursivo y en el peor caso usa N2 operaciones</a:t>
            </a:r>
          </a:p>
        </p:txBody>
      </p:sp>
    </p:spTree>
    <p:extLst>
      <p:ext uri="{BB962C8B-B14F-4D97-AF65-F5344CB8AC3E}">
        <p14:creationId xmlns:p14="http://schemas.microsoft.com/office/powerpoint/2010/main" val="25098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</TotalTime>
  <Words>1221</Words>
  <Application>Microsoft Office PowerPoint</Application>
  <PresentationFormat>Personalizado</PresentationFormat>
  <Paragraphs>164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Mergesort</vt:lpstr>
      <vt:lpstr>Mergesort</vt:lpstr>
      <vt:lpstr>Mergesort</vt:lpstr>
      <vt:lpstr>Mergesort</vt:lpstr>
      <vt:lpstr>Quicksort</vt:lpstr>
      <vt:lpstr>Quicksort</vt:lpstr>
      <vt:lpstr>Quicksort</vt:lpstr>
      <vt:lpstr>Quicksort</vt:lpstr>
      <vt:lpstr>Quicksort</vt:lpstr>
      <vt:lpstr>Quickselect</vt:lpstr>
      <vt:lpstr>Quickselect</vt:lpstr>
      <vt:lpstr>Quickselect</vt:lpstr>
      <vt:lpstr>Timsort</vt:lpstr>
      <vt:lpstr>Colas de prioridad</vt:lpstr>
      <vt:lpstr>Heapsort</vt:lpstr>
      <vt:lpstr>Heapsort</vt:lpstr>
      <vt:lpstr>Heapsort</vt:lpstr>
      <vt:lpstr>Ejercicios</vt:lpstr>
      <vt:lpstr>Referencias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Administrator</cp:lastModifiedBy>
  <cp:revision>250</cp:revision>
  <dcterms:created xsi:type="dcterms:W3CDTF">2018-03-21T17:32:09Z</dcterms:created>
  <dcterms:modified xsi:type="dcterms:W3CDTF">2019-09-29T00:30:33Z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2017-12-12T00:00:00Z</vt:filetime>
  </property>
  <property fmtid="{D5CDD505-2E9C-101B-9397-08002B2CF9AE}" pid="3" name="LastSaved">
    <vt:filetime>2018-03-21T00:00:00Z</vt:filetime>
  </property>
</Properties>
</file>