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20882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rgbClr val="FF0000"/>
                </a:solidFill>
                <a:latin typeface="Solano Gothic MVB Std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0"/>
          </p:nvPr>
        </p:nvSpPr>
        <p:spPr>
          <a:xfrm>
            <a:off x="3419872" y="4508500"/>
            <a:ext cx="5040114" cy="1152525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/>
                </a:solidFill>
                <a:latin typeface="Solano Gothic MVB Std" pitchFamily="2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0962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ina_Titul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2225" y="-4445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611597" y="2673065"/>
            <a:ext cx="7920806" cy="1511870"/>
          </a:xfrm>
        </p:spPr>
        <p:txBody>
          <a:bodyPr>
            <a:normAutofit/>
          </a:bodyPr>
          <a:lstStyle>
            <a:lvl1pPr algn="ctr">
              <a:buNone/>
              <a:defRPr sz="4800" b="1">
                <a:solidFill>
                  <a:srgbClr val="FF0000"/>
                </a:solidFill>
                <a:latin typeface="Solano Gothic MVB Std" pitchFamily="2" charset="0"/>
              </a:defRPr>
            </a:lvl1pPr>
            <a:lvl2pPr>
              <a:buNone/>
              <a:defRPr b="1">
                <a:solidFill>
                  <a:srgbClr val="FF0000"/>
                </a:solidFill>
              </a:defRPr>
            </a:lvl2pPr>
            <a:lvl3pPr>
              <a:buNone/>
              <a:defRPr b="1">
                <a:solidFill>
                  <a:srgbClr val="FF0000"/>
                </a:solidFill>
              </a:defRPr>
            </a:lvl3pPr>
            <a:lvl4pPr>
              <a:buNone/>
              <a:defRPr b="1">
                <a:solidFill>
                  <a:srgbClr val="FF0000"/>
                </a:solidFill>
              </a:defRPr>
            </a:lvl4pPr>
            <a:lvl5pPr>
              <a:buNone/>
              <a:defRPr b="1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 smtClean="0"/>
              <a:t>INSERTAR TITULO</a:t>
            </a:r>
          </a:p>
        </p:txBody>
      </p:sp>
    </p:spTree>
    <p:extLst>
      <p:ext uri="{BB962C8B-B14F-4D97-AF65-F5344CB8AC3E}">
        <p14:creationId xmlns:p14="http://schemas.microsoft.com/office/powerpoint/2010/main" val="96456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ina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548680"/>
            <a:ext cx="5570911" cy="56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agina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548680"/>
            <a:ext cx="5570911" cy="56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6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932" b="17241"/>
          <a:stretch>
            <a:fillRect/>
          </a:stretch>
        </p:blipFill>
        <p:spPr bwMode="auto">
          <a:xfrm>
            <a:off x="0" y="-4148"/>
            <a:ext cx="9144000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9786" y="2591394"/>
            <a:ext cx="1676435" cy="1675212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267744" y="4365104"/>
            <a:ext cx="4680519" cy="64807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olano Gothic MVB Pro" panose="02000506030000020004" pitchFamily="2" charset="0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Solano Gothic MVB Lt"/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  <a:latin typeface="Solano Gothic MVB Lt"/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  <a:latin typeface="Solano Gothic MVB Lt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Solano Gothic MVB Lt"/>
              </a:defRPr>
            </a:lvl5pPr>
          </a:lstStyle>
          <a:p>
            <a:pPr lvl="0"/>
            <a:r>
              <a:rPr lang="es-ES" dirty="0" smtClean="0"/>
              <a:t>MODIFICAR TEXTO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331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ndo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932" b="17241"/>
          <a:stretch>
            <a:fillRect/>
          </a:stretch>
        </p:blipFill>
        <p:spPr bwMode="auto">
          <a:xfrm>
            <a:off x="0" y="-4148"/>
            <a:ext cx="9144000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298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2932"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0" y="6522918"/>
            <a:ext cx="9144000" cy="9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20882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rgbClr val="FF0000"/>
                </a:solidFill>
                <a:latin typeface="Solano Gothic MVB Std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  <p:sp>
        <p:nvSpPr>
          <p:cNvPr id="5" name="7 Marcador de texto"/>
          <p:cNvSpPr>
            <a:spLocks noGrp="1"/>
          </p:cNvSpPr>
          <p:nvPr>
            <p:ph type="body" sz="quarter" idx="10"/>
          </p:nvPr>
        </p:nvSpPr>
        <p:spPr>
          <a:xfrm>
            <a:off x="3419872" y="4508500"/>
            <a:ext cx="5040114" cy="1152525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/>
                </a:solidFill>
                <a:latin typeface="Solano Gothic MVB Std" pitchFamily="2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0502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2932"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0" y="6522918"/>
            <a:ext cx="9144000" cy="9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1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_Neg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2932"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0" y="6522918"/>
            <a:ext cx="9144000" cy="9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Solano Gothic MVB Std" pitchFamily="2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498019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3600">
                <a:solidFill>
                  <a:schemeClr val="tx1"/>
                </a:solidFill>
                <a:latin typeface="Solano Gothic MVB Std" pitchFamily="2" charset="0"/>
              </a:defRPr>
            </a:lvl1pPr>
            <a:lvl2pPr>
              <a:defRPr sz="3200">
                <a:solidFill>
                  <a:schemeClr val="tx1"/>
                </a:solidFill>
                <a:latin typeface="Solano Gothic MVB Std" pitchFamily="2" charset="0"/>
              </a:defRPr>
            </a:lvl2pPr>
            <a:lvl3pPr>
              <a:defRPr sz="2800">
                <a:solidFill>
                  <a:schemeClr val="tx1"/>
                </a:solidFill>
                <a:latin typeface="Solano Gothic MVB Std" pitchFamily="2" charset="0"/>
              </a:defRPr>
            </a:lvl3pPr>
            <a:lvl4pPr>
              <a:defRPr sz="2400">
                <a:solidFill>
                  <a:schemeClr val="tx1"/>
                </a:solidFill>
                <a:latin typeface="Solano Gothic MVB Std" pitchFamily="2" charset="0"/>
              </a:defRPr>
            </a:lvl4pPr>
            <a:lvl5pPr>
              <a:defRPr sz="2400">
                <a:solidFill>
                  <a:schemeClr val="tx1"/>
                </a:solidFill>
                <a:latin typeface="Solano Gothic MVB Std" pitchFamily="2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>
          <a:xfrm>
            <a:off x="206152" y="6612918"/>
            <a:ext cx="2133600" cy="245082"/>
          </a:xfrm>
          <a:prstGeom prst="rect">
            <a:avLst/>
          </a:prstGeom>
        </p:spPr>
        <p:txBody>
          <a:bodyPr/>
          <a:lstStyle/>
          <a:p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29149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_Negr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69187"/>
          <a:stretch>
            <a:fillRect/>
          </a:stretch>
        </p:blipFill>
        <p:spPr bwMode="auto">
          <a:xfrm>
            <a:off x="0" y="0"/>
            <a:ext cx="9166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6522918"/>
            <a:ext cx="9144000" cy="9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olano Gothic MVB Std" pitchFamily="2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498019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3600">
                <a:solidFill>
                  <a:schemeClr val="tx1"/>
                </a:solidFill>
                <a:latin typeface="Solano Gothic MVB Std" pitchFamily="2" charset="0"/>
              </a:defRPr>
            </a:lvl1pPr>
            <a:lvl2pPr>
              <a:defRPr sz="3200">
                <a:solidFill>
                  <a:schemeClr val="tx1"/>
                </a:solidFill>
                <a:latin typeface="Solano Gothic MVB Std" pitchFamily="2" charset="0"/>
              </a:defRPr>
            </a:lvl2pPr>
            <a:lvl3pPr>
              <a:defRPr sz="2800">
                <a:solidFill>
                  <a:schemeClr val="tx1"/>
                </a:solidFill>
                <a:latin typeface="Solano Gothic MVB Std" pitchFamily="2" charset="0"/>
              </a:defRPr>
            </a:lvl3pPr>
            <a:lvl4pPr>
              <a:defRPr sz="2400">
                <a:solidFill>
                  <a:schemeClr val="tx1"/>
                </a:solidFill>
                <a:latin typeface="Solano Gothic MVB Std" pitchFamily="2" charset="0"/>
              </a:defRPr>
            </a:lvl4pPr>
            <a:lvl5pPr>
              <a:defRPr sz="2400">
                <a:solidFill>
                  <a:schemeClr val="tx1"/>
                </a:solidFill>
                <a:latin typeface="Solano Gothic MVB Std" pitchFamily="2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206152" y="6612918"/>
            <a:ext cx="2133600" cy="245082"/>
          </a:xfrm>
          <a:prstGeom prst="rect">
            <a:avLst/>
          </a:prstGeom>
        </p:spPr>
        <p:txBody>
          <a:bodyPr/>
          <a:lstStyle/>
          <a:p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3012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_Roj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69187"/>
          <a:stretch>
            <a:fillRect/>
          </a:stretch>
        </p:blipFill>
        <p:spPr bwMode="auto">
          <a:xfrm>
            <a:off x="0" y="0"/>
            <a:ext cx="9166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6522918"/>
            <a:ext cx="9144000" cy="9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olano Gothic MVB Std" pitchFamily="2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498019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3600">
                <a:solidFill>
                  <a:srgbClr val="FF0000"/>
                </a:solidFill>
                <a:latin typeface="Solano Gothic MVB Std" pitchFamily="2" charset="0"/>
              </a:defRPr>
            </a:lvl1pPr>
            <a:lvl2pPr>
              <a:defRPr sz="3200">
                <a:solidFill>
                  <a:srgbClr val="FF0000"/>
                </a:solidFill>
                <a:latin typeface="Solano Gothic MVB Std" pitchFamily="2" charset="0"/>
              </a:defRPr>
            </a:lvl2pPr>
            <a:lvl3pPr>
              <a:defRPr sz="2800">
                <a:solidFill>
                  <a:srgbClr val="FF0000"/>
                </a:solidFill>
                <a:latin typeface="Solano Gothic MVB Std" pitchFamily="2" charset="0"/>
              </a:defRPr>
            </a:lvl3pPr>
            <a:lvl4pPr>
              <a:defRPr sz="2400">
                <a:solidFill>
                  <a:srgbClr val="FF0000"/>
                </a:solidFill>
                <a:latin typeface="Solano Gothic MVB Std" pitchFamily="2" charset="0"/>
              </a:defRPr>
            </a:lvl4pPr>
            <a:lvl5pPr>
              <a:defRPr sz="2400">
                <a:solidFill>
                  <a:srgbClr val="FF0000"/>
                </a:solidFill>
                <a:latin typeface="Solano Gothic MVB Std" pitchFamily="2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206152" y="6612918"/>
            <a:ext cx="2133600" cy="245082"/>
          </a:xfrm>
          <a:prstGeom prst="rect">
            <a:avLst/>
          </a:prstGeom>
        </p:spPr>
        <p:txBody>
          <a:bodyPr/>
          <a:lstStyle/>
          <a:p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88153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_Roj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2932"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0" y="6522918"/>
            <a:ext cx="9144000" cy="9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olano Gothic MVB Std" pitchFamily="2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498019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3600">
                <a:solidFill>
                  <a:srgbClr val="FF0000"/>
                </a:solidFill>
                <a:latin typeface="Solano Gothic MVB Std" pitchFamily="2" charset="0"/>
              </a:defRPr>
            </a:lvl1pPr>
            <a:lvl2pPr>
              <a:defRPr sz="3200">
                <a:solidFill>
                  <a:srgbClr val="FF0000"/>
                </a:solidFill>
                <a:latin typeface="Solano Gothic MVB Std" pitchFamily="2" charset="0"/>
              </a:defRPr>
            </a:lvl2pPr>
            <a:lvl3pPr>
              <a:defRPr sz="2800">
                <a:solidFill>
                  <a:srgbClr val="FF0000"/>
                </a:solidFill>
                <a:latin typeface="Solano Gothic MVB Std" pitchFamily="2" charset="0"/>
              </a:defRPr>
            </a:lvl3pPr>
            <a:lvl4pPr>
              <a:defRPr sz="2400">
                <a:solidFill>
                  <a:srgbClr val="FF0000"/>
                </a:solidFill>
                <a:latin typeface="Solano Gothic MVB Std" pitchFamily="2" charset="0"/>
              </a:defRPr>
            </a:lvl4pPr>
            <a:lvl5pPr>
              <a:defRPr sz="2400">
                <a:solidFill>
                  <a:srgbClr val="FF0000"/>
                </a:solidFill>
                <a:latin typeface="Solano Gothic MVB Std" pitchFamily="2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>
          <a:xfrm>
            <a:off x="206152" y="6612918"/>
            <a:ext cx="2133600" cy="245082"/>
          </a:xfrm>
          <a:prstGeom prst="rect">
            <a:avLst/>
          </a:prstGeom>
        </p:spPr>
        <p:txBody>
          <a:bodyPr/>
          <a:lstStyle/>
          <a:p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4331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olano Gothic MVB Std" pitchFamily="2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496855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3600">
                <a:latin typeface="Solano Gothic MVB Std" pitchFamily="2" charset="0"/>
              </a:defRPr>
            </a:lvl1pPr>
            <a:lvl2pPr>
              <a:defRPr sz="3200">
                <a:latin typeface="Solano Gothic MVB Std" pitchFamily="2" charset="0"/>
              </a:defRPr>
            </a:lvl2pPr>
            <a:lvl3pPr>
              <a:defRPr sz="2800">
                <a:latin typeface="Solano Gothic MVB Std" pitchFamily="2" charset="0"/>
              </a:defRPr>
            </a:lvl3pPr>
            <a:lvl4pPr>
              <a:defRPr sz="2400">
                <a:latin typeface="Solano Gothic MVB Std" pitchFamily="2" charset="0"/>
              </a:defRPr>
            </a:lvl4pPr>
            <a:lvl5pPr>
              <a:defRPr sz="2400">
                <a:latin typeface="Solano Gothic MVB Std" pitchFamily="2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0" y="6522918"/>
            <a:ext cx="9144000" cy="9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206152" y="6612918"/>
            <a:ext cx="2133600" cy="245082"/>
          </a:xfrm>
          <a:prstGeom prst="rect">
            <a:avLst/>
          </a:prstGeom>
        </p:spPr>
        <p:txBody>
          <a:bodyPr/>
          <a:lstStyle/>
          <a:p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87271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522918"/>
            <a:ext cx="9144000" cy="9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>
          <a:xfrm>
            <a:off x="206152" y="6612918"/>
            <a:ext cx="2133600" cy="245082"/>
          </a:xfrm>
          <a:prstGeom prst="rect">
            <a:avLst/>
          </a:prstGeom>
        </p:spPr>
        <p:txBody>
          <a:bodyPr/>
          <a:lstStyle/>
          <a:p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66442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A672-63A7-4D41-BDCB-7C3BE3FD693B}" type="slidenum">
              <a:rPr lang="en-US" altLang="es-PE" smtClean="0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35174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4" r:id="rId9"/>
    <p:sldLayoutId id="2147483669" r:id="rId10"/>
    <p:sldLayoutId id="2147483670" r:id="rId11"/>
    <p:sldLayoutId id="2147483673" r:id="rId12"/>
    <p:sldLayoutId id="2147483671" r:id="rId13"/>
    <p:sldLayoutId id="214748367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Solano Gothic MVB Std" panose="0200050603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50000"/>
            </a:schemeClr>
          </a:solidFill>
          <a:latin typeface="Solano Gothic MVB Std" panose="0200050603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50000"/>
            </a:schemeClr>
          </a:solidFill>
          <a:latin typeface="Solano Gothic MVB Std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Solano Gothic MVB Std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Solano Gothic MVB Std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50000"/>
            </a:schemeClr>
          </a:solidFill>
          <a:latin typeface="Solano Gothic MVB Std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AVL TREE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 smtClean="0"/>
              <a:t>.:: EJERCICIOS ::.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342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Now remove 53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12294" name="AutoShape 6"/>
          <p:cNvCxnSpPr>
            <a:cxnSpLocks noChangeShapeType="1"/>
            <a:stCxn id="12291" idx="2"/>
            <a:endCxn id="12292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53</a:t>
            </a:r>
          </a:p>
        </p:txBody>
      </p:sp>
      <p:cxnSp>
        <p:nvCxnSpPr>
          <p:cNvPr id="12297" name="AutoShape 9"/>
          <p:cNvCxnSpPr>
            <a:cxnSpLocks noChangeShapeType="1"/>
            <a:stCxn id="12292" idx="2"/>
            <a:endCxn id="1229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12300" name="AutoShape 12"/>
          <p:cNvCxnSpPr>
            <a:cxnSpLocks noChangeShapeType="1"/>
            <a:stCxn id="12298" idx="2"/>
            <a:endCxn id="12299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8</a:t>
            </a:r>
          </a:p>
        </p:txBody>
      </p:sp>
      <p:cxnSp>
        <p:nvCxnSpPr>
          <p:cNvPr id="12302" name="AutoShape 14"/>
          <p:cNvCxnSpPr>
            <a:cxnSpLocks noChangeShapeType="1"/>
            <a:stCxn id="12293" idx="2"/>
            <a:endCxn id="12301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12304" name="AutoShape 16"/>
          <p:cNvCxnSpPr>
            <a:cxnSpLocks noChangeShapeType="1"/>
            <a:stCxn id="12293" idx="2"/>
            <a:endCxn id="12295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AutoShape 17"/>
          <p:cNvCxnSpPr>
            <a:cxnSpLocks noChangeShapeType="1"/>
            <a:stCxn id="12298" idx="2"/>
            <a:endCxn id="12293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AutoShape 18"/>
          <p:cNvCxnSpPr>
            <a:cxnSpLocks noChangeShapeType="1"/>
            <a:stCxn id="12291" idx="2"/>
            <a:endCxn id="12298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7" name="AutoShape 19"/>
          <p:cNvCxnSpPr>
            <a:cxnSpLocks noChangeShapeType="1"/>
            <a:stCxn id="12299" idx="2"/>
            <a:endCxn id="12303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Now remove 53, unbalanced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13318" name="AutoShape 6"/>
          <p:cNvCxnSpPr>
            <a:cxnSpLocks noChangeShapeType="1"/>
            <a:stCxn id="13315" idx="2"/>
            <a:endCxn id="1331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13322" name="AutoShape 10"/>
          <p:cNvCxnSpPr>
            <a:cxnSpLocks noChangeShapeType="1"/>
            <a:stCxn id="13320" idx="2"/>
            <a:endCxn id="13321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8</a:t>
            </a:r>
          </a:p>
        </p:txBody>
      </p:sp>
      <p:cxnSp>
        <p:nvCxnSpPr>
          <p:cNvPr id="13324" name="AutoShape 12"/>
          <p:cNvCxnSpPr>
            <a:cxnSpLocks noChangeShapeType="1"/>
            <a:stCxn id="13317" idx="2"/>
            <a:endCxn id="13323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13326" name="AutoShape 14"/>
          <p:cNvCxnSpPr>
            <a:cxnSpLocks noChangeShapeType="1"/>
            <a:stCxn id="13317" idx="2"/>
            <a:endCxn id="13319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7" name="AutoShape 15"/>
          <p:cNvCxnSpPr>
            <a:cxnSpLocks noChangeShapeType="1"/>
            <a:stCxn id="13320" idx="2"/>
            <a:endCxn id="13317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8" name="AutoShape 16"/>
          <p:cNvCxnSpPr>
            <a:cxnSpLocks noChangeShapeType="1"/>
            <a:stCxn id="13315" idx="2"/>
            <a:endCxn id="13320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AutoShape 17"/>
          <p:cNvCxnSpPr>
            <a:cxnSpLocks noChangeShapeType="1"/>
            <a:stCxn id="13321" idx="2"/>
            <a:endCxn id="13325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19050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Balanced!    Remove 11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14342" name="AutoShape 6"/>
          <p:cNvCxnSpPr>
            <a:cxnSpLocks noChangeShapeType="1"/>
            <a:stCxn id="14339" idx="2"/>
            <a:endCxn id="14340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14346" name="AutoShape 10"/>
          <p:cNvCxnSpPr>
            <a:cxnSpLocks noChangeShapeType="1"/>
            <a:stCxn id="14344" idx="2"/>
            <a:endCxn id="14339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5052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8</a:t>
            </a:r>
          </a:p>
        </p:txBody>
      </p:sp>
      <p:cxnSp>
        <p:nvCxnSpPr>
          <p:cNvPr id="14348" name="AutoShape 12"/>
          <p:cNvCxnSpPr>
            <a:cxnSpLocks noChangeShapeType="1"/>
            <a:stCxn id="14341" idx="2"/>
            <a:endCxn id="14347" idx="0"/>
          </p:cNvCxnSpPr>
          <p:nvPr/>
        </p:nvCxnSpPr>
        <p:spPr bwMode="auto">
          <a:xfrm>
            <a:off x="3314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14350" name="AutoShape 14"/>
          <p:cNvCxnSpPr>
            <a:cxnSpLocks noChangeShapeType="1"/>
            <a:stCxn id="14341" idx="2"/>
            <a:endCxn id="14343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1" name="AutoShape 15"/>
          <p:cNvCxnSpPr>
            <a:cxnSpLocks noChangeShapeType="1"/>
            <a:stCxn id="14344" idx="2"/>
            <a:endCxn id="14341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2" name="AutoShape 16"/>
          <p:cNvCxnSpPr>
            <a:cxnSpLocks noChangeShapeType="1"/>
            <a:stCxn id="14345" idx="2"/>
            <a:endCxn id="14349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3" name="AutoShape 17"/>
          <p:cNvCxnSpPr>
            <a:cxnSpLocks noChangeShapeType="1"/>
            <a:stCxn id="14339" idx="2"/>
            <a:endCxn id="14345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Remove 11, replace it with the largest in its left branch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15366" name="AutoShape 6"/>
          <p:cNvCxnSpPr>
            <a:cxnSpLocks noChangeShapeType="1"/>
            <a:stCxn id="15363" idx="2"/>
            <a:endCxn id="15364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8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15370" name="AutoShape 10"/>
          <p:cNvCxnSpPr>
            <a:cxnSpLocks noChangeShapeType="1"/>
            <a:stCxn id="15368" idx="2"/>
            <a:endCxn id="15363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15372" name="AutoShape 12"/>
          <p:cNvCxnSpPr>
            <a:cxnSpLocks noChangeShapeType="1"/>
            <a:stCxn id="15365" idx="2"/>
            <a:endCxn id="15367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13"/>
          <p:cNvCxnSpPr>
            <a:cxnSpLocks noChangeShapeType="1"/>
            <a:stCxn id="15368" idx="2"/>
            <a:endCxn id="15365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14"/>
          <p:cNvCxnSpPr>
            <a:cxnSpLocks noChangeShapeType="1"/>
            <a:stCxn id="15369" idx="2"/>
            <a:endCxn id="15371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15"/>
          <p:cNvCxnSpPr>
            <a:cxnSpLocks noChangeShapeType="1"/>
            <a:stCxn id="15363" idx="2"/>
            <a:endCxn id="15369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Remove 8, unbalanced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cxnSp>
        <p:nvCxnSpPr>
          <p:cNvPr id="16390" name="AutoShape 6"/>
          <p:cNvCxnSpPr>
            <a:cxnSpLocks noChangeShapeType="1"/>
            <a:stCxn id="16387" idx="2"/>
            <a:endCxn id="16388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16393" name="AutoShape 9"/>
          <p:cNvCxnSpPr>
            <a:cxnSpLocks noChangeShapeType="1"/>
            <a:stCxn id="16391" idx="2"/>
            <a:endCxn id="16387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16395" name="AutoShape 11"/>
          <p:cNvCxnSpPr>
            <a:cxnSpLocks noChangeShapeType="1"/>
            <a:stCxn id="16391" idx="2"/>
            <a:endCxn id="16389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2"/>
          <p:cNvCxnSpPr>
            <a:cxnSpLocks noChangeShapeType="1"/>
            <a:stCxn id="16392" idx="2"/>
            <a:endCxn id="16394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13"/>
          <p:cNvCxnSpPr>
            <a:cxnSpLocks noChangeShapeType="1"/>
            <a:stCxn id="16387" idx="2"/>
            <a:endCxn id="16392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2743200" y="9906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Remove 8, unbalanced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64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960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8768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0292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17417" name="AutoShape 9"/>
          <p:cNvCxnSpPr>
            <a:cxnSpLocks noChangeShapeType="1"/>
            <a:stCxn id="17414" idx="2"/>
            <a:endCxn id="17413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8" name="AutoShape 10"/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42291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9" name="AutoShape 11"/>
          <p:cNvCxnSpPr>
            <a:cxnSpLocks noChangeShapeType="1"/>
            <a:stCxn id="17415" idx="2"/>
            <a:endCxn id="17411" idx="0"/>
          </p:cNvCxnSpPr>
          <p:nvPr/>
        </p:nvCxnSpPr>
        <p:spPr bwMode="auto">
          <a:xfrm>
            <a:off x="51435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0" name="AutoShape 12"/>
          <p:cNvCxnSpPr>
            <a:cxnSpLocks noChangeShapeType="1"/>
            <a:stCxn id="17411" idx="2"/>
            <a:endCxn id="17416" idx="0"/>
          </p:cNvCxnSpPr>
          <p:nvPr/>
        </p:nvCxnSpPr>
        <p:spPr bwMode="auto">
          <a:xfrm flipH="1">
            <a:off x="5295900" y="35814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1" name="AutoShape 13"/>
          <p:cNvCxnSpPr>
            <a:cxnSpLocks noChangeShapeType="1"/>
            <a:stCxn id="17411" idx="2"/>
            <a:endCxn id="17412" idx="0"/>
          </p:cNvCxnSpPr>
          <p:nvPr/>
        </p:nvCxnSpPr>
        <p:spPr bwMode="auto">
          <a:xfrm>
            <a:off x="5753100" y="35814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31242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Balanced!!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434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9530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438400" y="3048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048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733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8862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18441" name="AutoShape 9"/>
          <p:cNvCxnSpPr>
            <a:cxnSpLocks noChangeShapeType="1"/>
            <a:stCxn id="18438" idx="2"/>
            <a:endCxn id="18437" idx="0"/>
          </p:cNvCxnSpPr>
          <p:nvPr/>
        </p:nvCxnSpPr>
        <p:spPr bwMode="auto">
          <a:xfrm flipH="1">
            <a:off x="2705100" y="2590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AutoShape 10"/>
          <p:cNvCxnSpPr>
            <a:cxnSpLocks noChangeShapeType="1"/>
            <a:stCxn id="18439" idx="2"/>
            <a:endCxn id="18435" idx="0"/>
          </p:cNvCxnSpPr>
          <p:nvPr/>
        </p:nvCxnSpPr>
        <p:spPr bwMode="auto">
          <a:xfrm>
            <a:off x="4000500" y="17526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3" name="AutoShape 11"/>
          <p:cNvCxnSpPr>
            <a:cxnSpLocks noChangeShapeType="1"/>
            <a:stCxn id="18435" idx="2"/>
            <a:endCxn id="18440" idx="0"/>
          </p:cNvCxnSpPr>
          <p:nvPr/>
        </p:nvCxnSpPr>
        <p:spPr bwMode="auto">
          <a:xfrm flipH="1">
            <a:off x="4152900" y="25908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4" name="AutoShape 12"/>
          <p:cNvCxnSpPr>
            <a:cxnSpLocks noChangeShapeType="1"/>
            <a:stCxn id="18435" idx="2"/>
            <a:endCxn id="18436" idx="0"/>
          </p:cNvCxnSpPr>
          <p:nvPr/>
        </p:nvCxnSpPr>
        <p:spPr bwMode="auto">
          <a:xfrm>
            <a:off x="4610100" y="25908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5" name="AutoShape 13"/>
          <p:cNvCxnSpPr>
            <a:cxnSpLocks noChangeShapeType="1"/>
            <a:stCxn id="18439" idx="2"/>
            <a:endCxn id="18438" idx="0"/>
          </p:cNvCxnSpPr>
          <p:nvPr/>
        </p:nvCxnSpPr>
        <p:spPr bwMode="auto">
          <a:xfrm flipH="1">
            <a:off x="3314700" y="17526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In Class Exercises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es-PE"/>
              <a:t>Build an AVL tree with the following values:</a:t>
            </a:r>
          </a:p>
          <a:p>
            <a:pPr lvl="1">
              <a:buFontTx/>
              <a:buNone/>
            </a:pPr>
            <a:r>
              <a:rPr lang="en-US" altLang="es-PE"/>
              <a:t>15, 20, 24, 10, 13, 7, 30, 36, 25</a:t>
            </a:r>
          </a:p>
          <a:p>
            <a:pPr lvl="1"/>
            <a:endParaRPr lang="en-US" alt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47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s-PE"/>
              <a:t>15, 20, 24, 10, 13, 7, 30, 36, 25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057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0488" name="AutoShape 8"/>
          <p:cNvCxnSpPr>
            <a:cxnSpLocks noChangeShapeType="1"/>
            <a:stCxn id="20484" idx="2"/>
            <a:endCxn id="20487" idx="0"/>
          </p:cNvCxnSpPr>
          <p:nvPr/>
        </p:nvCxnSpPr>
        <p:spPr bwMode="auto">
          <a:xfrm>
            <a:off x="1714500" y="1219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667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cxnSp>
        <p:nvCxnSpPr>
          <p:cNvPr id="20490" name="AutoShape 10"/>
          <p:cNvCxnSpPr>
            <a:cxnSpLocks noChangeShapeType="1"/>
            <a:stCxn id="20487" idx="2"/>
            <a:endCxn id="20489" idx="0"/>
          </p:cNvCxnSpPr>
          <p:nvPr/>
        </p:nvCxnSpPr>
        <p:spPr bwMode="auto">
          <a:xfrm>
            <a:off x="2324100" y="1905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9436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553200" y="30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0493" name="AutoShape 13"/>
          <p:cNvCxnSpPr>
            <a:cxnSpLocks noChangeShapeType="1"/>
            <a:stCxn id="20491" idx="0"/>
            <a:endCxn id="20492" idx="2"/>
          </p:cNvCxnSpPr>
          <p:nvPr/>
        </p:nvCxnSpPr>
        <p:spPr bwMode="auto">
          <a:xfrm flipV="1">
            <a:off x="62103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1628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cxnSp>
        <p:nvCxnSpPr>
          <p:cNvPr id="20495" name="AutoShape 15"/>
          <p:cNvCxnSpPr>
            <a:cxnSpLocks noChangeShapeType="1"/>
            <a:stCxn id="20492" idx="2"/>
            <a:endCxn id="20494" idx="0"/>
          </p:cNvCxnSpPr>
          <p:nvPr/>
        </p:nvCxnSpPr>
        <p:spPr bwMode="auto">
          <a:xfrm>
            <a:off x="68199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5334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0498" name="AutoShape 18"/>
          <p:cNvCxnSpPr>
            <a:cxnSpLocks noChangeShapeType="1"/>
            <a:stCxn id="20491" idx="2"/>
            <a:endCxn id="20497" idx="0"/>
          </p:cNvCxnSpPr>
          <p:nvPr/>
        </p:nvCxnSpPr>
        <p:spPr bwMode="auto">
          <a:xfrm flipH="1">
            <a:off x="5600700" y="15240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59436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20500" name="AutoShape 20"/>
          <p:cNvCxnSpPr>
            <a:cxnSpLocks noChangeShapeType="1"/>
            <a:stCxn id="20497" idx="2"/>
            <a:endCxn id="20499" idx="0"/>
          </p:cNvCxnSpPr>
          <p:nvPr/>
        </p:nvCxnSpPr>
        <p:spPr bwMode="auto">
          <a:xfrm>
            <a:off x="5600700" y="2286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7315200" y="25908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59436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5532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0505" name="AutoShape 25"/>
          <p:cNvCxnSpPr>
            <a:cxnSpLocks noChangeShapeType="1"/>
            <a:stCxn id="20503" idx="0"/>
            <a:endCxn id="20504" idx="2"/>
          </p:cNvCxnSpPr>
          <p:nvPr/>
        </p:nvCxnSpPr>
        <p:spPr bwMode="auto">
          <a:xfrm flipV="1">
            <a:off x="62103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71628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cxnSp>
        <p:nvCxnSpPr>
          <p:cNvPr id="20507" name="AutoShape 27"/>
          <p:cNvCxnSpPr>
            <a:cxnSpLocks noChangeShapeType="1"/>
            <a:stCxn id="20504" idx="2"/>
            <a:endCxn id="20506" idx="0"/>
          </p:cNvCxnSpPr>
          <p:nvPr/>
        </p:nvCxnSpPr>
        <p:spPr bwMode="auto">
          <a:xfrm>
            <a:off x="6819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334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20509" name="AutoShape 29"/>
          <p:cNvCxnSpPr>
            <a:cxnSpLocks noChangeShapeType="1"/>
            <a:stCxn id="20503" idx="2"/>
            <a:endCxn id="20508" idx="0"/>
          </p:cNvCxnSpPr>
          <p:nvPr/>
        </p:nvCxnSpPr>
        <p:spPr bwMode="auto">
          <a:xfrm flipH="1">
            <a:off x="5600700" y="48006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4800600" y="601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0511" name="AutoShape 31"/>
          <p:cNvCxnSpPr>
            <a:cxnSpLocks noChangeShapeType="1"/>
            <a:stCxn id="20508" idx="2"/>
            <a:endCxn id="20510" idx="0"/>
          </p:cNvCxnSpPr>
          <p:nvPr/>
        </p:nvCxnSpPr>
        <p:spPr bwMode="auto">
          <a:xfrm flipH="1">
            <a:off x="5067300" y="55626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16002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22098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0514" name="AutoShape 34"/>
          <p:cNvCxnSpPr>
            <a:cxnSpLocks noChangeShapeType="1"/>
            <a:stCxn id="20512" idx="0"/>
            <a:endCxn id="20513" idx="2"/>
          </p:cNvCxnSpPr>
          <p:nvPr/>
        </p:nvCxnSpPr>
        <p:spPr bwMode="auto">
          <a:xfrm flipV="1">
            <a:off x="1866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8194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cxnSp>
        <p:nvCxnSpPr>
          <p:cNvPr id="20516" name="AutoShape 36"/>
          <p:cNvCxnSpPr>
            <a:cxnSpLocks noChangeShapeType="1"/>
            <a:stCxn id="20513" idx="2"/>
            <a:endCxn id="20515" idx="0"/>
          </p:cNvCxnSpPr>
          <p:nvPr/>
        </p:nvCxnSpPr>
        <p:spPr bwMode="auto">
          <a:xfrm>
            <a:off x="24765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20574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0518" name="AutoShape 38"/>
          <p:cNvCxnSpPr>
            <a:cxnSpLocks noChangeShapeType="1"/>
            <a:stCxn id="20512" idx="2"/>
            <a:endCxn id="20517" idx="0"/>
          </p:cNvCxnSpPr>
          <p:nvPr/>
        </p:nvCxnSpPr>
        <p:spPr bwMode="auto">
          <a:xfrm>
            <a:off x="18669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1143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0520" name="AutoShape 40"/>
          <p:cNvCxnSpPr>
            <a:cxnSpLocks noChangeShapeType="1"/>
            <a:stCxn id="20512" idx="2"/>
            <a:endCxn id="20519" idx="0"/>
          </p:cNvCxnSpPr>
          <p:nvPr/>
        </p:nvCxnSpPr>
        <p:spPr bwMode="auto">
          <a:xfrm flipH="1">
            <a:off x="14097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1" name="AutoShape 41"/>
          <p:cNvSpPr>
            <a:spLocks noChangeArrowheads="1"/>
          </p:cNvSpPr>
          <p:nvPr/>
        </p:nvSpPr>
        <p:spPr bwMode="auto">
          <a:xfrm>
            <a:off x="4191000" y="4267200"/>
            <a:ext cx="914400" cy="381000"/>
          </a:xfrm>
          <a:prstGeom prst="lef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7" grpId="0" animBg="1"/>
      <p:bldP spid="20489" grpId="0" animBg="1"/>
      <p:bldP spid="20491" grpId="0" animBg="1"/>
      <p:bldP spid="20492" grpId="0" animBg="1"/>
      <p:bldP spid="20494" grpId="0" animBg="1"/>
      <p:bldP spid="20496" grpId="0" animBg="1"/>
      <p:bldP spid="20497" grpId="0" animBg="1"/>
      <p:bldP spid="20499" grpId="0" animBg="1"/>
      <p:bldP spid="20501" grpId="0" animBg="1"/>
      <p:bldP spid="20503" grpId="0" animBg="1"/>
      <p:bldP spid="20504" grpId="0" animBg="1"/>
      <p:bldP spid="20506" grpId="0" animBg="1"/>
      <p:bldP spid="20508" grpId="0" animBg="1"/>
      <p:bldP spid="20510" grpId="0" animBg="1"/>
      <p:bldP spid="20512" grpId="0" animBg="1"/>
      <p:bldP spid="20513" grpId="0" animBg="1"/>
      <p:bldP spid="20515" grpId="0" animBg="1"/>
      <p:bldP spid="20517" grpId="0" animBg="1"/>
      <p:bldP spid="20519" grpId="0" animBg="1"/>
      <p:bldP spid="205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430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752600" y="457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1510" name="AutoShape 6"/>
          <p:cNvCxnSpPr>
            <a:cxnSpLocks noChangeShapeType="1"/>
            <a:stCxn id="21508" idx="0"/>
            <a:endCxn id="21509" idx="2"/>
          </p:cNvCxnSpPr>
          <p:nvPr/>
        </p:nvCxnSpPr>
        <p:spPr bwMode="auto">
          <a:xfrm flipV="1">
            <a:off x="14097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3622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cxnSp>
        <p:nvCxnSpPr>
          <p:cNvPr id="21512" name="AutoShape 8"/>
          <p:cNvCxnSpPr>
            <a:cxnSpLocks noChangeShapeType="1"/>
            <a:stCxn id="21509" idx="2"/>
            <a:endCxn id="21511" idx="0"/>
          </p:cNvCxnSpPr>
          <p:nvPr/>
        </p:nvCxnSpPr>
        <p:spPr bwMode="auto">
          <a:xfrm>
            <a:off x="20193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6002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1514" name="AutoShape 10"/>
          <p:cNvCxnSpPr>
            <a:cxnSpLocks noChangeShapeType="1"/>
            <a:stCxn id="21508" idx="2"/>
            <a:endCxn id="21513" idx="0"/>
          </p:cNvCxnSpPr>
          <p:nvPr/>
        </p:nvCxnSpPr>
        <p:spPr bwMode="auto">
          <a:xfrm>
            <a:off x="14097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8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1516" name="AutoShape 12"/>
          <p:cNvCxnSpPr>
            <a:cxnSpLocks noChangeShapeType="1"/>
            <a:stCxn id="21508" idx="2"/>
            <a:endCxn id="21515" idx="0"/>
          </p:cNvCxnSpPr>
          <p:nvPr/>
        </p:nvCxnSpPr>
        <p:spPr bwMode="auto">
          <a:xfrm flipH="1">
            <a:off x="9525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s-PE"/>
              <a:t>15, 20, 24, 10, 13, 7, 30, 36, 25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524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21519" name="AutoShape 15"/>
          <p:cNvCxnSpPr>
            <a:cxnSpLocks noChangeShapeType="1"/>
            <a:stCxn id="21515" idx="2"/>
            <a:endCxn id="21518" idx="0"/>
          </p:cNvCxnSpPr>
          <p:nvPr/>
        </p:nvCxnSpPr>
        <p:spPr bwMode="auto">
          <a:xfrm flipH="1">
            <a:off x="419100" y="24384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715000" y="762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6400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1523" name="AutoShape 19"/>
          <p:cNvCxnSpPr>
            <a:cxnSpLocks noChangeShapeType="1"/>
            <a:stCxn id="21521" idx="2"/>
            <a:endCxn id="21522" idx="0"/>
          </p:cNvCxnSpPr>
          <p:nvPr/>
        </p:nvCxnSpPr>
        <p:spPr bwMode="auto">
          <a:xfrm>
            <a:off x="5981700" y="1143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7010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cxnSp>
        <p:nvCxnSpPr>
          <p:cNvPr id="21525" name="AutoShape 21"/>
          <p:cNvCxnSpPr>
            <a:cxnSpLocks noChangeShapeType="1"/>
            <a:stCxn id="21522" idx="2"/>
            <a:endCxn id="21524" idx="0"/>
          </p:cNvCxnSpPr>
          <p:nvPr/>
        </p:nvCxnSpPr>
        <p:spPr bwMode="auto">
          <a:xfrm>
            <a:off x="6667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867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1527" name="AutoShape 23"/>
          <p:cNvCxnSpPr>
            <a:cxnSpLocks noChangeShapeType="1"/>
            <a:stCxn id="21521" idx="2"/>
            <a:endCxn id="21528" idx="0"/>
          </p:cNvCxnSpPr>
          <p:nvPr/>
        </p:nvCxnSpPr>
        <p:spPr bwMode="auto">
          <a:xfrm flipH="1">
            <a:off x="5372100" y="1143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1054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1529" name="AutoShape 25"/>
          <p:cNvCxnSpPr>
            <a:cxnSpLocks noChangeShapeType="1"/>
            <a:stCxn id="21522" idx="2"/>
            <a:endCxn id="21526" idx="0"/>
          </p:cNvCxnSpPr>
          <p:nvPr/>
        </p:nvCxnSpPr>
        <p:spPr bwMode="auto">
          <a:xfrm flipH="1">
            <a:off x="6134100" y="1752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449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21531" name="AutoShape 27"/>
          <p:cNvCxnSpPr>
            <a:cxnSpLocks noChangeShapeType="1"/>
            <a:stCxn id="21528" idx="2"/>
            <a:endCxn id="21530" idx="0"/>
          </p:cNvCxnSpPr>
          <p:nvPr/>
        </p:nvCxnSpPr>
        <p:spPr bwMode="auto">
          <a:xfrm flipH="1">
            <a:off x="4762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75438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30</a:t>
            </a:r>
          </a:p>
        </p:txBody>
      </p:sp>
      <p:cxnSp>
        <p:nvCxnSpPr>
          <p:cNvPr id="21533" name="AutoShape 29"/>
          <p:cNvCxnSpPr>
            <a:cxnSpLocks noChangeShapeType="1"/>
            <a:stCxn id="21524" idx="2"/>
            <a:endCxn id="21532" idx="0"/>
          </p:cNvCxnSpPr>
          <p:nvPr/>
        </p:nvCxnSpPr>
        <p:spPr bwMode="auto">
          <a:xfrm>
            <a:off x="7277100" y="2438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8077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36</a:t>
            </a:r>
          </a:p>
        </p:txBody>
      </p:sp>
      <p:cxnSp>
        <p:nvCxnSpPr>
          <p:cNvPr id="21535" name="AutoShape 31"/>
          <p:cNvCxnSpPr>
            <a:cxnSpLocks noChangeShapeType="1"/>
            <a:stCxn id="21532" idx="2"/>
            <a:endCxn id="21534" idx="0"/>
          </p:cNvCxnSpPr>
          <p:nvPr/>
        </p:nvCxnSpPr>
        <p:spPr bwMode="auto">
          <a:xfrm>
            <a:off x="7810500" y="3124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3505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1538" name="AutoShape 34"/>
          <p:cNvCxnSpPr>
            <a:cxnSpLocks noChangeShapeType="1"/>
            <a:stCxn id="21536" idx="2"/>
            <a:endCxn id="21537" idx="0"/>
          </p:cNvCxnSpPr>
          <p:nvPr/>
        </p:nvCxnSpPr>
        <p:spPr bwMode="auto">
          <a:xfrm>
            <a:off x="3771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30</a:t>
            </a:r>
          </a:p>
        </p:txBody>
      </p:sp>
      <p:cxnSp>
        <p:nvCxnSpPr>
          <p:cNvPr id="21540" name="AutoShape 36"/>
          <p:cNvCxnSpPr>
            <a:cxnSpLocks noChangeShapeType="1"/>
            <a:stCxn id="21537" idx="2"/>
            <a:endCxn id="21539" idx="0"/>
          </p:cNvCxnSpPr>
          <p:nvPr/>
        </p:nvCxnSpPr>
        <p:spPr bwMode="auto">
          <a:xfrm>
            <a:off x="4457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3657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1542" name="AutoShape 38"/>
          <p:cNvCxnSpPr>
            <a:cxnSpLocks noChangeShapeType="1"/>
            <a:stCxn id="21536" idx="2"/>
            <a:endCxn id="21543" idx="0"/>
          </p:cNvCxnSpPr>
          <p:nvPr/>
        </p:nvCxnSpPr>
        <p:spPr bwMode="auto">
          <a:xfrm flipH="1">
            <a:off x="3162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2895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1544" name="AutoShape 40"/>
          <p:cNvCxnSpPr>
            <a:cxnSpLocks noChangeShapeType="1"/>
            <a:stCxn id="21537" idx="2"/>
            <a:endCxn id="21541" idx="0"/>
          </p:cNvCxnSpPr>
          <p:nvPr/>
        </p:nvCxnSpPr>
        <p:spPr bwMode="auto">
          <a:xfrm flipH="1">
            <a:off x="3924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286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21546" name="AutoShape 42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 flipH="1">
            <a:off x="2552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5334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36</a:t>
            </a:r>
          </a:p>
        </p:txBody>
      </p:sp>
      <p:cxnSp>
        <p:nvCxnSpPr>
          <p:cNvPr id="21548" name="AutoShape 44"/>
          <p:cNvCxnSpPr>
            <a:cxnSpLocks noChangeShapeType="1"/>
            <a:stCxn id="21539" idx="2"/>
            <a:endCxn id="21547" idx="0"/>
          </p:cNvCxnSpPr>
          <p:nvPr/>
        </p:nvCxnSpPr>
        <p:spPr bwMode="auto">
          <a:xfrm>
            <a:off x="50673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cxnSp>
        <p:nvCxnSpPr>
          <p:cNvPr id="21550" name="AutoShape 46"/>
          <p:cNvCxnSpPr>
            <a:cxnSpLocks noChangeShapeType="1"/>
            <a:stCxn id="21539" idx="2"/>
            <a:endCxn id="21549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51" name="AutoShape 47"/>
          <p:cNvSpPr>
            <a:spLocks noChangeArrowheads="1"/>
          </p:cNvSpPr>
          <p:nvPr/>
        </p:nvSpPr>
        <p:spPr bwMode="auto">
          <a:xfrm>
            <a:off x="5410200" y="31242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 animBg="1"/>
      <p:bldP spid="21520" grpId="0" animBg="1"/>
      <p:bldP spid="21521" grpId="0" animBg="1"/>
      <p:bldP spid="21522" grpId="0" animBg="1"/>
      <p:bldP spid="21524" grpId="0" animBg="1"/>
      <p:bldP spid="21526" grpId="0" animBg="1"/>
      <p:bldP spid="21528" grpId="0" animBg="1"/>
      <p:bldP spid="21530" grpId="0" animBg="1"/>
      <p:bldP spid="21532" grpId="0" animBg="1"/>
      <p:bldP spid="21534" grpId="0" animBg="1"/>
      <p:bldP spid="21536" grpId="0" animBg="1"/>
      <p:bldP spid="21537" grpId="0" animBg="1"/>
      <p:bldP spid="21539" grpId="0" animBg="1"/>
      <p:bldP spid="21541" grpId="0" animBg="1"/>
      <p:bldP spid="21543" grpId="0" animBg="1"/>
      <p:bldP spid="21545" grpId="0" animBg="1"/>
      <p:bldP spid="21547" grpId="0" animBg="1"/>
      <p:bldP spid="21549" grpId="0" animBg="1"/>
      <p:bldP spid="215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Insert 14, 17, 11, 7, 53, 4, 13 into an empty AVL tree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cxnSp>
        <p:nvCxnSpPr>
          <p:cNvPr id="4102" name="AutoShape 6"/>
          <p:cNvCxnSpPr>
            <a:cxnSpLocks noChangeShapeType="1"/>
            <a:stCxn id="4099" idx="2"/>
            <a:endCxn id="4101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AutoShape 7"/>
          <p:cNvCxnSpPr>
            <a:cxnSpLocks noChangeShapeType="1"/>
            <a:stCxn id="4099" idx="2"/>
            <a:endCxn id="4100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4105" name="AutoShape 9"/>
          <p:cNvCxnSpPr>
            <a:cxnSpLocks noChangeShapeType="1"/>
            <a:stCxn id="4101" idx="2"/>
            <a:endCxn id="4104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53</a:t>
            </a:r>
          </a:p>
        </p:txBody>
      </p:sp>
      <p:cxnSp>
        <p:nvCxnSpPr>
          <p:cNvPr id="4107" name="AutoShape 11"/>
          <p:cNvCxnSpPr>
            <a:cxnSpLocks noChangeShapeType="1"/>
            <a:stCxn id="4100" idx="2"/>
            <a:endCxn id="410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905000" y="20574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0574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cxnSp>
        <p:nvCxnSpPr>
          <p:cNvPr id="4110" name="AutoShape 14"/>
          <p:cNvCxnSpPr>
            <a:cxnSpLocks noChangeShapeType="1"/>
            <a:endCxn id="4109" idx="0"/>
          </p:cNvCxnSpPr>
          <p:nvPr/>
        </p:nvCxnSpPr>
        <p:spPr bwMode="auto">
          <a:xfrm flipH="1">
            <a:off x="2324100" y="3581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1" grpId="0" animBg="1"/>
      <p:bldP spid="4104" grpId="0" animBg="1"/>
      <p:bldP spid="4106" grpId="0" animBg="1"/>
      <p:bldP spid="4108" grpId="0" animBg="1"/>
      <p:bldP spid="410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4478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133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2534" name="AutoShape 6"/>
          <p:cNvCxnSpPr>
            <a:cxnSpLocks noChangeShapeType="1"/>
            <a:stCxn id="22532" idx="2"/>
            <a:endCxn id="22533" idx="0"/>
          </p:cNvCxnSpPr>
          <p:nvPr/>
        </p:nvCxnSpPr>
        <p:spPr bwMode="auto">
          <a:xfrm>
            <a:off x="17145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743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30</a:t>
            </a:r>
          </a:p>
        </p:txBody>
      </p:sp>
      <p:cxnSp>
        <p:nvCxnSpPr>
          <p:cNvPr id="22536" name="AutoShape 8"/>
          <p:cNvCxnSpPr>
            <a:cxnSpLocks noChangeShapeType="1"/>
            <a:stCxn id="22533" idx="2"/>
            <a:endCxn id="22535" idx="0"/>
          </p:cNvCxnSpPr>
          <p:nvPr/>
        </p:nvCxnSpPr>
        <p:spPr bwMode="auto">
          <a:xfrm>
            <a:off x="2400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600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2538" name="AutoShape 10"/>
          <p:cNvCxnSpPr>
            <a:cxnSpLocks noChangeShapeType="1"/>
            <a:stCxn id="22532" idx="2"/>
            <a:endCxn id="22539" idx="0"/>
          </p:cNvCxnSpPr>
          <p:nvPr/>
        </p:nvCxnSpPr>
        <p:spPr bwMode="auto">
          <a:xfrm flipH="1">
            <a:off x="11049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8382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2540" name="AutoShape 12"/>
          <p:cNvCxnSpPr>
            <a:cxnSpLocks noChangeShapeType="1"/>
            <a:stCxn id="22533" idx="2"/>
            <a:endCxn id="22537" idx="0"/>
          </p:cNvCxnSpPr>
          <p:nvPr/>
        </p:nvCxnSpPr>
        <p:spPr bwMode="auto">
          <a:xfrm flipH="1">
            <a:off x="18669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28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22542" name="AutoShape 14"/>
          <p:cNvCxnSpPr>
            <a:cxnSpLocks noChangeShapeType="1"/>
            <a:stCxn id="22539" idx="2"/>
            <a:endCxn id="22541" idx="0"/>
          </p:cNvCxnSpPr>
          <p:nvPr/>
        </p:nvCxnSpPr>
        <p:spPr bwMode="auto">
          <a:xfrm flipH="1">
            <a:off x="495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32766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36</a:t>
            </a:r>
          </a:p>
        </p:txBody>
      </p:sp>
      <p:cxnSp>
        <p:nvCxnSpPr>
          <p:cNvPr id="22544" name="AutoShape 16"/>
          <p:cNvCxnSpPr>
            <a:cxnSpLocks noChangeShapeType="1"/>
            <a:stCxn id="22535" idx="2"/>
            <a:endCxn id="22543" idx="0"/>
          </p:cNvCxnSpPr>
          <p:nvPr/>
        </p:nvCxnSpPr>
        <p:spPr bwMode="auto">
          <a:xfrm>
            <a:off x="3009900" y="22860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23622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cxnSp>
        <p:nvCxnSpPr>
          <p:cNvPr id="22546" name="AutoShape 18"/>
          <p:cNvCxnSpPr>
            <a:cxnSpLocks noChangeShapeType="1"/>
            <a:stCxn id="22535" idx="2"/>
            <a:endCxn id="22545" idx="0"/>
          </p:cNvCxnSpPr>
          <p:nvPr/>
        </p:nvCxnSpPr>
        <p:spPr bwMode="auto">
          <a:xfrm flipH="1">
            <a:off x="2628900" y="22860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s-PE"/>
              <a:t>15, 20, 24, 10, 13, 7, 30, 36, 25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27432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25</a:t>
            </a:r>
          </a:p>
        </p:txBody>
      </p:sp>
      <p:cxnSp>
        <p:nvCxnSpPr>
          <p:cNvPr id="22549" name="AutoShape 21"/>
          <p:cNvCxnSpPr>
            <a:cxnSpLocks noChangeShapeType="1"/>
            <a:stCxn id="22545" idx="2"/>
            <a:endCxn id="22548" idx="0"/>
          </p:cNvCxnSpPr>
          <p:nvPr/>
        </p:nvCxnSpPr>
        <p:spPr bwMode="auto">
          <a:xfrm>
            <a:off x="2628900" y="29718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0" name="AutoShape 22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57912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4770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2553" name="AutoShape 25"/>
          <p:cNvCxnSpPr>
            <a:cxnSpLocks noChangeShapeType="1"/>
            <a:stCxn id="22551" idx="2"/>
            <a:endCxn id="22552" idx="0"/>
          </p:cNvCxnSpPr>
          <p:nvPr/>
        </p:nvCxnSpPr>
        <p:spPr bwMode="auto">
          <a:xfrm>
            <a:off x="60579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76200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30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5943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2557" name="AutoShape 29"/>
          <p:cNvCxnSpPr>
            <a:cxnSpLocks noChangeShapeType="1"/>
            <a:stCxn id="22551" idx="2"/>
            <a:endCxn id="22558" idx="0"/>
          </p:cNvCxnSpPr>
          <p:nvPr/>
        </p:nvCxnSpPr>
        <p:spPr bwMode="auto">
          <a:xfrm flipH="1">
            <a:off x="54483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181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2559" name="AutoShape 31"/>
          <p:cNvCxnSpPr>
            <a:cxnSpLocks noChangeShapeType="1"/>
            <a:stCxn id="22552" idx="2"/>
            <a:endCxn id="22556" idx="0"/>
          </p:cNvCxnSpPr>
          <p:nvPr/>
        </p:nvCxnSpPr>
        <p:spPr bwMode="auto">
          <a:xfrm flipH="1">
            <a:off x="62103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572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22561" name="AutoShape 33"/>
          <p:cNvCxnSpPr>
            <a:cxnSpLocks noChangeShapeType="1"/>
            <a:stCxn id="22558" idx="2"/>
            <a:endCxn id="22560" idx="0"/>
          </p:cNvCxnSpPr>
          <p:nvPr/>
        </p:nvCxnSpPr>
        <p:spPr bwMode="auto">
          <a:xfrm flipH="1">
            <a:off x="48387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81534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36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70104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70866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25</a:t>
            </a:r>
          </a:p>
        </p:txBody>
      </p:sp>
      <p:cxnSp>
        <p:nvCxnSpPr>
          <p:cNvPr id="22568" name="AutoShape 40"/>
          <p:cNvCxnSpPr>
            <a:cxnSpLocks noChangeShapeType="1"/>
            <a:stCxn id="22564" idx="2"/>
            <a:endCxn id="22554" idx="0"/>
          </p:cNvCxnSpPr>
          <p:nvPr/>
        </p:nvCxnSpPr>
        <p:spPr bwMode="auto">
          <a:xfrm>
            <a:off x="7277100" y="2286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9" name="AutoShape 41"/>
          <p:cNvCxnSpPr>
            <a:cxnSpLocks noChangeShapeType="1"/>
            <a:stCxn id="22552" idx="2"/>
            <a:endCxn id="22564" idx="0"/>
          </p:cNvCxnSpPr>
          <p:nvPr/>
        </p:nvCxnSpPr>
        <p:spPr bwMode="auto">
          <a:xfrm>
            <a:off x="67437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70" name="AutoShape 42"/>
          <p:cNvCxnSpPr>
            <a:cxnSpLocks noChangeShapeType="1"/>
            <a:stCxn id="22554" idx="2"/>
            <a:endCxn id="22566" idx="0"/>
          </p:cNvCxnSpPr>
          <p:nvPr/>
        </p:nvCxnSpPr>
        <p:spPr bwMode="auto">
          <a:xfrm flipH="1">
            <a:off x="73533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71" name="AutoShape 43"/>
          <p:cNvCxnSpPr>
            <a:cxnSpLocks noChangeShapeType="1"/>
            <a:stCxn id="22554" idx="2"/>
            <a:endCxn id="22562" idx="0"/>
          </p:cNvCxnSpPr>
          <p:nvPr/>
        </p:nvCxnSpPr>
        <p:spPr bwMode="auto">
          <a:xfrm>
            <a:off x="78867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4648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cxnSp>
        <p:nvCxnSpPr>
          <p:cNvPr id="22574" name="AutoShape 46"/>
          <p:cNvCxnSpPr>
            <a:cxnSpLocks noChangeShapeType="1"/>
            <a:stCxn id="22572" idx="2"/>
            <a:endCxn id="22573" idx="0"/>
          </p:cNvCxnSpPr>
          <p:nvPr/>
        </p:nvCxnSpPr>
        <p:spPr bwMode="auto">
          <a:xfrm>
            <a:off x="4914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6477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36</a:t>
            </a: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2577" name="AutoShape 49"/>
          <p:cNvCxnSpPr>
            <a:cxnSpLocks noChangeShapeType="1"/>
            <a:stCxn id="22572" idx="2"/>
            <a:endCxn id="22578" idx="0"/>
          </p:cNvCxnSpPr>
          <p:nvPr/>
        </p:nvCxnSpPr>
        <p:spPr bwMode="auto">
          <a:xfrm flipH="1">
            <a:off x="4305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4038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2579" name="AutoShape 51"/>
          <p:cNvCxnSpPr>
            <a:cxnSpLocks noChangeShapeType="1"/>
            <a:stCxn id="22573" idx="2"/>
            <a:endCxn id="22576" idx="0"/>
          </p:cNvCxnSpPr>
          <p:nvPr/>
        </p:nvCxnSpPr>
        <p:spPr bwMode="auto">
          <a:xfrm flipH="1">
            <a:off x="5067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3429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22581" name="AutoShape 53"/>
          <p:cNvCxnSpPr>
            <a:cxnSpLocks noChangeShapeType="1"/>
            <a:stCxn id="22578" idx="2"/>
            <a:endCxn id="22580" idx="0"/>
          </p:cNvCxnSpPr>
          <p:nvPr/>
        </p:nvCxnSpPr>
        <p:spPr bwMode="auto">
          <a:xfrm flipH="1">
            <a:off x="3695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5562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25</a:t>
            </a: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5867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30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2585" name="AutoShape 57"/>
          <p:cNvCxnSpPr>
            <a:cxnSpLocks noChangeShapeType="1"/>
            <a:stCxn id="22583" idx="2"/>
            <a:endCxn id="22575" idx="0"/>
          </p:cNvCxnSpPr>
          <p:nvPr/>
        </p:nvCxnSpPr>
        <p:spPr bwMode="auto">
          <a:xfrm>
            <a:off x="6134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86" name="AutoShape 58"/>
          <p:cNvCxnSpPr>
            <a:cxnSpLocks noChangeShapeType="1"/>
            <a:stCxn id="22573" idx="2"/>
            <a:endCxn id="22583" idx="0"/>
          </p:cNvCxnSpPr>
          <p:nvPr/>
        </p:nvCxnSpPr>
        <p:spPr bwMode="auto">
          <a:xfrm>
            <a:off x="56007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87" name="AutoShape 59"/>
          <p:cNvCxnSpPr>
            <a:cxnSpLocks noChangeShapeType="1"/>
            <a:stCxn id="22576" idx="2"/>
            <a:endCxn id="22584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88" name="AutoShape 60"/>
          <p:cNvCxnSpPr>
            <a:cxnSpLocks noChangeShapeType="1"/>
            <a:stCxn id="22583" idx="2"/>
            <a:endCxn id="22582" idx="0"/>
          </p:cNvCxnSpPr>
          <p:nvPr/>
        </p:nvCxnSpPr>
        <p:spPr bwMode="auto">
          <a:xfrm flipH="1">
            <a:off x="5829300" y="5105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9" name="AutoShape 61"/>
          <p:cNvSpPr>
            <a:spLocks noChangeArrowheads="1"/>
          </p:cNvSpPr>
          <p:nvPr/>
        </p:nvSpPr>
        <p:spPr bwMode="auto">
          <a:xfrm>
            <a:off x="5715000" y="28956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nimBg="1"/>
      <p:bldP spid="22550" grpId="0" animBg="1"/>
      <p:bldP spid="22551" grpId="0" animBg="1"/>
      <p:bldP spid="22552" grpId="0" animBg="1"/>
      <p:bldP spid="22554" grpId="0" animBg="1"/>
      <p:bldP spid="22556" grpId="0" animBg="1"/>
      <p:bldP spid="22558" grpId="0" animBg="1"/>
      <p:bldP spid="22560" grpId="0" animBg="1"/>
      <p:bldP spid="22562" grpId="0" animBg="1"/>
      <p:bldP spid="22564" grpId="0" animBg="1"/>
      <p:bldP spid="22566" grpId="0" animBg="1"/>
      <p:bldP spid="22572" grpId="0" animBg="1"/>
      <p:bldP spid="22573" grpId="0" animBg="1"/>
      <p:bldP spid="22575" grpId="0" animBg="1"/>
      <p:bldP spid="22576" grpId="0" animBg="1"/>
      <p:bldP spid="22578" grpId="0" animBg="1"/>
      <p:bldP spid="22580" grpId="0" animBg="1"/>
      <p:bldP spid="22582" grpId="0" animBg="1"/>
      <p:bldP spid="22583" grpId="0" animBg="1"/>
      <p:bldP spid="22584" grpId="0" animBg="1"/>
      <p:bldP spid="225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s-PE"/>
              <a:t>Remove 24 and 20 from the AVL tree.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7526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438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24</a:t>
            </a:r>
          </a:p>
        </p:txBody>
      </p:sp>
      <p:cxnSp>
        <p:nvCxnSpPr>
          <p:cNvPr id="23560" name="AutoShape 8"/>
          <p:cNvCxnSpPr>
            <a:cxnSpLocks noChangeShapeType="1"/>
            <a:stCxn id="23558" idx="2"/>
            <a:endCxn id="23559" idx="0"/>
          </p:cNvCxnSpPr>
          <p:nvPr/>
        </p:nvCxnSpPr>
        <p:spPr bwMode="auto">
          <a:xfrm>
            <a:off x="20193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352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36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905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3563" name="AutoShape 11"/>
          <p:cNvCxnSpPr>
            <a:cxnSpLocks noChangeShapeType="1"/>
            <a:stCxn id="23558" idx="2"/>
            <a:endCxn id="23564" idx="0"/>
          </p:cNvCxnSpPr>
          <p:nvPr/>
        </p:nvCxnSpPr>
        <p:spPr bwMode="auto">
          <a:xfrm flipH="1">
            <a:off x="14097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143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3565" name="AutoShape 13"/>
          <p:cNvCxnSpPr>
            <a:cxnSpLocks noChangeShapeType="1"/>
            <a:stCxn id="23559" idx="2"/>
            <a:endCxn id="23562" idx="0"/>
          </p:cNvCxnSpPr>
          <p:nvPr/>
        </p:nvCxnSpPr>
        <p:spPr bwMode="auto">
          <a:xfrm flipH="1">
            <a:off x="2171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33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23567" name="AutoShape 15"/>
          <p:cNvCxnSpPr>
            <a:cxnSpLocks noChangeShapeType="1"/>
            <a:stCxn id="23564" idx="2"/>
            <a:endCxn id="23566" idx="0"/>
          </p:cNvCxnSpPr>
          <p:nvPr/>
        </p:nvCxnSpPr>
        <p:spPr bwMode="auto">
          <a:xfrm flipH="1">
            <a:off x="800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25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971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30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524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3571" name="AutoShape 19"/>
          <p:cNvCxnSpPr>
            <a:cxnSpLocks noChangeShapeType="1"/>
            <a:stCxn id="23569" idx="2"/>
            <a:endCxn id="23561" idx="0"/>
          </p:cNvCxnSpPr>
          <p:nvPr/>
        </p:nvCxnSpPr>
        <p:spPr bwMode="auto">
          <a:xfrm>
            <a:off x="3238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2" name="AutoShape 20"/>
          <p:cNvCxnSpPr>
            <a:cxnSpLocks noChangeShapeType="1"/>
            <a:stCxn id="23559" idx="2"/>
            <a:endCxn id="23569" idx="0"/>
          </p:cNvCxnSpPr>
          <p:nvPr/>
        </p:nvCxnSpPr>
        <p:spPr bwMode="auto">
          <a:xfrm>
            <a:off x="2705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3" name="AutoShape 21"/>
          <p:cNvCxnSpPr>
            <a:cxnSpLocks noChangeShapeType="1"/>
            <a:stCxn id="23562" idx="2"/>
            <a:endCxn id="23570" idx="0"/>
          </p:cNvCxnSpPr>
          <p:nvPr/>
        </p:nvCxnSpPr>
        <p:spPr bwMode="auto">
          <a:xfrm flipH="1">
            <a:off x="17907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4" name="AutoShape 22"/>
          <p:cNvCxnSpPr>
            <a:cxnSpLocks noChangeShapeType="1"/>
            <a:stCxn id="23569" idx="2"/>
            <a:endCxn id="23568" idx="0"/>
          </p:cNvCxnSpPr>
          <p:nvPr/>
        </p:nvCxnSpPr>
        <p:spPr bwMode="auto">
          <a:xfrm flipH="1">
            <a:off x="2933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400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010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20</a:t>
            </a:r>
          </a:p>
        </p:txBody>
      </p:sp>
      <p:cxnSp>
        <p:nvCxnSpPr>
          <p:cNvPr id="23577" name="AutoShape 25"/>
          <p:cNvCxnSpPr>
            <a:cxnSpLocks noChangeShapeType="1"/>
            <a:stCxn id="23575" idx="2"/>
            <a:endCxn id="23576" idx="0"/>
          </p:cNvCxnSpPr>
          <p:nvPr/>
        </p:nvCxnSpPr>
        <p:spPr bwMode="auto">
          <a:xfrm>
            <a:off x="66675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924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36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477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3580" name="AutoShape 28"/>
          <p:cNvCxnSpPr>
            <a:cxnSpLocks noChangeShapeType="1"/>
            <a:stCxn id="23575" idx="2"/>
            <a:endCxn id="23581" idx="0"/>
          </p:cNvCxnSpPr>
          <p:nvPr/>
        </p:nvCxnSpPr>
        <p:spPr bwMode="auto">
          <a:xfrm flipH="1">
            <a:off x="59817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cxnSp>
        <p:nvCxnSpPr>
          <p:cNvPr id="23582" name="AutoShape 30"/>
          <p:cNvCxnSpPr>
            <a:cxnSpLocks noChangeShapeType="1"/>
            <a:stCxn id="23576" idx="2"/>
            <a:endCxn id="23579" idx="0"/>
          </p:cNvCxnSpPr>
          <p:nvPr/>
        </p:nvCxnSpPr>
        <p:spPr bwMode="auto">
          <a:xfrm flipH="1">
            <a:off x="6743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105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23584" name="AutoShape 32"/>
          <p:cNvCxnSpPr>
            <a:cxnSpLocks noChangeShapeType="1"/>
            <a:stCxn id="23581" idx="2"/>
            <a:endCxn id="23583" idx="0"/>
          </p:cNvCxnSpPr>
          <p:nvPr/>
        </p:nvCxnSpPr>
        <p:spPr bwMode="auto">
          <a:xfrm flipH="1">
            <a:off x="5372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7239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25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7543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30</a:t>
            </a:r>
          </a:p>
        </p:txBody>
      </p:sp>
      <p:cxnSp>
        <p:nvCxnSpPr>
          <p:cNvPr id="23588" name="AutoShape 36"/>
          <p:cNvCxnSpPr>
            <a:cxnSpLocks noChangeShapeType="1"/>
            <a:stCxn id="23586" idx="2"/>
            <a:endCxn id="23578" idx="0"/>
          </p:cNvCxnSpPr>
          <p:nvPr/>
        </p:nvCxnSpPr>
        <p:spPr bwMode="auto">
          <a:xfrm>
            <a:off x="7810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89" name="AutoShape 37"/>
          <p:cNvCxnSpPr>
            <a:cxnSpLocks noChangeShapeType="1"/>
            <a:stCxn id="23576" idx="2"/>
            <a:endCxn id="23586" idx="0"/>
          </p:cNvCxnSpPr>
          <p:nvPr/>
        </p:nvCxnSpPr>
        <p:spPr bwMode="auto">
          <a:xfrm>
            <a:off x="7277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91" name="AutoShape 39"/>
          <p:cNvCxnSpPr>
            <a:cxnSpLocks noChangeShapeType="1"/>
            <a:stCxn id="23586" idx="2"/>
            <a:endCxn id="23585" idx="0"/>
          </p:cNvCxnSpPr>
          <p:nvPr/>
        </p:nvCxnSpPr>
        <p:spPr bwMode="auto">
          <a:xfrm flipH="1">
            <a:off x="7505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2" name="AutoShape 40"/>
          <p:cNvSpPr>
            <a:spLocks noChangeArrowheads="1"/>
          </p:cNvSpPr>
          <p:nvPr/>
        </p:nvSpPr>
        <p:spPr bwMode="auto">
          <a:xfrm>
            <a:off x="3962400" y="15240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64008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7010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3595" name="AutoShape 43"/>
          <p:cNvCxnSpPr>
            <a:cxnSpLocks noChangeShapeType="1"/>
            <a:stCxn id="23593" idx="2"/>
            <a:endCxn id="23594" idx="0"/>
          </p:cNvCxnSpPr>
          <p:nvPr/>
        </p:nvCxnSpPr>
        <p:spPr bwMode="auto">
          <a:xfrm>
            <a:off x="66675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79248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36</a:t>
            </a:r>
          </a:p>
        </p:txBody>
      </p:sp>
      <p:cxnSp>
        <p:nvCxnSpPr>
          <p:cNvPr id="23598" name="AutoShape 46"/>
          <p:cNvCxnSpPr>
            <a:cxnSpLocks noChangeShapeType="1"/>
            <a:stCxn id="23593" idx="2"/>
            <a:endCxn id="23599" idx="0"/>
          </p:cNvCxnSpPr>
          <p:nvPr/>
        </p:nvCxnSpPr>
        <p:spPr bwMode="auto">
          <a:xfrm flipH="1">
            <a:off x="59817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5715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5105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23602" name="AutoShape 50"/>
          <p:cNvCxnSpPr>
            <a:cxnSpLocks noChangeShapeType="1"/>
            <a:stCxn id="23599" idx="2"/>
            <a:endCxn id="23601" idx="0"/>
          </p:cNvCxnSpPr>
          <p:nvPr/>
        </p:nvCxnSpPr>
        <p:spPr bwMode="auto">
          <a:xfrm flipH="1">
            <a:off x="5372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72390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25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75438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30</a:t>
            </a:r>
          </a:p>
        </p:txBody>
      </p:sp>
      <p:cxnSp>
        <p:nvCxnSpPr>
          <p:cNvPr id="23605" name="AutoShape 53"/>
          <p:cNvCxnSpPr>
            <a:cxnSpLocks noChangeShapeType="1"/>
            <a:stCxn id="23604" idx="2"/>
            <a:endCxn id="23596" idx="0"/>
          </p:cNvCxnSpPr>
          <p:nvPr/>
        </p:nvCxnSpPr>
        <p:spPr bwMode="auto">
          <a:xfrm>
            <a:off x="78105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6" name="AutoShape 54"/>
          <p:cNvCxnSpPr>
            <a:cxnSpLocks noChangeShapeType="1"/>
            <a:stCxn id="23594" idx="2"/>
            <a:endCxn id="23604" idx="0"/>
          </p:cNvCxnSpPr>
          <p:nvPr/>
        </p:nvCxnSpPr>
        <p:spPr bwMode="auto">
          <a:xfrm>
            <a:off x="72771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7" name="AutoShape 55"/>
          <p:cNvCxnSpPr>
            <a:cxnSpLocks noChangeShapeType="1"/>
            <a:stCxn id="23604" idx="2"/>
            <a:endCxn id="23603" idx="0"/>
          </p:cNvCxnSpPr>
          <p:nvPr/>
        </p:nvCxnSpPr>
        <p:spPr bwMode="auto">
          <a:xfrm flipH="1">
            <a:off x="7505700" y="57912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8" name="AutoShape 56"/>
          <p:cNvSpPr>
            <a:spLocks noChangeArrowheads="1"/>
          </p:cNvSpPr>
          <p:nvPr/>
        </p:nvSpPr>
        <p:spPr bwMode="auto">
          <a:xfrm>
            <a:off x="5867400" y="2971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17526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23622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30</a:t>
            </a:r>
          </a:p>
        </p:txBody>
      </p:sp>
      <p:cxnSp>
        <p:nvCxnSpPr>
          <p:cNvPr id="23614" name="AutoShape 62"/>
          <p:cNvCxnSpPr>
            <a:cxnSpLocks noChangeShapeType="1"/>
            <a:stCxn id="23612" idx="2"/>
            <a:endCxn id="23613" idx="0"/>
          </p:cNvCxnSpPr>
          <p:nvPr/>
        </p:nvCxnSpPr>
        <p:spPr bwMode="auto">
          <a:xfrm>
            <a:off x="20193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2819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36</a:t>
            </a:r>
          </a:p>
        </p:txBody>
      </p:sp>
      <p:cxnSp>
        <p:nvCxnSpPr>
          <p:cNvPr id="23616" name="AutoShape 64"/>
          <p:cNvCxnSpPr>
            <a:cxnSpLocks noChangeShapeType="1"/>
            <a:stCxn id="23612" idx="2"/>
            <a:endCxn id="23617" idx="0"/>
          </p:cNvCxnSpPr>
          <p:nvPr/>
        </p:nvCxnSpPr>
        <p:spPr bwMode="auto">
          <a:xfrm flipH="1">
            <a:off x="13335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10668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10</a:t>
            </a: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457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23619" name="AutoShape 67"/>
          <p:cNvCxnSpPr>
            <a:cxnSpLocks noChangeShapeType="1"/>
            <a:stCxn id="23617" idx="2"/>
            <a:endCxn id="23618" idx="0"/>
          </p:cNvCxnSpPr>
          <p:nvPr/>
        </p:nvCxnSpPr>
        <p:spPr bwMode="auto">
          <a:xfrm flipH="1">
            <a:off x="7239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23622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25</a:t>
            </a:r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1981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15</a:t>
            </a:r>
          </a:p>
        </p:txBody>
      </p:sp>
      <p:cxnSp>
        <p:nvCxnSpPr>
          <p:cNvPr id="23622" name="AutoShape 70"/>
          <p:cNvCxnSpPr>
            <a:cxnSpLocks noChangeShapeType="1"/>
            <a:stCxn id="23613" idx="2"/>
            <a:endCxn id="23615" idx="0"/>
          </p:cNvCxnSpPr>
          <p:nvPr/>
        </p:nvCxnSpPr>
        <p:spPr bwMode="auto">
          <a:xfrm>
            <a:off x="2628900" y="51054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23" name="AutoShape 71"/>
          <p:cNvCxnSpPr>
            <a:cxnSpLocks noChangeShapeType="1"/>
            <a:stCxn id="23613" idx="2"/>
            <a:endCxn id="23621" idx="0"/>
          </p:cNvCxnSpPr>
          <p:nvPr/>
        </p:nvCxnSpPr>
        <p:spPr bwMode="auto">
          <a:xfrm flipH="1">
            <a:off x="22479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24" name="AutoShape 72"/>
          <p:cNvCxnSpPr>
            <a:cxnSpLocks noChangeShapeType="1"/>
            <a:stCxn id="23621" idx="2"/>
            <a:endCxn id="23620" idx="0"/>
          </p:cNvCxnSpPr>
          <p:nvPr/>
        </p:nvCxnSpPr>
        <p:spPr bwMode="auto">
          <a:xfrm>
            <a:off x="22479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25" name="AutoShape 73"/>
          <p:cNvSpPr>
            <a:spLocks noChangeArrowheads="1"/>
          </p:cNvSpPr>
          <p:nvPr/>
        </p:nvSpPr>
        <p:spPr bwMode="auto">
          <a:xfrm>
            <a:off x="3810000" y="44958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animBg="1"/>
      <p:bldP spid="23576" grpId="0" animBg="1"/>
      <p:bldP spid="23578" grpId="0" animBg="1"/>
      <p:bldP spid="23579" grpId="0" animBg="1"/>
      <p:bldP spid="23581" grpId="0" animBg="1"/>
      <p:bldP spid="23583" grpId="0" animBg="1"/>
      <p:bldP spid="23585" grpId="0" animBg="1"/>
      <p:bldP spid="23586" grpId="0" animBg="1"/>
      <p:bldP spid="23592" grpId="0" animBg="1"/>
      <p:bldP spid="23593" grpId="0" animBg="1"/>
      <p:bldP spid="23594" grpId="0" animBg="1"/>
      <p:bldP spid="23596" grpId="0" animBg="1"/>
      <p:bldP spid="23599" grpId="0" animBg="1"/>
      <p:bldP spid="23601" grpId="0" animBg="1"/>
      <p:bldP spid="23603" grpId="0" animBg="1"/>
      <p:bldP spid="23604" grpId="0" animBg="1"/>
      <p:bldP spid="23608" grpId="0" animBg="1"/>
      <p:bldP spid="23612" grpId="0" animBg="1"/>
      <p:bldP spid="23613" grpId="0" animBg="1"/>
      <p:bldP spid="23615" grpId="0" animBg="1"/>
      <p:bldP spid="23617" grpId="0" animBg="1"/>
      <p:bldP spid="23618" grpId="0" animBg="1"/>
      <p:bldP spid="23620" grpId="0" animBg="1"/>
      <p:bldP spid="23621" grpId="0" animBg="1"/>
      <p:bldP spid="236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AVL TREE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1219200" y="4508500"/>
            <a:ext cx="7240786" cy="1152525"/>
          </a:xfrm>
        </p:spPr>
        <p:txBody>
          <a:bodyPr/>
          <a:lstStyle/>
          <a:p>
            <a:r>
              <a:rPr lang="es-PE" dirty="0" smtClean="0"/>
              <a:t>.:: </a:t>
            </a:r>
            <a:r>
              <a:rPr lang="es-PE" dirty="0" smtClean="0"/>
              <a:t>IMPLEMENTATIONS - AVLSolution2::.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994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"/>
            <a:ext cx="6705600" cy="6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9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883124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746759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"/>
            <a:ext cx="7543800" cy="62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8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"/>
            <a:ext cx="8001000" cy="63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91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22710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1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Insert 14, 17, 11, 7, 53, 4, 13 into an empty AVL tree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5126" name="AutoShape 6"/>
          <p:cNvCxnSpPr>
            <a:cxnSpLocks noChangeShapeType="1"/>
            <a:stCxn id="5123" idx="2"/>
            <a:endCxn id="5125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7" name="AutoShape 7"/>
          <p:cNvCxnSpPr>
            <a:cxnSpLocks noChangeShapeType="1"/>
            <a:stCxn id="5123" idx="2"/>
            <a:endCxn id="5124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cxnSp>
        <p:nvCxnSpPr>
          <p:cNvPr id="5129" name="AutoShape 9"/>
          <p:cNvCxnSpPr>
            <a:cxnSpLocks noChangeShapeType="1"/>
            <a:stCxn id="5125" idx="2"/>
            <a:endCxn id="5128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53</a:t>
            </a:r>
          </a:p>
        </p:txBody>
      </p:sp>
      <p:cxnSp>
        <p:nvCxnSpPr>
          <p:cNvPr id="5131" name="AutoShape 11"/>
          <p:cNvCxnSpPr>
            <a:cxnSpLocks noChangeShapeType="1"/>
            <a:stCxn id="5124" idx="2"/>
            <a:endCxn id="513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cxnSp>
        <p:nvCxnSpPr>
          <p:cNvPr id="5133" name="AutoShape 13"/>
          <p:cNvCxnSpPr>
            <a:cxnSpLocks noChangeShapeType="1"/>
            <a:stCxn id="5125" idx="2"/>
            <a:endCxn id="5132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5135" name="AutoShape 15"/>
          <p:cNvCxnSpPr>
            <a:cxnSpLocks noChangeShapeType="1"/>
            <a:endCxn id="5134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Now insert 12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6150" name="AutoShape 6"/>
          <p:cNvCxnSpPr>
            <a:cxnSpLocks noChangeShapeType="1"/>
            <a:stCxn id="6147" idx="2"/>
            <a:endCxn id="6149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" name="AutoShape 7"/>
          <p:cNvCxnSpPr>
            <a:cxnSpLocks noChangeShapeType="1"/>
            <a:stCxn id="6147" idx="2"/>
            <a:endCxn id="614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cxnSp>
        <p:nvCxnSpPr>
          <p:cNvPr id="6153" name="AutoShape 9"/>
          <p:cNvCxnSpPr>
            <a:cxnSpLocks noChangeShapeType="1"/>
            <a:stCxn id="6149" idx="2"/>
            <a:endCxn id="6152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53</a:t>
            </a:r>
          </a:p>
        </p:txBody>
      </p:sp>
      <p:cxnSp>
        <p:nvCxnSpPr>
          <p:cNvPr id="6155" name="AutoShape 11"/>
          <p:cNvCxnSpPr>
            <a:cxnSpLocks noChangeShapeType="1"/>
            <a:stCxn id="6148" idx="2"/>
            <a:endCxn id="615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cxnSp>
        <p:nvCxnSpPr>
          <p:cNvPr id="6157" name="AutoShape 13"/>
          <p:cNvCxnSpPr>
            <a:cxnSpLocks noChangeShapeType="1"/>
            <a:stCxn id="6149" idx="2"/>
            <a:endCxn id="6156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6159" name="AutoShape 15"/>
          <p:cNvCxnSpPr>
            <a:cxnSpLocks noChangeShapeType="1"/>
            <a:stCxn id="6156" idx="2"/>
            <a:endCxn id="6158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8100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6161" name="AutoShape 17"/>
          <p:cNvCxnSpPr>
            <a:cxnSpLocks noChangeShapeType="1"/>
            <a:endCxn id="6160" idx="0"/>
          </p:cNvCxnSpPr>
          <p:nvPr/>
        </p:nvCxnSpPr>
        <p:spPr bwMode="auto">
          <a:xfrm flipH="1">
            <a:off x="4076700" y="4419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/>
      <p:bldP spid="61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Now insert 12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7174" name="AutoShape 6"/>
          <p:cNvCxnSpPr>
            <a:cxnSpLocks noChangeShapeType="1"/>
            <a:stCxn id="7171" idx="2"/>
            <a:endCxn id="7173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5" name="AutoShape 7"/>
          <p:cNvCxnSpPr>
            <a:cxnSpLocks noChangeShapeType="1"/>
            <a:stCxn id="7171" idx="2"/>
            <a:endCxn id="7172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cxnSp>
        <p:nvCxnSpPr>
          <p:cNvPr id="7177" name="AutoShape 9"/>
          <p:cNvCxnSpPr>
            <a:cxnSpLocks noChangeShapeType="1"/>
            <a:stCxn id="7173" idx="2"/>
            <a:endCxn id="7176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53</a:t>
            </a:r>
          </a:p>
        </p:txBody>
      </p:sp>
      <p:cxnSp>
        <p:nvCxnSpPr>
          <p:cNvPr id="7179" name="AutoShape 11"/>
          <p:cNvCxnSpPr>
            <a:cxnSpLocks noChangeShapeType="1"/>
            <a:stCxn id="7172" idx="2"/>
            <a:endCxn id="7178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cxnSp>
        <p:nvCxnSpPr>
          <p:cNvPr id="7181" name="AutoShape 13"/>
          <p:cNvCxnSpPr>
            <a:cxnSpLocks noChangeShapeType="1"/>
            <a:stCxn id="7173" idx="2"/>
            <a:endCxn id="7180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14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7183" name="AutoShape 15"/>
          <p:cNvCxnSpPr>
            <a:cxnSpLocks noChangeShapeType="1"/>
            <a:stCxn id="7180" idx="2"/>
            <a:endCxn id="7182" idx="0"/>
          </p:cNvCxnSpPr>
          <p:nvPr/>
        </p:nvCxnSpPr>
        <p:spPr bwMode="auto">
          <a:xfrm>
            <a:off x="4076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4196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7185" name="AutoShape 17"/>
          <p:cNvCxnSpPr>
            <a:cxnSpLocks noChangeShapeType="1"/>
            <a:stCxn id="7182" idx="2"/>
            <a:endCxn id="7184" idx="0"/>
          </p:cNvCxnSpPr>
          <p:nvPr/>
        </p:nvCxnSpPr>
        <p:spPr bwMode="auto">
          <a:xfrm>
            <a:off x="4381500" y="4419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Now the AVL tree is balanced.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8198" name="AutoShape 6"/>
          <p:cNvCxnSpPr>
            <a:cxnSpLocks noChangeShapeType="1"/>
            <a:stCxn id="8195" idx="2"/>
            <a:endCxn id="819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9" name="AutoShape 7"/>
          <p:cNvCxnSpPr>
            <a:cxnSpLocks noChangeShapeType="1"/>
            <a:stCxn id="8195" idx="2"/>
            <a:endCxn id="819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cxnSp>
        <p:nvCxnSpPr>
          <p:cNvPr id="8201" name="AutoShape 9"/>
          <p:cNvCxnSpPr>
            <a:cxnSpLocks noChangeShapeType="1"/>
            <a:stCxn id="8197" idx="2"/>
            <a:endCxn id="820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53</a:t>
            </a:r>
          </a:p>
        </p:txBody>
      </p:sp>
      <p:cxnSp>
        <p:nvCxnSpPr>
          <p:cNvPr id="8203" name="AutoShape 11"/>
          <p:cNvCxnSpPr>
            <a:cxnSpLocks noChangeShapeType="1"/>
            <a:stCxn id="8196" idx="2"/>
            <a:endCxn id="820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8205" name="AutoShape 13"/>
          <p:cNvCxnSpPr>
            <a:cxnSpLocks noChangeShapeType="1"/>
            <a:stCxn id="8197" idx="2"/>
            <a:endCxn id="820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8207" name="AutoShape 15"/>
          <p:cNvCxnSpPr>
            <a:cxnSpLocks noChangeShapeType="1"/>
            <a:stCxn id="8204" idx="2"/>
            <a:endCxn id="8206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cxnSp>
        <p:nvCxnSpPr>
          <p:cNvPr id="8209" name="AutoShape 17"/>
          <p:cNvCxnSpPr>
            <a:cxnSpLocks noChangeShapeType="1"/>
            <a:stCxn id="8204" idx="2"/>
            <a:endCxn id="8208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Now insert 8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9222" name="AutoShape 6"/>
          <p:cNvCxnSpPr>
            <a:cxnSpLocks noChangeShapeType="1"/>
            <a:stCxn id="9219" idx="2"/>
            <a:endCxn id="9221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3" name="AutoShape 7"/>
          <p:cNvCxnSpPr>
            <a:cxnSpLocks noChangeShapeType="1"/>
            <a:stCxn id="9219" idx="2"/>
            <a:endCxn id="9220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cxnSp>
        <p:nvCxnSpPr>
          <p:cNvPr id="9225" name="AutoShape 9"/>
          <p:cNvCxnSpPr>
            <a:cxnSpLocks noChangeShapeType="1"/>
            <a:stCxn id="9221" idx="2"/>
            <a:endCxn id="9224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53</a:t>
            </a:r>
          </a:p>
        </p:txBody>
      </p:sp>
      <p:cxnSp>
        <p:nvCxnSpPr>
          <p:cNvPr id="9227" name="AutoShape 11"/>
          <p:cNvCxnSpPr>
            <a:cxnSpLocks noChangeShapeType="1"/>
            <a:stCxn id="9220" idx="2"/>
            <a:endCxn id="922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9229" name="AutoShape 13"/>
          <p:cNvCxnSpPr>
            <a:cxnSpLocks noChangeShapeType="1"/>
            <a:stCxn id="9221" idx="2"/>
            <a:endCxn id="9228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9231" name="AutoShape 15"/>
          <p:cNvCxnSpPr>
            <a:cxnSpLocks noChangeShapeType="1"/>
            <a:stCxn id="9228" idx="2"/>
            <a:endCxn id="9230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cxnSp>
        <p:nvCxnSpPr>
          <p:cNvPr id="9233" name="AutoShape 17"/>
          <p:cNvCxnSpPr>
            <a:cxnSpLocks noChangeShapeType="1"/>
            <a:stCxn id="9228" idx="2"/>
            <a:endCxn id="9232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9718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8</a:t>
            </a:r>
          </a:p>
        </p:txBody>
      </p:sp>
      <p:cxnSp>
        <p:nvCxnSpPr>
          <p:cNvPr id="9235" name="AutoShape 19"/>
          <p:cNvCxnSpPr>
            <a:cxnSpLocks noChangeShapeType="1"/>
            <a:stCxn id="9232" idx="2"/>
            <a:endCxn id="9234" idx="0"/>
          </p:cNvCxnSpPr>
          <p:nvPr/>
        </p:nvCxnSpPr>
        <p:spPr bwMode="auto">
          <a:xfrm flipH="1">
            <a:off x="32385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2514600" y="2209800"/>
            <a:ext cx="2362200" cy="3429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  <p:bldP spid="92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Now insert 8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10246" name="AutoShape 6"/>
          <p:cNvCxnSpPr>
            <a:cxnSpLocks noChangeShapeType="1"/>
            <a:stCxn id="10243" idx="2"/>
            <a:endCxn id="10245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7" name="AutoShape 7"/>
          <p:cNvCxnSpPr>
            <a:cxnSpLocks noChangeShapeType="1"/>
            <a:stCxn id="10243" idx="2"/>
            <a:endCxn id="10244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cxnSp>
        <p:nvCxnSpPr>
          <p:cNvPr id="10249" name="AutoShape 9"/>
          <p:cNvCxnSpPr>
            <a:cxnSpLocks noChangeShapeType="1"/>
            <a:stCxn id="10245" idx="2"/>
            <a:endCxn id="10248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53</a:t>
            </a:r>
          </a:p>
        </p:txBody>
      </p:sp>
      <p:cxnSp>
        <p:nvCxnSpPr>
          <p:cNvPr id="10251" name="AutoShape 11"/>
          <p:cNvCxnSpPr>
            <a:cxnSpLocks noChangeShapeType="1"/>
            <a:stCxn id="10244" idx="2"/>
            <a:endCxn id="1025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cxnSp>
        <p:nvCxnSpPr>
          <p:cNvPr id="10253" name="AutoShape 13"/>
          <p:cNvCxnSpPr>
            <a:cxnSpLocks noChangeShapeType="1"/>
            <a:stCxn id="10245" idx="2"/>
            <a:endCxn id="10252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10255" name="AutoShape 15"/>
          <p:cNvCxnSpPr>
            <a:cxnSpLocks noChangeShapeType="1"/>
            <a:stCxn id="10252" idx="2"/>
            <a:endCxn id="10254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8</a:t>
            </a:r>
          </a:p>
        </p:txBody>
      </p:sp>
      <p:cxnSp>
        <p:nvCxnSpPr>
          <p:cNvPr id="10257" name="AutoShape 17"/>
          <p:cNvCxnSpPr>
            <a:cxnSpLocks noChangeShapeType="1"/>
            <a:stCxn id="10252" idx="2"/>
            <a:endCxn id="10256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6482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10259" name="AutoShape 19"/>
          <p:cNvCxnSpPr>
            <a:cxnSpLocks noChangeShapeType="1"/>
            <a:stCxn id="10254" idx="2"/>
            <a:endCxn id="10258" idx="0"/>
          </p:cNvCxnSpPr>
          <p:nvPr/>
        </p:nvCxnSpPr>
        <p:spPr bwMode="auto">
          <a:xfrm>
            <a:off x="45339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514600" y="2209800"/>
            <a:ext cx="2743200" cy="3581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s-PE" b="1"/>
              <a:t> Now the AVL tree is balanced.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17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7</a:t>
            </a:r>
          </a:p>
        </p:txBody>
      </p:sp>
      <p:cxnSp>
        <p:nvCxnSpPr>
          <p:cNvPr id="11270" name="AutoShape 6"/>
          <p:cNvCxnSpPr>
            <a:cxnSpLocks noChangeShapeType="1"/>
            <a:stCxn id="11267" idx="2"/>
            <a:endCxn id="1126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4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53</a:t>
            </a:r>
          </a:p>
        </p:txBody>
      </p:sp>
      <p:cxnSp>
        <p:nvCxnSpPr>
          <p:cNvPr id="11273" name="AutoShape 9"/>
          <p:cNvCxnSpPr>
            <a:cxnSpLocks noChangeShapeType="1"/>
            <a:stCxn id="11268" idx="2"/>
            <a:endCxn id="1127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11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12</a:t>
            </a:r>
          </a:p>
        </p:txBody>
      </p:sp>
      <p:cxnSp>
        <p:nvCxnSpPr>
          <p:cNvPr id="11276" name="AutoShape 12"/>
          <p:cNvCxnSpPr>
            <a:cxnSpLocks noChangeShapeType="1"/>
            <a:stCxn id="11274" idx="2"/>
            <a:endCxn id="11275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8</a:t>
            </a:r>
          </a:p>
        </p:txBody>
      </p:sp>
      <p:cxnSp>
        <p:nvCxnSpPr>
          <p:cNvPr id="11278" name="AutoShape 14"/>
          <p:cNvCxnSpPr>
            <a:cxnSpLocks noChangeShapeType="1"/>
            <a:stCxn id="11269" idx="2"/>
            <a:endCxn id="11277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s-PE" sz="2000"/>
              <a:t>13</a:t>
            </a:r>
          </a:p>
        </p:txBody>
      </p:sp>
      <p:cxnSp>
        <p:nvCxnSpPr>
          <p:cNvPr id="11280" name="AutoShape 16"/>
          <p:cNvCxnSpPr>
            <a:cxnSpLocks noChangeShapeType="1"/>
            <a:stCxn id="11269" idx="2"/>
            <a:endCxn id="11271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AutoShape 17"/>
          <p:cNvCxnSpPr>
            <a:cxnSpLocks noChangeShapeType="1"/>
            <a:stCxn id="11274" idx="2"/>
            <a:endCxn id="11269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AutoShape 18"/>
          <p:cNvCxnSpPr>
            <a:cxnSpLocks noChangeShapeType="1"/>
            <a:stCxn id="11267" idx="2"/>
            <a:endCxn id="11274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AutoShape 19"/>
          <p:cNvCxnSpPr>
            <a:cxnSpLocks noChangeShapeType="1"/>
            <a:stCxn id="11275" idx="2"/>
            <a:endCxn id="11279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ZZ_BL_CLASE_MODELO_V4</Template>
  <TotalTime>181</TotalTime>
  <Words>486</Words>
  <Application>Microsoft Office PowerPoint</Application>
  <PresentationFormat>Presentación en pantalla (4:3)</PresentationFormat>
  <Paragraphs>253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Solano Gothic MVB Lt</vt:lpstr>
      <vt:lpstr>Solano Gothic MVB Pro</vt:lpstr>
      <vt:lpstr>Solano Gothic MVB Std</vt:lpstr>
      <vt:lpstr>Wingdings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 Class Exercises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</dc:creator>
  <cp:lastModifiedBy>wilder namay</cp:lastModifiedBy>
  <cp:revision>47</cp:revision>
  <cp:lastPrinted>1601-01-01T00:00:00Z</cp:lastPrinted>
  <dcterms:created xsi:type="dcterms:W3CDTF">1601-01-01T00:00:00Z</dcterms:created>
  <dcterms:modified xsi:type="dcterms:W3CDTF">2019-07-05T23:05:08Z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