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5"/>
  </p:notesMasterIdLst>
  <p:sldIdLst>
    <p:sldId id="719" r:id="rId2"/>
    <p:sldId id="298" r:id="rId3"/>
    <p:sldId id="2223" r:id="rId4"/>
    <p:sldId id="2269" r:id="rId5"/>
    <p:sldId id="1708" r:id="rId6"/>
    <p:sldId id="2224" r:id="rId7"/>
    <p:sldId id="2227" r:id="rId8"/>
    <p:sldId id="2267" r:id="rId9"/>
    <p:sldId id="2271" r:id="rId10"/>
    <p:sldId id="2231" r:id="rId11"/>
    <p:sldId id="2257" r:id="rId12"/>
    <p:sldId id="2264" r:id="rId13"/>
    <p:sldId id="2232" r:id="rId14"/>
    <p:sldId id="2228" r:id="rId15"/>
    <p:sldId id="2258" r:id="rId16"/>
    <p:sldId id="2272" r:id="rId17"/>
    <p:sldId id="2233" r:id="rId18"/>
    <p:sldId id="2234" r:id="rId19"/>
    <p:sldId id="2235" r:id="rId20"/>
    <p:sldId id="2265" r:id="rId21"/>
    <p:sldId id="2238" r:id="rId22"/>
    <p:sldId id="2241" r:id="rId23"/>
    <p:sldId id="2278" r:id="rId24"/>
    <p:sldId id="2279" r:id="rId25"/>
    <p:sldId id="2280" r:id="rId26"/>
    <p:sldId id="2281" r:id="rId27"/>
    <p:sldId id="2282" r:id="rId28"/>
    <p:sldId id="2263" r:id="rId29"/>
    <p:sldId id="2262" r:id="rId30"/>
    <p:sldId id="2268" r:id="rId31"/>
    <p:sldId id="2240" r:id="rId32"/>
    <p:sldId id="2244" r:id="rId33"/>
    <p:sldId id="2261" r:id="rId34"/>
    <p:sldId id="2266" r:id="rId35"/>
    <p:sldId id="2245" r:id="rId36"/>
    <p:sldId id="2246" r:id="rId37"/>
    <p:sldId id="2247" r:id="rId38"/>
    <p:sldId id="2253" r:id="rId39"/>
    <p:sldId id="2259" r:id="rId40"/>
    <p:sldId id="2251" r:id="rId41"/>
    <p:sldId id="2252" r:id="rId42"/>
    <p:sldId id="2256" r:id="rId43"/>
    <p:sldId id="2112" r:id="rId44"/>
  </p:sldIdLst>
  <p:sldSz cx="9904413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100" b="1" kern="1200">
        <a:solidFill>
          <a:schemeClr val="tx1"/>
        </a:solidFill>
        <a:latin typeface="가는각진제목체" pitchFamily="18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BD39F38-4AA7-4F23-9D6A-5EC4A32A30DA}">
          <p14:sldIdLst>
            <p14:sldId id="719"/>
            <p14:sldId id="298"/>
          </p14:sldIdLst>
        </p14:section>
        <p14:section name="Information Architecture" id="{4C80372C-8612-4F11-BD96-D9EAC5493DAB}">
          <p14:sldIdLst>
            <p14:sldId id="2223"/>
            <p14:sldId id="2269"/>
          </p14:sldIdLst>
        </p14:section>
        <p14:section name="Common UI" id="{B8995F48-4CCC-4C08-87CB-B72F51EE1897}">
          <p14:sldIdLst>
            <p14:sldId id="1708"/>
            <p14:sldId id="2224"/>
            <p14:sldId id="2227"/>
            <p14:sldId id="2267"/>
            <p14:sldId id="2271"/>
          </p14:sldIdLst>
        </p14:section>
        <p14:section name="메인" id="{366E90E3-CBCC-4690-8184-96FC2E0841F1}">
          <p14:sldIdLst>
            <p14:sldId id="2231"/>
            <p14:sldId id="2257"/>
            <p14:sldId id="2264"/>
          </p14:sldIdLst>
        </p14:section>
        <p14:section name="인텔리빅스" id="{EEA98503-117D-47A3-9D33-998B86FA00B6}">
          <p14:sldIdLst>
            <p14:sldId id="2232"/>
            <p14:sldId id="2228"/>
            <p14:sldId id="2258"/>
            <p14:sldId id="2272"/>
            <p14:sldId id="2233"/>
            <p14:sldId id="2234"/>
            <p14:sldId id="2235"/>
            <p14:sldId id="2265"/>
            <p14:sldId id="2238"/>
            <p14:sldId id="2241"/>
            <p14:sldId id="2278"/>
            <p14:sldId id="2279"/>
            <p14:sldId id="2280"/>
            <p14:sldId id="2281"/>
            <p14:sldId id="2282"/>
            <p14:sldId id="2263"/>
            <p14:sldId id="2262"/>
            <p14:sldId id="2268"/>
          </p14:sldIdLst>
        </p14:section>
        <p14:section name="기술과 제품" id="{F9716E77-6128-472B-8194-2FA477B4953E}">
          <p14:sldIdLst>
            <p14:sldId id="2240"/>
            <p14:sldId id="2244"/>
            <p14:sldId id="2261"/>
            <p14:sldId id="2266"/>
          </p14:sldIdLst>
        </p14:section>
        <p14:section name="뉴스룸" id="{482BA6F4-7065-49AE-BF31-7E6F08CE4964}">
          <p14:sldIdLst>
            <p14:sldId id="2245"/>
            <p14:sldId id="2246"/>
          </p14:sldIdLst>
        </p14:section>
        <p14:section name="인재채용" id="{EAE3386C-F9D7-4BC4-986F-1AB3C3423DCA}">
          <p14:sldIdLst>
            <p14:sldId id="2247"/>
            <p14:sldId id="2253"/>
            <p14:sldId id="2259"/>
          </p14:sldIdLst>
        </p14:section>
        <p14:section name="고객문의" id="{DFC951A7-8901-40A3-A484-60597C13424A}">
          <p14:sldIdLst>
            <p14:sldId id="2251"/>
            <p14:sldId id="2252"/>
            <p14:sldId id="2256"/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6AA6"/>
    <a:srgbClr val="F86F08"/>
    <a:srgbClr val="F0B010"/>
    <a:srgbClr val="3F6AC9"/>
    <a:srgbClr val="00B050"/>
    <a:srgbClr val="A0DAA8"/>
    <a:srgbClr val="9CB7D4"/>
    <a:srgbClr val="FCFCFC"/>
    <a:srgbClr val="6BEFAA"/>
    <a:srgbClr val="5AF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0" autoAdjust="0"/>
    <p:restoredTop sz="95249" autoAdjust="0"/>
  </p:normalViewPr>
  <p:slideViewPr>
    <p:cSldViewPr>
      <p:cViewPr varScale="1">
        <p:scale>
          <a:sx n="162" d="100"/>
          <a:sy n="162" d="100"/>
        </p:scale>
        <p:origin x="1992" y="144"/>
      </p:cViewPr>
      <p:guideLst/>
    </p:cSldViewPr>
  </p:slideViewPr>
  <p:outlineViewPr>
    <p:cViewPr>
      <p:scale>
        <a:sx n="33" d="100"/>
        <a:sy n="33" d="100"/>
      </p:scale>
      <p:origin x="0" y="-955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872"/>
    </p:cViewPr>
  </p:sorterViewPr>
  <p:notesViewPr>
    <p:cSldViewPr>
      <p:cViewPr varScale="1">
        <p:scale>
          <a:sx n="114" d="100"/>
          <a:sy n="114" d="100"/>
        </p:scale>
        <p:origin x="4344" y="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6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5" tIns="45747" rIns="91495" bIns="45747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6EDE837-27AD-4DEA-9223-DFCA821F57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4248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fld id="{97BED3D8-79E0-486F-B673-3CBA803DC23E}" type="slidenum">
              <a:rPr lang="en-US" altLang="ko-KR" sz="1200" b="0" smtClean="0">
                <a:latin typeface="굴림" pitchFamily="50" charset="-127"/>
              </a:rPr>
              <a:pPr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1" name="Rectangle 7"/>
          <p:cNvSpPr txBox="1">
            <a:spLocks noGrp="1" noChangeArrowheads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95" tIns="45747" rIns="91495" bIns="45747" anchor="b"/>
          <a:lstStyle>
            <a:lvl1pPr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1pPr>
            <a:lvl2pPr marL="742950" indent="-28575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2pPr>
            <a:lvl3pPr marL="11430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3pPr>
            <a:lvl4pPr marL="16002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4pPr>
            <a:lvl5pPr marL="2057400" indent="-228600"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가는각진제목체" pitchFamily="18" charset="-127"/>
                <a:ea typeface="굴림" pitchFamily="50" charset="-127"/>
              </a:defRPr>
            </a:lvl9pPr>
          </a:lstStyle>
          <a:p>
            <a:pPr algn="r" eaLnBrk="1" latinLnBrk="1" hangingPunct="1"/>
            <a:fld id="{E0CA0375-8774-4ED7-84B7-4F4E7830A069}" type="slidenum">
              <a:rPr lang="en-US" altLang="ko-KR" sz="1200" b="0">
                <a:latin typeface="굴림" pitchFamily="50" charset="-127"/>
              </a:rPr>
              <a:pPr algn="r" eaLnBrk="1" latinLnBrk="1" hangingPunct="1"/>
              <a:t>1</a:t>
            </a:fld>
            <a:endParaRPr lang="en-US" altLang="ko-KR" sz="1200" b="0">
              <a:latin typeface="굴림" pitchFamily="50" charset="-127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01004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7443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8205337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29722919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314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3518070" y="1020833"/>
            <a:ext cx="2866690" cy="5112568"/>
            <a:chOff x="3518068" y="1020833"/>
            <a:chExt cx="2866690" cy="5112568"/>
          </a:xfrm>
        </p:grpSpPr>
        <p:sp>
          <p:nvSpPr>
            <p:cNvPr id="28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9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0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1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0497608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34005224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48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97538929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0899040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AD60C147-6BDF-48F9-88A1-BE5123BE1C8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9689900"/>
              </p:ext>
            </p:extLst>
          </p:nvPr>
        </p:nvGraphicFramePr>
        <p:xfrm>
          <a:off x="7256462" y="764704"/>
          <a:ext cx="2521837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716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046121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6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 bwMode="auto">
          <a:xfrm>
            <a:off x="2" y="0"/>
            <a:ext cx="9904413" cy="7647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액자 3"/>
          <p:cNvSpPr/>
          <p:nvPr userDrawn="1"/>
        </p:nvSpPr>
        <p:spPr bwMode="auto">
          <a:xfrm>
            <a:off x="2" y="0"/>
            <a:ext cx="9904413" cy="6858000"/>
          </a:xfrm>
          <a:prstGeom prst="frame">
            <a:avLst>
              <a:gd name="adj1" fmla="val 1893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67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1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가는각진제목체" pitchFamily="18" charset="-127"/>
              <a:ea typeface="가는각진제목체" pitchFamily="18" charset="-127"/>
            </a:endParaRPr>
          </a:p>
        </p:txBody>
      </p:sp>
      <p:graphicFrame>
        <p:nvGraphicFramePr>
          <p:cNvPr id="14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7026114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91080631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17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18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19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971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6" y="2708927"/>
            <a:ext cx="9073008" cy="46166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5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9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83618" y="3254793"/>
            <a:ext cx="9073008" cy="246221"/>
          </a:xfrm>
          <a:prstGeom prst="rect">
            <a:avLst/>
          </a:prstGeom>
        </p:spPr>
        <p:txBody>
          <a:bodyPr anchor="t">
            <a:spAutoFit/>
          </a:bodyPr>
          <a:lstStyle>
            <a:lvl1pPr marL="88906" indent="-88906">
              <a:buFont typeface="Wingdings" panose="05000000000000000000" pitchFamily="2" charset="2"/>
              <a:buChar char="§"/>
              <a:defRPr sz="1000" b="0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(Explanation)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8" name="Right Triangle 6"/>
          <p:cNvSpPr/>
          <p:nvPr userDrawn="1"/>
        </p:nvSpPr>
        <p:spPr>
          <a:xfrm flipH="1">
            <a:off x="912816" y="-1"/>
            <a:ext cx="8991601" cy="6858001"/>
          </a:xfrm>
          <a:prstGeom prst="rtTriangle">
            <a:avLst/>
          </a:prstGeom>
          <a:gradFill flip="none" rotWithShape="1">
            <a:gsLst>
              <a:gs pos="19000">
                <a:schemeClr val="bg1">
                  <a:lumMod val="85000"/>
                  <a:alpha val="0"/>
                </a:schemeClr>
              </a:gs>
              <a:gs pos="95000">
                <a:schemeClr val="bg1">
                  <a:lumMod val="75000"/>
                  <a:alpha val="6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0264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2" y="-1"/>
            <a:ext cx="9904413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1"/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0" y="6521370"/>
            <a:ext cx="9906000" cy="336630"/>
          </a:xfrm>
          <a:prstGeom prst="rect">
            <a:avLst/>
          </a:prstGeom>
          <a:solidFill>
            <a:srgbClr val="F1F2F2"/>
          </a:solidFill>
          <a:ln w="3175">
            <a:noFill/>
            <a:miter lim="800000"/>
            <a:headEnd/>
            <a:tailEnd/>
          </a:ln>
        </p:spPr>
        <p:txBody>
          <a:bodyPr wrap="none" lIns="44340" tIns="22170" rIns="44340" bIns="22170" rtlCol="0" anchor="ctr"/>
          <a:lstStyle/>
          <a:p>
            <a:pPr algn="ctr" defTabSz="611584" latinLnBrk="0">
              <a:spcBef>
                <a:spcPct val="50000"/>
              </a:spcBef>
            </a:pPr>
            <a:endParaRPr kumimoji="0" lang="ko-KR" altLang="en-US" sz="1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367577" y="2708927"/>
            <a:ext cx="4152582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>
              <a:buNone/>
              <a:defRPr sz="2400" b="1" baseline="0"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(Partition)</a:t>
            </a:r>
            <a:endParaRPr lang="ko-KR" altLang="en-US" dirty="0"/>
          </a:p>
        </p:txBody>
      </p:sp>
      <p:sp>
        <p:nvSpPr>
          <p:cNvPr id="11" name="Line 60"/>
          <p:cNvSpPr>
            <a:spLocks noChangeShapeType="1"/>
          </p:cNvSpPr>
          <p:nvPr userDrawn="1"/>
        </p:nvSpPr>
        <p:spPr bwMode="auto">
          <a:xfrm>
            <a:off x="0" y="291344"/>
            <a:ext cx="9906000" cy="0"/>
          </a:xfrm>
          <a:prstGeom prst="line">
            <a:avLst/>
          </a:prstGeom>
          <a:noFill/>
          <a:ln w="3175" cmpd="sng">
            <a:solidFill>
              <a:schemeClr val="bg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  <p:sp>
        <p:nvSpPr>
          <p:cNvPr id="12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487364" y="3257027"/>
            <a:ext cx="1795684" cy="369332"/>
          </a:xfrm>
          <a:prstGeom prst="rect">
            <a:avLst/>
          </a:prstGeom>
          <a:solidFill>
            <a:srgbClr val="404040"/>
          </a:solidFill>
        </p:spPr>
        <p:txBody>
          <a:bodyPr wrap="none" anchor="ctr">
            <a:spAutoFit/>
          </a:bodyPr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(Sub Partition)</a:t>
            </a:r>
            <a:endParaRPr lang="ko-KR" altLang="en-US" dirty="0"/>
          </a:p>
        </p:txBody>
      </p:sp>
      <p:sp>
        <p:nvSpPr>
          <p:cNvPr id="13" name="Line 60"/>
          <p:cNvSpPr>
            <a:spLocks noChangeShapeType="1"/>
          </p:cNvSpPr>
          <p:nvPr userDrawn="1"/>
        </p:nvSpPr>
        <p:spPr bwMode="auto">
          <a:xfrm>
            <a:off x="487367" y="3184872"/>
            <a:ext cx="8929687" cy="0"/>
          </a:xfrm>
          <a:prstGeom prst="line">
            <a:avLst/>
          </a:prstGeom>
          <a:noFill/>
          <a:ln w="3810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sz="110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115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07" userDrawn="1">
          <p15:clr>
            <a:srgbClr val="FBAE40"/>
          </p15:clr>
        </p15:guide>
        <p15:guide id="3" pos="59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1847C9-E113-4197-8E3F-EB083715CEE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54607" y="1196752"/>
            <a:ext cx="684944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4E6E98-CD58-41C1-8395-5EE25A4D2539}"/>
              </a:ext>
            </a:extLst>
          </p:cNvPr>
          <p:cNvSpPr txBox="1"/>
          <p:nvPr userDrawn="1"/>
        </p:nvSpPr>
        <p:spPr>
          <a:xfrm>
            <a:off x="1887054" y="847442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인텔리빅스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61B20-3620-4BBC-8B3C-0FDE0CA67CDA}"/>
              </a:ext>
            </a:extLst>
          </p:cNvPr>
          <p:cNvSpPr txBox="1"/>
          <p:nvPr userDrawn="1"/>
        </p:nvSpPr>
        <p:spPr>
          <a:xfrm>
            <a:off x="2843648" y="84744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기술과 제품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3E174-4636-4A18-B9E9-315DCB57FD89}"/>
              </a:ext>
            </a:extLst>
          </p:cNvPr>
          <p:cNvSpPr txBox="1"/>
          <p:nvPr userDrawn="1"/>
        </p:nvSpPr>
        <p:spPr>
          <a:xfrm>
            <a:off x="3823221" y="84744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latin typeface="+mj-ea"/>
                <a:ea typeface="+mj-ea"/>
              </a:rPr>
              <a:t>뉴스룸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5B9E1-EC59-4B8F-83EA-02CF3C79035C}"/>
              </a:ext>
            </a:extLst>
          </p:cNvPr>
          <p:cNvSpPr txBox="1"/>
          <p:nvPr userDrawn="1"/>
        </p:nvSpPr>
        <p:spPr>
          <a:xfrm>
            <a:off x="4581579" y="8474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latin typeface="+mj-ea"/>
                <a:ea typeface="+mj-ea"/>
              </a:rPr>
              <a:t>인재채용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A584A-2D67-410F-9BEE-B71F222A6BCD}"/>
              </a:ext>
            </a:extLst>
          </p:cNvPr>
          <p:cNvSpPr txBox="1"/>
          <p:nvPr userDrawn="1"/>
        </p:nvSpPr>
        <p:spPr>
          <a:xfrm>
            <a:off x="5437291" y="8474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고객문의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42F8A2-7AB8-40E6-A792-C0464C4C5EE2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3BAFE3CD-FA45-4888-863A-424B762F276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30583421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pic>
        <p:nvPicPr>
          <p:cNvPr id="28" name="Picture 4">
            <a:extLst>
              <a:ext uri="{FF2B5EF4-FFF2-40B4-BE49-F238E27FC236}">
                <a16:creationId xmlns:a16="http://schemas.microsoft.com/office/drawing/2014/main" id="{23B49A14-C730-41C9-BE9B-952FDD3C20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7" y="817528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래픽 4" descr="세계 윤곽선">
            <a:extLst>
              <a:ext uri="{FF2B5EF4-FFF2-40B4-BE49-F238E27FC236}">
                <a16:creationId xmlns:a16="http://schemas.microsoft.com/office/drawing/2014/main" id="{AAF4511B-A451-44D6-99D9-A4429C6659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4374" y="872873"/>
            <a:ext cx="169168" cy="1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15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E231-FC85-45F1-BC8A-4D0B0F8A3B57}"/>
              </a:ext>
            </a:extLst>
          </p:cNvPr>
          <p:cNvSpPr txBox="1"/>
          <p:nvPr userDrawn="1"/>
        </p:nvSpPr>
        <p:spPr>
          <a:xfrm>
            <a:off x="7278449" y="711054"/>
            <a:ext cx="10150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관리자</a:t>
            </a: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(admin001)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BD29F-D253-4555-942A-4AA3DF1706C6}"/>
              </a:ext>
            </a:extLst>
          </p:cNvPr>
          <p:cNvSpPr txBox="1"/>
          <p:nvPr userDrawn="1"/>
        </p:nvSpPr>
        <p:spPr>
          <a:xfrm>
            <a:off x="8398470" y="722448"/>
            <a:ext cx="5245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itchFamily="2" charset="-127"/>
                <a:ea typeface="나눔고딕" pitchFamily="2" charset="-127"/>
              </a:rPr>
              <a:t>로그아웃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D933FB-CC75-4976-BB24-6CF3FCBD789F}"/>
              </a:ext>
            </a:extLst>
          </p:cNvPr>
          <p:cNvSpPr txBox="1"/>
          <p:nvPr userDrawn="1"/>
        </p:nvSpPr>
        <p:spPr>
          <a:xfrm>
            <a:off x="8984654" y="726324"/>
            <a:ext cx="4395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err="1">
                <a:latin typeface="나눔고딕" pitchFamily="2" charset="-127"/>
                <a:ea typeface="나눔고딕" pitchFamily="2" charset="-127"/>
              </a:rPr>
              <a:t>내정보</a:t>
            </a:r>
            <a:endParaRPr lang="ko-KR" altLang="en-US" sz="700" b="1" dirty="0"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D2F46D3-11E9-4D53-A185-D6E6A73DCE5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922973" y="796153"/>
            <a:ext cx="0" cy="6281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ABAFA0A6-AC37-4348-825F-F3B2DD21420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21834278"/>
              </p:ext>
            </p:extLst>
          </p:nvPr>
        </p:nvGraphicFramePr>
        <p:xfrm>
          <a:off x="133569" y="681916"/>
          <a:ext cx="1283137" cy="37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137">
                  <a:extLst>
                    <a:ext uri="{9D8B030D-6E8A-4147-A177-3AD203B41FA5}">
                      <a16:colId xmlns:a16="http://schemas.microsoft.com/office/drawing/2014/main" val="2159779832"/>
                    </a:ext>
                  </a:extLst>
                </a:gridCol>
              </a:tblGrid>
              <a:tr h="37389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41299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C21889E-5E0B-440D-9BF3-767BB689405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6706" y="678967"/>
            <a:ext cx="0" cy="5797246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6" name="Picture 4">
            <a:extLst>
              <a:ext uri="{FF2B5EF4-FFF2-40B4-BE49-F238E27FC236}">
                <a16:creationId xmlns:a16="http://schemas.microsoft.com/office/drawing/2014/main" id="{B3647678-C909-410F-A86B-EEF9E81F32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62" y="728486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49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5" name="Group 185"/>
          <p:cNvGraphicFramePr>
            <a:graphicFrameLocks noGrp="1"/>
          </p:cNvGraphicFramePr>
          <p:nvPr userDrawn="1"/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/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C18749B6-8D68-4857-8EDC-17E74DF4AEF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44787046"/>
              </p:ext>
            </p:extLst>
          </p:nvPr>
        </p:nvGraphicFramePr>
        <p:xfrm>
          <a:off x="7031660" y="705951"/>
          <a:ext cx="2718145" cy="256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47">
                  <a:extLst>
                    <a:ext uri="{9D8B030D-6E8A-4147-A177-3AD203B41FA5}">
                      <a16:colId xmlns:a16="http://schemas.microsoft.com/office/drawing/2014/main" val="2886050746"/>
                    </a:ext>
                  </a:extLst>
                </a:gridCol>
                <a:gridCol w="2205398">
                  <a:extLst>
                    <a:ext uri="{9D8B030D-6E8A-4147-A177-3AD203B41FA5}">
                      <a16:colId xmlns:a16="http://schemas.microsoft.com/office/drawing/2014/main" val="3159465582"/>
                    </a:ext>
                  </a:extLst>
                </a:gridCol>
              </a:tblGrid>
              <a:tr h="2567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3352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541C75-C635-4E46-AC3B-1D6E17EE3CCE}"/>
              </a:ext>
            </a:extLst>
          </p:cNvPr>
          <p:cNvSpPr/>
          <p:nvPr userDrawn="1"/>
        </p:nvSpPr>
        <p:spPr bwMode="auto">
          <a:xfrm>
            <a:off x="154607" y="702409"/>
            <a:ext cx="6849447" cy="57493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868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7"/>
          <p:cNvSpPr>
            <a:spLocks noChangeArrowheads="1"/>
          </p:cNvSpPr>
          <p:nvPr userDrawn="1"/>
        </p:nvSpPr>
        <p:spPr bwMode="auto">
          <a:xfrm>
            <a:off x="127001" y="682624"/>
            <a:ext cx="9650412" cy="5793589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3" name="그룹 52"/>
          <p:cNvGrpSpPr/>
          <p:nvPr userDrawn="1"/>
        </p:nvGrpSpPr>
        <p:grpSpPr>
          <a:xfrm>
            <a:off x="357325" y="1020833"/>
            <a:ext cx="2866690" cy="5112568"/>
            <a:chOff x="3518068" y="1020833"/>
            <a:chExt cx="2866690" cy="5112568"/>
          </a:xfrm>
        </p:grpSpPr>
        <p:sp>
          <p:nvSpPr>
            <p:cNvPr id="54" name="Case">
              <a:extLst>
                <a:ext uri="{FF2B5EF4-FFF2-40B4-BE49-F238E27FC236}">
                  <a16:creationId xmlns:a16="http://schemas.microsoft.com/office/drawing/2014/main" id="{96452AC0-B4A0-42D1-A00A-EEFD9BD1D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18068" y="1020833"/>
              <a:ext cx="2866690" cy="5112568"/>
            </a:xfrm>
            <a:prstGeom prst="roundRect">
              <a:avLst>
                <a:gd name="adj" fmla="val 6224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5" name="Display">
              <a:extLst>
                <a:ext uri="{FF2B5EF4-FFF2-40B4-BE49-F238E27FC236}">
                  <a16:creationId xmlns:a16="http://schemas.microsoft.com/office/drawing/2014/main" id="{5FD2AA24-1BE8-4F48-8614-7CFEBAB6A8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46406" y="1288208"/>
              <a:ext cx="2610016" cy="4485153"/>
            </a:xfrm>
            <a:prstGeom prst="rect">
              <a:avLst/>
            </a:prstGeom>
            <a:noFill/>
            <a:ln w="31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6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781" y="1116904"/>
              <a:ext cx="477264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7" name="Camera Outer">
              <a:extLst>
                <a:ext uri="{FF2B5EF4-FFF2-40B4-BE49-F238E27FC236}">
                  <a16:creationId xmlns:a16="http://schemas.microsoft.com/office/drawing/2014/main" id="{C005CCDF-4A9B-4035-B9B5-CA96DDC0C2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21124" y="1117133"/>
              <a:ext cx="90000" cy="895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58" name="Speaker">
              <a:extLst>
                <a:ext uri="{FF2B5EF4-FFF2-40B4-BE49-F238E27FC236}">
                  <a16:creationId xmlns:a16="http://schemas.microsoft.com/office/drawing/2014/main" id="{D907C303-5219-4583-9B39-FC2D4DE796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2994" y="5852659"/>
              <a:ext cx="636838" cy="21880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</p:grpSp>
      <p:graphicFrame>
        <p:nvGraphicFramePr>
          <p:cNvPr id="25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8912273"/>
              </p:ext>
            </p:extLst>
          </p:nvPr>
        </p:nvGraphicFramePr>
        <p:xfrm>
          <a:off x="127002" y="352232"/>
          <a:ext cx="6908114" cy="287313"/>
        </p:xfrm>
        <a:graphic>
          <a:graphicData uri="http://schemas.openxmlformats.org/drawingml/2006/table">
            <a:tbl>
              <a:tblPr/>
              <a:tblGrid>
                <a:gridCol w="71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4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ID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Screen Title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85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7972305"/>
              </p:ext>
            </p:extLst>
          </p:nvPr>
        </p:nvGraphicFramePr>
        <p:xfrm>
          <a:off x="7082162" y="352231"/>
          <a:ext cx="2700000" cy="288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5989" marR="0" marT="0" marB="0" anchor="ctr" horzOverflow="overflow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텍스트 개체 틀 65"/>
          <p:cNvSpPr>
            <a:spLocks noGrp="1"/>
          </p:cNvSpPr>
          <p:nvPr>
            <p:ph type="body" sz="quarter" idx="10" hasCustomPrompt="1"/>
          </p:nvPr>
        </p:nvSpPr>
        <p:spPr>
          <a:xfrm>
            <a:off x="840932" y="406237"/>
            <a:ext cx="14006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(Screen ID)</a:t>
            </a:r>
            <a:endParaRPr lang="ko-KR" altLang="en-US" dirty="0"/>
          </a:p>
        </p:txBody>
      </p:sp>
      <p:sp>
        <p:nvSpPr>
          <p:cNvPr id="32" name="텍스트 개체 틀 65"/>
          <p:cNvSpPr>
            <a:spLocks noGrp="1"/>
          </p:cNvSpPr>
          <p:nvPr>
            <p:ph type="body" sz="quarter" idx="11" hasCustomPrompt="1"/>
          </p:nvPr>
        </p:nvSpPr>
        <p:spPr>
          <a:xfrm>
            <a:off x="3001879" y="406237"/>
            <a:ext cx="400217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  <p:sp>
        <p:nvSpPr>
          <p:cNvPr id="33" name="텍스트 개체 틀 65"/>
          <p:cNvSpPr>
            <a:spLocks noGrp="1"/>
          </p:cNvSpPr>
          <p:nvPr>
            <p:ph type="body" sz="quarter" idx="12" hasCustomPrompt="1"/>
          </p:nvPr>
        </p:nvSpPr>
        <p:spPr>
          <a:xfrm>
            <a:off x="7626949" y="406237"/>
            <a:ext cx="875705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YYYY-MM-DD</a:t>
            </a:r>
            <a:endParaRPr lang="ko-KR" altLang="en-US" dirty="0"/>
          </a:p>
        </p:txBody>
      </p:sp>
      <p:sp>
        <p:nvSpPr>
          <p:cNvPr id="34" name="텍스트 개체 틀 65"/>
          <p:cNvSpPr>
            <a:spLocks noGrp="1"/>
          </p:cNvSpPr>
          <p:nvPr>
            <p:ph type="body" sz="quarter" idx="13" hasCustomPrompt="1"/>
          </p:nvPr>
        </p:nvSpPr>
        <p:spPr>
          <a:xfrm>
            <a:off x="9065933" y="406237"/>
            <a:ext cx="694018" cy="179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en-US" altLang="ko-KR" dirty="0"/>
              <a:t>(Name)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70DD3AF-267D-4AFF-AEFB-8BB9C31D5B09}"/>
              </a:ext>
            </a:extLst>
          </p:cNvPr>
          <p:cNvCxnSpPr/>
          <p:nvPr userDrawn="1"/>
        </p:nvCxnSpPr>
        <p:spPr bwMode="auto">
          <a:xfrm>
            <a:off x="485663" y="1700808"/>
            <a:ext cx="2610016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3" name="그래픽 22" descr="햄버거 메뉴 아이콘 윤곽선">
            <a:extLst>
              <a:ext uri="{FF2B5EF4-FFF2-40B4-BE49-F238E27FC236}">
                <a16:creationId xmlns:a16="http://schemas.microsoft.com/office/drawing/2014/main" id="{F418C471-D5C6-4625-905F-9C38A9A21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703" y="1373920"/>
            <a:ext cx="241176" cy="2411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B00307-2273-46D6-93F4-D24CC061C74A}"/>
              </a:ext>
            </a:extLst>
          </p:cNvPr>
          <p:cNvSpPr txBox="1"/>
          <p:nvPr userDrawn="1"/>
        </p:nvSpPr>
        <p:spPr>
          <a:xfrm>
            <a:off x="2353170" y="1399121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KOR</a:t>
            </a:r>
            <a:endParaRPr lang="ko-KR" altLang="en-US" sz="600" b="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B6B3EDC1-322F-47C0-8361-0B58346F8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1" y="1360970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033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78" r:id="rId3"/>
    <p:sldLayoutId id="2147483966" r:id="rId4"/>
    <p:sldLayoutId id="2147483972" r:id="rId5"/>
    <p:sldLayoutId id="2147483971" r:id="rId6"/>
    <p:sldLayoutId id="2147483974" r:id="rId7"/>
    <p:sldLayoutId id="2147483973" r:id="rId8"/>
    <p:sldLayoutId id="2147483975" r:id="rId9"/>
    <p:sldLayoutId id="2147483977" r:id="rId10"/>
    <p:sldLayoutId id="214748397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나눔고딕" pitchFamily="50" charset="-127"/>
        </a:defRPr>
      </a:lvl5pPr>
      <a:lvl6pPr marL="457263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52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791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90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48" indent="-34294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3053" indent="-28578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160" indent="-22863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423" indent="-22863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687" indent="-22863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949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2213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477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740" indent="-228632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3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8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91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5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1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80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44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109" algn="l" defTabSz="91452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4.svg"/><Relationship Id="rId3" Type="http://schemas.openxmlformats.org/officeDocument/2006/relationships/image" Target="../media/image7.svg"/><Relationship Id="rId7" Type="http://schemas.openxmlformats.org/officeDocument/2006/relationships/image" Target="../media/image19.svg"/><Relationship Id="rId12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2.jpeg"/><Relationship Id="rId5" Type="http://schemas.openxmlformats.org/officeDocument/2006/relationships/image" Target="../media/image17.svg"/><Relationship Id="rId10" Type="http://schemas.openxmlformats.org/officeDocument/2006/relationships/image" Target="../media/image21.jpeg"/><Relationship Id="rId4" Type="http://schemas.openxmlformats.org/officeDocument/2006/relationships/image" Target="../media/image16.png"/><Relationship Id="rId9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.png"/><Relationship Id="rId7" Type="http://schemas.openxmlformats.org/officeDocument/2006/relationships/image" Target="../media/image3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jpeg"/><Relationship Id="rId11" Type="http://schemas.openxmlformats.org/officeDocument/2006/relationships/image" Target="../media/image15.svg"/><Relationship Id="rId5" Type="http://schemas.openxmlformats.org/officeDocument/2006/relationships/image" Target="../media/image30.jpeg"/><Relationship Id="rId10" Type="http://schemas.openxmlformats.org/officeDocument/2006/relationships/image" Target="../media/image14.png"/><Relationship Id="rId4" Type="http://schemas.openxmlformats.org/officeDocument/2006/relationships/image" Target="../media/image29.jpe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4.svg"/><Relationship Id="rId7" Type="http://schemas.openxmlformats.org/officeDocument/2006/relationships/image" Target="../media/image22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.png"/><Relationship Id="rId9" Type="http://schemas.openxmlformats.org/officeDocument/2006/relationships/image" Target="../media/image7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korea.co.kr/Recruit/Co_Read/Recruit/C/illisis3883" TargetMode="External"/><Relationship Id="rId2" Type="http://schemas.openxmlformats.org/officeDocument/2006/relationships/hyperlink" Target="https://www.saramin.co.kr/zf_user/company-info/view-inner-recruit?csn=RWlZdHF4K1Y2bDlyTUkzRzhINUFkZz09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6263" y="6127431"/>
            <a:ext cx="39959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 lvl="0"/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Copyright ©2021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UXstory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  <a:r>
              <a:rPr lang="en-US" altLang="ko-KR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inc.</a:t>
            </a:r>
            <a:r>
              <a:rPr lang="en-US" altLang="ko-KR" sz="1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All rights reserved.</a:t>
            </a:r>
            <a:endParaRPr lang="ko-KR" altLang="en-US" sz="1200" b="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536266" y="1393954"/>
            <a:ext cx="7872329" cy="1891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defTabSz="914229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8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인텔리빅스</a:t>
            </a:r>
            <a:endParaRPr lang="en-US" altLang="ko-KR" sz="18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3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웹사이트 개편</a:t>
            </a:r>
            <a:endParaRPr lang="en-US" altLang="ko-KR" sz="360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PC </a:t>
            </a:r>
            <a:r>
              <a:rPr lang="ko-KR" altLang="en-US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화면설계서</a:t>
            </a:r>
            <a:r>
              <a:rPr lang="en-US" altLang="ko-KR" sz="18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200" b="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</a:rPr>
              <a:t>Version 0.1</a:t>
            </a:r>
            <a:endParaRPr lang="ko-KR" altLang="en-US" sz="1200" b="0" spc="-6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7DC6D33-777F-4AAD-B9FC-6811F959E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65229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CCFD86-B22C-4694-A22A-12F2559C8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D5F48-DEC7-4D35-ADEC-0968BDEA38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B72ED-909D-44E0-99E7-6E110C1B31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28A82-8E21-4681-8622-9532598A4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Group 100">
            <a:extLst>
              <a:ext uri="{FF2B5EF4-FFF2-40B4-BE49-F238E27FC236}">
                <a16:creationId xmlns:a16="http://schemas.microsoft.com/office/drawing/2014/main" id="{41022E70-A773-40EE-8396-0F56201FE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08845"/>
              </p:ext>
            </p:extLst>
          </p:nvPr>
        </p:nvGraphicFramePr>
        <p:xfrm>
          <a:off x="7040438" y="980728"/>
          <a:ext cx="2719513" cy="18360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기업 홍보 영상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홈페이지 진입 시 무한 재생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기술과 제품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간략한 기술과 제품 소개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기술과 제품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제품의 간략한 소개와 관련 제품명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  <a:tr h="5957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계정에서 등록한 기업 보도자료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en-US" altLang="ko-KR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좌측부터 최신 등록 게시물 순으로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썸네일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보도자료 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보도일자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연결된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이동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네이버 블로그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3-3.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수동 슬라이딩 기능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클릭 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 가장 최신 게시물이 앞에 있는 경우 변화 없고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최신 게시물이 아닌 경우 이전 게시물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이미 마지막 게시물에 도착한 경우 변화 없고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마지막 게시물이 아닌 경우 이후 게시물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66646"/>
                  </a:ext>
                </a:extLst>
              </a:tr>
            </a:tbl>
          </a:graphicData>
        </a:graphic>
      </p:graphicFrame>
      <p:pic>
        <p:nvPicPr>
          <p:cNvPr id="10" name="그래픽 9" descr="위쪽 캐럿 단색으로 채워진">
            <a:extLst>
              <a:ext uri="{FF2B5EF4-FFF2-40B4-BE49-F238E27FC236}">
                <a16:creationId xmlns:a16="http://schemas.microsoft.com/office/drawing/2014/main" id="{8DC1B540-EF6B-4AF0-BA75-5356306F8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72574" y="934603"/>
            <a:ext cx="72008" cy="7200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A322C5-11F2-4AC2-AAD8-50902D4EAAA3}"/>
              </a:ext>
            </a:extLst>
          </p:cNvPr>
          <p:cNvGrpSpPr/>
          <p:nvPr/>
        </p:nvGrpSpPr>
        <p:grpSpPr>
          <a:xfrm>
            <a:off x="144462" y="1196752"/>
            <a:ext cx="6859592" cy="2447942"/>
            <a:chOff x="7544399" y="4209378"/>
            <a:chExt cx="847200" cy="5641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217999-CF38-4734-8689-68FE835B6B7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305121E-8781-4F47-885E-8FCE0B64AB3D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2982C03-F502-4C13-B7D3-36620B312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264940-258D-4733-A276-110EF416B005}"/>
              </a:ext>
            </a:extLst>
          </p:cNvPr>
          <p:cNvSpPr/>
          <p:nvPr/>
        </p:nvSpPr>
        <p:spPr bwMode="auto">
          <a:xfrm>
            <a:off x="154832" y="5403105"/>
            <a:ext cx="6849214" cy="291864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3BA6B-94EA-4D59-96EB-EBB5CF8C1C31}"/>
              </a:ext>
            </a:extLst>
          </p:cNvPr>
          <p:cNvSpPr/>
          <p:nvPr/>
        </p:nvSpPr>
        <p:spPr bwMode="auto">
          <a:xfrm>
            <a:off x="166088" y="5317691"/>
            <a:ext cx="6837957" cy="1792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B40DD-4EEB-481F-BF4E-F9F01966C9EE}"/>
              </a:ext>
            </a:extLst>
          </p:cNvPr>
          <p:cNvSpPr txBox="1"/>
          <p:nvPr/>
        </p:nvSpPr>
        <p:spPr>
          <a:xfrm>
            <a:off x="3208767" y="386104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제품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F6E736-8CA1-485F-9802-41C45A890D25}"/>
              </a:ext>
            </a:extLst>
          </p:cNvPr>
          <p:cNvSpPr/>
          <p:nvPr/>
        </p:nvSpPr>
        <p:spPr bwMode="auto">
          <a:xfrm>
            <a:off x="2017453" y="4626515"/>
            <a:ext cx="504056" cy="50405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7D79AC1-238F-40B5-82F7-1E37A5FAEF93}"/>
              </a:ext>
            </a:extLst>
          </p:cNvPr>
          <p:cNvSpPr/>
          <p:nvPr/>
        </p:nvSpPr>
        <p:spPr bwMode="auto">
          <a:xfrm>
            <a:off x="2805403" y="4626515"/>
            <a:ext cx="504056" cy="50405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4F7EA1A-409C-42A5-A271-EC2E9D71DA62}"/>
              </a:ext>
            </a:extLst>
          </p:cNvPr>
          <p:cNvSpPr/>
          <p:nvPr/>
        </p:nvSpPr>
        <p:spPr bwMode="auto">
          <a:xfrm>
            <a:off x="3593353" y="4626515"/>
            <a:ext cx="504056" cy="50405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DF3DAD-3740-44F1-9CAB-8D33DEFEA988}"/>
              </a:ext>
            </a:extLst>
          </p:cNvPr>
          <p:cNvSpPr/>
          <p:nvPr/>
        </p:nvSpPr>
        <p:spPr bwMode="auto">
          <a:xfrm>
            <a:off x="4381303" y="4626515"/>
            <a:ext cx="504056" cy="50405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C5346-5F23-45D0-BB55-32000FDE302C}"/>
              </a:ext>
            </a:extLst>
          </p:cNvPr>
          <p:cNvSpPr txBox="1"/>
          <p:nvPr/>
        </p:nvSpPr>
        <p:spPr>
          <a:xfrm>
            <a:off x="2401402" y="4125282"/>
            <a:ext cx="245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인텔리빅스는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컴퓨터 비전 및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분야에 특화된 전문 개발 인력과 </a:t>
            </a:r>
            <a:b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수년간 축적된 노하우를 바탕으로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최상의 영상 분석 솔루션을 개발하여 상품화하고 있습니다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C7546-3631-4228-A7B3-FE550E36FFA6}"/>
              </a:ext>
            </a:extLst>
          </p:cNvPr>
          <p:cNvSpPr txBox="1"/>
          <p:nvPr/>
        </p:nvSpPr>
        <p:spPr>
          <a:xfrm>
            <a:off x="1915381" y="5146978"/>
            <a:ext cx="62549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8CDD2C-2F91-4947-A21E-55084D5943DC}"/>
              </a:ext>
            </a:extLst>
          </p:cNvPr>
          <p:cNvSpPr txBox="1"/>
          <p:nvPr/>
        </p:nvSpPr>
        <p:spPr>
          <a:xfrm>
            <a:off x="1820902" y="5296240"/>
            <a:ext cx="7777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 영상 감지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VIX-100B/VIX-120B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D22640-BAEB-4299-8242-3E141F2FAA06}"/>
              </a:ext>
            </a:extLst>
          </p:cNvPr>
          <p:cNvSpPr txBox="1"/>
          <p:nvPr/>
        </p:nvSpPr>
        <p:spPr>
          <a:xfrm>
            <a:off x="2805403" y="5139812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추적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DACF29-55FE-4768-8A2D-77B1C08DFF74}"/>
              </a:ext>
            </a:extLst>
          </p:cNvPr>
          <p:cNvSpPr txBox="1"/>
          <p:nvPr/>
        </p:nvSpPr>
        <p:spPr>
          <a:xfrm>
            <a:off x="2580959" y="5296243"/>
            <a:ext cx="931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PTZ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추적 기능으로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물체 감지 및 추적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VIX-200B/VIX-220B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BCDB2-3A0F-411B-8226-609BC1FB95D0}"/>
              </a:ext>
            </a:extLst>
          </p:cNvPr>
          <p:cNvSpPr txBox="1"/>
          <p:nvPr/>
        </p:nvSpPr>
        <p:spPr>
          <a:xfrm>
            <a:off x="3590692" y="5131239"/>
            <a:ext cx="4924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얼굴인식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0A5AA7-632F-4723-9E6A-7DE33C639940}"/>
              </a:ext>
            </a:extLst>
          </p:cNvPr>
          <p:cNvSpPr txBox="1"/>
          <p:nvPr/>
        </p:nvSpPr>
        <p:spPr>
          <a:xfrm>
            <a:off x="4387484" y="5131239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BF2C7D-1A18-4A3C-8CE3-DF95B2E78182}"/>
              </a:ext>
            </a:extLst>
          </p:cNvPr>
          <p:cNvSpPr txBox="1"/>
          <p:nvPr/>
        </p:nvSpPr>
        <p:spPr>
          <a:xfrm>
            <a:off x="3398147" y="5284260"/>
            <a:ext cx="931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CCTV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연계된 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얼굴 인식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VIX-200F/VIX-220F/FRM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39F225-A15E-4056-BDC2-9194D90DE716}"/>
              </a:ext>
            </a:extLst>
          </p:cNvPr>
          <p:cNvSpPr txBox="1"/>
          <p:nvPr/>
        </p:nvSpPr>
        <p:spPr>
          <a:xfrm>
            <a:off x="4198479" y="5284261"/>
            <a:ext cx="9316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지능형</a:t>
            </a:r>
            <a: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분석을 통한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안전 관리</a:t>
            </a:r>
            <a:br>
              <a:rPr lang="en-US" altLang="ko-KR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VIX-220S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FFB612-3559-47B9-9222-6E632133A0EC}"/>
              </a:ext>
            </a:extLst>
          </p:cNvPr>
          <p:cNvSpPr txBox="1"/>
          <p:nvPr/>
        </p:nvSpPr>
        <p:spPr>
          <a:xfrm>
            <a:off x="5803126" y="3907876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en-US" altLang="ko-KR" sz="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  <a:endParaRPr lang="ko-KR" altLang="en-US" sz="600" u="sng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08B18A5-FA4B-4545-B320-BAACB4B30DCC}"/>
              </a:ext>
            </a:extLst>
          </p:cNvPr>
          <p:cNvCxnSpPr>
            <a:cxnSpLocks/>
          </p:cNvCxnSpPr>
          <p:nvPr/>
        </p:nvCxnSpPr>
        <p:spPr bwMode="auto">
          <a:xfrm>
            <a:off x="166088" y="5949280"/>
            <a:ext cx="6837957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72" name="그래픽 71" descr="왼쪽 캐럿 윤곽선">
            <a:extLst>
              <a:ext uri="{FF2B5EF4-FFF2-40B4-BE49-F238E27FC236}">
                <a16:creationId xmlns:a16="http://schemas.microsoft.com/office/drawing/2014/main" id="{EDC8EFD7-9251-4E90-9942-3D277FDDC7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516" y="7057892"/>
            <a:ext cx="200055" cy="200055"/>
          </a:xfrm>
          <a:prstGeom prst="rect">
            <a:avLst/>
          </a:prstGeom>
        </p:spPr>
      </p:pic>
      <p:pic>
        <p:nvPicPr>
          <p:cNvPr id="73" name="그래픽 72" descr="오른쪽 캐럿 윤곽선">
            <a:extLst>
              <a:ext uri="{FF2B5EF4-FFF2-40B4-BE49-F238E27FC236}">
                <a16:creationId xmlns:a16="http://schemas.microsoft.com/office/drawing/2014/main" id="{0DB1F8C1-D021-43E4-AA77-14A17102D5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766" y="7057892"/>
            <a:ext cx="200055" cy="20005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F150711-3F7D-4BD9-BA24-B215D4360CFC}"/>
              </a:ext>
            </a:extLst>
          </p:cNvPr>
          <p:cNvSpPr txBox="1"/>
          <p:nvPr/>
        </p:nvSpPr>
        <p:spPr>
          <a:xfrm>
            <a:off x="3344221" y="6062749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0B99A1-FCB5-414F-8E72-21863C61CE6F}"/>
              </a:ext>
            </a:extLst>
          </p:cNvPr>
          <p:cNvSpPr txBox="1"/>
          <p:nvPr/>
        </p:nvSpPr>
        <p:spPr>
          <a:xfrm>
            <a:off x="5799483" y="6086830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en-US" altLang="ko-KR" sz="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  <a:endParaRPr lang="ko-KR" altLang="en-US" sz="600" u="sng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A37277A-9A38-4896-A47E-A9C29AC5E8BE}"/>
              </a:ext>
            </a:extLst>
          </p:cNvPr>
          <p:cNvSpPr/>
          <p:nvPr/>
        </p:nvSpPr>
        <p:spPr bwMode="auto">
          <a:xfrm>
            <a:off x="3272246" y="609252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7" name="아래쪽 화살표[D] 224">
            <a:extLst>
              <a:ext uri="{FF2B5EF4-FFF2-40B4-BE49-F238E27FC236}">
                <a16:creationId xmlns:a16="http://schemas.microsoft.com/office/drawing/2014/main" id="{59633B48-3AB4-462E-9EAA-22018074CDA4}"/>
              </a:ext>
            </a:extLst>
          </p:cNvPr>
          <p:cNvSpPr/>
          <p:nvPr/>
        </p:nvSpPr>
        <p:spPr>
          <a:xfrm>
            <a:off x="7112446" y="5949280"/>
            <a:ext cx="697386" cy="410627"/>
          </a:xfrm>
          <a:prstGeom prst="downArrow">
            <a:avLst>
              <a:gd name="adj1" fmla="val 73544"/>
              <a:gd name="adj2" fmla="val 5000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[1/2]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다음 페이지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계속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2197DE6-F8AB-43F6-B72F-9E980ACE653F}"/>
              </a:ext>
            </a:extLst>
          </p:cNvPr>
          <p:cNvSpPr/>
          <p:nvPr/>
        </p:nvSpPr>
        <p:spPr bwMode="auto">
          <a:xfrm>
            <a:off x="5587868" y="6106016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1986D00-2CC7-42AC-A14A-66EF2C943764}"/>
              </a:ext>
            </a:extLst>
          </p:cNvPr>
          <p:cNvSpPr/>
          <p:nvPr/>
        </p:nvSpPr>
        <p:spPr bwMode="auto">
          <a:xfrm>
            <a:off x="3108402" y="389711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158DB87-80D2-4D1A-8587-D73BE7179326}"/>
              </a:ext>
            </a:extLst>
          </p:cNvPr>
          <p:cNvSpPr/>
          <p:nvPr/>
        </p:nvSpPr>
        <p:spPr bwMode="auto">
          <a:xfrm>
            <a:off x="5587867" y="3932831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38360A5-0137-40DC-A86E-1451594C84E9}"/>
              </a:ext>
            </a:extLst>
          </p:cNvPr>
          <p:cNvSpPr/>
          <p:nvPr/>
        </p:nvSpPr>
        <p:spPr bwMode="auto">
          <a:xfrm>
            <a:off x="1688188" y="4533032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FEE016A-1DE9-4103-8D53-5D8CA0C2F90E}"/>
              </a:ext>
            </a:extLst>
          </p:cNvPr>
          <p:cNvSpPr/>
          <p:nvPr/>
        </p:nvSpPr>
        <p:spPr bwMode="auto">
          <a:xfrm>
            <a:off x="531387" y="7276964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-3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13EEE8A-30AD-462C-8055-CABC14CB99C7}"/>
              </a:ext>
            </a:extLst>
          </p:cNvPr>
          <p:cNvGrpSpPr/>
          <p:nvPr/>
        </p:nvGrpSpPr>
        <p:grpSpPr>
          <a:xfrm>
            <a:off x="1111369" y="6475774"/>
            <a:ext cx="5080781" cy="1285301"/>
            <a:chOff x="3710130" y="3703329"/>
            <a:chExt cx="5080781" cy="1285301"/>
          </a:xfrm>
        </p:grpSpPr>
        <p:sp>
          <p:nvSpPr>
            <p:cNvPr id="97" name="제목 3">
              <a:extLst>
                <a:ext uri="{FF2B5EF4-FFF2-40B4-BE49-F238E27FC236}">
                  <a16:creationId xmlns:a16="http://schemas.microsoft.com/office/drawing/2014/main" id="{229DA3F8-03A1-493A-81C2-C5515FF14472}"/>
                </a:ext>
              </a:extLst>
            </p:cNvPr>
            <p:cNvSpPr txBox="1">
              <a:spLocks/>
            </p:cNvSpPr>
            <p:nvPr/>
          </p:nvSpPr>
          <p:spPr>
            <a:xfrm>
              <a:off x="7616513" y="4381365"/>
              <a:ext cx="1143185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 차별화로 수준 높은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'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지능형 영상분석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’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세계에 알릴 것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"...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장정훈 대표 인터뷰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26935A3-75CE-41CD-A9FB-65401576F236}"/>
                </a:ext>
              </a:extLst>
            </p:cNvPr>
            <p:cNvSpPr/>
            <p:nvPr/>
          </p:nvSpPr>
          <p:spPr>
            <a:xfrm>
              <a:off x="5025039" y="3716510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19B28F3-5D36-4ABA-BDDB-364078809584}"/>
                </a:ext>
              </a:extLst>
            </p:cNvPr>
            <p:cNvSpPr/>
            <p:nvPr/>
          </p:nvSpPr>
          <p:spPr>
            <a:xfrm>
              <a:off x="5025039" y="3716510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0" name="Picture 4">
              <a:extLst>
                <a:ext uri="{FF2B5EF4-FFF2-40B4-BE49-F238E27FC236}">
                  <a16:creationId xmlns:a16="http://schemas.microsoft.com/office/drawing/2014/main" id="{3EC33B8B-8091-4674-873A-362FFBBFCE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252" y="3969721"/>
              <a:ext cx="1101514" cy="2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제목 3">
              <a:extLst>
                <a:ext uri="{FF2B5EF4-FFF2-40B4-BE49-F238E27FC236}">
                  <a16:creationId xmlns:a16="http://schemas.microsoft.com/office/drawing/2014/main" id="{E171F617-6425-4C26-8FE4-3452F3068514}"/>
                </a:ext>
              </a:extLst>
            </p:cNvPr>
            <p:cNvSpPr txBox="1">
              <a:spLocks/>
            </p:cNvSpPr>
            <p:nvPr/>
          </p:nvSpPr>
          <p:spPr>
            <a:xfrm>
              <a:off x="5056252" y="4416937"/>
              <a:ext cx="1132727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NH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투자증권과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IPO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주관 계약</a:t>
              </a:r>
            </a:p>
          </p:txBody>
        </p:sp>
        <p:sp>
          <p:nvSpPr>
            <p:cNvPr id="102" name="제목 3">
              <a:extLst>
                <a:ext uri="{FF2B5EF4-FFF2-40B4-BE49-F238E27FC236}">
                  <a16:creationId xmlns:a16="http://schemas.microsoft.com/office/drawing/2014/main" id="{830DB2CE-7560-4823-A5F2-1747AE6E0C06}"/>
                </a:ext>
              </a:extLst>
            </p:cNvPr>
            <p:cNvSpPr txBox="1">
              <a:spLocks/>
            </p:cNvSpPr>
            <p:nvPr/>
          </p:nvSpPr>
          <p:spPr>
            <a:xfrm>
              <a:off x="5080425" y="4709812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2021-10-14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D41971A-3274-4EBB-9DD3-25930089541A}"/>
                </a:ext>
              </a:extLst>
            </p:cNvPr>
            <p:cNvSpPr/>
            <p:nvPr/>
          </p:nvSpPr>
          <p:spPr>
            <a:xfrm>
              <a:off x="3710130" y="3707723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371735D-71C1-45F6-99F6-734C876752F7}"/>
                </a:ext>
              </a:extLst>
            </p:cNvPr>
            <p:cNvSpPr/>
            <p:nvPr/>
          </p:nvSpPr>
          <p:spPr>
            <a:xfrm>
              <a:off x="3710130" y="3703329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B26EEF-3478-4C1B-B220-2686400CFF29}"/>
                </a:ext>
              </a:extLst>
            </p:cNvPr>
            <p:cNvSpPr/>
            <p:nvPr/>
          </p:nvSpPr>
          <p:spPr>
            <a:xfrm>
              <a:off x="6312062" y="3708892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EB054D6-A3F2-428E-9784-4AAE57CB1015}"/>
                </a:ext>
              </a:extLst>
            </p:cNvPr>
            <p:cNvSpPr/>
            <p:nvPr/>
          </p:nvSpPr>
          <p:spPr>
            <a:xfrm>
              <a:off x="6312062" y="3704498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34A3E2B-E07B-45A4-BA5D-4B797F516C5F}"/>
                </a:ext>
              </a:extLst>
            </p:cNvPr>
            <p:cNvSpPr/>
            <p:nvPr/>
          </p:nvSpPr>
          <p:spPr>
            <a:xfrm>
              <a:off x="7618667" y="3712117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1C3277A-6BBC-44B1-9861-34ABD4D101B9}"/>
                </a:ext>
              </a:extLst>
            </p:cNvPr>
            <p:cNvSpPr/>
            <p:nvPr/>
          </p:nvSpPr>
          <p:spPr>
            <a:xfrm>
              <a:off x="7618667" y="3707723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  <a:extLst>
                <a:ext uri="{FF2B5EF4-FFF2-40B4-BE49-F238E27FC236}">
                  <a16:creationId xmlns:a16="http://schemas.microsoft.com/office/drawing/2014/main" id="{837C6201-ED50-4576-B66D-B9119C079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130" y="3712117"/>
              <a:ext cx="1163940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제목 3">
              <a:extLst>
                <a:ext uri="{FF2B5EF4-FFF2-40B4-BE49-F238E27FC236}">
                  <a16:creationId xmlns:a16="http://schemas.microsoft.com/office/drawing/2014/main" id="{32454DD0-73BB-4E16-8F2F-F7C6F80D1F14}"/>
                </a:ext>
              </a:extLst>
            </p:cNvPr>
            <p:cNvSpPr txBox="1">
              <a:spLocks/>
            </p:cNvSpPr>
            <p:nvPr/>
          </p:nvSpPr>
          <p:spPr>
            <a:xfrm>
              <a:off x="3723181" y="4360189"/>
              <a:ext cx="1068770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ITS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성능평가에서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AI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영상분석</a:t>
              </a:r>
              <a:r>
                <a:rPr lang="en-US" altLang="ko-KR" sz="500" dirty="0">
                  <a:solidFill>
                    <a:srgbClr val="000000"/>
                  </a:solidFill>
                  <a:latin typeface="+mj-ea"/>
                </a:rPr>
                <a:t>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기술력 입증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...</a:t>
              </a: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돌발상황검지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 평가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위 </a:t>
              </a:r>
            </a:p>
          </p:txBody>
        </p:sp>
        <p:sp>
          <p:nvSpPr>
            <p:cNvPr id="111" name="제목 3">
              <a:extLst>
                <a:ext uri="{FF2B5EF4-FFF2-40B4-BE49-F238E27FC236}">
                  <a16:creationId xmlns:a16="http://schemas.microsoft.com/office/drawing/2014/main" id="{54D9F8C4-B2D8-4EBB-AB52-99759A6F4852}"/>
                </a:ext>
              </a:extLst>
            </p:cNvPr>
            <p:cNvSpPr txBox="1">
              <a:spLocks/>
            </p:cNvSpPr>
            <p:nvPr/>
          </p:nvSpPr>
          <p:spPr>
            <a:xfrm>
              <a:off x="3723181" y="4735563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pic>
          <p:nvPicPr>
            <p:cNvPr id="112" name="Picture 6">
              <a:extLst>
                <a:ext uri="{FF2B5EF4-FFF2-40B4-BE49-F238E27FC236}">
                  <a16:creationId xmlns:a16="http://schemas.microsoft.com/office/drawing/2014/main" id="{0EA04978-F26B-4312-B401-E68D9C9643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68" b="13555"/>
            <a:stretch/>
          </p:blipFill>
          <p:spPr bwMode="auto">
            <a:xfrm>
              <a:off x="6314216" y="3712117"/>
              <a:ext cx="1163940" cy="65504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제목 3">
              <a:extLst>
                <a:ext uri="{FF2B5EF4-FFF2-40B4-BE49-F238E27FC236}">
                  <a16:creationId xmlns:a16="http://schemas.microsoft.com/office/drawing/2014/main" id="{BCFAB293-2D1B-4306-81D7-59151DEE996E}"/>
                </a:ext>
              </a:extLst>
            </p:cNvPr>
            <p:cNvSpPr txBox="1">
              <a:spLocks/>
            </p:cNvSpPr>
            <p:nvPr/>
          </p:nvSpPr>
          <p:spPr>
            <a:xfrm>
              <a:off x="6331820" y="4388795"/>
              <a:ext cx="1124424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임직원 전원에 코로나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19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재난지원금 지급</a:t>
              </a:r>
            </a:p>
          </p:txBody>
        </p:sp>
        <p:sp>
          <p:nvSpPr>
            <p:cNvPr id="114" name="제목 3">
              <a:extLst>
                <a:ext uri="{FF2B5EF4-FFF2-40B4-BE49-F238E27FC236}">
                  <a16:creationId xmlns:a16="http://schemas.microsoft.com/office/drawing/2014/main" id="{A1EC524D-D550-4407-AD8B-FC41F3592A6B}"/>
                </a:ext>
              </a:extLst>
            </p:cNvPr>
            <p:cNvSpPr txBox="1">
              <a:spLocks/>
            </p:cNvSpPr>
            <p:nvPr/>
          </p:nvSpPr>
          <p:spPr>
            <a:xfrm>
              <a:off x="6331820" y="4702133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2021-10-13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pic>
          <p:nvPicPr>
            <p:cNvPr id="115" name="Picture 8" descr="확대이미지">
              <a:extLst>
                <a:ext uri="{FF2B5EF4-FFF2-40B4-BE49-F238E27FC236}">
                  <a16:creationId xmlns:a16="http://schemas.microsoft.com/office/drawing/2014/main" id="{301627CE-AC43-41D8-8B68-A4BE7C1FC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971" y="3712117"/>
              <a:ext cx="1163940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제목 3">
              <a:extLst>
                <a:ext uri="{FF2B5EF4-FFF2-40B4-BE49-F238E27FC236}">
                  <a16:creationId xmlns:a16="http://schemas.microsoft.com/office/drawing/2014/main" id="{CC680FD2-86EB-413B-8143-2F55890FBC25}"/>
                </a:ext>
              </a:extLst>
            </p:cNvPr>
            <p:cNvSpPr txBox="1">
              <a:spLocks/>
            </p:cNvSpPr>
            <p:nvPr/>
          </p:nvSpPr>
          <p:spPr>
            <a:xfrm>
              <a:off x="7626971" y="4748930"/>
              <a:ext cx="1066884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sp>
        <p:nvSpPr>
          <p:cNvPr id="88" name="타원 87">
            <a:extLst>
              <a:ext uri="{FF2B5EF4-FFF2-40B4-BE49-F238E27FC236}">
                <a16:creationId xmlns:a16="http://schemas.microsoft.com/office/drawing/2014/main" id="{24F4F613-8419-4E38-905E-43794B90B1DD}"/>
              </a:ext>
            </a:extLst>
          </p:cNvPr>
          <p:cNvSpPr/>
          <p:nvPr/>
        </p:nvSpPr>
        <p:spPr bwMode="auto">
          <a:xfrm>
            <a:off x="2326921" y="6478094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94B444-A8E2-4F8B-BEF2-0DF6F589A5D2}"/>
              </a:ext>
            </a:extLst>
          </p:cNvPr>
          <p:cNvSpPr/>
          <p:nvPr/>
        </p:nvSpPr>
        <p:spPr bwMode="auto">
          <a:xfrm>
            <a:off x="3346608" y="2209781"/>
            <a:ext cx="401460" cy="401460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9" name="그래픽 8" descr="재생 단색으로 채워진">
            <a:extLst>
              <a:ext uri="{FF2B5EF4-FFF2-40B4-BE49-F238E27FC236}">
                <a16:creationId xmlns:a16="http://schemas.microsoft.com/office/drawing/2014/main" id="{3A4F0EAC-4E12-4A4C-9183-D8439DCDD30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8576" y="2296989"/>
            <a:ext cx="215241" cy="215241"/>
          </a:xfrm>
          <a:prstGeom prst="rect">
            <a:avLst/>
          </a:prstGeom>
        </p:spPr>
      </p:pic>
      <p:sp>
        <p:nvSpPr>
          <p:cNvPr id="83" name="타원 82">
            <a:extLst>
              <a:ext uri="{FF2B5EF4-FFF2-40B4-BE49-F238E27FC236}">
                <a16:creationId xmlns:a16="http://schemas.microsoft.com/office/drawing/2014/main" id="{94A6D4EC-4228-46F9-91B6-BD1B374578F1}"/>
              </a:ext>
            </a:extLst>
          </p:cNvPr>
          <p:cNvSpPr/>
          <p:nvPr/>
        </p:nvSpPr>
        <p:spPr bwMode="auto">
          <a:xfrm>
            <a:off x="3314992" y="218865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19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CCFD86-B22C-4694-A22A-12F2559C8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D5F48-DEC7-4D35-ADEC-0968BDEA38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B72ED-909D-44E0-99E7-6E110C1B31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828A82-8E21-4681-8622-9532598A4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Group 100">
            <a:extLst>
              <a:ext uri="{FF2B5EF4-FFF2-40B4-BE49-F238E27FC236}">
                <a16:creationId xmlns:a16="http://schemas.microsoft.com/office/drawing/2014/main" id="{41022E70-A773-40EE-8396-0F56201FE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80269"/>
              </p:ext>
            </p:extLst>
          </p:nvPr>
        </p:nvGraphicFramePr>
        <p:xfrm>
          <a:off x="7040438" y="980728"/>
          <a:ext cx="2719513" cy="10106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인재채용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간단한 인재채용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인재채용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1-2.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채용 사이트별 바로가기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ㆍ클릭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각 홈페이지에서 기업명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검색된 상태로 창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pic>
        <p:nvPicPr>
          <p:cNvPr id="10" name="그래픽 9" descr="위쪽 캐럿 단색으로 채워진">
            <a:extLst>
              <a:ext uri="{FF2B5EF4-FFF2-40B4-BE49-F238E27FC236}">
                <a16:creationId xmlns:a16="http://schemas.microsoft.com/office/drawing/2014/main" id="{8DC1B540-EF6B-4AF0-BA75-5356306F8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19543"/>
            <a:ext cx="72008" cy="72008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9A322C5-11F2-4AC2-AAD8-50902D4EAAA3}"/>
              </a:ext>
            </a:extLst>
          </p:cNvPr>
          <p:cNvGrpSpPr/>
          <p:nvPr/>
        </p:nvGrpSpPr>
        <p:grpSpPr>
          <a:xfrm>
            <a:off x="131607" y="1700808"/>
            <a:ext cx="6859592" cy="1895887"/>
            <a:chOff x="7544399" y="4209378"/>
            <a:chExt cx="847200" cy="56414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C217999-CF38-4734-8689-68FE835B6B7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305121E-8781-4F47-885E-8FCE0B64AB3D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2982C03-F502-4C13-B7D3-36620B312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F150711-3F7D-4BD9-BA24-B215D4360CFC}"/>
              </a:ext>
            </a:extLst>
          </p:cNvPr>
          <p:cNvSpPr txBox="1"/>
          <p:nvPr/>
        </p:nvSpPr>
        <p:spPr>
          <a:xfrm>
            <a:off x="3304693" y="404570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고객문의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2CD2E8-D193-4FC8-A72A-224FCBFCC461}"/>
              </a:ext>
            </a:extLst>
          </p:cNvPr>
          <p:cNvSpPr txBox="1"/>
          <p:nvPr/>
        </p:nvSpPr>
        <p:spPr>
          <a:xfrm>
            <a:off x="2298607" y="4305952"/>
            <a:ext cx="257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인텔리빅스는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모두에게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열려있습니다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고객의 어떤 문의사항이라도 친절하게 답변해드리겠습니다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98B816A-02DF-4D63-B927-973FAE4B7641}"/>
              </a:ext>
            </a:extLst>
          </p:cNvPr>
          <p:cNvSpPr/>
          <p:nvPr/>
        </p:nvSpPr>
        <p:spPr bwMode="auto">
          <a:xfrm>
            <a:off x="3189481" y="4703370"/>
            <a:ext cx="827229" cy="30980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문의하러 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ECC7A2-DC87-4889-B267-5D197D0ED642}"/>
              </a:ext>
            </a:extLst>
          </p:cNvPr>
          <p:cNvSpPr/>
          <p:nvPr/>
        </p:nvSpPr>
        <p:spPr bwMode="auto">
          <a:xfrm>
            <a:off x="1478859" y="1827915"/>
            <a:ext cx="4248472" cy="151216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2B40DD-4EEB-481F-BF4E-F9F01966C9EE}"/>
              </a:ext>
            </a:extLst>
          </p:cNvPr>
          <p:cNvSpPr txBox="1"/>
          <p:nvPr/>
        </p:nvSpPr>
        <p:spPr>
          <a:xfrm>
            <a:off x="3327974" y="195135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인재채용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2C5346-5F23-45D0-BB55-32000FDE302C}"/>
              </a:ext>
            </a:extLst>
          </p:cNvPr>
          <p:cNvSpPr txBox="1"/>
          <p:nvPr/>
        </p:nvSpPr>
        <p:spPr>
          <a:xfrm>
            <a:off x="2738069" y="2176482"/>
            <a:ext cx="1826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최고의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Vision AI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endParaRPr lang="en-US" altLang="ko-KR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인텔리빅스와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함께할 인재를 기다립니다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885F16BF-F7E9-471F-BC11-EB7D0B8EF51D}"/>
              </a:ext>
            </a:extLst>
          </p:cNvPr>
          <p:cNvSpPr/>
          <p:nvPr/>
        </p:nvSpPr>
        <p:spPr bwMode="auto">
          <a:xfrm>
            <a:off x="2176845" y="2847386"/>
            <a:ext cx="827229" cy="30980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사람인 채용공고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B00275F-4423-4B48-9B02-9C266F889055}"/>
              </a:ext>
            </a:extLst>
          </p:cNvPr>
          <p:cNvSpPr/>
          <p:nvPr/>
        </p:nvSpPr>
        <p:spPr bwMode="auto">
          <a:xfrm>
            <a:off x="3177337" y="2843456"/>
            <a:ext cx="827229" cy="30980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잡코리아</a:t>
            </a: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채용공고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DE4F980-4083-4C65-8339-AC76474A2C26}"/>
              </a:ext>
            </a:extLst>
          </p:cNvPr>
          <p:cNvSpPr/>
          <p:nvPr/>
        </p:nvSpPr>
        <p:spPr bwMode="auto">
          <a:xfrm>
            <a:off x="4175737" y="2843456"/>
            <a:ext cx="827229" cy="30980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김박사넷 채용공고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6A37032-27B3-4412-846D-8480E9851B5D}"/>
              </a:ext>
            </a:extLst>
          </p:cNvPr>
          <p:cNvSpPr/>
          <p:nvPr/>
        </p:nvSpPr>
        <p:spPr>
          <a:xfrm>
            <a:off x="158568" y="5614970"/>
            <a:ext cx="6849865" cy="836793"/>
          </a:xfrm>
          <a:prstGeom prst="rect">
            <a:avLst/>
          </a:prstGeom>
          <a:solidFill>
            <a:srgbClr val="292929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B2AB56-006C-44A7-B985-C02115499443}"/>
              </a:ext>
            </a:extLst>
          </p:cNvPr>
          <p:cNvSpPr txBox="1"/>
          <p:nvPr/>
        </p:nvSpPr>
        <p:spPr>
          <a:xfrm>
            <a:off x="1674942" y="5852834"/>
            <a:ext cx="2428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서울특별시 서초구 </a:t>
            </a:r>
            <a:r>
              <a:rPr lang="ko-KR" altLang="en-US" sz="500" b="1" dirty="0" err="1">
                <a:solidFill>
                  <a:schemeClr val="bg1"/>
                </a:solidFill>
                <a:latin typeface="+mj-ea"/>
                <a:ea typeface="+mj-ea"/>
              </a:rPr>
              <a:t>효령료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34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길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4, 6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층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TEL: 02-581-3883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FAX: 02-581-3886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E-Mail: intellivix@intellivix.com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Copyright 2021 </a:t>
            </a:r>
            <a:r>
              <a:rPr lang="en-US" altLang="ko-KR" sz="500" b="1" dirty="0" err="1">
                <a:solidFill>
                  <a:schemeClr val="bg1"/>
                </a:solidFill>
                <a:latin typeface="+mj-ea"/>
                <a:ea typeface="+mj-ea"/>
              </a:rPr>
              <a:t>Intellivix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 Co., Ltd. All rights reserved.</a:t>
            </a:r>
          </a:p>
        </p:txBody>
      </p:sp>
      <p:pic>
        <p:nvPicPr>
          <p:cNvPr id="83" name="Picture 4">
            <a:extLst>
              <a:ext uri="{FF2B5EF4-FFF2-40B4-BE49-F238E27FC236}">
                <a16:creationId xmlns:a16="http://schemas.microsoft.com/office/drawing/2014/main" id="{0D23D1F8-F638-4C57-AE4D-5A6107C74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91" y="5878077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90B73268-5E13-4B2B-8CE3-76EED3409F28}"/>
              </a:ext>
            </a:extLst>
          </p:cNvPr>
          <p:cNvGrpSpPr/>
          <p:nvPr/>
        </p:nvGrpSpPr>
        <p:grpSpPr>
          <a:xfrm>
            <a:off x="5727331" y="5778049"/>
            <a:ext cx="239168" cy="200055"/>
            <a:chOff x="5969735" y="3228945"/>
            <a:chExt cx="239168" cy="200055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9D96D4C-D721-4609-8DF7-FA1E30A03FE2}"/>
                </a:ext>
              </a:extLst>
            </p:cNvPr>
            <p:cNvSpPr/>
            <p:nvPr/>
          </p:nvSpPr>
          <p:spPr bwMode="auto">
            <a:xfrm>
              <a:off x="6032326" y="3277680"/>
              <a:ext cx="113986" cy="113986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DCE2CFC-B7AF-420D-83B9-A4859AE6487D}"/>
                </a:ext>
              </a:extLst>
            </p:cNvPr>
            <p:cNvSpPr txBox="1"/>
            <p:nvPr/>
          </p:nvSpPr>
          <p:spPr>
            <a:xfrm>
              <a:off x="5969735" y="3228945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BC02286-4366-44AC-BEBF-FABE9B4C424D}"/>
              </a:ext>
            </a:extLst>
          </p:cNvPr>
          <p:cNvSpPr txBox="1"/>
          <p:nvPr/>
        </p:nvSpPr>
        <p:spPr>
          <a:xfrm>
            <a:off x="3422390" y="2529808"/>
            <a:ext cx="4988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r>
              <a:rPr lang="en-US" altLang="ko-KR" sz="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  <a:endParaRPr lang="ko-KR" altLang="en-US" sz="600" u="sng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아래쪽 화살표[D] 85">
            <a:extLst>
              <a:ext uri="{FF2B5EF4-FFF2-40B4-BE49-F238E27FC236}">
                <a16:creationId xmlns:a16="http://schemas.microsoft.com/office/drawing/2014/main" id="{BE775A2E-939E-4D14-ACB7-6D002DD267EA}"/>
              </a:ext>
            </a:extLst>
          </p:cNvPr>
          <p:cNvSpPr/>
          <p:nvPr/>
        </p:nvSpPr>
        <p:spPr>
          <a:xfrm>
            <a:off x="7112446" y="6152179"/>
            <a:ext cx="601435" cy="285910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[2/2]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페이지 끝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2FC5C30-9AF4-4CF9-A9E5-2D460A2AF98C}"/>
              </a:ext>
            </a:extLst>
          </p:cNvPr>
          <p:cNvSpPr/>
          <p:nvPr/>
        </p:nvSpPr>
        <p:spPr bwMode="auto">
          <a:xfrm>
            <a:off x="3241480" y="199190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E22F1C-0D27-47FE-9312-D04EAEB0AFDD}"/>
              </a:ext>
            </a:extLst>
          </p:cNvPr>
          <p:cNvSpPr/>
          <p:nvPr/>
        </p:nvSpPr>
        <p:spPr bwMode="auto">
          <a:xfrm>
            <a:off x="3189481" y="2559042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DB2184-692F-4D92-8BA2-59A56164EEAC}"/>
              </a:ext>
            </a:extLst>
          </p:cNvPr>
          <p:cNvSpPr/>
          <p:nvPr/>
        </p:nvSpPr>
        <p:spPr bwMode="auto">
          <a:xfrm>
            <a:off x="2083789" y="2789501"/>
            <a:ext cx="3088137" cy="399448"/>
          </a:xfrm>
          <a:prstGeom prst="rect">
            <a:avLst/>
          </a:prstGeom>
          <a:noFill/>
          <a:ln w="31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F9BD55F-F7B4-44DD-91F0-DCA2CA33443A}"/>
              </a:ext>
            </a:extLst>
          </p:cNvPr>
          <p:cNvSpPr/>
          <p:nvPr/>
        </p:nvSpPr>
        <p:spPr bwMode="auto">
          <a:xfrm>
            <a:off x="2018643" y="2728246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1-2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B660B65-F3C6-4C80-9F62-E3D46955ED4C}"/>
              </a:ext>
            </a:extLst>
          </p:cNvPr>
          <p:cNvSpPr/>
          <p:nvPr/>
        </p:nvSpPr>
        <p:spPr bwMode="auto">
          <a:xfrm>
            <a:off x="3232685" y="408911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6D4CF9A-3095-4661-A1B3-5949DF6AC905}"/>
              </a:ext>
            </a:extLst>
          </p:cNvPr>
          <p:cNvSpPr/>
          <p:nvPr/>
        </p:nvSpPr>
        <p:spPr bwMode="auto">
          <a:xfrm>
            <a:off x="3066754" y="4652855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A95F5B-BAB7-4B79-AC71-B41DC1AFB28D}"/>
              </a:ext>
            </a:extLst>
          </p:cNvPr>
          <p:cNvSpPr/>
          <p:nvPr/>
        </p:nvSpPr>
        <p:spPr bwMode="auto">
          <a:xfrm>
            <a:off x="5604537" y="5826784"/>
            <a:ext cx="113986" cy="113986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97A714-4110-4480-9688-7D4A040839E1}"/>
              </a:ext>
            </a:extLst>
          </p:cNvPr>
          <p:cNvSpPr/>
          <p:nvPr/>
        </p:nvSpPr>
        <p:spPr bwMode="auto">
          <a:xfrm>
            <a:off x="5622371" y="5858738"/>
            <a:ext cx="72008" cy="4571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2" name="그래픽 21" descr="재생 단색으로 채워진">
            <a:extLst>
              <a:ext uri="{FF2B5EF4-FFF2-40B4-BE49-F238E27FC236}">
                <a16:creationId xmlns:a16="http://schemas.microsoft.com/office/drawing/2014/main" id="{A10BE503-76A7-4FFE-8C9C-C7D42073E0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2652" y="5865257"/>
            <a:ext cx="45719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67EF0-04A2-4E59-B400-D85E8994B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364" y="3257027"/>
            <a:ext cx="1107996" cy="369332"/>
          </a:xfrm>
        </p:spPr>
        <p:txBody>
          <a:bodyPr/>
          <a:lstStyle/>
          <a:p>
            <a:r>
              <a:rPr lang="ko-KR" altLang="en-US" dirty="0"/>
              <a:t>기업정보</a:t>
            </a:r>
          </a:p>
        </p:txBody>
      </p:sp>
    </p:spTree>
    <p:extLst>
      <p:ext uri="{BB962C8B-B14F-4D97-AF65-F5344CB8AC3E}">
        <p14:creationId xmlns:p14="http://schemas.microsoft.com/office/powerpoint/2010/main" val="122771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C53D6-4D45-4655-A7B6-CC7C145603ED}"/>
              </a:ext>
            </a:extLst>
          </p:cNvPr>
          <p:cNvCxnSpPr>
            <a:cxnSpLocks/>
          </p:cNvCxnSpPr>
          <p:nvPr/>
        </p:nvCxnSpPr>
        <p:spPr bwMode="auto">
          <a:xfrm>
            <a:off x="1991423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9111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102951" y="231868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DEBABF-AA9B-472F-B873-5BDF0C3839E4}"/>
              </a:ext>
            </a:extLst>
          </p:cNvPr>
          <p:cNvSpPr/>
          <p:nvPr/>
        </p:nvSpPr>
        <p:spPr>
          <a:xfrm>
            <a:off x="759271" y="1700808"/>
            <a:ext cx="1396354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0B7460-BD81-4985-B475-EDF348CEB044}"/>
              </a:ext>
            </a:extLst>
          </p:cNvPr>
          <p:cNvSpPr/>
          <p:nvPr/>
        </p:nvSpPr>
        <p:spPr>
          <a:xfrm>
            <a:off x="2155625" y="1700808"/>
            <a:ext cx="1396354" cy="28613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6ABA2A-87E5-4B28-B354-FFD96674CCB6}"/>
              </a:ext>
            </a:extLst>
          </p:cNvPr>
          <p:cNvSpPr/>
          <p:nvPr/>
        </p:nvSpPr>
        <p:spPr>
          <a:xfrm>
            <a:off x="3552088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4" name="TextBox 72">
            <a:extLst>
              <a:ext uri="{FF2B5EF4-FFF2-40B4-BE49-F238E27FC236}">
                <a16:creationId xmlns:a16="http://schemas.microsoft.com/office/drawing/2014/main" id="{95744EA9-3F1C-406F-9A72-91884A4097F9}"/>
              </a:ext>
            </a:extLst>
          </p:cNvPr>
          <p:cNvSpPr txBox="1"/>
          <p:nvPr/>
        </p:nvSpPr>
        <p:spPr>
          <a:xfrm>
            <a:off x="956935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err="1">
                <a:solidFill>
                  <a:schemeClr val="bg1"/>
                </a:solidFill>
                <a:latin typeface="+mj-ea"/>
                <a:ea typeface="+mj-ea"/>
              </a:rPr>
              <a:t>인텔리빅스</a:t>
            </a:r>
            <a:endParaRPr lang="ko-KR" altLang="en-US" sz="7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72">
            <a:extLst>
              <a:ext uri="{FF2B5EF4-FFF2-40B4-BE49-F238E27FC236}">
                <a16:creationId xmlns:a16="http://schemas.microsoft.com/office/drawing/2014/main" id="{D1826DF8-9316-43F8-B102-3589CD8BD971}"/>
              </a:ext>
            </a:extLst>
          </p:cNvPr>
          <p:cNvSpPr txBox="1"/>
          <p:nvPr/>
        </p:nvSpPr>
        <p:spPr>
          <a:xfrm>
            <a:off x="2341879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CEO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6" name="TextBox 72">
            <a:extLst>
              <a:ext uri="{FF2B5EF4-FFF2-40B4-BE49-F238E27FC236}">
                <a16:creationId xmlns:a16="http://schemas.microsoft.com/office/drawing/2014/main" id="{5552E2F0-D1DD-48A5-BFD7-9ABB6BAA53A1}"/>
              </a:ext>
            </a:extLst>
          </p:cNvPr>
          <p:cNvSpPr txBox="1"/>
          <p:nvPr/>
        </p:nvSpPr>
        <p:spPr>
          <a:xfrm>
            <a:off x="3750012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1B3315-4263-4005-9A6E-E98A83C0BACA}"/>
              </a:ext>
            </a:extLst>
          </p:cNvPr>
          <p:cNvSpPr/>
          <p:nvPr/>
        </p:nvSpPr>
        <p:spPr>
          <a:xfrm>
            <a:off x="4948333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72">
            <a:extLst>
              <a:ext uri="{FF2B5EF4-FFF2-40B4-BE49-F238E27FC236}">
                <a16:creationId xmlns:a16="http://schemas.microsoft.com/office/drawing/2014/main" id="{D4978793-2DDE-46EA-9C33-B008A494E3CC}"/>
              </a:ext>
            </a:extLst>
          </p:cNvPr>
          <p:cNvSpPr txBox="1"/>
          <p:nvPr/>
        </p:nvSpPr>
        <p:spPr>
          <a:xfrm>
            <a:off x="5146257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인증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수상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특허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A803E-6CAA-4909-BA8E-F7EC50B14F50}"/>
              </a:ext>
            </a:extLst>
          </p:cNvPr>
          <p:cNvSpPr txBox="1"/>
          <p:nvPr/>
        </p:nvSpPr>
        <p:spPr>
          <a:xfrm>
            <a:off x="1841929" y="2658656"/>
            <a:ext cx="3374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앞선 경쟁력</a:t>
            </a:r>
            <a:r>
              <a:rPr lang="en-US" altLang="ko-KR" sz="800" b="1" dirty="0">
                <a:latin typeface="+mj-ea"/>
                <a:ea typeface="+mj-ea"/>
              </a:rPr>
              <a:t>, </a:t>
            </a:r>
            <a:r>
              <a:rPr lang="ko-KR" altLang="en-US" sz="800" b="1" dirty="0">
                <a:latin typeface="+mj-ea"/>
                <a:ea typeface="+mj-ea"/>
              </a:rPr>
              <a:t>최고의 가치를 전달하는 </a:t>
            </a:r>
            <a:r>
              <a:rPr lang="en-US" altLang="ko-KR" sz="800" b="1" dirty="0">
                <a:latin typeface="+mj-ea"/>
                <a:ea typeface="+mj-ea"/>
              </a:rPr>
              <a:t>Vision AI </a:t>
            </a:r>
            <a:r>
              <a:rPr lang="ko-KR" altLang="en-US" sz="800" b="1" dirty="0">
                <a:latin typeface="+mj-ea"/>
                <a:ea typeface="+mj-ea"/>
              </a:rPr>
              <a:t>선도기업 </a:t>
            </a:r>
            <a:r>
              <a:rPr lang="ko-KR" altLang="en-US" sz="800" b="1" dirty="0" err="1">
                <a:latin typeface="+mj-ea"/>
                <a:ea typeface="+mj-ea"/>
              </a:rPr>
              <a:t>인텔리빅스</a:t>
            </a:r>
            <a:endParaRPr lang="en-US" altLang="ko-KR" sz="800" b="1" dirty="0">
              <a:latin typeface="+mj-ea"/>
              <a:ea typeface="+mj-ea"/>
            </a:endParaRPr>
          </a:p>
          <a:p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1142576" y="2941494"/>
            <a:ext cx="51860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 err="1">
                <a:latin typeface="+mj-ea"/>
                <a:ea typeface="+mj-ea"/>
              </a:rPr>
              <a:t>인텔리빅스는</a:t>
            </a:r>
            <a:r>
              <a:rPr lang="ko-KR" altLang="en-US" sz="700" b="0" dirty="0">
                <a:latin typeface="+mj-ea"/>
                <a:ea typeface="+mj-ea"/>
              </a:rPr>
              <a:t> 기술 개발 및 시스템 구축을 통해 영상 분석 핵심 노하우를 보유하고 있는 </a:t>
            </a:r>
            <a:r>
              <a:rPr lang="en-US" altLang="ko-KR" sz="700" b="0" dirty="0">
                <a:latin typeface="+mj-ea"/>
                <a:ea typeface="+mj-ea"/>
              </a:rPr>
              <a:t>Vision AI </a:t>
            </a:r>
            <a:r>
              <a:rPr lang="ko-KR" altLang="en-US" sz="700" b="0" dirty="0">
                <a:latin typeface="+mj-ea"/>
                <a:ea typeface="+mj-ea"/>
              </a:rPr>
              <a:t>전문 기업 입니다</a:t>
            </a:r>
            <a:r>
              <a:rPr lang="en-US" altLang="ko-KR" sz="700" b="0" dirty="0">
                <a:latin typeface="+mj-ea"/>
                <a:ea typeface="+mj-ea"/>
              </a:rPr>
              <a:t>. </a:t>
            </a:r>
            <a:br>
              <a:rPr lang="en-US" altLang="ko-KR" sz="700" b="0" dirty="0">
                <a:latin typeface="+mj-ea"/>
                <a:ea typeface="+mj-ea"/>
              </a:rPr>
            </a:br>
            <a:r>
              <a:rPr lang="en-US" altLang="ko-KR" sz="700" b="0" dirty="0">
                <a:latin typeface="+mj-ea"/>
                <a:ea typeface="+mj-ea"/>
              </a:rPr>
              <a:t>Vision AI </a:t>
            </a:r>
            <a:r>
              <a:rPr lang="ko-KR" altLang="en-US" sz="700" b="0" dirty="0">
                <a:latin typeface="+mj-ea"/>
                <a:ea typeface="+mj-ea"/>
              </a:rPr>
              <a:t>핵심 기술 개발 </a:t>
            </a:r>
            <a:r>
              <a:rPr lang="en-US" altLang="ko-KR" sz="700" b="0" dirty="0">
                <a:latin typeface="+mj-ea"/>
                <a:ea typeface="+mj-ea"/>
              </a:rPr>
              <a:t>/ </a:t>
            </a:r>
            <a:r>
              <a:rPr lang="ko-KR" altLang="en-US" sz="700" b="0" dirty="0">
                <a:latin typeface="+mj-ea"/>
                <a:ea typeface="+mj-ea"/>
              </a:rPr>
              <a:t>상품화를 통해</a:t>
            </a:r>
            <a:r>
              <a:rPr lang="en-US" altLang="ko-KR" sz="700" b="0" dirty="0">
                <a:latin typeface="+mj-ea"/>
                <a:ea typeface="+mj-ea"/>
              </a:rPr>
              <a:t> </a:t>
            </a:r>
            <a:r>
              <a:rPr lang="ko-KR" altLang="en-US" sz="700" b="0" dirty="0">
                <a:latin typeface="+mj-ea"/>
                <a:ea typeface="+mj-ea"/>
              </a:rPr>
              <a:t>지속적으로 높은 정밀도의 지능형 영상분석 기술 및 서비스를 제공하고 있습니다</a:t>
            </a:r>
            <a:r>
              <a:rPr lang="en-US" altLang="ko-KR" sz="700" b="0" dirty="0">
                <a:latin typeface="+mj-ea"/>
                <a:ea typeface="+mj-ea"/>
              </a:rPr>
              <a:t>. </a:t>
            </a:r>
          </a:p>
          <a:p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아래쪽 화살표[D] 224">
            <a:extLst>
              <a:ext uri="{FF2B5EF4-FFF2-40B4-BE49-F238E27FC236}">
                <a16:creationId xmlns:a16="http://schemas.microsoft.com/office/drawing/2014/main" id="{AE4C4F84-89D4-4EDC-A146-A6B56534E9AC}"/>
              </a:ext>
            </a:extLst>
          </p:cNvPr>
          <p:cNvSpPr/>
          <p:nvPr/>
        </p:nvSpPr>
        <p:spPr>
          <a:xfrm>
            <a:off x="7112446" y="5949280"/>
            <a:ext cx="697386" cy="410627"/>
          </a:xfrm>
          <a:prstGeom prst="downArrow">
            <a:avLst>
              <a:gd name="adj1" fmla="val 73544"/>
              <a:gd name="adj2" fmla="val 5000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[1/3]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다음 페이지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계속</a:t>
            </a:r>
          </a:p>
        </p:txBody>
      </p:sp>
      <p:graphicFrame>
        <p:nvGraphicFramePr>
          <p:cNvPr id="29" name="표 3">
            <a:extLst>
              <a:ext uri="{FF2B5EF4-FFF2-40B4-BE49-F238E27FC236}">
                <a16:creationId xmlns:a16="http://schemas.microsoft.com/office/drawing/2014/main" id="{9AB82BCD-621B-4A57-ACC8-7AB71407A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65629"/>
              </p:ext>
            </p:extLst>
          </p:nvPr>
        </p:nvGraphicFramePr>
        <p:xfrm>
          <a:off x="1841929" y="3758266"/>
          <a:ext cx="3577178" cy="197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783">
                  <a:extLst>
                    <a:ext uri="{9D8B030D-6E8A-4147-A177-3AD203B41FA5}">
                      <a16:colId xmlns:a16="http://schemas.microsoft.com/office/drawing/2014/main" val="3369048764"/>
                    </a:ext>
                  </a:extLst>
                </a:gridCol>
                <a:gridCol w="2538395">
                  <a:extLst>
                    <a:ext uri="{9D8B030D-6E8A-4147-A177-3AD203B41FA5}">
                      <a16:colId xmlns:a16="http://schemas.microsoft.com/office/drawing/2014/main" val="3664470180"/>
                    </a:ext>
                  </a:extLst>
                </a:gridCol>
              </a:tblGrid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</a:rPr>
                        <a:t>회사명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j-ea"/>
                        </a:rPr>
                        <a:t>인텔리빅스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209800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latin typeface="+mj-ea"/>
                          <a:ea typeface="+mj-ea"/>
                        </a:rPr>
                        <a:t>대표이사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700" b="0">
                          <a:latin typeface="+mj-ea"/>
                          <a:ea typeface="+mj-ea"/>
                        </a:rPr>
                        <a:t>장정훈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45953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latin typeface="+mj-ea"/>
                          <a:ea typeface="+mj-ea"/>
                        </a:rPr>
                        <a:t>설립일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>
                          <a:latin typeface="+mj-ea"/>
                          <a:ea typeface="+mj-ea"/>
                        </a:rPr>
                        <a:t>2000</a:t>
                      </a:r>
                      <a:r>
                        <a:rPr lang="ko-KR" altLang="en-US" sz="700" b="0">
                          <a:latin typeface="+mj-ea"/>
                          <a:ea typeface="+mj-ea"/>
                        </a:rPr>
                        <a:t>년 </a:t>
                      </a:r>
                      <a:r>
                        <a:rPr lang="en-US" altLang="ko-KR" sz="700" b="0">
                          <a:latin typeface="+mj-ea"/>
                          <a:ea typeface="+mj-ea"/>
                        </a:rPr>
                        <a:t>6</a:t>
                      </a:r>
                      <a:r>
                        <a:rPr lang="ko-KR" altLang="en-US" sz="700" b="0">
                          <a:latin typeface="+mj-ea"/>
                          <a:ea typeface="+mj-ea"/>
                        </a:rPr>
                        <a:t>월 </a:t>
                      </a:r>
                      <a:r>
                        <a:rPr lang="en-US" altLang="ko-KR" sz="700" b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700" b="0">
                          <a:latin typeface="+mj-ea"/>
                          <a:ea typeface="+mj-ea"/>
                        </a:rPr>
                        <a:t>업력 </a:t>
                      </a:r>
                      <a:r>
                        <a:rPr lang="en-US" altLang="ko-KR" sz="700" b="0">
                          <a:latin typeface="+mj-ea"/>
                          <a:ea typeface="+mj-ea"/>
                        </a:rPr>
                        <a:t>21</a:t>
                      </a:r>
                      <a:r>
                        <a:rPr lang="ko-KR" altLang="en-US" sz="700" b="0">
                          <a:latin typeface="+mj-ea"/>
                          <a:ea typeface="+mj-ea"/>
                        </a:rPr>
                        <a:t>년</a:t>
                      </a:r>
                      <a:r>
                        <a:rPr lang="en-US" altLang="ko-KR" sz="700" b="0">
                          <a:latin typeface="+mj-ea"/>
                          <a:ea typeface="+mj-ea"/>
                        </a:rPr>
                        <a:t>) </a:t>
                      </a:r>
                      <a:endParaRPr lang="ko-KR" altLang="en-US" sz="700" b="0">
                        <a:latin typeface="+mj-ea"/>
                        <a:ea typeface="+mj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91442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latin typeface="+mj-ea"/>
                          <a:ea typeface="+mj-ea"/>
                        </a:rPr>
                        <a:t>자본금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>
                          <a:latin typeface="+mj-ea"/>
                          <a:ea typeface="+mj-ea"/>
                        </a:rPr>
                        <a:t>10</a:t>
                      </a:r>
                      <a:r>
                        <a:rPr lang="ko-KR" altLang="en-US" sz="700" b="0">
                          <a:latin typeface="+mj-ea"/>
                          <a:ea typeface="+mj-ea"/>
                        </a:rPr>
                        <a:t>억원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41765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latin typeface="+mj-ea"/>
                          <a:ea typeface="+mj-ea"/>
                        </a:rPr>
                        <a:t>매출액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>
                          <a:latin typeface="+mj-ea"/>
                          <a:ea typeface="+mj-ea"/>
                        </a:rPr>
                        <a:t>102</a:t>
                      </a:r>
                      <a:r>
                        <a:rPr lang="ko-KR" altLang="en-US" sz="700" b="0">
                          <a:latin typeface="+mj-ea"/>
                          <a:ea typeface="+mj-ea"/>
                        </a:rPr>
                        <a:t>억 </a:t>
                      </a:r>
                      <a:r>
                        <a:rPr lang="en-US" altLang="ko-KR" sz="700" b="0">
                          <a:latin typeface="+mj-ea"/>
                          <a:ea typeface="+mj-ea"/>
                        </a:rPr>
                        <a:t>(2020.12)</a:t>
                      </a:r>
                      <a:r>
                        <a:rPr lang="ko-KR" altLang="en-US" sz="700" b="0"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3389"/>
                  </a:ext>
                </a:extLst>
              </a:tr>
              <a:tr h="3291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700" b="1">
                          <a:latin typeface="+mj-ea"/>
                          <a:ea typeface="+mj-ea"/>
                        </a:rPr>
                        <a:t>신용등급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latin typeface="+mj-ea"/>
                          <a:ea typeface="+mj-ea"/>
                        </a:rPr>
                        <a:t>BBB 0 (SCI</a:t>
                      </a:r>
                      <a:r>
                        <a:rPr lang="ko-KR" altLang="en-US" sz="700" b="0" dirty="0">
                          <a:latin typeface="+mj-ea"/>
                          <a:ea typeface="+mj-ea"/>
                        </a:rPr>
                        <a:t> 평가정보</a:t>
                      </a:r>
                      <a:r>
                        <a:rPr lang="en-US" altLang="ko-KR" sz="700" b="0" dirty="0">
                          <a:latin typeface="+mj-ea"/>
                          <a:ea typeface="+mj-ea"/>
                        </a:rPr>
                        <a:t>) </a:t>
                      </a:r>
                      <a:endParaRPr lang="ko-KR" altLang="en-US" sz="700" b="0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054641"/>
                  </a:ext>
                </a:extLst>
              </a:tr>
            </a:tbl>
          </a:graphicData>
        </a:graphic>
      </p:graphicFrame>
      <p:graphicFrame>
        <p:nvGraphicFramePr>
          <p:cNvPr id="30" name="Group 100">
            <a:extLst>
              <a:ext uri="{FF2B5EF4-FFF2-40B4-BE49-F238E27FC236}">
                <a16:creationId xmlns:a16="http://schemas.microsoft.com/office/drawing/2014/main" id="{C05C845E-975E-4087-8B4D-A9DB7D064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96530"/>
              </p:ext>
            </p:extLst>
          </p:nvPr>
        </p:nvGraphicFramePr>
        <p:xfrm>
          <a:off x="7040438" y="980728"/>
          <a:ext cx="2719513" cy="694751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소메뉴별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 버튼 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01416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소개 문구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및 회사명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대표이사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설립일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자본금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매출액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신용등급 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69C16C57-BE5D-4C88-9B2F-9B0BC523C0F8}"/>
              </a:ext>
            </a:extLst>
          </p:cNvPr>
          <p:cNvSpPr/>
          <p:nvPr/>
        </p:nvSpPr>
        <p:spPr bwMode="auto">
          <a:xfrm>
            <a:off x="3010096" y="23595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32E65C8-C161-4727-A8A3-11E967678AFA}"/>
              </a:ext>
            </a:extLst>
          </p:cNvPr>
          <p:cNvSpPr/>
          <p:nvPr/>
        </p:nvSpPr>
        <p:spPr bwMode="auto">
          <a:xfrm>
            <a:off x="696916" y="165567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2" name="그래픽 31" descr="위쪽 캐럿 단색으로 채워진">
            <a:extLst>
              <a:ext uri="{FF2B5EF4-FFF2-40B4-BE49-F238E27FC236}">
                <a16:creationId xmlns:a16="http://schemas.microsoft.com/office/drawing/2014/main" id="{71B4CC7C-FC24-4958-BACB-19094353EC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2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4BAE3A0-DA15-47CC-B016-52A290A12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F593CA-C7D4-4F52-8A6A-B59068668E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4816D-FE36-4155-A8DA-B6ED229403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0D2C59-D545-4879-8451-9926695A4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5A520-20D5-4E7C-A003-7D2046BB102B}"/>
              </a:ext>
            </a:extLst>
          </p:cNvPr>
          <p:cNvSpPr txBox="1"/>
          <p:nvPr/>
        </p:nvSpPr>
        <p:spPr>
          <a:xfrm>
            <a:off x="2788598" y="874498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사업 현황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D9C358-22B8-4884-B722-ADB938940E96}"/>
              </a:ext>
            </a:extLst>
          </p:cNvPr>
          <p:cNvSpPr txBox="1"/>
          <p:nvPr/>
        </p:nvSpPr>
        <p:spPr>
          <a:xfrm>
            <a:off x="1594803" y="20211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해외시장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D6A227-49B9-44CC-99FC-72622E2EAB4A}"/>
              </a:ext>
            </a:extLst>
          </p:cNvPr>
          <p:cNvSpPr txBox="1"/>
          <p:nvPr/>
        </p:nvSpPr>
        <p:spPr>
          <a:xfrm>
            <a:off x="1006027" y="2258881"/>
            <a:ext cx="18001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카길</a:t>
            </a:r>
            <a:r>
              <a:rPr lang="ko-KR" altLang="en-US" sz="500" b="0" dirty="0">
                <a:latin typeface="+mj-ea"/>
                <a:ea typeface="+mj-ea"/>
              </a:rPr>
              <a:t> </a:t>
            </a:r>
            <a:r>
              <a:rPr lang="ko-KR" altLang="en-US" sz="500" b="0" dirty="0" err="1">
                <a:latin typeface="+mj-ea"/>
                <a:ea typeface="+mj-ea"/>
              </a:rPr>
              <a:t>스마트팜</a:t>
            </a:r>
            <a:r>
              <a:rPr lang="ko-KR" altLang="en-US" sz="500" b="0" dirty="0">
                <a:latin typeface="+mj-ea"/>
                <a:ea typeface="+mj-ea"/>
              </a:rPr>
              <a:t> 사업 추진</a:t>
            </a:r>
            <a:r>
              <a:rPr lang="en-US" altLang="ko-KR" sz="500" b="0" dirty="0">
                <a:latin typeface="+mj-ea"/>
                <a:ea typeface="+mj-ea"/>
              </a:rPr>
              <a:t>(20~21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소프트뱅크 </a:t>
            </a:r>
            <a:r>
              <a:rPr lang="ko-KR" altLang="en-US" sz="500" b="0" dirty="0" err="1">
                <a:latin typeface="+mj-ea"/>
                <a:ea typeface="+mj-ea"/>
              </a:rPr>
              <a:t>로보틱스사</a:t>
            </a:r>
            <a:r>
              <a:rPr lang="ko-KR" altLang="en-US" sz="500" b="0" dirty="0">
                <a:latin typeface="+mj-ea"/>
                <a:ea typeface="+mj-ea"/>
              </a:rPr>
              <a:t> 계약 체결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일본 총판 및 시장 진출</a:t>
            </a:r>
            <a:r>
              <a:rPr lang="en-US" altLang="ko-KR" sz="500" b="0" dirty="0">
                <a:latin typeface="+mj-ea"/>
                <a:ea typeface="+mj-ea"/>
              </a:rPr>
              <a:t>(JR LINE)(2019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말레이시아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태국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대만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멕시코 국가 총판 계약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말레이시아 총리공관 지능형 솔루션 납품</a:t>
            </a:r>
            <a:r>
              <a:rPr lang="en-US" altLang="ko-KR" sz="500" b="0" dirty="0">
                <a:latin typeface="+mj-ea"/>
                <a:ea typeface="+mj-ea"/>
              </a:rPr>
              <a:t>(2017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러시아 경찰청 시범사업</a:t>
            </a:r>
            <a:r>
              <a:rPr lang="en-US" altLang="ko-KR" sz="500" b="0" dirty="0">
                <a:latin typeface="+mj-ea"/>
                <a:ea typeface="+mj-ea"/>
              </a:rPr>
              <a:t>(2014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러시아 모스크바 </a:t>
            </a:r>
            <a:r>
              <a:rPr lang="en-US" altLang="ko-KR" sz="500" b="0" dirty="0">
                <a:latin typeface="+mj-ea"/>
                <a:ea typeface="+mj-ea"/>
              </a:rPr>
              <a:t>Safety City </a:t>
            </a:r>
            <a:r>
              <a:rPr lang="ko-KR" altLang="en-US" sz="500" b="0" dirty="0">
                <a:latin typeface="+mj-ea"/>
                <a:ea typeface="+mj-ea"/>
              </a:rPr>
              <a:t>파일럿시스템</a:t>
            </a:r>
            <a:r>
              <a:rPr lang="en-US" altLang="ko-KR" sz="500" b="0" dirty="0">
                <a:latin typeface="+mj-ea"/>
                <a:ea typeface="+mj-ea"/>
              </a:rPr>
              <a:t>(2013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BC01B7F-46B1-4ECB-8CDA-B0E4D2B36FCE}"/>
              </a:ext>
            </a:extLst>
          </p:cNvPr>
          <p:cNvSpPr/>
          <p:nvPr/>
        </p:nvSpPr>
        <p:spPr bwMode="auto">
          <a:xfrm>
            <a:off x="1649408" y="1460981"/>
            <a:ext cx="513436" cy="5174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B39D32-AF0C-4649-8128-D24EF321C97F}"/>
              </a:ext>
            </a:extLst>
          </p:cNvPr>
          <p:cNvSpPr/>
          <p:nvPr/>
        </p:nvSpPr>
        <p:spPr bwMode="auto">
          <a:xfrm>
            <a:off x="158452" y="4923429"/>
            <a:ext cx="6837957" cy="1792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87A939-4B7F-4B2F-BE25-021217A947D0}"/>
              </a:ext>
            </a:extLst>
          </p:cNvPr>
          <p:cNvSpPr txBox="1"/>
          <p:nvPr/>
        </p:nvSpPr>
        <p:spPr>
          <a:xfrm>
            <a:off x="3323162" y="201850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지자체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286AAB-2D30-453C-A912-03307A7B11C9}"/>
              </a:ext>
            </a:extLst>
          </p:cNvPr>
          <p:cNvSpPr txBox="1"/>
          <p:nvPr/>
        </p:nvSpPr>
        <p:spPr>
          <a:xfrm>
            <a:off x="2676311" y="2260356"/>
            <a:ext cx="1800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용인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하남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화성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의정부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구로구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구리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시흥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부천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안양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은평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금천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안산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계양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동대문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광주광역시</a:t>
            </a:r>
            <a:r>
              <a:rPr lang="en-US" altLang="ko-KR" sz="500" b="0" dirty="0">
                <a:latin typeface="+mj-ea"/>
                <a:ea typeface="+mj-ea"/>
              </a:rPr>
              <a:t>,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공주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부산시</a:t>
            </a:r>
            <a:r>
              <a:rPr lang="en-US" altLang="ko-KR" sz="500" b="0" dirty="0">
                <a:latin typeface="+mj-ea"/>
                <a:ea typeface="+mj-ea"/>
              </a:rPr>
              <a:t> </a:t>
            </a:r>
            <a:r>
              <a:rPr lang="ko-KR" altLang="en-US" sz="500" b="0" dirty="0">
                <a:latin typeface="+mj-ea"/>
                <a:ea typeface="+mj-ea"/>
              </a:rPr>
              <a:t>선별관제 납품</a:t>
            </a:r>
            <a:r>
              <a:rPr lang="en-US" altLang="ko-KR" sz="500" b="0" dirty="0">
                <a:latin typeface="+mj-ea"/>
                <a:ea typeface="+mj-ea"/>
              </a:rPr>
              <a:t>(20~21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서울시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안산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남양주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부천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울산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부산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세종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시흥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교통분석</a:t>
            </a:r>
            <a:r>
              <a:rPr lang="en-US" altLang="ko-KR" sz="500" b="0" dirty="0">
                <a:latin typeface="+mj-ea"/>
                <a:ea typeface="+mj-ea"/>
              </a:rPr>
              <a:t>(20~21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서울시 </a:t>
            </a:r>
            <a:r>
              <a:rPr lang="en-US" altLang="ko-KR" sz="500" b="0" dirty="0">
                <a:latin typeface="+mj-ea"/>
                <a:ea typeface="+mj-ea"/>
              </a:rPr>
              <a:t>C-ITS </a:t>
            </a:r>
            <a:r>
              <a:rPr lang="ko-KR" altLang="en-US" sz="500" b="0" dirty="0">
                <a:latin typeface="+mj-ea"/>
                <a:ea typeface="+mj-ea"/>
              </a:rPr>
              <a:t>사업 돌발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 err="1">
                <a:latin typeface="+mj-ea"/>
                <a:ea typeface="+mj-ea"/>
              </a:rPr>
              <a:t>터널유고</a:t>
            </a:r>
            <a:r>
              <a:rPr lang="ko-KR" altLang="en-US" sz="500" b="0" dirty="0">
                <a:latin typeface="+mj-ea"/>
                <a:ea typeface="+mj-ea"/>
              </a:rPr>
              <a:t> 영상분석 납품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(2019~21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서울시 집회 돌발감시시스템 구축</a:t>
            </a:r>
            <a:r>
              <a:rPr lang="en-US" altLang="ko-KR" sz="500" b="0" dirty="0">
                <a:latin typeface="+mj-ea"/>
                <a:ea typeface="+mj-ea"/>
              </a:rPr>
              <a:t>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오산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광주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청주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제주 등 전국 </a:t>
            </a:r>
            <a:r>
              <a:rPr lang="en-US" altLang="ko-KR" sz="500" b="0" dirty="0">
                <a:latin typeface="+mj-ea"/>
                <a:ea typeface="+mj-ea"/>
              </a:rPr>
              <a:t>70</a:t>
            </a:r>
            <a:r>
              <a:rPr lang="ko-KR" altLang="en-US" sz="500" b="0" dirty="0">
                <a:latin typeface="+mj-ea"/>
                <a:ea typeface="+mj-ea"/>
              </a:rPr>
              <a:t>여개 지자체 납품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송도 외 </a:t>
            </a:r>
            <a:r>
              <a:rPr lang="en-US" altLang="ko-KR" sz="500" b="0" dirty="0">
                <a:latin typeface="+mj-ea"/>
                <a:ea typeface="+mj-ea"/>
              </a:rPr>
              <a:t>10</a:t>
            </a:r>
            <a:r>
              <a:rPr lang="ko-KR" altLang="en-US" sz="500" b="0" dirty="0" err="1">
                <a:latin typeface="+mj-ea"/>
                <a:ea typeface="+mj-ea"/>
              </a:rPr>
              <a:t>여곳</a:t>
            </a:r>
            <a:r>
              <a:rPr lang="ko-KR" altLang="en-US" sz="500" b="0" dirty="0">
                <a:latin typeface="+mj-ea"/>
                <a:ea typeface="+mj-ea"/>
              </a:rPr>
              <a:t> 스마트시티 사업 납품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2309183-69CD-4F74-A5BF-DC4698C8B265}"/>
              </a:ext>
            </a:extLst>
          </p:cNvPr>
          <p:cNvSpPr/>
          <p:nvPr/>
        </p:nvSpPr>
        <p:spPr bwMode="auto">
          <a:xfrm>
            <a:off x="3319692" y="1462456"/>
            <a:ext cx="513436" cy="5174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C9CC66-63E3-4BE8-8161-DDC4CAEBCDE8}"/>
              </a:ext>
            </a:extLst>
          </p:cNvPr>
          <p:cNvSpPr txBox="1"/>
          <p:nvPr/>
        </p:nvSpPr>
        <p:spPr>
          <a:xfrm>
            <a:off x="5003594" y="202411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latin typeface="+mj-ea"/>
                <a:ea typeface="+mj-ea"/>
              </a:rPr>
              <a:t>문화재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5DF73B-AFF6-407E-BE5E-115579BBC078}"/>
              </a:ext>
            </a:extLst>
          </p:cNvPr>
          <p:cNvSpPr txBox="1"/>
          <p:nvPr/>
        </p:nvSpPr>
        <p:spPr>
          <a:xfrm>
            <a:off x="4349717" y="2262329"/>
            <a:ext cx="180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- 4</a:t>
            </a:r>
            <a:r>
              <a:rPr lang="ko-KR" altLang="en-US" sz="500" b="0" dirty="0">
                <a:latin typeface="+mj-ea"/>
                <a:ea typeface="+mj-ea"/>
              </a:rPr>
              <a:t>대궁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조선왕릉 </a:t>
            </a:r>
            <a:r>
              <a:rPr lang="en-US" altLang="ko-KR" sz="500" b="0" dirty="0">
                <a:latin typeface="+mj-ea"/>
                <a:ea typeface="+mj-ea"/>
              </a:rPr>
              <a:t>Full HD </a:t>
            </a:r>
            <a:r>
              <a:rPr lang="ko-KR" altLang="en-US" sz="500" b="0" dirty="0">
                <a:latin typeface="+mj-ea"/>
                <a:ea typeface="+mj-ea"/>
              </a:rPr>
              <a:t>성능개선 진행</a:t>
            </a:r>
            <a:r>
              <a:rPr lang="en-US" altLang="ko-KR" sz="500" b="0" dirty="0">
                <a:latin typeface="+mj-ea"/>
                <a:ea typeface="+mj-ea"/>
              </a:rPr>
              <a:t>(2017~</a:t>
            </a:r>
            <a:r>
              <a:rPr lang="ko-KR" altLang="en-US" sz="500" b="0" dirty="0">
                <a:latin typeface="+mj-ea"/>
                <a:ea typeface="+mj-ea"/>
              </a:rPr>
              <a:t>현재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숭례문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시스템 구축 및 유지보수</a:t>
            </a:r>
            <a:r>
              <a:rPr lang="en-US" altLang="ko-KR" sz="500" b="0" dirty="0">
                <a:latin typeface="+mj-ea"/>
                <a:ea typeface="+mj-ea"/>
              </a:rPr>
              <a:t>(2013~</a:t>
            </a:r>
            <a:r>
              <a:rPr lang="ko-KR" altLang="en-US" sz="500" b="0" dirty="0">
                <a:latin typeface="+mj-ea"/>
                <a:ea typeface="+mj-ea"/>
              </a:rPr>
              <a:t>현재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- 4</a:t>
            </a:r>
            <a:r>
              <a:rPr lang="ko-KR" altLang="en-US" sz="500" b="0" dirty="0">
                <a:latin typeface="+mj-ea"/>
                <a:ea typeface="+mj-ea"/>
              </a:rPr>
              <a:t>대궁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종묘 성능개선 및 유지보수</a:t>
            </a:r>
            <a:r>
              <a:rPr lang="en-US" altLang="ko-KR" sz="500" b="0" dirty="0">
                <a:latin typeface="+mj-ea"/>
                <a:ea typeface="+mj-ea"/>
              </a:rPr>
              <a:t>(2014~</a:t>
            </a:r>
            <a:r>
              <a:rPr lang="ko-KR" altLang="en-US" sz="500" b="0" dirty="0">
                <a:latin typeface="+mj-ea"/>
                <a:ea typeface="+mj-ea"/>
              </a:rPr>
              <a:t>현재</a:t>
            </a:r>
            <a:r>
              <a:rPr lang="en-US" altLang="ko-KR" sz="500" b="0" dirty="0">
                <a:latin typeface="+mj-ea"/>
                <a:ea typeface="+mj-ea"/>
              </a:rPr>
              <a:t>),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1200</a:t>
            </a:r>
            <a:r>
              <a:rPr lang="ko-KR" altLang="en-US" sz="500" b="0" dirty="0">
                <a:latin typeface="+mj-ea"/>
                <a:ea typeface="+mj-ea"/>
              </a:rPr>
              <a:t>채널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조선왕릉 종합경비시스템</a:t>
            </a:r>
            <a:r>
              <a:rPr lang="en-US" altLang="ko-KR" sz="500" b="0" dirty="0">
                <a:latin typeface="+mj-ea"/>
                <a:ea typeface="+mj-ea"/>
              </a:rPr>
              <a:t>(2010~</a:t>
            </a:r>
            <a:r>
              <a:rPr lang="ko-KR" altLang="en-US" sz="500" b="0" dirty="0">
                <a:latin typeface="+mj-ea"/>
                <a:ea typeface="+mj-ea"/>
              </a:rPr>
              <a:t>현재</a:t>
            </a:r>
            <a:r>
              <a:rPr lang="en-US" altLang="ko-KR" sz="500" b="0" dirty="0">
                <a:latin typeface="+mj-ea"/>
                <a:ea typeface="+mj-ea"/>
              </a:rPr>
              <a:t>), 1400</a:t>
            </a:r>
            <a:r>
              <a:rPr lang="ko-KR" altLang="en-US" sz="500" b="0" dirty="0">
                <a:latin typeface="+mj-ea"/>
                <a:ea typeface="+mj-ea"/>
              </a:rPr>
              <a:t>채널</a:t>
            </a:r>
            <a:r>
              <a:rPr lang="en-US" altLang="ko-KR" sz="500" b="0" dirty="0">
                <a:latin typeface="+mj-ea"/>
                <a:ea typeface="+mj-ea"/>
              </a:rPr>
              <a:t>,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24</a:t>
            </a:r>
            <a:r>
              <a:rPr lang="ko-KR" altLang="en-US" sz="500" b="0" dirty="0" err="1">
                <a:latin typeface="+mj-ea"/>
                <a:ea typeface="+mj-ea"/>
              </a:rPr>
              <a:t>개릉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61D49BD-6406-4AA8-AFBA-631475FC8F11}"/>
              </a:ext>
            </a:extLst>
          </p:cNvPr>
          <p:cNvSpPr/>
          <p:nvPr/>
        </p:nvSpPr>
        <p:spPr bwMode="auto">
          <a:xfrm>
            <a:off x="4993098" y="1464429"/>
            <a:ext cx="513436" cy="5174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B4CA05-5D60-42B7-BDAE-DB5511617DC5}"/>
              </a:ext>
            </a:extLst>
          </p:cNvPr>
          <p:cNvSpPr txBox="1"/>
          <p:nvPr/>
        </p:nvSpPr>
        <p:spPr>
          <a:xfrm>
            <a:off x="1442781" y="4190884"/>
            <a:ext cx="67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군</a:t>
            </a:r>
            <a:r>
              <a:rPr lang="en-US" altLang="ko-KR" sz="800" b="1" dirty="0">
                <a:latin typeface="+mj-ea"/>
                <a:ea typeface="+mj-ea"/>
              </a:rPr>
              <a:t>/</a:t>
            </a:r>
            <a:r>
              <a:rPr lang="ko-KR" altLang="en-US" sz="800" b="1" dirty="0">
                <a:latin typeface="+mj-ea"/>
                <a:ea typeface="+mj-ea"/>
              </a:rPr>
              <a:t>경 분야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C98CDF-8E77-41C5-AC26-9F0C95618B9C}"/>
              </a:ext>
            </a:extLst>
          </p:cNvPr>
          <p:cNvSpPr txBox="1"/>
          <p:nvPr/>
        </p:nvSpPr>
        <p:spPr>
          <a:xfrm>
            <a:off x="933259" y="4431256"/>
            <a:ext cx="180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스마트 부대 구축 사업 수주</a:t>
            </a:r>
            <a:r>
              <a:rPr lang="en-US" altLang="ko-KR" sz="500" b="0" dirty="0">
                <a:latin typeface="+mj-ea"/>
                <a:ea typeface="+mj-ea"/>
              </a:rPr>
              <a:t>(2021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군 중요시설 </a:t>
            </a:r>
            <a:r>
              <a:rPr lang="en-US" altLang="ko-KR" sz="500" b="0" dirty="0">
                <a:latin typeface="+mj-ea"/>
                <a:ea typeface="+mj-ea"/>
              </a:rPr>
              <a:t>1</a:t>
            </a:r>
            <a:r>
              <a:rPr lang="ko-KR" altLang="en-US" sz="500" b="0" dirty="0">
                <a:latin typeface="+mj-ea"/>
                <a:ea typeface="+mj-ea"/>
              </a:rPr>
              <a:t>단계</a:t>
            </a:r>
            <a:r>
              <a:rPr lang="en-US" altLang="ko-KR" sz="500" b="0" dirty="0">
                <a:latin typeface="+mj-ea"/>
                <a:ea typeface="+mj-ea"/>
              </a:rPr>
              <a:t>, 2</a:t>
            </a:r>
            <a:r>
              <a:rPr lang="ko-KR" altLang="en-US" sz="500" b="0" dirty="0">
                <a:latin typeface="+mj-ea"/>
                <a:ea typeface="+mj-ea"/>
              </a:rPr>
              <a:t>단계 구축사업 납품</a:t>
            </a:r>
            <a:r>
              <a:rPr lang="en-US" altLang="ko-KR" sz="500" b="0" dirty="0">
                <a:latin typeface="+mj-ea"/>
                <a:ea typeface="+mj-ea"/>
              </a:rPr>
              <a:t>(2017~</a:t>
            </a:r>
            <a:r>
              <a:rPr lang="ko-KR" altLang="en-US" sz="500" b="0" dirty="0">
                <a:latin typeface="+mj-ea"/>
                <a:ea typeface="+mj-ea"/>
              </a:rPr>
              <a:t>현재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서산 공군비행장 방호시설용 납품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GOP </a:t>
            </a:r>
            <a:r>
              <a:rPr lang="ko-KR" altLang="en-US" sz="500" b="0" dirty="0">
                <a:latin typeface="+mj-ea"/>
                <a:ea typeface="+mj-ea"/>
              </a:rPr>
              <a:t>중서부 카메라 시스템</a:t>
            </a:r>
            <a:r>
              <a:rPr lang="en-US" altLang="ko-KR" sz="500" b="0" dirty="0">
                <a:latin typeface="+mj-ea"/>
                <a:ea typeface="+mj-ea"/>
              </a:rPr>
              <a:t>(2014~2015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GOP </a:t>
            </a:r>
            <a:r>
              <a:rPr lang="ko-KR" altLang="en-US" sz="500" b="0" dirty="0">
                <a:latin typeface="+mj-ea"/>
                <a:ea typeface="+mj-ea"/>
              </a:rPr>
              <a:t>중거리 카메라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육군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해병대</a:t>
            </a:r>
            <a:r>
              <a:rPr lang="en-US" altLang="ko-KR" sz="500" b="0" dirty="0">
                <a:latin typeface="+mj-ea"/>
                <a:ea typeface="+mj-ea"/>
              </a:rPr>
              <a:t>) </a:t>
            </a:r>
            <a:r>
              <a:rPr lang="ko-KR" altLang="en-US" sz="500" b="0" dirty="0">
                <a:latin typeface="+mj-ea"/>
                <a:ea typeface="+mj-ea"/>
              </a:rPr>
              <a:t>시스템</a:t>
            </a:r>
            <a:r>
              <a:rPr lang="en-US" altLang="ko-KR" sz="500" b="0" dirty="0">
                <a:latin typeface="+mj-ea"/>
                <a:ea typeface="+mj-ea"/>
              </a:rPr>
              <a:t>(2013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청와대 주요 관저 및 경내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시스템</a:t>
            </a:r>
            <a:r>
              <a:rPr lang="en-US" altLang="ko-KR" sz="500" b="0" dirty="0">
                <a:latin typeface="+mj-ea"/>
                <a:ea typeface="+mj-ea"/>
              </a:rPr>
              <a:t>(~</a:t>
            </a:r>
            <a:r>
              <a:rPr lang="ko-KR" altLang="en-US" sz="500" b="0" dirty="0">
                <a:latin typeface="+mj-ea"/>
                <a:ea typeface="+mj-ea"/>
              </a:rPr>
              <a:t>현재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E111084-7C05-4536-A4ED-DCD1795A1AF8}"/>
              </a:ext>
            </a:extLst>
          </p:cNvPr>
          <p:cNvSpPr/>
          <p:nvPr/>
        </p:nvSpPr>
        <p:spPr bwMode="auto">
          <a:xfrm>
            <a:off x="1576640" y="3633356"/>
            <a:ext cx="513436" cy="5174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B1DBBF-567B-4CC2-941A-1DF863FFDB43}"/>
              </a:ext>
            </a:extLst>
          </p:cNvPr>
          <p:cNvSpPr txBox="1"/>
          <p:nvPr/>
        </p:nvSpPr>
        <p:spPr>
          <a:xfrm>
            <a:off x="3199374" y="41847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latin typeface="+mj-ea"/>
                <a:ea typeface="+mj-ea"/>
              </a:rPr>
              <a:t>공공분야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432C504-4948-4017-932A-3BD1B3849D83}"/>
              </a:ext>
            </a:extLst>
          </p:cNvPr>
          <p:cNvSpPr/>
          <p:nvPr/>
        </p:nvSpPr>
        <p:spPr bwMode="auto">
          <a:xfrm>
            <a:off x="3246924" y="3634831"/>
            <a:ext cx="513436" cy="5174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0A3EE8-3781-4EF8-B437-1B37B2887A9F}"/>
              </a:ext>
            </a:extLst>
          </p:cNvPr>
          <p:cNvSpPr txBox="1"/>
          <p:nvPr/>
        </p:nvSpPr>
        <p:spPr>
          <a:xfrm>
            <a:off x="4879530" y="41983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latin typeface="+mj-ea"/>
                <a:ea typeface="+mj-ea"/>
              </a:rPr>
              <a:t>민수분야</a:t>
            </a:r>
            <a:endParaRPr lang="ko-KR" altLang="en-US" sz="800" b="1" dirty="0">
              <a:latin typeface="+mj-ea"/>
              <a:ea typeface="+mj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C4E66C0-334C-44CC-B2D0-766BD949F1C1}"/>
              </a:ext>
            </a:extLst>
          </p:cNvPr>
          <p:cNvSpPr/>
          <p:nvPr/>
        </p:nvSpPr>
        <p:spPr bwMode="auto">
          <a:xfrm>
            <a:off x="4920330" y="3636804"/>
            <a:ext cx="513436" cy="517402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45" name="Group 100">
            <a:extLst>
              <a:ext uri="{FF2B5EF4-FFF2-40B4-BE49-F238E27FC236}">
                <a16:creationId xmlns:a16="http://schemas.microsoft.com/office/drawing/2014/main" id="{FD063B9A-EE2B-40DB-82B9-2FF8AC140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38412"/>
              </p:ext>
            </p:extLst>
          </p:nvPr>
        </p:nvGraphicFramePr>
        <p:xfrm>
          <a:off x="7040438" y="980728"/>
          <a:ext cx="2719513" cy="3681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사업 현황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해외시장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지자체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문화재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경분야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공공분야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민수분야에 대한 사업 현황 정보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타원 55">
            <a:extLst>
              <a:ext uri="{FF2B5EF4-FFF2-40B4-BE49-F238E27FC236}">
                <a16:creationId xmlns:a16="http://schemas.microsoft.com/office/drawing/2014/main" id="{BB76DF10-EE0B-4441-BABD-DAF56308FB54}"/>
              </a:ext>
            </a:extLst>
          </p:cNvPr>
          <p:cNvSpPr/>
          <p:nvPr/>
        </p:nvSpPr>
        <p:spPr bwMode="auto">
          <a:xfrm>
            <a:off x="2671620" y="92560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7339EC-B25A-443A-9806-2D6C6164475C}"/>
              </a:ext>
            </a:extLst>
          </p:cNvPr>
          <p:cNvSpPr txBox="1"/>
          <p:nvPr/>
        </p:nvSpPr>
        <p:spPr>
          <a:xfrm>
            <a:off x="2603543" y="4432731"/>
            <a:ext cx="18001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한국수력원자력 방사능 </a:t>
            </a:r>
            <a:r>
              <a:rPr lang="en-US" altLang="ko-KR" sz="500" b="0" dirty="0">
                <a:latin typeface="+mj-ea"/>
                <a:ea typeface="+mj-ea"/>
              </a:rPr>
              <a:t>TLD </a:t>
            </a:r>
            <a:r>
              <a:rPr lang="ko-KR" altLang="en-US" sz="500" b="0" dirty="0">
                <a:latin typeface="+mj-ea"/>
                <a:ea typeface="+mj-ea"/>
              </a:rPr>
              <a:t>감지 시스템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서울교통공사 </a:t>
            </a:r>
            <a:r>
              <a:rPr lang="en-US" altLang="ko-KR" sz="500" b="0" dirty="0">
                <a:latin typeface="+mj-ea"/>
                <a:ea typeface="+mj-ea"/>
              </a:rPr>
              <a:t>2</a:t>
            </a:r>
            <a:r>
              <a:rPr lang="ko-KR" altLang="en-US" sz="500" b="0" dirty="0">
                <a:latin typeface="+mj-ea"/>
                <a:ea typeface="+mj-ea"/>
              </a:rPr>
              <a:t>호선 역사 지능형영상분석 구축 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(2019~20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인천공항 승무원 자동출입국심사대 구축</a:t>
            </a:r>
            <a:r>
              <a:rPr lang="en-US" altLang="ko-KR" sz="500" b="0" dirty="0">
                <a:latin typeface="+mj-ea"/>
                <a:ea typeface="+mj-ea"/>
              </a:rPr>
              <a:t>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전국 국립자연휴양립 지능형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구축사업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(2017~19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평창동계올림픽 지능형 영상분석 </a:t>
            </a:r>
            <a:r>
              <a:rPr lang="en-US" altLang="ko-KR" sz="500" b="0" dirty="0">
                <a:latin typeface="+mj-ea"/>
                <a:ea typeface="+mj-ea"/>
              </a:rPr>
              <a:t>400</a:t>
            </a:r>
            <a:r>
              <a:rPr lang="ko-KR" altLang="en-US" sz="500" b="0" dirty="0">
                <a:latin typeface="+mj-ea"/>
                <a:ea typeface="+mj-ea"/>
              </a:rPr>
              <a:t>채널 납품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한국가스공사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난방공사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서부발전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태안발전 납품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강원랜드 재난안전 지능형 납품</a:t>
            </a:r>
            <a:r>
              <a:rPr lang="en-US" altLang="ko-KR" sz="500" b="0" dirty="0">
                <a:latin typeface="+mj-ea"/>
                <a:ea typeface="+mj-ea"/>
              </a:rPr>
              <a:t>(2017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평창동계올림픽 고정형 </a:t>
            </a:r>
            <a:r>
              <a:rPr lang="ko-KR" altLang="en-US" sz="500" b="0" dirty="0" err="1">
                <a:latin typeface="+mj-ea"/>
                <a:ea typeface="+mj-ea"/>
              </a:rPr>
              <a:t>드론</a:t>
            </a:r>
            <a:r>
              <a:rPr lang="ko-KR" altLang="en-US" sz="500" b="0" dirty="0">
                <a:latin typeface="+mj-ea"/>
                <a:ea typeface="+mj-ea"/>
              </a:rPr>
              <a:t> 영상분석 과제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부산항만공사 </a:t>
            </a:r>
            <a:r>
              <a:rPr lang="ko-KR" altLang="en-US" sz="500" b="0" dirty="0" err="1">
                <a:latin typeface="+mj-ea"/>
                <a:ea typeface="+mj-ea"/>
              </a:rPr>
              <a:t>감천항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 err="1">
                <a:latin typeface="+mj-ea"/>
                <a:ea typeface="+mj-ea"/>
              </a:rPr>
              <a:t>신항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국제터미널 납품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한국도로공사 </a:t>
            </a:r>
            <a:r>
              <a:rPr lang="en-US" altLang="ko-KR" sz="500" b="0" dirty="0">
                <a:latin typeface="+mj-ea"/>
                <a:ea typeface="+mj-ea"/>
              </a:rPr>
              <a:t>200</a:t>
            </a:r>
            <a:r>
              <a:rPr lang="ko-KR" altLang="en-US" sz="500" b="0" dirty="0">
                <a:latin typeface="+mj-ea"/>
                <a:ea typeface="+mj-ea"/>
              </a:rPr>
              <a:t>여개</a:t>
            </a:r>
            <a:r>
              <a:rPr lang="en-US" altLang="ko-KR" sz="500" b="0" dirty="0">
                <a:latin typeface="+mj-ea"/>
                <a:ea typeface="+mj-ea"/>
              </a:rPr>
              <a:t>(3500</a:t>
            </a:r>
            <a:r>
              <a:rPr lang="ko-KR" altLang="en-US" sz="500" b="0" dirty="0">
                <a:latin typeface="+mj-ea"/>
                <a:ea typeface="+mj-ea"/>
              </a:rPr>
              <a:t>채널</a:t>
            </a:r>
            <a:r>
              <a:rPr lang="en-US" altLang="ko-KR" sz="500" b="0" dirty="0">
                <a:latin typeface="+mj-ea"/>
                <a:ea typeface="+mj-ea"/>
              </a:rPr>
              <a:t>) </a:t>
            </a:r>
            <a:r>
              <a:rPr lang="ko-KR" altLang="en-US" sz="500" b="0" dirty="0" err="1">
                <a:latin typeface="+mj-ea"/>
                <a:ea typeface="+mj-ea"/>
              </a:rPr>
              <a:t>터널유고</a:t>
            </a:r>
            <a:r>
              <a:rPr lang="ko-KR" altLang="en-US" sz="500" b="0" dirty="0">
                <a:latin typeface="+mj-ea"/>
                <a:ea typeface="+mj-ea"/>
              </a:rPr>
              <a:t> 유지보수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(2017~</a:t>
            </a:r>
            <a:r>
              <a:rPr lang="ko-KR" altLang="en-US" sz="500" b="0" dirty="0">
                <a:latin typeface="+mj-ea"/>
                <a:ea typeface="+mj-ea"/>
              </a:rPr>
              <a:t>현재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D71412-BF20-44FF-9085-CBE35FB6AEC3}"/>
              </a:ext>
            </a:extLst>
          </p:cNvPr>
          <p:cNvSpPr txBox="1"/>
          <p:nvPr/>
        </p:nvSpPr>
        <p:spPr>
          <a:xfrm>
            <a:off x="4276949" y="4434704"/>
            <a:ext cx="180019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삼성디스플레이 아산 </a:t>
            </a:r>
            <a:r>
              <a:rPr lang="en-US" altLang="ko-KR" sz="500" b="0" dirty="0">
                <a:latin typeface="+mj-ea"/>
                <a:ea typeface="+mj-ea"/>
              </a:rPr>
              <a:t>8</a:t>
            </a:r>
            <a:r>
              <a:rPr lang="ko-KR" altLang="en-US" sz="500" b="0" dirty="0">
                <a:latin typeface="+mj-ea"/>
                <a:ea typeface="+mj-ea"/>
              </a:rPr>
              <a:t>라인 산업안전솔루션 구축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삼성물산</a:t>
            </a:r>
            <a:r>
              <a:rPr lang="en-US" altLang="ko-KR" sz="500" b="0" dirty="0">
                <a:latin typeface="+mj-ea"/>
                <a:ea typeface="+mj-ea"/>
              </a:rPr>
              <a:t>, </a:t>
            </a:r>
            <a:r>
              <a:rPr lang="ko-KR" altLang="en-US" sz="500" b="0" dirty="0">
                <a:latin typeface="+mj-ea"/>
                <a:ea typeface="+mj-ea"/>
              </a:rPr>
              <a:t>삼성엔지니어링 산업안전솔루션 계약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포스코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포항</a:t>
            </a:r>
            <a:r>
              <a:rPr lang="en-US" altLang="ko-KR" sz="500" b="0" dirty="0">
                <a:latin typeface="+mj-ea"/>
                <a:ea typeface="+mj-ea"/>
              </a:rPr>
              <a:t>) </a:t>
            </a:r>
            <a:r>
              <a:rPr lang="ko-KR" altLang="en-US" sz="500" b="0" dirty="0">
                <a:latin typeface="+mj-ea"/>
                <a:ea typeface="+mj-ea"/>
              </a:rPr>
              <a:t>화재 감시용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삼성중공업 선박 화재 감시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GS</a:t>
            </a:r>
            <a:r>
              <a:rPr lang="ko-KR" altLang="en-US" sz="500" b="0" dirty="0">
                <a:latin typeface="+mj-ea"/>
                <a:ea typeface="+mj-ea"/>
              </a:rPr>
              <a:t>건설 산업안전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LG</a:t>
            </a:r>
            <a:r>
              <a:rPr lang="ko-KR" altLang="en-US" sz="500" b="0" dirty="0">
                <a:latin typeface="+mj-ea"/>
                <a:ea typeface="+mj-ea"/>
              </a:rPr>
              <a:t>화학</a:t>
            </a:r>
            <a:r>
              <a:rPr lang="en-US" altLang="ko-KR" sz="500" b="0" dirty="0">
                <a:latin typeface="+mj-ea"/>
                <a:ea typeface="+mj-ea"/>
              </a:rPr>
              <a:t>(</a:t>
            </a:r>
            <a:r>
              <a:rPr lang="ko-KR" altLang="en-US" sz="500" b="0" dirty="0">
                <a:latin typeface="+mj-ea"/>
                <a:ea typeface="+mj-ea"/>
              </a:rPr>
              <a:t>대산</a:t>
            </a:r>
            <a:r>
              <a:rPr lang="en-US" altLang="ko-KR" sz="500" b="0" dirty="0">
                <a:latin typeface="+mj-ea"/>
                <a:ea typeface="+mj-ea"/>
              </a:rPr>
              <a:t>) </a:t>
            </a:r>
            <a:r>
              <a:rPr lang="ko-KR" altLang="en-US" sz="500" b="0" dirty="0">
                <a:latin typeface="+mj-ea"/>
                <a:ea typeface="+mj-ea"/>
              </a:rPr>
              <a:t>화재감시용 솔루션 납품</a:t>
            </a:r>
            <a:r>
              <a:rPr lang="en-US" altLang="ko-KR" sz="500" b="0" dirty="0">
                <a:latin typeface="+mj-ea"/>
                <a:ea typeface="+mj-ea"/>
              </a:rPr>
              <a:t>(2020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SK</a:t>
            </a:r>
            <a:r>
              <a:rPr lang="ko-KR" altLang="en-US" sz="500" b="0" dirty="0">
                <a:latin typeface="+mj-ea"/>
                <a:ea typeface="+mj-ea"/>
              </a:rPr>
              <a:t>에너지 주유소 차량 추적 솔루션 납품</a:t>
            </a:r>
            <a:r>
              <a:rPr lang="en-US" altLang="ko-KR" sz="500" b="0" dirty="0">
                <a:latin typeface="+mj-ea"/>
                <a:ea typeface="+mj-ea"/>
              </a:rPr>
              <a:t>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LG U+ </a:t>
            </a:r>
            <a:r>
              <a:rPr lang="ko-KR" altLang="en-US" sz="500" b="0" dirty="0">
                <a:latin typeface="+mj-ea"/>
                <a:ea typeface="+mj-ea"/>
              </a:rPr>
              <a:t>지능형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클라우드 상용화 및 고도화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(2018~19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KT </a:t>
            </a:r>
            <a:r>
              <a:rPr lang="ko-KR" altLang="en-US" sz="500" b="0" dirty="0">
                <a:latin typeface="+mj-ea"/>
                <a:ea typeface="+mj-ea"/>
              </a:rPr>
              <a:t>지능형 </a:t>
            </a:r>
            <a:r>
              <a:rPr lang="en-US" altLang="ko-KR" sz="500" b="0" dirty="0">
                <a:latin typeface="+mj-ea"/>
                <a:ea typeface="+mj-ea"/>
              </a:rPr>
              <a:t>CCTV </a:t>
            </a:r>
            <a:r>
              <a:rPr lang="ko-KR" altLang="en-US" sz="500" b="0" dirty="0">
                <a:latin typeface="+mj-ea"/>
                <a:ea typeface="+mj-ea"/>
              </a:rPr>
              <a:t>클라우드 계약</a:t>
            </a:r>
            <a:r>
              <a:rPr lang="en-US" altLang="ko-KR" sz="500" b="0" dirty="0">
                <a:latin typeface="+mj-ea"/>
                <a:ea typeface="+mj-ea"/>
              </a:rPr>
              <a:t>(2019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 err="1">
                <a:latin typeface="+mj-ea"/>
                <a:ea typeface="+mj-ea"/>
              </a:rPr>
              <a:t>한화토탈</a:t>
            </a:r>
            <a:r>
              <a:rPr lang="en-US" altLang="ko-KR" sz="500" b="0" dirty="0">
                <a:latin typeface="+mj-ea"/>
                <a:ea typeface="+mj-ea"/>
              </a:rPr>
              <a:t>/SK</a:t>
            </a:r>
            <a:r>
              <a:rPr lang="ko-KR" altLang="en-US" sz="500" b="0" dirty="0">
                <a:latin typeface="+mj-ea"/>
                <a:ea typeface="+mj-ea"/>
              </a:rPr>
              <a:t>이노베이션 산업안전솔루션 납품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CJ</a:t>
            </a:r>
            <a:r>
              <a:rPr lang="ko-KR" altLang="en-US" sz="500" b="0" dirty="0">
                <a:latin typeface="+mj-ea"/>
                <a:ea typeface="+mj-ea"/>
              </a:rPr>
              <a:t>대한통운 스마트물류 영상분석 계약</a:t>
            </a:r>
            <a:r>
              <a:rPr lang="en-US" altLang="ko-KR" sz="500" b="0" dirty="0">
                <a:latin typeface="+mj-ea"/>
                <a:ea typeface="+mj-ea"/>
              </a:rPr>
              <a:t>(2018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강원랜드 재난안전 지능형 납품</a:t>
            </a:r>
            <a:r>
              <a:rPr lang="en-US" altLang="ko-KR" sz="500" b="0" dirty="0">
                <a:latin typeface="+mj-ea"/>
                <a:ea typeface="+mj-ea"/>
              </a:rPr>
              <a:t>(2017</a:t>
            </a:r>
            <a:r>
              <a:rPr lang="ko-KR" altLang="en-US" sz="500" b="0" dirty="0">
                <a:latin typeface="+mj-ea"/>
                <a:ea typeface="+mj-ea"/>
              </a:rPr>
              <a:t>년</a:t>
            </a:r>
            <a:r>
              <a:rPr lang="en-US" altLang="ko-KR" sz="500" b="0" dirty="0">
                <a:latin typeface="+mj-ea"/>
                <a:ea typeface="+mj-ea"/>
              </a:rPr>
              <a:t>)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- </a:t>
            </a:r>
            <a:r>
              <a:rPr lang="ko-KR" altLang="en-US" sz="500" b="0" dirty="0">
                <a:latin typeface="+mj-ea"/>
                <a:ea typeface="+mj-ea"/>
              </a:rPr>
              <a:t>현대자동차 </a:t>
            </a:r>
            <a:r>
              <a:rPr lang="en-US" altLang="ko-KR" sz="500" b="0" dirty="0">
                <a:latin typeface="+mj-ea"/>
                <a:ea typeface="+mj-ea"/>
              </a:rPr>
              <a:t>GAC </a:t>
            </a:r>
            <a:r>
              <a:rPr lang="ko-KR" altLang="en-US" sz="500" b="0" dirty="0">
                <a:latin typeface="+mj-ea"/>
                <a:ea typeface="+mj-ea"/>
              </a:rPr>
              <a:t>모터스튜디오</a:t>
            </a:r>
            <a:r>
              <a:rPr lang="en-US" altLang="ko-KR" sz="500" b="0" dirty="0">
                <a:latin typeface="+mj-ea"/>
                <a:ea typeface="+mj-ea"/>
              </a:rPr>
              <a:t>/SM</a:t>
            </a:r>
            <a:r>
              <a:rPr lang="ko-KR" altLang="en-US" sz="500" b="0" dirty="0">
                <a:latin typeface="+mj-ea"/>
                <a:ea typeface="+mj-ea"/>
              </a:rPr>
              <a:t>타운</a:t>
            </a:r>
            <a:r>
              <a:rPr lang="en-US" altLang="ko-KR" sz="500" b="0" dirty="0">
                <a:latin typeface="+mj-ea"/>
                <a:ea typeface="+mj-ea"/>
              </a:rPr>
              <a:t>/</a:t>
            </a:r>
            <a:r>
              <a:rPr lang="ko-KR" altLang="en-US" sz="500" b="0" dirty="0">
                <a:latin typeface="+mj-ea"/>
                <a:ea typeface="+mj-ea"/>
              </a:rPr>
              <a:t>삼성전자</a:t>
            </a:r>
            <a:br>
              <a:rPr lang="en-US" altLang="ko-KR" sz="500" b="0" dirty="0">
                <a:latin typeface="+mj-ea"/>
                <a:ea typeface="+mj-ea"/>
              </a:rPr>
            </a:br>
            <a:r>
              <a:rPr lang="en-US" altLang="ko-KR" sz="500" b="0" dirty="0">
                <a:latin typeface="+mj-ea"/>
                <a:ea typeface="+mj-ea"/>
              </a:rPr>
              <a:t>  </a:t>
            </a:r>
            <a:r>
              <a:rPr lang="ko-KR" altLang="en-US" sz="500" b="0" dirty="0">
                <a:latin typeface="+mj-ea"/>
                <a:ea typeface="+mj-ea"/>
              </a:rPr>
              <a:t>미국 갤럭시 매장 등 리테일 납품</a:t>
            </a:r>
            <a:endParaRPr lang="ko-KR" altLang="en-US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아래쪽 화살표[D] 224">
            <a:extLst>
              <a:ext uri="{FF2B5EF4-FFF2-40B4-BE49-F238E27FC236}">
                <a16:creationId xmlns:a16="http://schemas.microsoft.com/office/drawing/2014/main" id="{E12C7A28-7474-42AF-B455-7A5EA45E81BC}"/>
              </a:ext>
            </a:extLst>
          </p:cNvPr>
          <p:cNvSpPr/>
          <p:nvPr/>
        </p:nvSpPr>
        <p:spPr>
          <a:xfrm>
            <a:off x="7112446" y="5949280"/>
            <a:ext cx="697386" cy="410627"/>
          </a:xfrm>
          <a:prstGeom prst="downArrow">
            <a:avLst>
              <a:gd name="adj1" fmla="val 73544"/>
              <a:gd name="adj2" fmla="val 5000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</a:t>
            </a:r>
            <a:r>
              <a:rPr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2</a:t>
            </a:r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/3]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다음 페이지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계속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0CA6E7-F6D5-4FA2-BA25-A6E857655FE6}"/>
              </a:ext>
            </a:extLst>
          </p:cNvPr>
          <p:cNvSpPr/>
          <p:nvPr/>
        </p:nvSpPr>
        <p:spPr bwMode="auto">
          <a:xfrm>
            <a:off x="7688515" y="703959"/>
            <a:ext cx="2071436" cy="101572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[</a:t>
            </a: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기획 의도</a:t>
            </a: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]</a:t>
            </a:r>
            <a:b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b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보내주신 레퍼런스가 제품 활용 사례보다는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회사의 사업 현황을 </a:t>
            </a:r>
            <a:r>
              <a:rPr lang="ko-KR" altLang="en-US" sz="600" b="0" dirty="0" err="1">
                <a:solidFill>
                  <a:schemeClr val="bg1"/>
                </a:solidFill>
                <a:latin typeface="+mj-ea"/>
                <a:ea typeface="+mj-ea"/>
              </a:rPr>
              <a:t>나타내주는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 성격이 더 강한 것 같아</a:t>
            </a:r>
            <a:r>
              <a:rPr kumimoji="1" lang="ko-KR" altLang="en-US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b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r>
              <a:rPr kumimoji="1" lang="ko-KR" altLang="en-US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회사 소개 페이지에 포함시키면서 </a:t>
            </a:r>
            <a:b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r>
              <a:rPr kumimoji="1" lang="ko-KR" altLang="en-US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제목도 사업 현황으로 수정했습니다</a:t>
            </a:r>
            <a: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350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BED5DA5-9B0E-453F-AFCA-CFAF632E50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465F600-E5F3-430D-B871-6F3B49434A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F681547F-633B-4E0F-AA0E-5F91DCB6A6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001879" y="786974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찾아오시는 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1F7415-AA71-4197-B3B1-FFD2357EDD4B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2D4F077-B853-4F50-849F-627A63559B49}"/>
              </a:ext>
            </a:extLst>
          </p:cNvPr>
          <p:cNvSpPr/>
          <p:nvPr/>
        </p:nvSpPr>
        <p:spPr bwMode="auto">
          <a:xfrm>
            <a:off x="2071886" y="1364598"/>
            <a:ext cx="2808312" cy="136814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latin typeface="+mn-ea"/>
                <a:ea typeface="+mn-ea"/>
              </a:rPr>
              <a:t>지도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35793-98B4-4BD7-8A7D-76D11A3B573D}"/>
              </a:ext>
            </a:extLst>
          </p:cNvPr>
          <p:cNvSpPr txBox="1"/>
          <p:nvPr/>
        </p:nvSpPr>
        <p:spPr>
          <a:xfrm>
            <a:off x="1838010" y="3011468"/>
            <a:ext cx="3661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오시는 방법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자가용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이용시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도로명주소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서초구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효령로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4, 6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지번주소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 서초구 방배동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984-3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프린스효령빌딩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이용시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방배역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 강남역 방향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100m</a:t>
            </a: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4319, 6016,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마을버스 서초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서초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13,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서초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17,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방배역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번출구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정류장 하차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버스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148, 350, 461, 641,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마을버스 서초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방배역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백석예술대학교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정류장 하차 후 강남역 방향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200m</a:t>
            </a:r>
          </a:p>
          <a:p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공장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지번주소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의왕시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포일동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657-2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에이스 청계타워 제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A908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r>
              <a:rPr lang="en-US" altLang="ko-KR" sz="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02-581-3883 /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팩스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02-581-3886 /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intellivix@intellivix.com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Group 100">
            <a:extLst>
              <a:ext uri="{FF2B5EF4-FFF2-40B4-BE49-F238E27FC236}">
                <a16:creationId xmlns:a16="http://schemas.microsoft.com/office/drawing/2014/main" id="{13C42040-867D-4970-B783-5CA00CDD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54178"/>
              </p:ext>
            </p:extLst>
          </p:nvPr>
        </p:nvGraphicFramePr>
        <p:xfrm>
          <a:off x="7040438" y="980728"/>
          <a:ext cx="2719513" cy="1017999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지도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주소 등록된 지도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찾아오시는 길 안내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안내 문구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소개서 및 회사 로고 다운로드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버튼 클릭 시 해당 파일 다운로드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30449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5E55418C-B76B-4102-9613-141598F237FC}"/>
              </a:ext>
            </a:extLst>
          </p:cNvPr>
          <p:cNvSpPr/>
          <p:nvPr/>
        </p:nvSpPr>
        <p:spPr bwMode="auto">
          <a:xfrm>
            <a:off x="2011294" y="128793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7CDFA7A-44B2-4DA3-BA10-1AABB90EE8D3}"/>
              </a:ext>
            </a:extLst>
          </p:cNvPr>
          <p:cNvSpPr/>
          <p:nvPr/>
        </p:nvSpPr>
        <p:spPr bwMode="auto">
          <a:xfrm>
            <a:off x="1761167" y="293946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CA5B77B-6246-4F43-8E85-F6B759B27F61}"/>
              </a:ext>
            </a:extLst>
          </p:cNvPr>
          <p:cNvSpPr/>
          <p:nvPr/>
        </p:nvSpPr>
        <p:spPr bwMode="auto">
          <a:xfrm>
            <a:off x="1598355" y="4859858"/>
            <a:ext cx="3901235" cy="9796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22AD4-E584-4675-B934-E4EE942EE4A7}"/>
              </a:ext>
            </a:extLst>
          </p:cNvPr>
          <p:cNvSpPr txBox="1"/>
          <p:nvPr/>
        </p:nvSpPr>
        <p:spPr>
          <a:xfrm>
            <a:off x="1860001" y="5002962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소개서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C6E24-0B90-4F4F-AB1C-196B02F9A4BA}"/>
              </a:ext>
            </a:extLst>
          </p:cNvPr>
          <p:cNvSpPr txBox="1"/>
          <p:nvPr/>
        </p:nvSpPr>
        <p:spPr>
          <a:xfrm>
            <a:off x="1891969" y="543842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회사 로고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9CDA303-1240-4AB0-A142-50A786D89FB8}"/>
              </a:ext>
            </a:extLst>
          </p:cNvPr>
          <p:cNvSpPr/>
          <p:nvPr/>
        </p:nvSpPr>
        <p:spPr bwMode="auto">
          <a:xfrm>
            <a:off x="2549573" y="4989567"/>
            <a:ext cx="864096" cy="268823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2021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국문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BAEFFBE-9A38-4085-B4CA-B39E6D1E7EE9}"/>
              </a:ext>
            </a:extLst>
          </p:cNvPr>
          <p:cNvSpPr/>
          <p:nvPr/>
        </p:nvSpPr>
        <p:spPr bwMode="auto">
          <a:xfrm>
            <a:off x="3457904" y="4989567"/>
            <a:ext cx="864096" cy="268823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>
                <a:ln>
                  <a:noFill/>
                </a:ln>
                <a:effectLst/>
                <a:latin typeface="+mn-ea"/>
                <a:ea typeface="+mn-ea"/>
              </a:rPr>
              <a:t>2021 </a:t>
            </a:r>
            <a:r>
              <a:rPr lang="ko-KR" altLang="en-US" sz="700" b="0" dirty="0">
                <a:latin typeface="+mn-ea"/>
                <a:ea typeface="+mn-ea"/>
              </a:rPr>
              <a:t>영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44D570E-17F9-4AB1-9F41-76A6D9FD119D}"/>
              </a:ext>
            </a:extLst>
          </p:cNvPr>
          <p:cNvSpPr/>
          <p:nvPr/>
        </p:nvSpPr>
        <p:spPr bwMode="auto">
          <a:xfrm>
            <a:off x="4366235" y="4989567"/>
            <a:ext cx="864096" cy="268823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2021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일문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0415D24-057F-4247-B1B1-411E5CE0EEED}"/>
              </a:ext>
            </a:extLst>
          </p:cNvPr>
          <p:cNvSpPr/>
          <p:nvPr/>
        </p:nvSpPr>
        <p:spPr bwMode="auto">
          <a:xfrm>
            <a:off x="2524352" y="5390050"/>
            <a:ext cx="715781" cy="268823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Ai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F635F7D-BA46-4015-8906-00EC8F6EDBCE}"/>
              </a:ext>
            </a:extLst>
          </p:cNvPr>
          <p:cNvSpPr/>
          <p:nvPr/>
        </p:nvSpPr>
        <p:spPr bwMode="auto">
          <a:xfrm>
            <a:off x="3312901" y="5379742"/>
            <a:ext cx="715781" cy="268823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JPG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pic>
        <p:nvPicPr>
          <p:cNvPr id="28" name="그래픽 27" descr="다운로드 단색으로 채워진">
            <a:extLst>
              <a:ext uri="{FF2B5EF4-FFF2-40B4-BE49-F238E27FC236}">
                <a16:creationId xmlns:a16="http://schemas.microsoft.com/office/drawing/2014/main" id="{9E317528-BD1F-4E2D-88CF-EA715BD67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7645" y="5055035"/>
            <a:ext cx="130084" cy="130084"/>
          </a:xfrm>
          <a:prstGeom prst="rect">
            <a:avLst/>
          </a:prstGeom>
        </p:spPr>
      </p:pic>
      <p:pic>
        <p:nvPicPr>
          <p:cNvPr id="29" name="그래픽 28" descr="다운로드 단색으로 채워진">
            <a:extLst>
              <a:ext uri="{FF2B5EF4-FFF2-40B4-BE49-F238E27FC236}">
                <a16:creationId xmlns:a16="http://schemas.microsoft.com/office/drawing/2014/main" id="{B03D40D1-D1F8-43B7-A898-C5721FDB4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3541" y="5055035"/>
            <a:ext cx="130084" cy="130084"/>
          </a:xfrm>
          <a:prstGeom prst="rect">
            <a:avLst/>
          </a:prstGeom>
        </p:spPr>
      </p:pic>
      <p:pic>
        <p:nvPicPr>
          <p:cNvPr id="30" name="그래픽 29" descr="다운로드 단색으로 채워진">
            <a:extLst>
              <a:ext uri="{FF2B5EF4-FFF2-40B4-BE49-F238E27FC236}">
                <a16:creationId xmlns:a16="http://schemas.microsoft.com/office/drawing/2014/main" id="{CDB99B45-8424-4BEA-B9B9-D0A90C68F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1872" y="5055024"/>
            <a:ext cx="130084" cy="130084"/>
          </a:xfrm>
          <a:prstGeom prst="rect">
            <a:avLst/>
          </a:prstGeom>
        </p:spPr>
      </p:pic>
      <p:pic>
        <p:nvPicPr>
          <p:cNvPr id="31" name="그래픽 30" descr="다운로드 단색으로 채워진">
            <a:extLst>
              <a:ext uri="{FF2B5EF4-FFF2-40B4-BE49-F238E27FC236}">
                <a16:creationId xmlns:a16="http://schemas.microsoft.com/office/drawing/2014/main" id="{3E57A8D4-016C-4604-B010-67D8A87C6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714" y="5461853"/>
            <a:ext cx="130084" cy="130084"/>
          </a:xfrm>
          <a:prstGeom prst="rect">
            <a:avLst/>
          </a:prstGeom>
        </p:spPr>
      </p:pic>
      <p:pic>
        <p:nvPicPr>
          <p:cNvPr id="32" name="그래픽 31" descr="다운로드 단색으로 채워진">
            <a:extLst>
              <a:ext uri="{FF2B5EF4-FFF2-40B4-BE49-F238E27FC236}">
                <a16:creationId xmlns:a16="http://schemas.microsoft.com/office/drawing/2014/main" id="{6BDE35F0-8DD9-4C2E-8384-F0C88F8CC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4088" y="5451414"/>
            <a:ext cx="130084" cy="130084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2443DAB5-49B5-4C3B-B5D2-77BDEE58769A}"/>
              </a:ext>
            </a:extLst>
          </p:cNvPr>
          <p:cNvSpPr/>
          <p:nvPr/>
        </p:nvSpPr>
        <p:spPr bwMode="auto">
          <a:xfrm>
            <a:off x="1764903" y="490786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4" name="아래쪽 화살표[D] 85">
            <a:extLst>
              <a:ext uri="{FF2B5EF4-FFF2-40B4-BE49-F238E27FC236}">
                <a16:creationId xmlns:a16="http://schemas.microsoft.com/office/drawing/2014/main" id="{A007CB60-7272-449E-B1AB-960577ECAA04}"/>
              </a:ext>
            </a:extLst>
          </p:cNvPr>
          <p:cNvSpPr/>
          <p:nvPr/>
        </p:nvSpPr>
        <p:spPr>
          <a:xfrm>
            <a:off x="7112446" y="6152179"/>
            <a:ext cx="601435" cy="285910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</a:t>
            </a:r>
            <a:r>
              <a:rPr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3</a:t>
            </a:r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/3]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페이지 끝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419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CEO</a:t>
            </a:r>
            <a:r>
              <a:rPr lang="ko-KR" altLang="en-US" dirty="0"/>
              <a:t>의 말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8469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CEO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183929" y="22131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CEO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DEBABF-AA9B-472F-B873-5BDF0C3839E4}"/>
              </a:ext>
            </a:extLst>
          </p:cNvPr>
          <p:cNvSpPr/>
          <p:nvPr/>
        </p:nvSpPr>
        <p:spPr>
          <a:xfrm>
            <a:off x="759271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0B7460-BD81-4985-B475-EDF348CEB044}"/>
              </a:ext>
            </a:extLst>
          </p:cNvPr>
          <p:cNvSpPr/>
          <p:nvPr/>
        </p:nvSpPr>
        <p:spPr>
          <a:xfrm>
            <a:off x="2155625" y="1700808"/>
            <a:ext cx="1396354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6ABA2A-87E5-4B28-B354-FFD96674CCB6}"/>
              </a:ext>
            </a:extLst>
          </p:cNvPr>
          <p:cNvSpPr/>
          <p:nvPr/>
        </p:nvSpPr>
        <p:spPr>
          <a:xfrm>
            <a:off x="3552088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4" name="TextBox 72">
            <a:extLst>
              <a:ext uri="{FF2B5EF4-FFF2-40B4-BE49-F238E27FC236}">
                <a16:creationId xmlns:a16="http://schemas.microsoft.com/office/drawing/2014/main" id="{95744EA9-3F1C-406F-9A72-91884A4097F9}"/>
              </a:ext>
            </a:extLst>
          </p:cNvPr>
          <p:cNvSpPr txBox="1"/>
          <p:nvPr/>
        </p:nvSpPr>
        <p:spPr>
          <a:xfrm>
            <a:off x="956935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인텔리빅스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72">
            <a:extLst>
              <a:ext uri="{FF2B5EF4-FFF2-40B4-BE49-F238E27FC236}">
                <a16:creationId xmlns:a16="http://schemas.microsoft.com/office/drawing/2014/main" id="{D1826DF8-9316-43F8-B102-3589CD8BD971}"/>
              </a:ext>
            </a:extLst>
          </p:cNvPr>
          <p:cNvSpPr txBox="1"/>
          <p:nvPr/>
        </p:nvSpPr>
        <p:spPr>
          <a:xfrm>
            <a:off x="2341879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bg1"/>
                </a:solidFill>
                <a:latin typeface="+mj-ea"/>
                <a:ea typeface="+mj-ea"/>
              </a:rPr>
              <a:t>CEO</a:t>
            </a:r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6" name="TextBox 72">
            <a:extLst>
              <a:ext uri="{FF2B5EF4-FFF2-40B4-BE49-F238E27FC236}">
                <a16:creationId xmlns:a16="http://schemas.microsoft.com/office/drawing/2014/main" id="{5552E2F0-D1DD-48A5-BFD7-9ABB6BAA53A1}"/>
              </a:ext>
            </a:extLst>
          </p:cNvPr>
          <p:cNvSpPr txBox="1"/>
          <p:nvPr/>
        </p:nvSpPr>
        <p:spPr>
          <a:xfrm>
            <a:off x="3750012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1B3315-4263-4005-9A6E-E98A83C0BACA}"/>
              </a:ext>
            </a:extLst>
          </p:cNvPr>
          <p:cNvSpPr/>
          <p:nvPr/>
        </p:nvSpPr>
        <p:spPr>
          <a:xfrm>
            <a:off x="4948333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72">
            <a:extLst>
              <a:ext uri="{FF2B5EF4-FFF2-40B4-BE49-F238E27FC236}">
                <a16:creationId xmlns:a16="http://schemas.microsoft.com/office/drawing/2014/main" id="{D4978793-2DDE-46EA-9C33-B008A494E3CC}"/>
              </a:ext>
            </a:extLst>
          </p:cNvPr>
          <p:cNvSpPr txBox="1"/>
          <p:nvPr/>
        </p:nvSpPr>
        <p:spPr>
          <a:xfrm>
            <a:off x="5146257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인증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수상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특허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888522" y="2816035"/>
            <a:ext cx="1475784" cy="1586708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2647950" y="2708920"/>
            <a:ext cx="4134465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+mj-ea"/>
                <a:ea typeface="+mj-ea"/>
              </a:rPr>
              <a:t>CCTV 관련 기술의 급속한 발달과 인공지능 기술의 발달로 인하여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이제껏 그 누구도 경험하지 못했던 빠른 IT 서비스 및 환경의 변화를 맞고 있습니다.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기업의 비즈니스 활동에서부터 일상 생활의 편리함에 이르기까지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모든 분야에서 CCTV 및 인공지능 기술을 빼놓고 이야기 할 수 없는 중요한 부분이 되었습니다. </a:t>
            </a:r>
          </a:p>
          <a:p>
            <a:endParaRPr lang="ko-KR" altLang="en-US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창립 후 현재까지 저희는 </a:t>
            </a:r>
            <a:r>
              <a:rPr lang="en-US" altLang="ko-KR" sz="700" b="0" dirty="0">
                <a:latin typeface="+mj-ea"/>
                <a:ea typeface="+mj-ea"/>
              </a:rPr>
              <a:t>Vision AI </a:t>
            </a:r>
            <a:r>
              <a:rPr lang="ko-KR" altLang="en-US" sz="700" b="0" dirty="0">
                <a:latin typeface="+mj-ea"/>
                <a:ea typeface="+mj-ea"/>
              </a:rPr>
              <a:t>원천 기술 개발 전문기업으로서 성장해 왔으며,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최고의 연구인력, 풍부한 경험, 다양한 노하우를 기반으로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영상분석 관련 </a:t>
            </a:r>
            <a:r>
              <a:rPr lang="ko-KR" altLang="en-US" sz="700" b="0" dirty="0" err="1">
                <a:latin typeface="+mj-ea"/>
                <a:ea typeface="+mj-ea"/>
              </a:rPr>
              <a:t>전문기업으로서의</a:t>
            </a:r>
            <a:r>
              <a:rPr lang="ko-KR" altLang="en-US" sz="700" b="0" dirty="0">
                <a:latin typeface="+mj-ea"/>
                <a:ea typeface="+mj-ea"/>
              </a:rPr>
              <a:t> 경쟁력 확보를 위해 끊임없는 도전을 하여 왔습니다.</a:t>
            </a:r>
          </a:p>
          <a:p>
            <a:endParaRPr lang="ko-KR" altLang="en-US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우리에게 변화는 또 하나의 도전이며 세상의 중심에서 남들보다 조금 더 앞으로 나아갈 수 있도록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성공적인 변화와 발전을 위해 노력할 것이며,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저희는 고객, 주주, 구성원이 모두 만족할 수 있도록 지속적으로 노력하고 있습니다.</a:t>
            </a:r>
            <a:endParaRPr lang="en-US" altLang="ko-KR" sz="700" b="0" dirty="0">
              <a:latin typeface="+mj-ea"/>
              <a:ea typeface="+mj-ea"/>
            </a:endParaRPr>
          </a:p>
          <a:p>
            <a:br>
              <a:rPr lang="en-US" altLang="ko-KR" sz="700" b="0" dirty="0">
                <a:latin typeface="+mj-ea"/>
                <a:ea typeface="+mj-ea"/>
              </a:rPr>
            </a:br>
            <a:r>
              <a:rPr lang="ko-KR" altLang="en-US" sz="700" b="0" dirty="0">
                <a:latin typeface="+mj-ea"/>
                <a:ea typeface="+mj-ea"/>
              </a:rPr>
              <a:t>기술력과 신뢰성이 검증된 영상분석 관련 제품을 바탕으로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과감한 조직 혁신과 고객에 대한 서비스를 더욱 밀착시켜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행복과 더 나은 미래를 위한 글로벌 전문 </a:t>
            </a:r>
            <a:r>
              <a:rPr lang="ko-KR" altLang="en-US" sz="700" b="0" dirty="0" err="1">
                <a:latin typeface="+mj-ea"/>
                <a:ea typeface="+mj-ea"/>
              </a:rPr>
              <a:t>강소</a:t>
            </a:r>
            <a:r>
              <a:rPr lang="ko-KR" altLang="en-US" sz="700" b="0" dirty="0">
                <a:latin typeface="+mj-ea"/>
                <a:ea typeface="+mj-ea"/>
              </a:rPr>
              <a:t> 기업으로 거듭나겠습니다.</a:t>
            </a:r>
          </a:p>
          <a:p>
            <a:endParaRPr lang="ko-KR" altLang="en-US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건강한 기업문화 속에 스스로 가치를 창조하는 창의정신과 실천적 도전 정신을 바탕으로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고객에게 신뢰받는 든든한 기업인 </a:t>
            </a:r>
            <a:r>
              <a:rPr lang="ko-KR" altLang="en-US" sz="700" b="0" dirty="0" err="1">
                <a:latin typeface="+mj-ea"/>
                <a:ea typeface="+mj-ea"/>
              </a:rPr>
              <a:t>인텔리빅스의</a:t>
            </a:r>
            <a:r>
              <a:rPr lang="ko-KR" altLang="en-US" sz="700" b="0" dirty="0">
                <a:latin typeface="+mj-ea"/>
                <a:ea typeface="+mj-ea"/>
              </a:rPr>
              <a:t> 새로운 변화와 도전을 </a:t>
            </a:r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애정과 관심을 가지고 지켜봐 주십시오.</a:t>
            </a:r>
          </a:p>
          <a:p>
            <a:endParaRPr lang="ko-KR" altLang="en-US" sz="700" b="0" dirty="0">
              <a:latin typeface="+mj-ea"/>
              <a:ea typeface="+mj-ea"/>
            </a:endParaRPr>
          </a:p>
          <a:p>
            <a:r>
              <a:rPr lang="ko-KR" altLang="en-US" sz="700" b="0" dirty="0">
                <a:latin typeface="+mj-ea"/>
                <a:ea typeface="+mj-ea"/>
              </a:rPr>
              <a:t>감사합니다. </a:t>
            </a:r>
            <a:endParaRPr lang="en-US" altLang="ko-KR" sz="700" b="0" dirty="0">
              <a:latin typeface="+mj-ea"/>
              <a:ea typeface="+mj-ea"/>
            </a:endParaRPr>
          </a:p>
          <a:p>
            <a:endParaRPr lang="en-US" altLang="ko-KR" sz="700" b="0" dirty="0">
              <a:latin typeface="+mj-ea"/>
              <a:ea typeface="+mj-ea"/>
            </a:endParaRPr>
          </a:p>
          <a:p>
            <a:r>
              <a:rPr lang="ko-KR" altLang="en-US" sz="700" b="0" dirty="0" err="1">
                <a:latin typeface="+mj-ea"/>
                <a:ea typeface="+mj-ea"/>
              </a:rPr>
              <a:t>인텔리빅스</a:t>
            </a:r>
            <a:r>
              <a:rPr lang="ko-KR" altLang="en-US" sz="700" b="0" dirty="0">
                <a:latin typeface="+mj-ea"/>
                <a:ea typeface="+mj-ea"/>
              </a:rPr>
              <a:t> 대표이사 </a:t>
            </a:r>
            <a:r>
              <a:rPr lang="ko-KR" altLang="en-US" sz="700" dirty="0">
                <a:latin typeface="+mj-ea"/>
                <a:ea typeface="+mj-ea"/>
              </a:rPr>
              <a:t>장 정 훈</a:t>
            </a:r>
          </a:p>
          <a:p>
            <a:endParaRPr lang="ko-KR" altLang="en-US" sz="700" b="0" dirty="0"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68437-CC32-40B9-A02D-61DD5B7AB54C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4" name="Group 100">
            <a:extLst>
              <a:ext uri="{FF2B5EF4-FFF2-40B4-BE49-F238E27FC236}">
                <a16:creationId xmlns:a16="http://schemas.microsoft.com/office/drawing/2014/main" id="{599417AA-B857-47DE-8856-B1B1F65A8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64744"/>
              </p:ext>
            </p:extLst>
          </p:nvPr>
        </p:nvGraphicFramePr>
        <p:xfrm>
          <a:off x="7040438" y="980728"/>
          <a:ext cx="2719513" cy="185949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[CEO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말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그래픽 27" descr="위쪽 캐럿 단색으로 채워진">
            <a:extLst>
              <a:ext uri="{FF2B5EF4-FFF2-40B4-BE49-F238E27FC236}">
                <a16:creationId xmlns:a16="http://schemas.microsoft.com/office/drawing/2014/main" id="{D2F12858-6FEF-4D62-93A8-1731AF938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A0456751-3143-4506-9960-2F55244C87E8}"/>
              </a:ext>
            </a:extLst>
          </p:cNvPr>
          <p:cNvSpPr/>
          <p:nvPr/>
        </p:nvSpPr>
        <p:spPr bwMode="auto">
          <a:xfrm>
            <a:off x="3039913" y="22642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D7AB514-C249-4C55-AA35-0102E01BF7C4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8702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/>
              <a:t>연혁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6417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296022" y="222481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연혁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DEBABF-AA9B-472F-B873-5BDF0C3839E4}"/>
              </a:ext>
            </a:extLst>
          </p:cNvPr>
          <p:cNvSpPr/>
          <p:nvPr/>
        </p:nvSpPr>
        <p:spPr>
          <a:xfrm>
            <a:off x="759271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0B7460-BD81-4985-B475-EDF348CEB044}"/>
              </a:ext>
            </a:extLst>
          </p:cNvPr>
          <p:cNvSpPr/>
          <p:nvPr/>
        </p:nvSpPr>
        <p:spPr>
          <a:xfrm>
            <a:off x="2155625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6ABA2A-87E5-4B28-B354-FFD96674CCB6}"/>
              </a:ext>
            </a:extLst>
          </p:cNvPr>
          <p:cNvSpPr/>
          <p:nvPr/>
        </p:nvSpPr>
        <p:spPr>
          <a:xfrm>
            <a:off x="3552088" y="1700808"/>
            <a:ext cx="1396354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4" name="TextBox 72">
            <a:extLst>
              <a:ext uri="{FF2B5EF4-FFF2-40B4-BE49-F238E27FC236}">
                <a16:creationId xmlns:a16="http://schemas.microsoft.com/office/drawing/2014/main" id="{95744EA9-3F1C-406F-9A72-91884A4097F9}"/>
              </a:ext>
            </a:extLst>
          </p:cNvPr>
          <p:cNvSpPr txBox="1"/>
          <p:nvPr/>
        </p:nvSpPr>
        <p:spPr>
          <a:xfrm>
            <a:off x="956935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인텔리빅스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72">
            <a:extLst>
              <a:ext uri="{FF2B5EF4-FFF2-40B4-BE49-F238E27FC236}">
                <a16:creationId xmlns:a16="http://schemas.microsoft.com/office/drawing/2014/main" id="{D1826DF8-9316-43F8-B102-3589CD8BD971}"/>
              </a:ext>
            </a:extLst>
          </p:cNvPr>
          <p:cNvSpPr txBox="1"/>
          <p:nvPr/>
        </p:nvSpPr>
        <p:spPr>
          <a:xfrm>
            <a:off x="2341879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CEO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6" name="TextBox 72">
            <a:extLst>
              <a:ext uri="{FF2B5EF4-FFF2-40B4-BE49-F238E27FC236}">
                <a16:creationId xmlns:a16="http://schemas.microsoft.com/office/drawing/2014/main" id="{5552E2F0-D1DD-48A5-BFD7-9ABB6BAA53A1}"/>
              </a:ext>
            </a:extLst>
          </p:cNvPr>
          <p:cNvSpPr txBox="1"/>
          <p:nvPr/>
        </p:nvSpPr>
        <p:spPr>
          <a:xfrm>
            <a:off x="3750012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1B3315-4263-4005-9A6E-E98A83C0BACA}"/>
              </a:ext>
            </a:extLst>
          </p:cNvPr>
          <p:cNvSpPr/>
          <p:nvPr/>
        </p:nvSpPr>
        <p:spPr>
          <a:xfrm>
            <a:off x="4948333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72">
            <a:extLst>
              <a:ext uri="{FF2B5EF4-FFF2-40B4-BE49-F238E27FC236}">
                <a16:creationId xmlns:a16="http://schemas.microsoft.com/office/drawing/2014/main" id="{D4978793-2DDE-46EA-9C33-B008A494E3CC}"/>
              </a:ext>
            </a:extLst>
          </p:cNvPr>
          <p:cNvSpPr txBox="1"/>
          <p:nvPr/>
        </p:nvSpPr>
        <p:spPr>
          <a:xfrm>
            <a:off x="5146257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인증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수상</a:t>
            </a: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특허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2134B7-FEBA-4BBB-A7D9-B1894F2C9375}"/>
              </a:ext>
            </a:extLst>
          </p:cNvPr>
          <p:cNvSpPr txBox="1"/>
          <p:nvPr/>
        </p:nvSpPr>
        <p:spPr>
          <a:xfrm>
            <a:off x="3588353" y="2527287"/>
            <a:ext cx="7008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2016-2000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C1D4FC-8BA4-4F18-A76F-57A96A3391FE}"/>
              </a:ext>
            </a:extLst>
          </p:cNvPr>
          <p:cNvSpPr txBox="1"/>
          <p:nvPr/>
        </p:nvSpPr>
        <p:spPr>
          <a:xfrm>
            <a:off x="2710598" y="2527287"/>
            <a:ext cx="6687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-2017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227068-5833-4770-9F72-70E6D370ADA7}"/>
              </a:ext>
            </a:extLst>
          </p:cNvPr>
          <p:cNvCxnSpPr>
            <a:cxnSpLocks/>
          </p:cNvCxnSpPr>
          <p:nvPr/>
        </p:nvCxnSpPr>
        <p:spPr bwMode="auto">
          <a:xfrm>
            <a:off x="2795769" y="2750962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B02B29B-CFFA-4823-8EB6-EEFA799D74B8}"/>
              </a:ext>
            </a:extLst>
          </p:cNvPr>
          <p:cNvCxnSpPr>
            <a:cxnSpLocks/>
          </p:cNvCxnSpPr>
          <p:nvPr/>
        </p:nvCxnSpPr>
        <p:spPr bwMode="auto">
          <a:xfrm>
            <a:off x="150161" y="5411413"/>
            <a:ext cx="68763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008F1F-455F-499A-9BC6-0228E97B8D6F}"/>
              </a:ext>
            </a:extLst>
          </p:cNvPr>
          <p:cNvSpPr txBox="1"/>
          <p:nvPr/>
        </p:nvSpPr>
        <p:spPr>
          <a:xfrm>
            <a:off x="1491657" y="3033948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02E60-32B4-45E4-854D-AE56631A4502}"/>
              </a:ext>
            </a:extLst>
          </p:cNvPr>
          <p:cNvSpPr txBox="1"/>
          <p:nvPr/>
        </p:nvSpPr>
        <p:spPr>
          <a:xfrm>
            <a:off x="2144903" y="3037632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991C7-43B9-4C6A-8AAF-BBB17579443B}"/>
              </a:ext>
            </a:extLst>
          </p:cNvPr>
          <p:cNvSpPr txBox="1"/>
          <p:nvPr/>
        </p:nvSpPr>
        <p:spPr>
          <a:xfrm>
            <a:off x="2148229" y="3566562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78A41F-FB7E-428D-AFB5-B44126E8C2B5}"/>
              </a:ext>
            </a:extLst>
          </p:cNvPr>
          <p:cNvSpPr txBox="1"/>
          <p:nvPr/>
        </p:nvSpPr>
        <p:spPr>
          <a:xfrm>
            <a:off x="2158636" y="4286635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FD8841-0477-48B0-A654-D0B05A1231DD}"/>
              </a:ext>
            </a:extLst>
          </p:cNvPr>
          <p:cNvSpPr txBox="1"/>
          <p:nvPr/>
        </p:nvSpPr>
        <p:spPr>
          <a:xfrm>
            <a:off x="2158636" y="4653338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A98710-A168-4A5C-9603-2E8BE54B565E}"/>
              </a:ext>
            </a:extLst>
          </p:cNvPr>
          <p:cNvSpPr txBox="1"/>
          <p:nvPr/>
        </p:nvSpPr>
        <p:spPr>
          <a:xfrm>
            <a:off x="2647950" y="3015084"/>
            <a:ext cx="2108269" cy="394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에스앤피아이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코퍼레이션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산업안전 솔루션 구축</a:t>
            </a:r>
            <a:b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삼성중공업 선박안전 모니터링 시스템 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A86CD4-96E0-4519-90EA-9BA08DBC9A94}"/>
              </a:ext>
            </a:extLst>
          </p:cNvPr>
          <p:cNvSpPr txBox="1"/>
          <p:nvPr/>
        </p:nvSpPr>
        <p:spPr>
          <a:xfrm>
            <a:off x="2647950" y="3547213"/>
            <a:ext cx="2073003" cy="55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기아자동차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소하리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중대재해 예방 시스템 구축</a:t>
            </a:r>
            <a:endParaRPr lang="en-US" altLang="ko-KR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하이퍼랩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합병</a:t>
            </a:r>
            <a:endParaRPr lang="en-US" altLang="ko-KR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디엘이엔씨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현장통합관리 플랫폼 구축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A12B29-C88D-4B5A-88B5-22357A8E839E}"/>
              </a:ext>
            </a:extLst>
          </p:cNvPr>
          <p:cNvSpPr txBox="1"/>
          <p:nvPr/>
        </p:nvSpPr>
        <p:spPr>
          <a:xfrm>
            <a:off x="2647950" y="4273253"/>
            <a:ext cx="1983235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삼성물산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월드컵대교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안전 솔루션 구축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95DF56-0C32-4FDE-8794-8E73B71F1D71}"/>
              </a:ext>
            </a:extLst>
          </p:cNvPr>
          <p:cNvSpPr txBox="1"/>
          <p:nvPr/>
        </p:nvSpPr>
        <p:spPr>
          <a:xfrm>
            <a:off x="2647950" y="4646294"/>
            <a:ext cx="3020379" cy="55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실증 과제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2021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인공지능식별추적시스템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구축 실증 및 검증 트랙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</a:p>
          <a:p>
            <a:pPr>
              <a:lnSpc>
                <a:spcPct val="150000"/>
              </a:lnSpc>
            </a:pP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(AI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안면인식 및 이상행동인지 플랫폼 구축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일하기 좋은 기업 청년친화 강소기업 선정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연속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E695A6-9958-4D60-88F8-84240236DA55}"/>
              </a:ext>
            </a:extLst>
          </p:cNvPr>
          <p:cNvSpPr txBox="1"/>
          <p:nvPr/>
        </p:nvSpPr>
        <p:spPr>
          <a:xfrm>
            <a:off x="1464773" y="5587949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8BFFF2-84A2-4DE2-8019-052BD99B2C24}"/>
              </a:ext>
            </a:extLst>
          </p:cNvPr>
          <p:cNvSpPr txBox="1"/>
          <p:nvPr/>
        </p:nvSpPr>
        <p:spPr>
          <a:xfrm>
            <a:off x="2138939" y="5587949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A44188-45DB-4634-B805-B9C38E9165DB}"/>
              </a:ext>
            </a:extLst>
          </p:cNvPr>
          <p:cNvSpPr txBox="1"/>
          <p:nvPr/>
        </p:nvSpPr>
        <p:spPr>
          <a:xfrm>
            <a:off x="2647950" y="5548632"/>
            <a:ext cx="2621230" cy="233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AI-Farm, Sow Health Care Project SW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스마트팜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 사업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F66158-14C4-427C-86D0-B01C81B1C3EF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57C37E-A921-4407-BCD7-B4F4DA4D6308}"/>
              </a:ext>
            </a:extLst>
          </p:cNvPr>
          <p:cNvSpPr txBox="1"/>
          <p:nvPr/>
        </p:nvSpPr>
        <p:spPr>
          <a:xfrm>
            <a:off x="3477984" y="5928716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Group 100">
            <a:extLst>
              <a:ext uri="{FF2B5EF4-FFF2-40B4-BE49-F238E27FC236}">
                <a16:creationId xmlns:a16="http://schemas.microsoft.com/office/drawing/2014/main" id="{518FB9F4-8598-468A-81D6-501A838E1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26485"/>
              </p:ext>
            </p:extLst>
          </p:nvPr>
        </p:nvGraphicFramePr>
        <p:xfrm>
          <a:off x="7040438" y="980728"/>
          <a:ext cx="2719513" cy="5510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연혁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연혁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연도별 구분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-2017’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ㆍ선택한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연도별 내역을 하단에 시간 역순으로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그래픽 42" descr="위쪽 캐럿 단색으로 채워진">
            <a:extLst>
              <a:ext uri="{FF2B5EF4-FFF2-40B4-BE49-F238E27FC236}">
                <a16:creationId xmlns:a16="http://schemas.microsoft.com/office/drawing/2014/main" id="{1AD67CDF-136F-446F-A01F-36B67F7354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id="{DAFC688D-8994-4286-B669-71FE32610E50}"/>
              </a:ext>
            </a:extLst>
          </p:cNvPr>
          <p:cNvSpPr/>
          <p:nvPr/>
        </p:nvSpPr>
        <p:spPr bwMode="auto">
          <a:xfrm>
            <a:off x="3174693" y="226938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1C3B937-7195-4790-B9E5-E61340C35791}"/>
              </a:ext>
            </a:extLst>
          </p:cNvPr>
          <p:cNvSpPr/>
          <p:nvPr/>
        </p:nvSpPr>
        <p:spPr bwMode="auto">
          <a:xfrm>
            <a:off x="2447836" y="2563208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F1DE8C7D-F950-4A4E-9D35-8EBACE72F87D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854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/>
              <a:t>인증</a:t>
            </a:r>
            <a:r>
              <a:rPr lang="en-US" altLang="ko-KR" dirty="0"/>
              <a:t>·</a:t>
            </a:r>
            <a:r>
              <a:rPr lang="ko-KR" altLang="en-US" dirty="0"/>
              <a:t>수상</a:t>
            </a:r>
            <a:r>
              <a:rPr lang="en-US" altLang="ko-KR" dirty="0"/>
              <a:t>·</a:t>
            </a:r>
            <a:r>
              <a:rPr lang="ko-KR" altLang="en-US" dirty="0"/>
              <a:t>특허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C53D6-4D45-4655-A7B6-CC7C145603ED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20489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기업정보 </a:t>
            </a:r>
            <a:r>
              <a:rPr lang="en-US" altLang="ko-KR" sz="700" b="0" dirty="0">
                <a:latin typeface="+mj-ea"/>
                <a:ea typeface="+mj-ea"/>
              </a:rPr>
              <a:t>&gt; </a:t>
            </a:r>
            <a:r>
              <a:rPr lang="ko-KR" altLang="en-US" sz="700" b="0" dirty="0">
                <a:latin typeface="+mj-ea"/>
                <a:ea typeface="+mj-ea"/>
              </a:rPr>
              <a:t>인증</a:t>
            </a:r>
            <a:r>
              <a:rPr lang="en-US" altLang="ko-KR" sz="700" b="0" dirty="0">
                <a:latin typeface="+mj-ea"/>
                <a:ea typeface="+mj-ea"/>
              </a:rPr>
              <a:t>·</a:t>
            </a:r>
            <a:r>
              <a:rPr lang="ko-KR" altLang="en-US" sz="700" b="0" dirty="0">
                <a:latin typeface="+mj-ea"/>
                <a:ea typeface="+mj-ea"/>
              </a:rPr>
              <a:t>수상</a:t>
            </a:r>
            <a:r>
              <a:rPr lang="en-US" altLang="ko-KR" sz="700" b="0" dirty="0">
                <a:latin typeface="+mj-ea"/>
                <a:ea typeface="+mj-ea"/>
              </a:rPr>
              <a:t>·</a:t>
            </a:r>
            <a:r>
              <a:rPr lang="ko-KR" altLang="en-US" sz="700" b="0" dirty="0">
                <a:latin typeface="+mj-ea"/>
                <a:ea typeface="+mj-ea"/>
              </a:rPr>
              <a:t>특허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184684" y="22134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내역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DEBABF-AA9B-472F-B873-5BDF0C3839E4}"/>
              </a:ext>
            </a:extLst>
          </p:cNvPr>
          <p:cNvSpPr/>
          <p:nvPr/>
        </p:nvSpPr>
        <p:spPr>
          <a:xfrm>
            <a:off x="759271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0B7460-BD81-4985-B475-EDF348CEB044}"/>
              </a:ext>
            </a:extLst>
          </p:cNvPr>
          <p:cNvSpPr/>
          <p:nvPr/>
        </p:nvSpPr>
        <p:spPr>
          <a:xfrm>
            <a:off x="2155625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6ABA2A-87E5-4B28-B354-FFD96674CCB6}"/>
              </a:ext>
            </a:extLst>
          </p:cNvPr>
          <p:cNvSpPr/>
          <p:nvPr/>
        </p:nvSpPr>
        <p:spPr>
          <a:xfrm>
            <a:off x="3552088" y="1700808"/>
            <a:ext cx="1396354" cy="28613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4" name="TextBox 72">
            <a:extLst>
              <a:ext uri="{FF2B5EF4-FFF2-40B4-BE49-F238E27FC236}">
                <a16:creationId xmlns:a16="http://schemas.microsoft.com/office/drawing/2014/main" id="{95744EA9-3F1C-406F-9A72-91884A4097F9}"/>
              </a:ext>
            </a:extLst>
          </p:cNvPr>
          <p:cNvSpPr txBox="1"/>
          <p:nvPr/>
        </p:nvSpPr>
        <p:spPr>
          <a:xfrm>
            <a:off x="956935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 err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인텔리빅스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TextBox 72">
            <a:extLst>
              <a:ext uri="{FF2B5EF4-FFF2-40B4-BE49-F238E27FC236}">
                <a16:creationId xmlns:a16="http://schemas.microsoft.com/office/drawing/2014/main" id="{D1826DF8-9316-43F8-B102-3589CD8BD971}"/>
              </a:ext>
            </a:extLst>
          </p:cNvPr>
          <p:cNvSpPr txBox="1"/>
          <p:nvPr/>
        </p:nvSpPr>
        <p:spPr>
          <a:xfrm>
            <a:off x="2341879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CEO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의 말</a:t>
            </a:r>
          </a:p>
        </p:txBody>
      </p:sp>
      <p:sp>
        <p:nvSpPr>
          <p:cNvPr id="16" name="TextBox 72">
            <a:extLst>
              <a:ext uri="{FF2B5EF4-FFF2-40B4-BE49-F238E27FC236}">
                <a16:creationId xmlns:a16="http://schemas.microsoft.com/office/drawing/2014/main" id="{5552E2F0-D1DD-48A5-BFD7-9ABB6BAA53A1}"/>
              </a:ext>
            </a:extLst>
          </p:cNvPr>
          <p:cNvSpPr txBox="1"/>
          <p:nvPr/>
        </p:nvSpPr>
        <p:spPr>
          <a:xfrm>
            <a:off x="3750012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연혁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1B3315-4263-4005-9A6E-E98A83C0BACA}"/>
              </a:ext>
            </a:extLst>
          </p:cNvPr>
          <p:cNvSpPr/>
          <p:nvPr/>
        </p:nvSpPr>
        <p:spPr>
          <a:xfrm>
            <a:off x="4948333" y="1700808"/>
            <a:ext cx="1396354" cy="28613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72">
            <a:extLst>
              <a:ext uri="{FF2B5EF4-FFF2-40B4-BE49-F238E27FC236}">
                <a16:creationId xmlns:a16="http://schemas.microsoft.com/office/drawing/2014/main" id="{D4978793-2DDE-46EA-9C33-B008A494E3CC}"/>
              </a:ext>
            </a:extLst>
          </p:cNvPr>
          <p:cNvSpPr txBox="1"/>
          <p:nvPr/>
        </p:nvSpPr>
        <p:spPr>
          <a:xfrm>
            <a:off x="5146257" y="1719270"/>
            <a:ext cx="1037492" cy="23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인증</a:t>
            </a:r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수상</a:t>
            </a:r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·</a:t>
            </a:r>
            <a:r>
              <a:rPr lang="ko-KR" altLang="en-US" sz="700" dirty="0">
                <a:solidFill>
                  <a:schemeClr val="bg1"/>
                </a:solidFill>
                <a:latin typeface="+mj-ea"/>
                <a:ea typeface="+mj-ea"/>
              </a:rPr>
              <a:t>특허</a:t>
            </a:r>
          </a:p>
        </p:txBody>
      </p:sp>
      <p:sp>
        <p:nvSpPr>
          <p:cNvPr id="26" name="아래쪽 화살표[D] 224">
            <a:extLst>
              <a:ext uri="{FF2B5EF4-FFF2-40B4-BE49-F238E27FC236}">
                <a16:creationId xmlns:a16="http://schemas.microsoft.com/office/drawing/2014/main" id="{AE4C4F84-89D4-4EDC-A146-A6B56534E9AC}"/>
              </a:ext>
            </a:extLst>
          </p:cNvPr>
          <p:cNvSpPr/>
          <p:nvPr/>
        </p:nvSpPr>
        <p:spPr>
          <a:xfrm>
            <a:off x="7112446" y="5949280"/>
            <a:ext cx="697386" cy="410627"/>
          </a:xfrm>
          <a:prstGeom prst="downArrow">
            <a:avLst>
              <a:gd name="adj1" fmla="val 73544"/>
              <a:gd name="adj2" fmla="val 5000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[1/2]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다음 페이지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계속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EFBC7-9560-42B7-807A-C914D05854CE}"/>
              </a:ext>
            </a:extLst>
          </p:cNvPr>
          <p:cNvSpPr txBox="1"/>
          <p:nvPr/>
        </p:nvSpPr>
        <p:spPr>
          <a:xfrm>
            <a:off x="1040994" y="2462081"/>
            <a:ext cx="5142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 err="1">
                <a:latin typeface="+mj-ea"/>
                <a:ea typeface="+mj-ea"/>
              </a:rPr>
              <a:t>인텔리빅스</a:t>
            </a:r>
            <a:r>
              <a:rPr lang="en-US" altLang="ko-KR" sz="700" b="0" dirty="0">
                <a:latin typeface="+mj-ea"/>
                <a:ea typeface="+mj-ea"/>
              </a:rPr>
              <a:t>(</a:t>
            </a:r>
            <a:r>
              <a:rPr lang="en-US" altLang="ko-KR" sz="700" b="0" dirty="0" err="1">
                <a:latin typeface="+mj-ea"/>
                <a:ea typeface="+mj-ea"/>
              </a:rPr>
              <a:t>IntelliVIX</a:t>
            </a:r>
            <a:r>
              <a:rPr lang="en-US" altLang="ko-KR" sz="700" b="0" dirty="0">
                <a:latin typeface="+mj-ea"/>
                <a:ea typeface="+mj-ea"/>
              </a:rPr>
              <a:t>)</a:t>
            </a:r>
            <a:r>
              <a:rPr lang="ko-KR" altLang="en-US" sz="700" b="0" dirty="0">
                <a:latin typeface="+mj-ea"/>
                <a:ea typeface="+mj-ea"/>
              </a:rPr>
              <a:t>의 </a:t>
            </a:r>
            <a:r>
              <a:rPr lang="en-US" altLang="ko-KR" sz="700" b="0" dirty="0">
                <a:latin typeface="+mj-ea"/>
                <a:ea typeface="+mj-ea"/>
              </a:rPr>
              <a:t>Vision AI</a:t>
            </a:r>
            <a:r>
              <a:rPr lang="ko-KR" altLang="en-US" sz="700" b="0" dirty="0">
                <a:latin typeface="+mj-ea"/>
                <a:ea typeface="+mj-ea"/>
              </a:rPr>
              <a:t> 기술은 공신력 있는 국내</a:t>
            </a:r>
            <a:r>
              <a:rPr lang="en-US" altLang="ko-KR" sz="700" b="0" dirty="0">
                <a:latin typeface="+mj-ea"/>
                <a:ea typeface="+mj-ea"/>
              </a:rPr>
              <a:t>/</a:t>
            </a:r>
            <a:r>
              <a:rPr lang="ko-KR" altLang="en-US" sz="700" b="0" dirty="0">
                <a:latin typeface="+mj-ea"/>
                <a:ea typeface="+mj-ea"/>
              </a:rPr>
              <a:t>외 주요 인증을 통해 최고의 기술 기업으로 인정받고 있습니다</a:t>
            </a:r>
            <a:r>
              <a:rPr lang="en-US" altLang="ko-KR" sz="700" b="0" dirty="0">
                <a:latin typeface="+mj-ea"/>
                <a:ea typeface="+mj-ea"/>
              </a:rPr>
              <a:t>. </a:t>
            </a:r>
          </a:p>
        </p:txBody>
      </p:sp>
      <p:pic>
        <p:nvPicPr>
          <p:cNvPr id="30" name="Picture 56">
            <a:extLst>
              <a:ext uri="{FF2B5EF4-FFF2-40B4-BE49-F238E27FC236}">
                <a16:creationId xmlns:a16="http://schemas.microsoft.com/office/drawing/2014/main" id="{3A48441F-BC7D-4F88-B110-BBE503D899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87"/>
          <a:stretch/>
        </p:blipFill>
        <p:spPr>
          <a:xfrm>
            <a:off x="3778113" y="3127078"/>
            <a:ext cx="686662" cy="4256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60">
            <a:extLst>
              <a:ext uri="{FF2B5EF4-FFF2-40B4-BE49-F238E27FC236}">
                <a16:creationId xmlns:a16="http://schemas.microsoft.com/office/drawing/2014/main" id="{DB4E19BC-51F4-4C79-A321-FD364BE96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3" r="51584"/>
          <a:stretch/>
        </p:blipFill>
        <p:spPr>
          <a:xfrm>
            <a:off x="1489083" y="3084611"/>
            <a:ext cx="823686" cy="510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61">
            <a:extLst>
              <a:ext uri="{FF2B5EF4-FFF2-40B4-BE49-F238E27FC236}">
                <a16:creationId xmlns:a16="http://schemas.microsoft.com/office/drawing/2014/main" id="{D27BC445-7677-486E-811E-9252398971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2" r="25775"/>
          <a:stretch/>
        </p:blipFill>
        <p:spPr>
          <a:xfrm>
            <a:off x="2587019" y="3079019"/>
            <a:ext cx="823686" cy="5105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2" descr="뉴스]GS인증 획득 - Smart Convergence Billing">
            <a:extLst>
              <a:ext uri="{FF2B5EF4-FFF2-40B4-BE49-F238E27FC236}">
                <a16:creationId xmlns:a16="http://schemas.microsoft.com/office/drawing/2014/main" id="{B1B3680A-A03A-4263-903D-1658C5804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501" y="2915479"/>
            <a:ext cx="1123950" cy="7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1CF0BF0C-4C3B-4D2A-AA30-C8B8EB372C30}"/>
              </a:ext>
            </a:extLst>
          </p:cNvPr>
          <p:cNvSpPr txBox="1">
            <a:spLocks/>
          </p:cNvSpPr>
          <p:nvPr/>
        </p:nvSpPr>
        <p:spPr>
          <a:xfrm>
            <a:off x="3573748" y="3685745"/>
            <a:ext cx="1099167" cy="42563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영국 </a:t>
            </a:r>
            <a:r>
              <a:rPr lang="en-US" altLang="ko-KR" sz="600" b="1" dirty="0">
                <a:latin typeface="+mn-ea"/>
                <a:ea typeface="+mn-ea"/>
              </a:rPr>
              <a:t>CPNI </a:t>
            </a:r>
            <a:r>
              <a:rPr lang="ko-KR" altLang="en-US" sz="600" b="1" dirty="0">
                <a:latin typeface="+mn-ea"/>
                <a:ea typeface="+mn-ea"/>
              </a:rPr>
              <a:t>인증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(</a:t>
            </a: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구 </a:t>
            </a:r>
            <a:r>
              <a:rPr lang="en-US" altLang="ko-KR" sz="600" b="0" spc="-100" dirty="0" err="1">
                <a:latin typeface="+mn-ea"/>
                <a:ea typeface="+mn-ea"/>
                <a:cs typeface="Aharoni" panose="02010803020104030203" pitchFamily="2" charset="-79"/>
              </a:rPr>
              <a:t>i</a:t>
            </a: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-LIDS)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84DBEFB-842A-4733-A880-62750D1104D5}"/>
              </a:ext>
            </a:extLst>
          </p:cNvPr>
          <p:cNvSpPr txBox="1">
            <a:spLocks/>
          </p:cNvSpPr>
          <p:nvPr/>
        </p:nvSpPr>
        <p:spPr>
          <a:xfrm>
            <a:off x="1265273" y="3654432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한국인터넷진흥원</a:t>
            </a:r>
            <a:r>
              <a:rPr lang="en-US" altLang="ko-KR" sz="600" b="1" dirty="0">
                <a:latin typeface="+mn-ea"/>
                <a:ea typeface="+mn-ea"/>
              </a:rPr>
              <a:t>(KISA)</a:t>
            </a:r>
          </a:p>
          <a:p>
            <a:pPr>
              <a:lnSpc>
                <a:spcPct val="110000"/>
              </a:lnSpc>
            </a:pPr>
            <a:r>
              <a:rPr lang="ko-KR" altLang="en-US" sz="600" b="0" dirty="0">
                <a:latin typeface="+mn-ea"/>
                <a:ea typeface="+mn-ea"/>
              </a:rPr>
              <a:t>지능형 </a:t>
            </a:r>
            <a:r>
              <a:rPr lang="en-US" altLang="ko-KR" sz="600" b="0" dirty="0">
                <a:latin typeface="+mn-ea"/>
                <a:ea typeface="+mn-ea"/>
              </a:rPr>
              <a:t>CCTV </a:t>
            </a:r>
            <a:r>
              <a:rPr lang="ko-KR" altLang="en-US" sz="600" b="0" dirty="0">
                <a:latin typeface="+mn-ea"/>
                <a:ea typeface="+mn-ea"/>
              </a:rPr>
              <a:t>성능인증 </a:t>
            </a:r>
            <a:r>
              <a:rPr lang="en-US" altLang="ko-KR" sz="600" b="0" dirty="0">
                <a:latin typeface="+mn-ea"/>
                <a:ea typeface="+mn-ea"/>
              </a:rPr>
              <a:t>1</a:t>
            </a:r>
            <a:r>
              <a:rPr lang="ko-KR" altLang="en-US" sz="600" b="0" dirty="0">
                <a:latin typeface="+mn-ea"/>
                <a:ea typeface="+mn-ea"/>
              </a:rPr>
              <a:t>호</a:t>
            </a:r>
            <a:endParaRPr lang="en-US" altLang="ko-KR" sz="600" b="0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민간 </a:t>
            </a: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/ </a:t>
            </a: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방위 사업 인증 보유 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B9B62E0-E626-4E66-8E8D-103572A9EAAE}"/>
              </a:ext>
            </a:extLst>
          </p:cNvPr>
          <p:cNvSpPr txBox="1">
            <a:spLocks/>
          </p:cNvSpPr>
          <p:nvPr/>
        </p:nvSpPr>
        <p:spPr>
          <a:xfrm>
            <a:off x="2327874" y="3680840"/>
            <a:ext cx="1341977" cy="330082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한국인터넷진흥원</a:t>
            </a:r>
            <a:r>
              <a:rPr lang="en-US" altLang="ko-KR" sz="600" b="1" dirty="0">
                <a:latin typeface="+mn-ea"/>
                <a:ea typeface="+mn-ea"/>
              </a:rPr>
              <a:t>(KISA)</a:t>
            </a:r>
          </a:p>
          <a:p>
            <a:pPr>
              <a:lnSpc>
                <a:spcPct val="110000"/>
              </a:lnSpc>
            </a:pPr>
            <a:r>
              <a:rPr lang="ko-KR" altLang="en-US" sz="600" b="0" dirty="0">
                <a:latin typeface="+mn-ea"/>
                <a:ea typeface="+mn-ea"/>
              </a:rPr>
              <a:t>바이오인식얼굴 성능인증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4BCAEE1-96B1-4FD0-8970-D944E03D5444}"/>
              </a:ext>
            </a:extLst>
          </p:cNvPr>
          <p:cNvSpPr txBox="1">
            <a:spLocks/>
          </p:cNvSpPr>
          <p:nvPr/>
        </p:nvSpPr>
        <p:spPr>
          <a:xfrm>
            <a:off x="4680284" y="3695352"/>
            <a:ext cx="1099167" cy="42563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600" b="1" spc="-100" dirty="0">
                <a:latin typeface="+mn-ea"/>
                <a:ea typeface="+mn-ea"/>
                <a:cs typeface="Aharoni" panose="02010803020104030203" pitchFamily="2" charset="-79"/>
              </a:rPr>
              <a:t>GS</a:t>
            </a:r>
            <a:r>
              <a:rPr lang="ko-KR" altLang="en-US" sz="600" b="1" spc="-100" dirty="0">
                <a:latin typeface="+mn-ea"/>
                <a:ea typeface="+mn-ea"/>
                <a:cs typeface="Aharoni" panose="02010803020104030203" pitchFamily="2" charset="-79"/>
              </a:rPr>
              <a:t> 인증 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768BCB9-08B3-4E92-8E98-932783DDF50A}"/>
              </a:ext>
            </a:extLst>
          </p:cNvPr>
          <p:cNvGrpSpPr/>
          <p:nvPr/>
        </p:nvGrpSpPr>
        <p:grpSpPr>
          <a:xfrm>
            <a:off x="1165714" y="4190090"/>
            <a:ext cx="1317513" cy="787412"/>
            <a:chOff x="-1677767" y="2052967"/>
            <a:chExt cx="2751503" cy="1644436"/>
          </a:xfrm>
        </p:grpSpPr>
        <p:sp>
          <p:nvSpPr>
            <p:cNvPr id="66" name="Title 1">
              <a:extLst>
                <a:ext uri="{FF2B5EF4-FFF2-40B4-BE49-F238E27FC236}">
                  <a16:creationId xmlns:a16="http://schemas.microsoft.com/office/drawing/2014/main" id="{0F10A040-478C-439A-9F72-E6257EEED0DB}"/>
                </a:ext>
              </a:extLst>
            </p:cNvPr>
            <p:cNvSpPr txBox="1">
              <a:spLocks/>
            </p:cNvSpPr>
            <p:nvPr/>
          </p:nvSpPr>
          <p:spPr>
            <a:xfrm>
              <a:off x="-1677767" y="3196756"/>
              <a:ext cx="2751503" cy="500647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10000"/>
                </a:lnSpc>
              </a:pPr>
              <a:r>
                <a:rPr lang="en-US" altLang="ko-KR" sz="600" b="1" dirty="0">
                  <a:latin typeface="+mn-ea"/>
                  <a:ea typeface="+mn-ea"/>
                </a:rPr>
                <a:t>TTA </a:t>
              </a:r>
              <a:r>
                <a:rPr lang="ko-KR" altLang="en-US" sz="600" b="1" dirty="0">
                  <a:latin typeface="+mn-ea"/>
                  <a:ea typeface="+mn-ea"/>
                </a:rPr>
                <a:t>영상보안 시스템용 </a:t>
              </a:r>
              <a:r>
                <a:rPr lang="en-US" altLang="ko-KR" sz="600" b="1" dirty="0">
                  <a:latin typeface="+mn-ea"/>
                  <a:ea typeface="+mn-ea"/>
                </a:rPr>
                <a:t>NVR</a:t>
              </a:r>
            </a:p>
            <a:p>
              <a:pPr>
                <a:lnSpc>
                  <a:spcPct val="110000"/>
                </a:lnSpc>
              </a:pPr>
              <a:r>
                <a:rPr lang="ko-KR" altLang="en-US" sz="600" b="0" dirty="0">
                  <a:latin typeface="+mn-ea"/>
                  <a:ea typeface="+mn-ea"/>
                </a:rPr>
                <a:t>품질 및 상호운용성 인증</a:t>
              </a:r>
              <a:endParaRPr lang="en-US" altLang="ko-KR" sz="600" b="0" spc="-100" dirty="0"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  <p:pic>
          <p:nvPicPr>
            <p:cNvPr id="67" name="Picture 63">
              <a:extLst>
                <a:ext uri="{FF2B5EF4-FFF2-40B4-BE49-F238E27FC236}">
                  <a16:creationId xmlns:a16="http://schemas.microsoft.com/office/drawing/2014/main" id="{2EEDFF8C-DBB8-4D98-B31A-4E6BA863D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00" r="-913"/>
            <a:stretch/>
          </p:blipFill>
          <p:spPr>
            <a:xfrm>
              <a:off x="-992020" y="2052967"/>
              <a:ext cx="1577416" cy="9777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4768F3-F58E-475A-B7CE-9F452B1F1881}"/>
              </a:ext>
            </a:extLst>
          </p:cNvPr>
          <p:cNvSpPr/>
          <p:nvPr/>
        </p:nvSpPr>
        <p:spPr bwMode="auto">
          <a:xfrm>
            <a:off x="154832" y="5403105"/>
            <a:ext cx="6849214" cy="291864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ADCEBC-63E8-4E1E-9B16-D7CA589DF973}"/>
              </a:ext>
            </a:extLst>
          </p:cNvPr>
          <p:cNvSpPr/>
          <p:nvPr/>
        </p:nvSpPr>
        <p:spPr bwMode="auto">
          <a:xfrm>
            <a:off x="166088" y="5317691"/>
            <a:ext cx="6837957" cy="1792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7" name="Picture 2" descr="관련 이미지">
            <a:extLst>
              <a:ext uri="{FF2B5EF4-FFF2-40B4-BE49-F238E27FC236}">
                <a16:creationId xmlns:a16="http://schemas.microsoft.com/office/drawing/2014/main" id="{6FF24405-6D80-4604-9C9F-079D01E3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698" y="4276998"/>
            <a:ext cx="522544" cy="34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angle 152">
            <a:extLst>
              <a:ext uri="{FF2B5EF4-FFF2-40B4-BE49-F238E27FC236}">
                <a16:creationId xmlns:a16="http://schemas.microsoft.com/office/drawing/2014/main" id="{7D87328F-9B6A-4DAB-B3F3-89EAFDB64ABC}"/>
              </a:ext>
            </a:extLst>
          </p:cNvPr>
          <p:cNvSpPr/>
          <p:nvPr/>
        </p:nvSpPr>
        <p:spPr>
          <a:xfrm>
            <a:off x="2459621" y="4718204"/>
            <a:ext cx="1188697" cy="439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b="1" spc="-30" dirty="0">
                <a:latin typeface="+mj-ea"/>
                <a:ea typeface="+mj-ea"/>
              </a:rPr>
              <a:t>한국도로공사 </a:t>
            </a:r>
            <a:br>
              <a:rPr lang="en-US" altLang="ko-KR" sz="600" b="1" spc="-30" dirty="0">
                <a:latin typeface="+mj-ea"/>
                <a:ea typeface="+mj-ea"/>
              </a:rPr>
            </a:br>
            <a:r>
              <a:rPr lang="ko-KR" altLang="en-US" sz="600" b="0" spc="-30" dirty="0">
                <a:latin typeface="+mj-ea"/>
                <a:ea typeface="+mj-ea"/>
              </a:rPr>
              <a:t>터널사고</a:t>
            </a:r>
            <a:r>
              <a:rPr lang="en-US" altLang="ko-KR" sz="600" b="0" spc="-30" dirty="0">
                <a:latin typeface="+mj-ea"/>
                <a:ea typeface="+mj-ea"/>
              </a:rPr>
              <a:t> </a:t>
            </a:r>
            <a:r>
              <a:rPr lang="ko-KR" altLang="en-US" sz="600" b="0" spc="-30" dirty="0">
                <a:latin typeface="+mj-ea"/>
                <a:ea typeface="+mj-ea"/>
              </a:rPr>
              <a:t>자동감지 시스템</a:t>
            </a:r>
            <a:r>
              <a:rPr lang="en-US" altLang="ko-KR" sz="600" b="0" spc="-30" dirty="0">
                <a:latin typeface="+mj-ea"/>
                <a:ea typeface="+mj-ea"/>
              </a:rPr>
              <a:t> </a:t>
            </a:r>
            <a:br>
              <a:rPr lang="en-US" altLang="ko-KR" sz="600" b="0" spc="-30" dirty="0">
                <a:latin typeface="+mj-ea"/>
                <a:ea typeface="+mj-ea"/>
              </a:rPr>
            </a:br>
            <a:r>
              <a:rPr lang="ko-KR" altLang="en-US" sz="600" b="0" spc="-30" dirty="0">
                <a:latin typeface="+mj-ea"/>
                <a:ea typeface="+mj-ea"/>
              </a:rPr>
              <a:t>현장성능시험 통과</a:t>
            </a:r>
            <a:endParaRPr lang="en-US" altLang="ko-KR" sz="600" b="0" spc="-30" dirty="0">
              <a:latin typeface="+mj-ea"/>
              <a:ea typeface="+mj-ea"/>
            </a:endParaRPr>
          </a:p>
        </p:txBody>
      </p:sp>
      <p:pic>
        <p:nvPicPr>
          <p:cNvPr id="79" name="Picture 6" descr="로고다운+iso 9001 인증마크 : 네이버 블로그">
            <a:extLst>
              <a:ext uri="{FF2B5EF4-FFF2-40B4-BE49-F238E27FC236}">
                <a16:creationId xmlns:a16="http://schemas.microsoft.com/office/drawing/2014/main" id="{97CF4DF8-F2B7-4216-974B-752A0AD0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342" y="4228232"/>
            <a:ext cx="402716" cy="38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8" descr="건설기술관리 및 감리체계 선진화 지원">
            <a:extLst>
              <a:ext uri="{FF2B5EF4-FFF2-40B4-BE49-F238E27FC236}">
                <a16:creationId xmlns:a16="http://schemas.microsoft.com/office/drawing/2014/main" id="{45438624-B063-4B7F-991B-2151237AF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53"/>
          <a:stretch/>
        </p:blipFill>
        <p:spPr bwMode="auto">
          <a:xfrm>
            <a:off x="4979508" y="4236754"/>
            <a:ext cx="606287" cy="32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152">
            <a:extLst>
              <a:ext uri="{FF2B5EF4-FFF2-40B4-BE49-F238E27FC236}">
                <a16:creationId xmlns:a16="http://schemas.microsoft.com/office/drawing/2014/main" id="{EBA0CDCF-2814-4084-9E1B-426E9D44B449}"/>
              </a:ext>
            </a:extLst>
          </p:cNvPr>
          <p:cNvSpPr/>
          <p:nvPr/>
        </p:nvSpPr>
        <p:spPr>
          <a:xfrm>
            <a:off x="3634412" y="4711821"/>
            <a:ext cx="1021553" cy="19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b="1" spc="-30" dirty="0">
                <a:latin typeface="+mj-ea"/>
                <a:ea typeface="+mj-ea"/>
              </a:rPr>
              <a:t>품질경영 시스템 인증서</a:t>
            </a:r>
            <a:endParaRPr lang="en-US" altLang="ko-KR" sz="600" spc="-30" dirty="0">
              <a:latin typeface="+mj-ea"/>
              <a:ea typeface="+mj-ea"/>
            </a:endParaRPr>
          </a:p>
        </p:txBody>
      </p:sp>
      <p:sp>
        <p:nvSpPr>
          <p:cNvPr id="82" name="Rectangle 152">
            <a:extLst>
              <a:ext uri="{FF2B5EF4-FFF2-40B4-BE49-F238E27FC236}">
                <a16:creationId xmlns:a16="http://schemas.microsoft.com/office/drawing/2014/main" id="{7D46D03A-5F6C-4598-9E2D-51AB761A9DF0}"/>
              </a:ext>
            </a:extLst>
          </p:cNvPr>
          <p:cNvSpPr/>
          <p:nvPr/>
        </p:nvSpPr>
        <p:spPr>
          <a:xfrm>
            <a:off x="4709540" y="4703080"/>
            <a:ext cx="1143336" cy="439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b="1" spc="-30" dirty="0">
                <a:latin typeface="+mj-ea"/>
                <a:ea typeface="+mj-ea"/>
              </a:rPr>
              <a:t>한국건설기술연구원</a:t>
            </a:r>
            <a:endParaRPr lang="en-US" altLang="ko-KR" sz="600" b="1" spc="-30" dirty="0">
              <a:latin typeface="+mj-ea"/>
              <a:ea typeface="+mj-ea"/>
            </a:endParaRPr>
          </a:p>
          <a:p>
            <a:pPr algn="ctr">
              <a:lnSpc>
                <a:spcPct val="130000"/>
              </a:lnSpc>
            </a:pPr>
            <a:r>
              <a:rPr lang="ko-KR" altLang="en-US" sz="600" b="0" spc="-30" dirty="0">
                <a:latin typeface="+mj-ea"/>
                <a:ea typeface="+mj-ea"/>
              </a:rPr>
              <a:t>돌발 상황 검지 성능평가</a:t>
            </a:r>
            <a:r>
              <a:rPr lang="en-US" altLang="ko-KR" sz="600" b="0" spc="-30" dirty="0">
                <a:latin typeface="+mj-ea"/>
                <a:ea typeface="+mj-ea"/>
              </a:rPr>
              <a:t> </a:t>
            </a:r>
            <a:r>
              <a:rPr lang="ko-KR" altLang="en-US" sz="600" b="0" spc="-30" dirty="0">
                <a:latin typeface="+mj-ea"/>
                <a:ea typeface="+mj-ea"/>
              </a:rPr>
              <a:t>최상급</a:t>
            </a:r>
            <a:endParaRPr lang="en-US" altLang="ko-KR" sz="600" b="0" spc="-30" dirty="0">
              <a:latin typeface="+mj-ea"/>
              <a:ea typeface="+mj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5A4B241-DA1C-4066-9C1C-6AE04B826823}"/>
              </a:ext>
            </a:extLst>
          </p:cNvPr>
          <p:cNvGrpSpPr/>
          <p:nvPr/>
        </p:nvGrpSpPr>
        <p:grpSpPr>
          <a:xfrm>
            <a:off x="1586361" y="5359969"/>
            <a:ext cx="607300" cy="738881"/>
            <a:chOff x="7544399" y="4209378"/>
            <a:chExt cx="847200" cy="56414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544511-59B5-47F2-B609-E739D704595D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F56D6C-09F8-4528-A718-2208E3CA8105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A129FA3-76BB-4815-9DEE-3FE389B41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3C6E37C-C98D-4EDE-9380-F956D34D40C1}"/>
              </a:ext>
            </a:extLst>
          </p:cNvPr>
          <p:cNvGrpSpPr/>
          <p:nvPr/>
        </p:nvGrpSpPr>
        <p:grpSpPr>
          <a:xfrm>
            <a:off x="2707281" y="5359970"/>
            <a:ext cx="607300" cy="738881"/>
            <a:chOff x="7544399" y="4209378"/>
            <a:chExt cx="847200" cy="56414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4E50394-E225-49E7-8E2B-F3F2271D1E4F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F535355-0EFE-4107-BD20-F8D5D555A3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3AF7A9A-96EE-4068-B5F1-EDEE885F5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7265EBD-5D92-4B6B-ACE1-FE2C72F7E4F8}"/>
              </a:ext>
            </a:extLst>
          </p:cNvPr>
          <p:cNvGrpSpPr/>
          <p:nvPr/>
        </p:nvGrpSpPr>
        <p:grpSpPr>
          <a:xfrm>
            <a:off x="3840240" y="5359970"/>
            <a:ext cx="607300" cy="738881"/>
            <a:chOff x="7544399" y="4209378"/>
            <a:chExt cx="847200" cy="56414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8144FF8-599E-4D81-BB4D-3E692B5971B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657976C-D59E-4417-B8F3-646EAD24687B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48376A1-4C48-4DF0-A303-2CD69C3D78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C7D657D-5751-4437-B2B3-30B6B962394E}"/>
              </a:ext>
            </a:extLst>
          </p:cNvPr>
          <p:cNvGrpSpPr/>
          <p:nvPr/>
        </p:nvGrpSpPr>
        <p:grpSpPr>
          <a:xfrm>
            <a:off x="4936272" y="5359969"/>
            <a:ext cx="607300" cy="738881"/>
            <a:chOff x="7544399" y="4209378"/>
            <a:chExt cx="847200" cy="56414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A7B287D-F76D-4421-B5E6-9EB84B1AFC5A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35C4CC9-5FEA-4549-A0A2-8D45DE5D626B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18F815B-FA74-4DF8-992D-2C91DEBB9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itle 1">
            <a:extLst>
              <a:ext uri="{FF2B5EF4-FFF2-40B4-BE49-F238E27FC236}">
                <a16:creationId xmlns:a16="http://schemas.microsoft.com/office/drawing/2014/main" id="{515DA41D-ED3F-4DDA-BC28-D127160C1680}"/>
              </a:ext>
            </a:extLst>
          </p:cNvPr>
          <p:cNvSpPr txBox="1">
            <a:spLocks/>
          </p:cNvSpPr>
          <p:nvPr/>
        </p:nvSpPr>
        <p:spPr>
          <a:xfrm>
            <a:off x="1184359" y="6175348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국토교통분야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‘</a:t>
            </a: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혁신기업 국가대표 </a:t>
            </a: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1000’ </a:t>
            </a: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선정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A313C2DA-303D-42F6-9196-266CFB83EB12}"/>
              </a:ext>
            </a:extLst>
          </p:cNvPr>
          <p:cNvSpPr txBox="1">
            <a:spLocks/>
          </p:cNvSpPr>
          <p:nvPr/>
        </p:nvSpPr>
        <p:spPr>
          <a:xfrm>
            <a:off x="2325293" y="6172323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 err="1">
                <a:latin typeface="+mn-ea"/>
                <a:ea typeface="+mn-ea"/>
              </a:rPr>
              <a:t>청년친화강소기업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BD9A820D-E673-4EAD-BA08-677DD7A987AC}"/>
              </a:ext>
            </a:extLst>
          </p:cNvPr>
          <p:cNvSpPr txBox="1">
            <a:spLocks/>
          </p:cNvSpPr>
          <p:nvPr/>
        </p:nvSpPr>
        <p:spPr>
          <a:xfrm>
            <a:off x="3473535" y="6172323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기술역량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우수기업 인증 </a:t>
            </a: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(2000)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CBD8B826-CAF4-4FC9-AFF5-43FEC6B64A35}"/>
              </a:ext>
            </a:extLst>
          </p:cNvPr>
          <p:cNvSpPr txBox="1">
            <a:spLocks/>
          </p:cNvSpPr>
          <p:nvPr/>
        </p:nvSpPr>
        <p:spPr>
          <a:xfrm>
            <a:off x="4530311" y="6138267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altLang="ko-KR" sz="600" b="1" dirty="0">
                <a:latin typeface="+mn-ea"/>
                <a:ea typeface="+mn-ea"/>
              </a:rPr>
              <a:t>CIO Advisor </a:t>
            </a:r>
            <a:r>
              <a:rPr lang="ko-KR" altLang="en-US" sz="600" b="1" dirty="0">
                <a:latin typeface="+mn-ea"/>
                <a:ea typeface="+mn-ea"/>
              </a:rPr>
              <a:t>선정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‘Top 10 Machine Learning </a:t>
            </a:r>
            <a:r>
              <a:rPr lang="en-US" altLang="ko-KR" sz="600" spc="-100" dirty="0" err="1">
                <a:latin typeface="+mn-ea"/>
                <a:ea typeface="+mn-ea"/>
                <a:cs typeface="Aharoni" panose="02010803020104030203" pitchFamily="2" charset="-79"/>
              </a:rPr>
              <a:t>Soluthion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Provider 2019’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568B9FD-0F8B-492E-8A50-7B654BB41DA3}"/>
              </a:ext>
            </a:extLst>
          </p:cNvPr>
          <p:cNvGrpSpPr/>
          <p:nvPr/>
        </p:nvGrpSpPr>
        <p:grpSpPr>
          <a:xfrm>
            <a:off x="1574087" y="6743681"/>
            <a:ext cx="607300" cy="738881"/>
            <a:chOff x="7544399" y="4209378"/>
            <a:chExt cx="847200" cy="564143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7289553-1503-4FA1-AFA4-20FADF6731BA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6FB9D81D-E1CD-43DF-A1AE-CF50F821FC5B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150A41E-9456-40AB-8355-6C2F4FC7F0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C4E46B05-2069-4246-B8C2-009F42DCB782}"/>
              </a:ext>
            </a:extLst>
          </p:cNvPr>
          <p:cNvGrpSpPr/>
          <p:nvPr/>
        </p:nvGrpSpPr>
        <p:grpSpPr>
          <a:xfrm>
            <a:off x="2695007" y="6743682"/>
            <a:ext cx="607300" cy="738881"/>
            <a:chOff x="7544399" y="4209378"/>
            <a:chExt cx="847200" cy="564143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D956710-32F7-45D1-AE6E-E81823DF8301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6E573A28-27A7-4BEF-BC0B-38FCF572EEB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A7B0F346-9308-458B-9B97-453335BE9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1C66C92-B17C-4715-994F-A46D72E54BDF}"/>
              </a:ext>
            </a:extLst>
          </p:cNvPr>
          <p:cNvGrpSpPr/>
          <p:nvPr/>
        </p:nvGrpSpPr>
        <p:grpSpPr>
          <a:xfrm>
            <a:off x="3827966" y="6743682"/>
            <a:ext cx="607300" cy="738881"/>
            <a:chOff x="7544399" y="4209378"/>
            <a:chExt cx="847200" cy="564143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C74610E-E366-424B-BB09-F121C18930CA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53E0495-04FE-455D-BA76-CD7F649BD36D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391D1A19-5346-470A-B728-714018330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1316FAA6-DC9C-47B3-8A4F-9DAA81517203}"/>
              </a:ext>
            </a:extLst>
          </p:cNvPr>
          <p:cNvGrpSpPr/>
          <p:nvPr/>
        </p:nvGrpSpPr>
        <p:grpSpPr>
          <a:xfrm>
            <a:off x="4923998" y="6743681"/>
            <a:ext cx="607300" cy="738881"/>
            <a:chOff x="7544399" y="4209378"/>
            <a:chExt cx="847200" cy="564143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C559DDF-668A-48AB-A7BA-90FA548E774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5E68E515-E2E3-49F3-A2D8-C3DB709985D2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469D45C-9A89-421A-92BA-025A37D97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Title 1">
            <a:extLst>
              <a:ext uri="{FF2B5EF4-FFF2-40B4-BE49-F238E27FC236}">
                <a16:creationId xmlns:a16="http://schemas.microsoft.com/office/drawing/2014/main" id="{077D41B7-EF4E-442F-939E-A49501DC2759}"/>
              </a:ext>
            </a:extLst>
          </p:cNvPr>
          <p:cNvSpPr txBox="1">
            <a:spLocks/>
          </p:cNvSpPr>
          <p:nvPr/>
        </p:nvSpPr>
        <p:spPr>
          <a:xfrm>
            <a:off x="1172085" y="7559060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벤처기업인증서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122" name="Title 1">
            <a:extLst>
              <a:ext uri="{FF2B5EF4-FFF2-40B4-BE49-F238E27FC236}">
                <a16:creationId xmlns:a16="http://schemas.microsoft.com/office/drawing/2014/main" id="{C8DEDF15-64E4-41FD-9390-6F63C61CB113}"/>
              </a:ext>
            </a:extLst>
          </p:cNvPr>
          <p:cNvSpPr txBox="1">
            <a:spLocks/>
          </p:cNvSpPr>
          <p:nvPr/>
        </p:nvSpPr>
        <p:spPr>
          <a:xfrm>
            <a:off x="2313019" y="7556035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기술혁신형 중소기업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(</a:t>
            </a:r>
            <a:r>
              <a:rPr lang="ko-KR" altLang="en-US" sz="600" spc="-100" dirty="0" err="1">
                <a:latin typeface="+mn-ea"/>
                <a:ea typeface="+mn-ea"/>
                <a:cs typeface="Aharoni" panose="02010803020104030203" pitchFamily="2" charset="-79"/>
              </a:rPr>
              <a:t>이노비즈</a:t>
            </a: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123" name="Title 1">
            <a:extLst>
              <a:ext uri="{FF2B5EF4-FFF2-40B4-BE49-F238E27FC236}">
                <a16:creationId xmlns:a16="http://schemas.microsoft.com/office/drawing/2014/main" id="{3B8B01B7-F883-41D1-AC66-63D0F8059436}"/>
              </a:ext>
            </a:extLst>
          </p:cNvPr>
          <p:cNvSpPr txBox="1">
            <a:spLocks/>
          </p:cNvSpPr>
          <p:nvPr/>
        </p:nvSpPr>
        <p:spPr>
          <a:xfrm>
            <a:off x="3461261" y="7556035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벤처기업협회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우수벤처기업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(</a:t>
            </a: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일자리</a:t>
            </a: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, </a:t>
            </a: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연구개발 우수</a:t>
            </a:r>
            <a:r>
              <a:rPr lang="en-US" altLang="ko-KR" sz="600" spc="-100" dirty="0">
                <a:latin typeface="+mn-ea"/>
                <a:ea typeface="+mn-ea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124" name="Title 1">
            <a:extLst>
              <a:ext uri="{FF2B5EF4-FFF2-40B4-BE49-F238E27FC236}">
                <a16:creationId xmlns:a16="http://schemas.microsoft.com/office/drawing/2014/main" id="{E1E03461-3B06-4741-8174-F705C13B7DC5}"/>
              </a:ext>
            </a:extLst>
          </p:cNvPr>
          <p:cNvSpPr txBox="1">
            <a:spLocks/>
          </p:cNvSpPr>
          <p:nvPr/>
        </p:nvSpPr>
        <p:spPr>
          <a:xfrm>
            <a:off x="4518037" y="7521979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기업부설연구소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인정서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ED9E02-897E-49FE-B770-1309457603ED}"/>
              </a:ext>
            </a:extLst>
          </p:cNvPr>
          <p:cNvSpPr/>
          <p:nvPr/>
        </p:nvSpPr>
        <p:spPr bwMode="auto">
          <a:xfrm>
            <a:off x="4787504" y="4074481"/>
            <a:ext cx="991947" cy="1077479"/>
          </a:xfrm>
          <a:prstGeom prst="rect">
            <a:avLst/>
          </a:prstGeom>
          <a:solidFill>
            <a:schemeClr val="bg1">
              <a:alpha val="91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6A290-60C0-4D51-B8FD-93811418833D}"/>
              </a:ext>
            </a:extLst>
          </p:cNvPr>
          <p:cNvSpPr txBox="1"/>
          <p:nvPr/>
        </p:nvSpPr>
        <p:spPr>
          <a:xfrm>
            <a:off x="4875910" y="4308707"/>
            <a:ext cx="8483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한국건설기술연구원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돌발상황검지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성능평가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최고 평가 획득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정검지율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pPr algn="ctr"/>
            <a:r>
              <a:rPr lang="ko-KR" altLang="en-US" sz="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오경보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0% 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달성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부문 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최상급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달성</a:t>
            </a:r>
          </a:p>
        </p:txBody>
      </p:sp>
      <p:graphicFrame>
        <p:nvGraphicFramePr>
          <p:cNvPr id="83" name="Group 100">
            <a:extLst>
              <a:ext uri="{FF2B5EF4-FFF2-40B4-BE49-F238E27FC236}">
                <a16:creationId xmlns:a16="http://schemas.microsoft.com/office/drawing/2014/main" id="{1517D9CC-AE81-414A-8AB1-A3B3D98CA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16399"/>
              </p:ext>
            </p:extLst>
          </p:nvPr>
        </p:nvGraphicFramePr>
        <p:xfrm>
          <a:off x="7040438" y="980728"/>
          <a:ext cx="2719513" cy="3681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인증 내역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안내 문구 및 인증 내역 노출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(1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줄에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마우스 커서 올릴 시 해당 건 위에 정보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그래픽 83" descr="위쪽 캐럿 단색으로 채워진">
            <a:extLst>
              <a:ext uri="{FF2B5EF4-FFF2-40B4-BE49-F238E27FC236}">
                <a16:creationId xmlns:a16="http://schemas.microsoft.com/office/drawing/2014/main" id="{20B3D20A-42D2-44FE-9D31-BD366653D6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125" name="타원 124">
            <a:extLst>
              <a:ext uri="{FF2B5EF4-FFF2-40B4-BE49-F238E27FC236}">
                <a16:creationId xmlns:a16="http://schemas.microsoft.com/office/drawing/2014/main" id="{EEBED820-FD9D-4AE4-A452-F2B84593F7C4}"/>
              </a:ext>
            </a:extLst>
          </p:cNvPr>
          <p:cNvSpPr/>
          <p:nvPr/>
        </p:nvSpPr>
        <p:spPr bwMode="auto">
          <a:xfrm>
            <a:off x="3077875" y="225634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76F2CCD-B639-405F-A836-1965F11DA87A}"/>
              </a:ext>
            </a:extLst>
          </p:cNvPr>
          <p:cNvSpPr/>
          <p:nvPr/>
        </p:nvSpPr>
        <p:spPr bwMode="auto">
          <a:xfrm>
            <a:off x="4714081" y="3993793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27" name="그래픽 126" descr="커서 단색으로 채워진">
            <a:extLst>
              <a:ext uri="{FF2B5EF4-FFF2-40B4-BE49-F238E27FC236}">
                <a16:creationId xmlns:a16="http://schemas.microsoft.com/office/drawing/2014/main" id="{E2EF6B4C-1494-4812-9F3D-A9993E0A44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43698" y="4722454"/>
            <a:ext cx="327969" cy="327969"/>
          </a:xfrm>
          <a:prstGeom prst="rect">
            <a:avLst/>
          </a:prstGeom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FC5EAC4-C30B-4C5A-B8DB-5B9B52423C3C}"/>
              </a:ext>
            </a:extLst>
          </p:cNvPr>
          <p:cNvSpPr/>
          <p:nvPr/>
        </p:nvSpPr>
        <p:spPr bwMode="auto">
          <a:xfrm>
            <a:off x="7688510" y="764704"/>
            <a:ext cx="2071436" cy="936104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[</a:t>
            </a: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기획 의도</a:t>
            </a: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]</a:t>
            </a:r>
            <a:b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b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인증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수상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특허 내역을 한 페이지에 담아 볼 수 있게 하면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600" b="0" dirty="0" err="1">
                <a:solidFill>
                  <a:schemeClr val="bg1"/>
                </a:solidFill>
                <a:latin typeface="+mj-ea"/>
                <a:ea typeface="+mj-ea"/>
              </a:rPr>
              <a:t>유입자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 입장에서 정보 획득이 더 용이할 것 같아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한 페이지로 구성했습니다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143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 설계서 </a:t>
            </a:r>
            <a:r>
              <a:rPr lang="en-US" altLang="ko-KR" dirty="0"/>
              <a:t>(PC)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/</a:t>
            </a:r>
            <a:r>
              <a:rPr lang="ko-KR" altLang="en-US"/>
              <a:t>개정 이력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12549"/>
              </p:ext>
            </p:extLst>
          </p:nvPr>
        </p:nvGraphicFramePr>
        <p:xfrm>
          <a:off x="127678" y="765177"/>
          <a:ext cx="9649741" cy="823496"/>
        </p:xfrm>
        <a:graphic>
          <a:graphicData uri="http://schemas.openxmlformats.org/drawingml/2006/table">
            <a:tbl>
              <a:tblPr/>
              <a:tblGrid>
                <a:gridCol w="718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866">
                  <a:extLst>
                    <a:ext uri="{9D8B030D-6E8A-4147-A177-3AD203B41FA5}">
                      <a16:colId xmlns:a16="http://schemas.microsoft.com/office/drawing/2014/main" val="375906139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Version History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Code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2021-11-02</a:t>
                      </a: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최초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버저닝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UXstory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159" marR="73159" marT="37148" marB="37148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7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834814B-E989-4003-8B9B-FFE3F79EB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4436BD-7DD2-4ACA-80E0-6271E5E214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기업정보 </a:t>
            </a:r>
            <a:r>
              <a:rPr lang="en-US" altLang="ko-KR" dirty="0"/>
              <a:t>&gt; </a:t>
            </a:r>
            <a:r>
              <a:rPr lang="ko-KR" altLang="en-US" dirty="0"/>
              <a:t>인증</a:t>
            </a:r>
            <a:r>
              <a:rPr lang="en-US" altLang="ko-KR" dirty="0"/>
              <a:t>·</a:t>
            </a:r>
            <a:r>
              <a:rPr lang="ko-KR" altLang="en-US" dirty="0"/>
              <a:t>수상</a:t>
            </a:r>
            <a:r>
              <a:rPr lang="en-US" altLang="ko-KR" dirty="0"/>
              <a:t>·</a:t>
            </a:r>
            <a:r>
              <a:rPr lang="ko-KR" altLang="en-US" dirty="0"/>
              <a:t>특허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EBCE86B-A94B-4635-B13D-31B4E4DA61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E6D4248-429E-4BD1-9E9E-1139542A9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156485" y="76470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 내역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DEFBC7-9560-42B7-807A-C914D05854CE}"/>
              </a:ext>
            </a:extLst>
          </p:cNvPr>
          <p:cNvSpPr txBox="1"/>
          <p:nvPr/>
        </p:nvSpPr>
        <p:spPr>
          <a:xfrm>
            <a:off x="1789924" y="1045525"/>
            <a:ext cx="34756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 err="1">
                <a:latin typeface="+mj-ea"/>
                <a:ea typeface="+mj-ea"/>
              </a:rPr>
              <a:t>인텔리빅스</a:t>
            </a:r>
            <a:r>
              <a:rPr lang="en-US" altLang="ko-KR" sz="700" b="0" dirty="0">
                <a:latin typeface="+mj-ea"/>
                <a:ea typeface="+mj-ea"/>
              </a:rPr>
              <a:t>(</a:t>
            </a:r>
            <a:r>
              <a:rPr lang="en-US" altLang="ko-KR" sz="700" b="0" dirty="0" err="1">
                <a:latin typeface="+mj-ea"/>
                <a:ea typeface="+mj-ea"/>
              </a:rPr>
              <a:t>IntelliVIX</a:t>
            </a:r>
            <a:r>
              <a:rPr lang="en-US" altLang="ko-KR" sz="700" b="0" dirty="0">
                <a:latin typeface="+mj-ea"/>
                <a:ea typeface="+mj-ea"/>
              </a:rPr>
              <a:t>)</a:t>
            </a:r>
            <a:r>
              <a:rPr lang="ko-KR" altLang="en-US" sz="700" b="0" dirty="0">
                <a:latin typeface="+mj-ea"/>
                <a:ea typeface="+mj-ea"/>
              </a:rPr>
              <a:t>는 더 나은 사회를 만들기 위해 계속해서 발전하고 있습니다</a:t>
            </a:r>
            <a:r>
              <a:rPr lang="en-US" altLang="ko-KR" sz="7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4768F3-F58E-475A-B7CE-9F452B1F1881}"/>
              </a:ext>
            </a:extLst>
          </p:cNvPr>
          <p:cNvSpPr/>
          <p:nvPr/>
        </p:nvSpPr>
        <p:spPr bwMode="auto">
          <a:xfrm>
            <a:off x="154832" y="5403105"/>
            <a:ext cx="6849214" cy="18242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8ADCEBC-63E8-4E1E-9B16-D7CA589DF973}"/>
              </a:ext>
            </a:extLst>
          </p:cNvPr>
          <p:cNvSpPr/>
          <p:nvPr/>
        </p:nvSpPr>
        <p:spPr bwMode="auto">
          <a:xfrm>
            <a:off x="166088" y="4782229"/>
            <a:ext cx="6837957" cy="1792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5A4B241-DA1C-4066-9C1C-6AE04B826823}"/>
              </a:ext>
            </a:extLst>
          </p:cNvPr>
          <p:cNvGrpSpPr/>
          <p:nvPr/>
        </p:nvGrpSpPr>
        <p:grpSpPr>
          <a:xfrm>
            <a:off x="1548010" y="1446618"/>
            <a:ext cx="607300" cy="738881"/>
            <a:chOff x="7544399" y="4209378"/>
            <a:chExt cx="847200" cy="56414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0544511-59B5-47F2-B609-E739D704595D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F56D6C-09F8-4528-A718-2208E3CA8105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A129FA3-76BB-4815-9DEE-3FE389B41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3C6E37C-C98D-4EDE-9380-F956D34D40C1}"/>
              </a:ext>
            </a:extLst>
          </p:cNvPr>
          <p:cNvGrpSpPr/>
          <p:nvPr/>
        </p:nvGrpSpPr>
        <p:grpSpPr>
          <a:xfrm>
            <a:off x="2600234" y="1446618"/>
            <a:ext cx="607300" cy="738881"/>
            <a:chOff x="7544399" y="4209378"/>
            <a:chExt cx="847200" cy="56414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4E50394-E225-49E7-8E2B-F3F2271D1E4F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F535355-0EFE-4107-BD20-F8D5D555A361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3AF7A9A-96EE-4068-B5F1-EDEE885F5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7265EBD-5D92-4B6B-ACE1-FE2C72F7E4F8}"/>
              </a:ext>
            </a:extLst>
          </p:cNvPr>
          <p:cNvGrpSpPr/>
          <p:nvPr/>
        </p:nvGrpSpPr>
        <p:grpSpPr>
          <a:xfrm>
            <a:off x="3733193" y="1446618"/>
            <a:ext cx="607300" cy="738881"/>
            <a:chOff x="7544399" y="4209378"/>
            <a:chExt cx="847200" cy="564143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8144FF8-599E-4D81-BB4D-3E692B5971B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9657976C-D59E-4417-B8F3-646EAD24687B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48376A1-4C48-4DF0-A303-2CD69C3D78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C7D657D-5751-4437-B2B3-30B6B962394E}"/>
              </a:ext>
            </a:extLst>
          </p:cNvPr>
          <p:cNvGrpSpPr/>
          <p:nvPr/>
        </p:nvGrpSpPr>
        <p:grpSpPr>
          <a:xfrm>
            <a:off x="4829225" y="1446617"/>
            <a:ext cx="607300" cy="738881"/>
            <a:chOff x="7544399" y="4209378"/>
            <a:chExt cx="847200" cy="56414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A7B287D-F76D-4421-B5E6-9EB84B1AFC5A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35C4CC9-5FEA-4549-A0A2-8D45DE5D626B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18F815B-FA74-4DF8-992D-2C91DEBB9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itle 1">
            <a:extLst>
              <a:ext uri="{FF2B5EF4-FFF2-40B4-BE49-F238E27FC236}">
                <a16:creationId xmlns:a16="http://schemas.microsoft.com/office/drawing/2014/main" id="{515DA41D-ED3F-4DDA-BC28-D127160C1680}"/>
              </a:ext>
            </a:extLst>
          </p:cNvPr>
          <p:cNvSpPr txBox="1">
            <a:spLocks/>
          </p:cNvSpPr>
          <p:nvPr/>
        </p:nvSpPr>
        <p:spPr>
          <a:xfrm>
            <a:off x="1146008" y="2261997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상용 </a:t>
            </a:r>
            <a:r>
              <a:rPr lang="en-US" altLang="ko-KR" sz="600" b="1" dirty="0">
                <a:latin typeface="+mn-ea"/>
                <a:ea typeface="+mn-ea"/>
              </a:rPr>
              <a:t>SW </a:t>
            </a:r>
            <a:r>
              <a:rPr lang="ko-KR" altLang="en-US" sz="600" b="1" dirty="0">
                <a:latin typeface="+mn-ea"/>
                <a:ea typeface="+mn-ea"/>
              </a:rPr>
              <a:t>부문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지능형 영상분석 솔루션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우수한 품질의 소프트웨어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개발 및 보급 공로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(2021)</a:t>
            </a:r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A313C2DA-303D-42F6-9196-266CFB83EB12}"/>
              </a:ext>
            </a:extLst>
          </p:cNvPr>
          <p:cNvSpPr txBox="1">
            <a:spLocks/>
          </p:cNvSpPr>
          <p:nvPr/>
        </p:nvSpPr>
        <p:spPr>
          <a:xfrm>
            <a:off x="2218246" y="2258971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중소벤처기업부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벤처기업 경영 및 생산성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향상을 통한 국가 산업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발전 공로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(2020)</a:t>
            </a: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BD9A820D-E673-4EAD-BA08-677DD7A987AC}"/>
              </a:ext>
            </a:extLst>
          </p:cNvPr>
          <p:cNvSpPr txBox="1">
            <a:spLocks/>
          </p:cNvSpPr>
          <p:nvPr/>
        </p:nvSpPr>
        <p:spPr>
          <a:xfrm>
            <a:off x="3366488" y="2258971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산업통상자원부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생산성 향상 활동을 통한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국가 경제 발전 기여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(2020)</a:t>
            </a:r>
          </a:p>
        </p:txBody>
      </p:sp>
      <p:sp>
        <p:nvSpPr>
          <p:cNvPr id="104" name="Title 1">
            <a:extLst>
              <a:ext uri="{FF2B5EF4-FFF2-40B4-BE49-F238E27FC236}">
                <a16:creationId xmlns:a16="http://schemas.microsoft.com/office/drawing/2014/main" id="{CBD8B826-CAF4-4FC9-AFF5-43FEC6B64A35}"/>
              </a:ext>
            </a:extLst>
          </p:cNvPr>
          <p:cNvSpPr txBox="1">
            <a:spLocks/>
          </p:cNvSpPr>
          <p:nvPr/>
        </p:nvSpPr>
        <p:spPr>
          <a:xfrm>
            <a:off x="4455749" y="2247543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과학기술정보통신부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ICT </a:t>
            </a: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융합을 통한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국가산업 발전 기여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(2019)</a:t>
            </a: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B2370FA-BC34-4ED4-AD53-2C1FA80A1CA1}"/>
              </a:ext>
            </a:extLst>
          </p:cNvPr>
          <p:cNvGrpSpPr/>
          <p:nvPr/>
        </p:nvGrpSpPr>
        <p:grpSpPr>
          <a:xfrm>
            <a:off x="2617210" y="3081662"/>
            <a:ext cx="607300" cy="738881"/>
            <a:chOff x="7544399" y="4209378"/>
            <a:chExt cx="847200" cy="564143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1823F70-37D2-4563-B483-49CE13DA99A1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C4849B9B-96B6-498C-A36B-55D7508F39A0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E7932A4-9909-4E12-9695-1F8A3316E7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657E9E4-22A2-41BE-9BC8-6868EA352C1C}"/>
              </a:ext>
            </a:extLst>
          </p:cNvPr>
          <p:cNvGrpSpPr/>
          <p:nvPr/>
        </p:nvGrpSpPr>
        <p:grpSpPr>
          <a:xfrm>
            <a:off x="3731359" y="3081662"/>
            <a:ext cx="607300" cy="738881"/>
            <a:chOff x="7544399" y="4209378"/>
            <a:chExt cx="847200" cy="56414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207B5C1-DF89-418C-8F5D-79A5BFD6C43D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97E3BB7-DC6A-4067-96A9-DE7490193023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C3348C6-3E21-4A08-82E5-06BB7EEFF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itle 1">
            <a:extLst>
              <a:ext uri="{FF2B5EF4-FFF2-40B4-BE49-F238E27FC236}">
                <a16:creationId xmlns:a16="http://schemas.microsoft.com/office/drawing/2014/main" id="{0C069DBD-FDC8-455E-A657-9DF808C2A666}"/>
              </a:ext>
            </a:extLst>
          </p:cNvPr>
          <p:cNvSpPr txBox="1">
            <a:spLocks/>
          </p:cNvSpPr>
          <p:nvPr/>
        </p:nvSpPr>
        <p:spPr>
          <a:xfrm>
            <a:off x="2250505" y="3894015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spc="-100" dirty="0">
                <a:latin typeface="+mn-ea"/>
                <a:ea typeface="+mn-ea"/>
                <a:cs typeface="Aharoni" panose="02010803020104030203" pitchFamily="2" charset="-79"/>
              </a:rPr>
              <a:t>중소벤처기업부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중소기업 육성을 통한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국가경제 발전 기여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(2017)</a:t>
            </a:r>
          </a:p>
        </p:txBody>
      </p:sp>
      <p:sp>
        <p:nvSpPr>
          <p:cNvPr id="140" name="Title 1">
            <a:extLst>
              <a:ext uri="{FF2B5EF4-FFF2-40B4-BE49-F238E27FC236}">
                <a16:creationId xmlns:a16="http://schemas.microsoft.com/office/drawing/2014/main" id="{0C67A239-5642-4AD0-AEA9-D9F23DC928A3}"/>
              </a:ext>
            </a:extLst>
          </p:cNvPr>
          <p:cNvSpPr txBox="1">
            <a:spLocks/>
          </p:cNvSpPr>
          <p:nvPr/>
        </p:nvSpPr>
        <p:spPr>
          <a:xfrm>
            <a:off x="3357883" y="3873235"/>
            <a:ext cx="1341977" cy="439683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ko-KR" altLang="en-US" sz="600" b="1" dirty="0">
                <a:latin typeface="+mn-ea"/>
                <a:ea typeface="+mn-ea"/>
              </a:rPr>
              <a:t>미래창조과학부</a:t>
            </a:r>
            <a:endParaRPr lang="en-US" altLang="ko-KR" sz="600" b="1" dirty="0">
              <a:latin typeface="+mn-ea"/>
              <a:ea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sz="600" spc="-100" dirty="0" err="1">
                <a:latin typeface="+mn-ea"/>
                <a:ea typeface="+mn-ea"/>
                <a:cs typeface="Aharoni" panose="02010803020104030203" pitchFamily="2" charset="-79"/>
              </a:rPr>
              <a:t>장관상</a:t>
            </a:r>
            <a:endParaRPr lang="en-US" altLang="ko-KR" sz="60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정보통신 중소벤처기업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ko-KR" altLang="en-US" sz="600" b="0" spc="-100" dirty="0">
                <a:latin typeface="+mn-ea"/>
                <a:ea typeface="+mn-ea"/>
                <a:cs typeface="Aharoni" panose="02010803020104030203" pitchFamily="2" charset="-79"/>
              </a:rPr>
              <a:t>발전에 기여</a:t>
            </a:r>
            <a:endParaRPr lang="en-US" altLang="ko-KR" sz="600" b="0" spc="-100" dirty="0">
              <a:latin typeface="+mn-ea"/>
              <a:ea typeface="+mn-ea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en-US" altLang="ko-KR" sz="600" b="0" spc="-100" dirty="0">
                <a:latin typeface="+mn-ea"/>
                <a:ea typeface="+mn-ea"/>
                <a:cs typeface="Aharoni" panose="02010803020104030203" pitchFamily="2" charset="-79"/>
              </a:rPr>
              <a:t>(2016)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ED9E02-897E-49FE-B770-1309457603ED}"/>
              </a:ext>
            </a:extLst>
          </p:cNvPr>
          <p:cNvSpPr/>
          <p:nvPr/>
        </p:nvSpPr>
        <p:spPr bwMode="auto">
          <a:xfrm>
            <a:off x="4649484" y="1418733"/>
            <a:ext cx="991947" cy="1402797"/>
          </a:xfrm>
          <a:prstGeom prst="rect">
            <a:avLst/>
          </a:prstGeom>
          <a:solidFill>
            <a:schemeClr val="bg1">
              <a:alpha val="91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66A290-60C0-4D51-B8FD-93811418833D}"/>
              </a:ext>
            </a:extLst>
          </p:cNvPr>
          <p:cNvSpPr txBox="1"/>
          <p:nvPr/>
        </p:nvSpPr>
        <p:spPr>
          <a:xfrm>
            <a:off x="4880236" y="1947747"/>
            <a:ext cx="5501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수상 건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 설명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노출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F953F01-C031-4787-AACA-9401C4CE01B8}"/>
              </a:ext>
            </a:extLst>
          </p:cNvPr>
          <p:cNvSpPr txBox="1"/>
          <p:nvPr/>
        </p:nvSpPr>
        <p:spPr>
          <a:xfrm>
            <a:off x="3156616" y="476665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 내역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FD938B4-620B-42A2-8FA5-4B16FCC08902}"/>
              </a:ext>
            </a:extLst>
          </p:cNvPr>
          <p:cNvSpPr txBox="1"/>
          <p:nvPr/>
        </p:nvSpPr>
        <p:spPr>
          <a:xfrm>
            <a:off x="1662426" y="5012878"/>
            <a:ext cx="38619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인텔리빅스에서만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다루고 있는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Vision AI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기술은 귀사의 사업에 강력한 도움이 될 것입니다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B9FB521-F2E7-4958-B4BE-DD1A46FB7F42}"/>
              </a:ext>
            </a:extLst>
          </p:cNvPr>
          <p:cNvSpPr/>
          <p:nvPr/>
        </p:nvSpPr>
        <p:spPr>
          <a:xfrm>
            <a:off x="161925" y="6942259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6" name="아래쪽 화살표[D] 85">
            <a:extLst>
              <a:ext uri="{FF2B5EF4-FFF2-40B4-BE49-F238E27FC236}">
                <a16:creationId xmlns:a16="http://schemas.microsoft.com/office/drawing/2014/main" id="{E2BB498A-164D-48E0-B058-8B4DA1111451}"/>
              </a:ext>
            </a:extLst>
          </p:cNvPr>
          <p:cNvSpPr/>
          <p:nvPr/>
        </p:nvSpPr>
        <p:spPr>
          <a:xfrm>
            <a:off x="7112446" y="6152179"/>
            <a:ext cx="601435" cy="285910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[2/2]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페이지 끝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84" name="Group 100">
            <a:extLst>
              <a:ext uri="{FF2B5EF4-FFF2-40B4-BE49-F238E27FC236}">
                <a16:creationId xmlns:a16="http://schemas.microsoft.com/office/drawing/2014/main" id="{A41D307F-0109-412A-8367-C4EF9E24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82860"/>
              </p:ext>
            </p:extLst>
          </p:nvPr>
        </p:nvGraphicFramePr>
        <p:xfrm>
          <a:off x="7040438" y="980728"/>
          <a:ext cx="2719513" cy="73636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수상 내역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문구와 수상 내역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마우스 커서 올릴 시 해당 건 위에 정보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특허 내역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문구와 특허 내역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마우스 커서 올릴 시 해당 건 위에 정보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sp>
        <p:nvSpPr>
          <p:cNvPr id="106" name="타원 105">
            <a:extLst>
              <a:ext uri="{FF2B5EF4-FFF2-40B4-BE49-F238E27FC236}">
                <a16:creationId xmlns:a16="http://schemas.microsoft.com/office/drawing/2014/main" id="{539AFC51-3DF7-4AE4-8417-45FD5D8E1B48}"/>
              </a:ext>
            </a:extLst>
          </p:cNvPr>
          <p:cNvSpPr/>
          <p:nvPr/>
        </p:nvSpPr>
        <p:spPr bwMode="auto">
          <a:xfrm>
            <a:off x="3051244" y="81911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EA6B7D0-9B27-4996-95B7-35288EC72DFA}"/>
              </a:ext>
            </a:extLst>
          </p:cNvPr>
          <p:cNvSpPr/>
          <p:nvPr/>
        </p:nvSpPr>
        <p:spPr bwMode="auto">
          <a:xfrm>
            <a:off x="3040336" y="480865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CF287623-B9E4-4074-87DB-2D45F9B75F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431" y="2370685"/>
            <a:ext cx="327969" cy="327969"/>
          </a:xfrm>
          <a:prstGeom prst="rect">
            <a:avLst/>
          </a:prstGeom>
        </p:spPr>
      </p:pic>
      <p:sp>
        <p:nvSpPr>
          <p:cNvPr id="109" name="타원 108">
            <a:extLst>
              <a:ext uri="{FF2B5EF4-FFF2-40B4-BE49-F238E27FC236}">
                <a16:creationId xmlns:a16="http://schemas.microsoft.com/office/drawing/2014/main" id="{D4157BD3-1012-41D1-810B-E480BB561D1B}"/>
              </a:ext>
            </a:extLst>
          </p:cNvPr>
          <p:cNvSpPr/>
          <p:nvPr/>
        </p:nvSpPr>
        <p:spPr bwMode="auto">
          <a:xfrm>
            <a:off x="4541851" y="1368390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A7BDDC4-4289-49E8-9A61-45A0D8384DF6}"/>
              </a:ext>
            </a:extLst>
          </p:cNvPr>
          <p:cNvSpPr/>
          <p:nvPr/>
        </p:nvSpPr>
        <p:spPr bwMode="auto">
          <a:xfrm>
            <a:off x="166088" y="5317691"/>
            <a:ext cx="6837957" cy="1792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D2EF087-FFAD-49C6-A2A1-2A4205B4E8DF}"/>
              </a:ext>
            </a:extLst>
          </p:cNvPr>
          <p:cNvGrpSpPr/>
          <p:nvPr/>
        </p:nvGrpSpPr>
        <p:grpSpPr>
          <a:xfrm>
            <a:off x="1548010" y="5410059"/>
            <a:ext cx="607300" cy="738881"/>
            <a:chOff x="7544399" y="4209378"/>
            <a:chExt cx="847200" cy="564143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B3EB031-D2C9-4406-8E38-9E5D94D97F3A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1FDDB5E-DF45-40CE-BFAA-BB7BF3945C05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40D05B29-9438-4388-8109-587D969BD1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9AE54401-CA5E-4A8E-B797-AFC1DF9F7855}"/>
              </a:ext>
            </a:extLst>
          </p:cNvPr>
          <p:cNvGrpSpPr/>
          <p:nvPr/>
        </p:nvGrpSpPr>
        <p:grpSpPr>
          <a:xfrm>
            <a:off x="2600234" y="5410059"/>
            <a:ext cx="607300" cy="738881"/>
            <a:chOff x="7544399" y="4209378"/>
            <a:chExt cx="847200" cy="564143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578C6D1-F9EA-4741-9364-CD079934F6A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25B7049-7F32-4E3D-9F91-119B19D1B588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6ED839ED-289E-42B5-B01A-5932F25358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F18DB8C-6EA0-4566-AAEB-A54F77773230}"/>
              </a:ext>
            </a:extLst>
          </p:cNvPr>
          <p:cNvGrpSpPr/>
          <p:nvPr/>
        </p:nvGrpSpPr>
        <p:grpSpPr>
          <a:xfrm>
            <a:off x="3733193" y="5410059"/>
            <a:ext cx="607300" cy="738881"/>
            <a:chOff x="7544399" y="4209378"/>
            <a:chExt cx="847200" cy="564143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C80245B-EABA-4843-9984-F6F3BB0FB8C8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96D39EF8-43A2-45FD-8227-8B7A32600AF1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FC3AD035-1C25-470F-AF2E-EF8BD7CAB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55772A6-80E9-4143-9103-FCCDCE729758}"/>
              </a:ext>
            </a:extLst>
          </p:cNvPr>
          <p:cNvGrpSpPr/>
          <p:nvPr/>
        </p:nvGrpSpPr>
        <p:grpSpPr>
          <a:xfrm>
            <a:off x="4829225" y="5410058"/>
            <a:ext cx="607300" cy="738881"/>
            <a:chOff x="7544399" y="4209378"/>
            <a:chExt cx="847200" cy="564143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A7E48A45-1E2F-41FA-9E8A-FF6C5F346413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9D0C73F-7E72-4C2F-8DBD-7F1947C215D0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F4FD8ABA-26B6-4D3F-B55E-3180DDEB0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6DB24F7-E6D1-489B-97A8-3A798A102D74}"/>
              </a:ext>
            </a:extLst>
          </p:cNvPr>
          <p:cNvSpPr/>
          <p:nvPr/>
        </p:nvSpPr>
        <p:spPr bwMode="auto">
          <a:xfrm>
            <a:off x="4643348" y="5269197"/>
            <a:ext cx="991947" cy="1053342"/>
          </a:xfrm>
          <a:prstGeom prst="rect">
            <a:avLst/>
          </a:prstGeom>
          <a:solidFill>
            <a:schemeClr val="bg1">
              <a:alpha val="91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A542534-07BA-4385-8E15-98B16C663E0F}"/>
              </a:ext>
            </a:extLst>
          </p:cNvPr>
          <p:cNvSpPr txBox="1"/>
          <p:nvPr/>
        </p:nvSpPr>
        <p:spPr>
          <a:xfrm>
            <a:off x="4670282" y="5561936"/>
            <a:ext cx="9380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 제</a:t>
            </a:r>
            <a:r>
              <a:rPr lang="en-US" altLang="ko-KR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10-1645959</a:t>
            </a:r>
            <a:r>
              <a:rPr lang="ko-KR" altLang="en-US" sz="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복수의 오버헤드 카메라와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앱에 기반한</a:t>
            </a:r>
            <a:endParaRPr lang="en-US" altLang="ko-KR" sz="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추적 장치 및 그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BB7D1-AF57-49F4-A6D9-1526B2FC9557}"/>
              </a:ext>
            </a:extLst>
          </p:cNvPr>
          <p:cNvSpPr txBox="1"/>
          <p:nvPr/>
        </p:nvSpPr>
        <p:spPr>
          <a:xfrm>
            <a:off x="3398640" y="6525344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8" name="그래픽 107" descr="커서 단색으로 채워진">
            <a:extLst>
              <a:ext uri="{FF2B5EF4-FFF2-40B4-BE49-F238E27FC236}">
                <a16:creationId xmlns:a16="http://schemas.microsoft.com/office/drawing/2014/main" id="{23EEA05B-BAD4-4911-9C87-B7DC6D28D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779" y="5919415"/>
            <a:ext cx="327969" cy="327969"/>
          </a:xfrm>
          <a:prstGeom prst="rect">
            <a:avLst/>
          </a:prstGeom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1CC93DA1-8E8E-4ED8-8202-40AFD6C30967}"/>
              </a:ext>
            </a:extLst>
          </p:cNvPr>
          <p:cNvSpPr/>
          <p:nvPr/>
        </p:nvSpPr>
        <p:spPr bwMode="auto">
          <a:xfrm>
            <a:off x="4575751" y="5209061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227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67EF0-04A2-4E59-B400-D85E8994B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364" y="3257027"/>
            <a:ext cx="1107996" cy="369332"/>
          </a:xfrm>
        </p:spPr>
        <p:txBody>
          <a:bodyPr/>
          <a:lstStyle/>
          <a:p>
            <a:r>
              <a:rPr lang="ko-KR" altLang="en-US" dirty="0"/>
              <a:t>사업분야</a:t>
            </a:r>
          </a:p>
        </p:txBody>
      </p:sp>
    </p:spTree>
    <p:extLst>
      <p:ext uri="{BB962C8B-B14F-4D97-AF65-F5344CB8AC3E}">
        <p14:creationId xmlns:p14="http://schemas.microsoft.com/office/powerpoint/2010/main" val="169885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영상보안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8213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영상보안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144462" y="2068192"/>
            <a:ext cx="6859592" cy="2368916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5BEBC-14C3-432A-B5EE-108ADD2A8B33}"/>
              </a:ext>
            </a:extLst>
          </p:cNvPr>
          <p:cNvSpPr/>
          <p:nvPr/>
        </p:nvSpPr>
        <p:spPr bwMode="auto">
          <a:xfrm>
            <a:off x="288211" y="3029964"/>
            <a:ext cx="2839352" cy="11678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709054" y="319586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영상 보안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715215" y="3412719"/>
            <a:ext cx="2040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latin typeface="+mj-ea"/>
                <a:ea typeface="+mj-ea"/>
              </a:rPr>
              <a:t>CCTV </a:t>
            </a:r>
            <a:r>
              <a:rPr lang="ko-KR" altLang="en-US" sz="600" b="0" dirty="0">
                <a:latin typeface="+mj-ea"/>
                <a:ea typeface="+mj-ea"/>
              </a:rPr>
              <a:t>영상에서 입력되는 실시간 영상을 분석하여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ko-KR" altLang="en-US" sz="600" b="0" dirty="0">
                <a:latin typeface="+mj-ea"/>
                <a:ea typeface="+mj-ea"/>
              </a:rPr>
              <a:t>움직임이 있는 물체를 감지</a:t>
            </a:r>
            <a:r>
              <a:rPr lang="en-US" altLang="ko-KR" sz="600" b="0" dirty="0">
                <a:latin typeface="+mj-ea"/>
                <a:ea typeface="+mj-ea"/>
              </a:rPr>
              <a:t>/</a:t>
            </a:r>
            <a:r>
              <a:rPr lang="ko-KR" altLang="en-US" sz="600" b="0" dirty="0">
                <a:latin typeface="+mj-ea"/>
                <a:ea typeface="+mj-ea"/>
              </a:rPr>
              <a:t>추적</a:t>
            </a:r>
            <a:r>
              <a:rPr lang="en-US" altLang="ko-KR" sz="600" b="0" dirty="0">
                <a:latin typeface="+mj-ea"/>
                <a:ea typeface="+mj-ea"/>
              </a:rPr>
              <a:t>/</a:t>
            </a:r>
            <a:r>
              <a:rPr lang="ko-KR" altLang="en-US" sz="600" b="0" dirty="0">
                <a:latin typeface="+mj-ea"/>
                <a:ea typeface="+mj-ea"/>
              </a:rPr>
              <a:t>분류하여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ko-KR" altLang="en-US" sz="600" b="0" dirty="0">
                <a:latin typeface="+mj-ea"/>
                <a:ea typeface="+mj-ea"/>
              </a:rPr>
              <a:t>사전 정의된 이벤트를 감지하고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ko-KR" altLang="en-US" sz="600" b="0" dirty="0">
                <a:latin typeface="+mj-ea"/>
                <a:ea typeface="+mj-ea"/>
              </a:rPr>
              <a:t>녹화</a:t>
            </a:r>
            <a:r>
              <a:rPr lang="en-US" altLang="ko-KR" sz="600" b="0" dirty="0">
                <a:latin typeface="+mj-ea"/>
                <a:ea typeface="+mj-ea"/>
              </a:rPr>
              <a:t>/</a:t>
            </a:r>
            <a:r>
              <a:rPr lang="ko-KR" altLang="en-US" sz="600" b="0" dirty="0">
                <a:latin typeface="+mj-ea"/>
                <a:ea typeface="+mj-ea"/>
              </a:rPr>
              <a:t>재생</a:t>
            </a:r>
            <a:r>
              <a:rPr lang="en-US" altLang="ko-KR" sz="600" b="0" dirty="0">
                <a:latin typeface="+mj-ea"/>
                <a:ea typeface="+mj-ea"/>
              </a:rPr>
              <a:t>/</a:t>
            </a:r>
            <a:r>
              <a:rPr lang="ko-KR" altLang="en-US" sz="600" b="0" dirty="0">
                <a:latin typeface="+mj-ea"/>
                <a:ea typeface="+mj-ea"/>
              </a:rPr>
              <a:t>검색할 수 있는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ko-KR" altLang="en-US" sz="600" b="0" dirty="0" err="1">
                <a:latin typeface="+mj-ea"/>
                <a:ea typeface="+mj-ea"/>
              </a:rPr>
              <a:t>인텔리빅스만의</a:t>
            </a:r>
            <a:r>
              <a:rPr lang="en-US" altLang="ko-KR" sz="600" b="0" dirty="0">
                <a:latin typeface="+mj-ea"/>
                <a:ea typeface="+mj-ea"/>
              </a:rPr>
              <a:t> </a:t>
            </a:r>
            <a:r>
              <a:rPr lang="ko-KR" altLang="en-US" sz="600" b="0" dirty="0" err="1">
                <a:latin typeface="+mj-ea"/>
                <a:ea typeface="+mj-ea"/>
              </a:rPr>
              <a:t>올인원</a:t>
            </a:r>
            <a:r>
              <a:rPr lang="ko-KR" altLang="en-US" sz="600" b="0" dirty="0">
                <a:latin typeface="+mj-ea"/>
                <a:ea typeface="+mj-ea"/>
              </a:rPr>
              <a:t> 지능형 영상 감시 시스템 적용</a:t>
            </a:r>
            <a:endParaRPr lang="en-US" altLang="ko-KR" sz="600" b="0" dirty="0">
              <a:latin typeface="+mj-ea"/>
              <a:ea typeface="+mj-ea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EA5FF99-4A09-4A89-B450-469453D30710}"/>
              </a:ext>
            </a:extLst>
          </p:cNvPr>
          <p:cNvGrpSpPr/>
          <p:nvPr/>
        </p:nvGrpSpPr>
        <p:grpSpPr>
          <a:xfrm>
            <a:off x="1281259" y="1628284"/>
            <a:ext cx="4308173" cy="286130"/>
            <a:chOff x="644032" y="2432645"/>
            <a:chExt cx="4308173" cy="28613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DC5AC8F-2EA6-4EDB-B013-C68113915E25}"/>
                </a:ext>
              </a:extLst>
            </p:cNvPr>
            <p:cNvSpPr/>
            <p:nvPr/>
          </p:nvSpPr>
          <p:spPr>
            <a:xfrm>
              <a:off x="829734" y="2432645"/>
              <a:ext cx="666088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067B91E-B3AC-4053-B2CD-4B75C6EB4BAA}"/>
                </a:ext>
              </a:extLst>
            </p:cNvPr>
            <p:cNvSpPr/>
            <p:nvPr/>
          </p:nvSpPr>
          <p:spPr>
            <a:xfrm>
              <a:off x="1495822" y="2432645"/>
              <a:ext cx="66937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48" name="TextBox 72">
              <a:extLst>
                <a:ext uri="{FF2B5EF4-FFF2-40B4-BE49-F238E27FC236}">
                  <a16:creationId xmlns:a16="http://schemas.microsoft.com/office/drawing/2014/main" id="{02BFD812-E184-43C7-ADF8-921EE3B82EFC}"/>
                </a:ext>
              </a:extLst>
            </p:cNvPr>
            <p:cNvSpPr txBox="1"/>
            <p:nvPr/>
          </p:nvSpPr>
          <p:spPr>
            <a:xfrm>
              <a:off x="644032" y="2452221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영상보안</a:t>
              </a:r>
              <a:endParaRPr lang="ko-KR" altLang="en-US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72">
              <a:extLst>
                <a:ext uri="{FF2B5EF4-FFF2-40B4-BE49-F238E27FC236}">
                  <a16:creationId xmlns:a16="http://schemas.microsoft.com/office/drawing/2014/main" id="{41165484-9725-4848-93B9-8CF637725BBE}"/>
                </a:ext>
              </a:extLst>
            </p:cNvPr>
            <p:cNvSpPr txBox="1"/>
            <p:nvPr/>
          </p:nvSpPr>
          <p:spPr>
            <a:xfrm>
              <a:off x="1561164" y="2452221"/>
              <a:ext cx="557767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EB3F4E9-420D-47FF-BC27-F61477E6A582}"/>
                </a:ext>
              </a:extLst>
            </p:cNvPr>
            <p:cNvGrpSpPr/>
            <p:nvPr/>
          </p:nvGrpSpPr>
          <p:grpSpPr>
            <a:xfrm>
              <a:off x="2165715" y="2432645"/>
              <a:ext cx="669378" cy="286130"/>
              <a:chOff x="1648222" y="2585045"/>
              <a:chExt cx="669378" cy="28613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CE740F2-94A4-4C9F-9D9D-3A94CAC16363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54" name="TextBox 72">
                <a:extLst>
                  <a:ext uri="{FF2B5EF4-FFF2-40B4-BE49-F238E27FC236}">
                    <a16:creationId xmlns:a16="http://schemas.microsoft.com/office/drawing/2014/main" id="{7353757E-7970-49EA-981F-85ACE12B3D5B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교통</a:t>
                </a: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4C30B08-89C3-4129-9706-4DCCDC989EF4}"/>
                </a:ext>
              </a:extLst>
            </p:cNvPr>
            <p:cNvGrpSpPr/>
            <p:nvPr/>
          </p:nvGrpSpPr>
          <p:grpSpPr>
            <a:xfrm>
              <a:off x="2835557" y="2432645"/>
              <a:ext cx="669378" cy="286130"/>
              <a:chOff x="1648222" y="2585045"/>
              <a:chExt cx="669378" cy="28613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538A42EA-81AC-4979-8946-EBC1E1C44BAF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58" name="TextBox 72">
                <a:extLst>
                  <a:ext uri="{FF2B5EF4-FFF2-40B4-BE49-F238E27FC236}">
                    <a16:creationId xmlns:a16="http://schemas.microsoft.com/office/drawing/2014/main" id="{416FC277-2F2B-491C-B969-E700969BEE49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BI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C8A901AB-4E59-4CD4-9312-B99821C96F12}"/>
                </a:ext>
              </a:extLst>
            </p:cNvPr>
            <p:cNvGrpSpPr/>
            <p:nvPr/>
          </p:nvGrpSpPr>
          <p:grpSpPr>
            <a:xfrm>
              <a:off x="3504935" y="2432645"/>
              <a:ext cx="669378" cy="286130"/>
              <a:chOff x="1648222" y="2585045"/>
              <a:chExt cx="669378" cy="28613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D588D6E8-5EBC-43CD-BFD3-EDFBCC012BAE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61" name="TextBox 72">
                <a:extLst>
                  <a:ext uri="{FF2B5EF4-FFF2-40B4-BE49-F238E27FC236}">
                    <a16:creationId xmlns:a16="http://schemas.microsoft.com/office/drawing/2014/main" id="{2C551059-6096-44DA-BF2A-B1C5B0C24579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AI Farm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5B67E66-2B8B-4F1E-AC36-9657AA71D731}"/>
                </a:ext>
              </a:extLst>
            </p:cNvPr>
            <p:cNvSpPr/>
            <p:nvPr/>
          </p:nvSpPr>
          <p:spPr>
            <a:xfrm>
              <a:off x="4174312" y="2432645"/>
              <a:ext cx="77789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64" name="TextBox 72">
              <a:extLst>
                <a:ext uri="{FF2B5EF4-FFF2-40B4-BE49-F238E27FC236}">
                  <a16:creationId xmlns:a16="http://schemas.microsoft.com/office/drawing/2014/main" id="{2C943A2B-0AAD-4798-9071-3C6C63D3A8E0}"/>
                </a:ext>
              </a:extLst>
            </p:cNvPr>
            <p:cNvSpPr txBox="1"/>
            <p:nvPr/>
          </p:nvSpPr>
          <p:spPr>
            <a:xfrm>
              <a:off x="4170109" y="2459171"/>
              <a:ext cx="77789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FEFED0-A892-4110-91EB-F8785A84B7C0}"/>
              </a:ext>
            </a:extLst>
          </p:cNvPr>
          <p:cNvSpPr/>
          <p:nvPr/>
        </p:nvSpPr>
        <p:spPr bwMode="auto">
          <a:xfrm>
            <a:off x="149641" y="4437112"/>
            <a:ext cx="6849214" cy="41044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64539-DA50-49A4-A2EB-3EF949567B30}"/>
              </a:ext>
            </a:extLst>
          </p:cNvPr>
          <p:cNvSpPr/>
          <p:nvPr/>
        </p:nvSpPr>
        <p:spPr>
          <a:xfrm>
            <a:off x="149642" y="8256972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4B197B-7941-4B4B-831B-4D23191C11DB}"/>
              </a:ext>
            </a:extLst>
          </p:cNvPr>
          <p:cNvSpPr txBox="1"/>
          <p:nvPr/>
        </p:nvSpPr>
        <p:spPr>
          <a:xfrm>
            <a:off x="279647" y="5842377"/>
            <a:ext cx="69741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필요성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en-US" altLang="ko-KR" sz="600" b="0" dirty="0">
                <a:latin typeface="+mj-ea"/>
                <a:ea typeface="+mj-ea"/>
              </a:rPr>
              <a:t>					</a:t>
            </a:r>
          </a:p>
          <a:p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(1) </a:t>
            </a:r>
            <a:r>
              <a:rPr lang="ko-KR" altLang="en-US" sz="600" b="0" dirty="0">
                <a:latin typeface="+mj-ea"/>
                <a:ea typeface="+mj-ea"/>
              </a:rPr>
              <a:t>도심 안전 영상 감시	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(2) </a:t>
            </a:r>
            <a:r>
              <a:rPr lang="ko-KR" altLang="en-US" sz="600" b="0" dirty="0">
                <a:latin typeface="+mj-ea"/>
                <a:ea typeface="+mj-ea"/>
              </a:rPr>
              <a:t>공공 주요 인프라 시설 보안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(3) </a:t>
            </a:r>
            <a:r>
              <a:rPr lang="ko-KR" altLang="en-US" sz="600" b="0" dirty="0">
                <a:latin typeface="+mj-ea"/>
                <a:ea typeface="+mj-ea"/>
              </a:rPr>
              <a:t>관제센터</a:t>
            </a:r>
            <a:r>
              <a:rPr lang="en-US" altLang="ko-KR" sz="600" b="0" dirty="0">
                <a:latin typeface="+mj-ea"/>
                <a:ea typeface="+mj-ea"/>
              </a:rPr>
              <a:t>(</a:t>
            </a:r>
            <a:r>
              <a:rPr lang="ko-KR" altLang="en-US" sz="600" b="0" dirty="0">
                <a:latin typeface="+mj-ea"/>
                <a:ea typeface="+mj-ea"/>
              </a:rPr>
              <a:t>지자체</a:t>
            </a:r>
            <a:r>
              <a:rPr lang="en-US" altLang="ko-KR" sz="600" b="0" dirty="0">
                <a:latin typeface="+mj-ea"/>
                <a:ea typeface="+mj-ea"/>
              </a:rPr>
              <a:t>) </a:t>
            </a:r>
            <a:r>
              <a:rPr lang="ko-KR" altLang="en-US" sz="600" b="0" dirty="0">
                <a:latin typeface="+mj-ea"/>
                <a:ea typeface="+mj-ea"/>
              </a:rPr>
              <a:t>보안	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(4) </a:t>
            </a:r>
            <a:r>
              <a:rPr lang="ko-KR" altLang="en-US" sz="600" b="0" dirty="0">
                <a:latin typeface="+mj-ea"/>
                <a:ea typeface="+mj-ea"/>
              </a:rPr>
              <a:t>국방 경계 지역 감시	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(5) </a:t>
            </a:r>
            <a:r>
              <a:rPr lang="ko-KR" altLang="en-US" sz="600" b="0" dirty="0">
                <a:latin typeface="+mj-ea"/>
                <a:ea typeface="+mj-ea"/>
              </a:rPr>
              <a:t>스마트시티형 보안	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(6) </a:t>
            </a:r>
            <a:r>
              <a:rPr lang="ko-KR" altLang="en-US" sz="600" b="0" dirty="0">
                <a:latin typeface="+mj-ea"/>
                <a:ea typeface="+mj-ea"/>
              </a:rPr>
              <a:t>홈 </a:t>
            </a:r>
            <a:r>
              <a:rPr lang="ko-KR" altLang="en-US" sz="600" b="0" dirty="0" err="1">
                <a:latin typeface="+mj-ea"/>
                <a:ea typeface="+mj-ea"/>
              </a:rPr>
              <a:t>시큐리티</a:t>
            </a:r>
            <a:r>
              <a:rPr lang="ko-KR" altLang="en-US" sz="600" b="0" dirty="0">
                <a:latin typeface="+mj-ea"/>
                <a:ea typeface="+mj-ea"/>
              </a:rPr>
              <a:t>		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(7)</a:t>
            </a:r>
            <a:r>
              <a:rPr lang="ko-KR" altLang="en-US" sz="600" b="0" dirty="0">
                <a:latin typeface="+mj-ea"/>
                <a:ea typeface="+mj-ea"/>
              </a:rPr>
              <a:t>주거 단지 방범 보안	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(8) </a:t>
            </a:r>
            <a:r>
              <a:rPr lang="ko-KR" altLang="en-US" sz="600" b="0" dirty="0">
                <a:latin typeface="+mj-ea"/>
                <a:ea typeface="+mj-ea"/>
              </a:rPr>
              <a:t>대규모 민간시설 보안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59BC89-42FA-4DDD-BD67-9CF5EFE8BAD8}"/>
              </a:ext>
            </a:extLst>
          </p:cNvPr>
          <p:cNvSpPr txBox="1"/>
          <p:nvPr/>
        </p:nvSpPr>
        <p:spPr>
          <a:xfrm>
            <a:off x="279647" y="7145540"/>
            <a:ext cx="63103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솔루션 경쟁력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br>
              <a:rPr lang="en-US" altLang="ko-KR" sz="600" b="0" dirty="0">
                <a:latin typeface="+mj-ea"/>
                <a:ea typeface="+mj-ea"/>
              </a:rPr>
            </a:br>
            <a:endParaRPr lang="ko-KR" altLang="en-US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IP 카메라 기반의 영상 감시 시장에서의 개체 검출/인식/이벤트 감지 및 스마트 관제 솔루션 공급하며 영상분석 솔루션들이 다수 도입되고 감시 채널 수 증가로 인해 일반적인 관제보다는 선별 관제 요구가 대두되는 시장의 기술 수요에 맞춰 영상분석부터 관제까지 토탈 솔루션 공급 중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도심 영상 감시 이외에 국방과 사회 간접 시설, 대형 공장 등에서 지능형 영상분석 솔루션을 활용하였으나 기존 모션 기반의 인식은 감지율은 좋으나 오감지가 다수 발생하여 적용이 미비한 한계점이 존재함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이를 극복하기 위해 딥러닝 알고리즘을 통해 향상된 정확도를 보여줌과 동시 오감지가 대폭 감소하며 비약적인 성능 발전을 보여주며 지능형 영상분석이 적용되는 도메인에 맞게 </a:t>
            </a:r>
            <a:r>
              <a:rPr lang="ko-KR" altLang="en-US" sz="600" b="0" dirty="0" err="1">
                <a:latin typeface="+mj-ea"/>
                <a:ea typeface="+mj-ea"/>
              </a:rPr>
              <a:t>인텔리빅스의</a:t>
            </a:r>
            <a:r>
              <a:rPr lang="ko-KR" altLang="en-US" sz="600" b="0" dirty="0">
                <a:latin typeface="+mj-ea"/>
                <a:ea typeface="+mj-ea"/>
              </a:rPr>
              <a:t> 독보적인 모션 및 DNN(DEEP NEURAL NETWORK) 융합형 영상분석 솔루션으로 장단점을 보완된 기술들이 도입되면서 시장 수요가 증가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 </a:t>
            </a:r>
            <a:r>
              <a:rPr lang="ko-KR" altLang="en-US" sz="600" b="0" dirty="0">
                <a:latin typeface="+mj-ea"/>
                <a:ea typeface="+mj-ea"/>
              </a:rPr>
              <a:t>맹인용 흰 지팡이를 감지하거나 휠체어, 유모차를 감지하거나, </a:t>
            </a:r>
            <a:r>
              <a:rPr lang="ko-KR" altLang="en-US" sz="600" b="0" dirty="0" err="1">
                <a:latin typeface="+mj-ea"/>
                <a:ea typeface="+mj-ea"/>
              </a:rPr>
              <a:t>맹인견</a:t>
            </a:r>
            <a:r>
              <a:rPr lang="ko-KR" altLang="en-US" sz="600" b="0" dirty="0">
                <a:latin typeface="+mj-ea"/>
                <a:ea typeface="+mj-ea"/>
              </a:rPr>
              <a:t> 감지 등 수행하여 각종 사회 간접시설을 대상으로 사회적 약자 보조 시스템으로 확장		</a:t>
            </a:r>
          </a:p>
        </p:txBody>
      </p:sp>
      <p:graphicFrame>
        <p:nvGraphicFramePr>
          <p:cNvPr id="50" name="Group 100">
            <a:extLst>
              <a:ext uri="{FF2B5EF4-FFF2-40B4-BE49-F238E27FC236}">
                <a16:creationId xmlns:a16="http://schemas.microsoft.com/office/drawing/2014/main" id="{F791C576-A2F7-4958-B921-A7FEAEF0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78454"/>
              </p:ext>
            </p:extLst>
          </p:nvPr>
        </p:nvGraphicFramePr>
        <p:xfrm>
          <a:off x="7040438" y="980728"/>
          <a:ext cx="2719513" cy="1030082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※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사업분야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첫 진입 시 해당 화면 노출</a:t>
                      </a:r>
                      <a:endParaRPr kumimoji="1" lang="en-US" altLang="ko-KR" sz="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584785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소메뉴별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이동 버튼 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set]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소메뉴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52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사업분야 정보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선택한 사업분야의 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1916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사업분야 상세 정보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pic>
        <p:nvPicPr>
          <p:cNvPr id="51" name="그래픽 50" descr="위쪽 캐럿 단색으로 채워진">
            <a:extLst>
              <a:ext uri="{FF2B5EF4-FFF2-40B4-BE49-F238E27FC236}">
                <a16:creationId xmlns:a16="http://schemas.microsoft.com/office/drawing/2014/main" id="{6A4E1AA6-6CDA-4424-B892-A210934A7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62" name="타원 61">
            <a:extLst>
              <a:ext uri="{FF2B5EF4-FFF2-40B4-BE49-F238E27FC236}">
                <a16:creationId xmlns:a16="http://schemas.microsoft.com/office/drawing/2014/main" id="{CF707E5E-F694-45CA-BE60-47FE955CED6F}"/>
              </a:ext>
            </a:extLst>
          </p:cNvPr>
          <p:cNvSpPr/>
          <p:nvPr/>
        </p:nvSpPr>
        <p:spPr bwMode="auto">
          <a:xfrm>
            <a:off x="645561" y="321459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186F502-6B0E-4100-A30A-739D1FA02395}"/>
              </a:ext>
            </a:extLst>
          </p:cNvPr>
          <p:cNvSpPr/>
          <p:nvPr/>
        </p:nvSpPr>
        <p:spPr bwMode="auto">
          <a:xfrm>
            <a:off x="1394696" y="156693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8932FC7-A820-4553-85E4-5253600A28ED}"/>
              </a:ext>
            </a:extLst>
          </p:cNvPr>
          <p:cNvSpPr/>
          <p:nvPr/>
        </p:nvSpPr>
        <p:spPr bwMode="auto">
          <a:xfrm>
            <a:off x="135631" y="442492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B09D208-2DB9-412F-A82A-286BE5262C64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5C9A0E1-624E-420D-B096-B191639E52F9}"/>
              </a:ext>
            </a:extLst>
          </p:cNvPr>
          <p:cNvSpPr txBox="1"/>
          <p:nvPr/>
        </p:nvSpPr>
        <p:spPr>
          <a:xfrm>
            <a:off x="290792" y="4533802"/>
            <a:ext cx="58311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배경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							</a:t>
            </a:r>
          </a:p>
          <a:p>
            <a:r>
              <a:rPr lang="en-US" altLang="ko-KR" sz="600" dirty="0">
                <a:latin typeface="+mj-ea"/>
                <a:ea typeface="+mj-ea"/>
              </a:rPr>
              <a:t>1. </a:t>
            </a:r>
            <a:r>
              <a:rPr lang="ko-KR" altLang="en-US" sz="600" dirty="0">
                <a:latin typeface="+mj-ea"/>
                <a:ea typeface="+mj-ea"/>
              </a:rPr>
              <a:t>현재 영상 관제 시스템의 문제점 </a:t>
            </a:r>
            <a:r>
              <a:rPr lang="en-US" altLang="ko-KR" sz="600" dirty="0">
                <a:latin typeface="+mj-ea"/>
                <a:ea typeface="+mj-ea"/>
              </a:rPr>
              <a:t>(</a:t>
            </a:r>
            <a:r>
              <a:rPr lang="ko-KR" altLang="en-US" sz="600" dirty="0">
                <a:latin typeface="+mj-ea"/>
                <a:ea typeface="+mj-ea"/>
              </a:rPr>
              <a:t>수동 관제</a:t>
            </a:r>
            <a:r>
              <a:rPr lang="en-US" altLang="ko-KR" sz="600" dirty="0">
                <a:latin typeface="+mj-ea"/>
                <a:ea typeface="+mj-ea"/>
              </a:rPr>
              <a:t>)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소수의 관제인원 대비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너무 많은 </a:t>
            </a:r>
            <a:r>
              <a:rPr lang="en-US" altLang="ko-KR" sz="600" b="0" dirty="0">
                <a:latin typeface="+mj-ea"/>
                <a:ea typeface="+mj-ea"/>
              </a:rPr>
              <a:t>CCTV </a:t>
            </a:r>
            <a:r>
              <a:rPr lang="ko-KR" altLang="en-US" sz="600" b="0" dirty="0">
                <a:latin typeface="+mj-ea"/>
                <a:ea typeface="+mj-ea"/>
              </a:rPr>
              <a:t>화면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중요 이벤트에 대한 기준점이 없어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항상 감시인력 필요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휴식시간 </a:t>
            </a:r>
            <a:r>
              <a:rPr lang="en-US" altLang="ko-KR" sz="600" b="0" dirty="0">
                <a:latin typeface="+mj-ea"/>
                <a:ea typeface="+mj-ea"/>
              </a:rPr>
              <a:t>/ </a:t>
            </a:r>
            <a:r>
              <a:rPr lang="ko-KR" altLang="en-US" sz="600" b="0" dirty="0">
                <a:latin typeface="+mj-ea"/>
                <a:ea typeface="+mj-ea"/>
              </a:rPr>
              <a:t>공백 없이 </a:t>
            </a:r>
            <a:r>
              <a:rPr lang="en-US" altLang="ko-KR" sz="600" b="0" dirty="0">
                <a:latin typeface="+mj-ea"/>
                <a:ea typeface="+mj-ea"/>
              </a:rPr>
              <a:t>24</a:t>
            </a:r>
            <a:r>
              <a:rPr lang="ko-KR" altLang="en-US" sz="600" b="0" dirty="0">
                <a:latin typeface="+mj-ea"/>
                <a:ea typeface="+mj-ea"/>
              </a:rPr>
              <a:t>시간 지속감시는 사실상 불가능</a:t>
            </a:r>
            <a:br>
              <a:rPr lang="en-US" altLang="ko-KR" sz="600" b="0" dirty="0">
                <a:latin typeface="+mj-ea"/>
                <a:ea typeface="+mj-ea"/>
              </a:rPr>
            </a:br>
            <a:endParaRPr lang="ko-KR" altLang="en-US" sz="600" b="0" dirty="0">
              <a:latin typeface="+mj-ea"/>
              <a:ea typeface="+mj-ea"/>
            </a:endParaRPr>
          </a:p>
          <a:p>
            <a:r>
              <a:rPr lang="en-US" altLang="ko-KR" sz="600" dirty="0">
                <a:latin typeface="+mj-ea"/>
                <a:ea typeface="+mj-ea"/>
              </a:rPr>
              <a:t>2. </a:t>
            </a:r>
            <a:r>
              <a:rPr lang="ko-KR" altLang="en-US" sz="600" dirty="0">
                <a:latin typeface="+mj-ea"/>
                <a:ea typeface="+mj-ea"/>
              </a:rPr>
              <a:t>소수인원의 </a:t>
            </a:r>
            <a:r>
              <a:rPr lang="en-US" altLang="ko-KR" sz="600" dirty="0">
                <a:latin typeface="+mj-ea"/>
                <a:ea typeface="+mj-ea"/>
              </a:rPr>
              <a:t>CCTV </a:t>
            </a:r>
            <a:r>
              <a:rPr lang="ko-KR" altLang="en-US" sz="600" dirty="0">
                <a:latin typeface="+mj-ea"/>
                <a:ea typeface="+mj-ea"/>
              </a:rPr>
              <a:t>관제요원</a:t>
            </a:r>
            <a:r>
              <a:rPr lang="en-US" altLang="ko-KR" sz="600" dirty="0">
                <a:latin typeface="+mj-ea"/>
                <a:ea typeface="+mj-ea"/>
              </a:rPr>
              <a:t>, 24</a:t>
            </a:r>
            <a:r>
              <a:rPr lang="ko-KR" altLang="en-US" sz="600" dirty="0">
                <a:latin typeface="+mj-ea"/>
                <a:ea typeface="+mj-ea"/>
              </a:rPr>
              <a:t>시간 육안감시 가능한가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영상감시 집중력 </a:t>
            </a:r>
            <a:r>
              <a:rPr lang="en-US" altLang="ko-KR" sz="600" b="0" dirty="0">
                <a:latin typeface="+mj-ea"/>
                <a:ea typeface="+mj-ea"/>
              </a:rPr>
              <a:t>12</a:t>
            </a:r>
            <a:r>
              <a:rPr lang="ko-KR" altLang="en-US" sz="600" b="0" dirty="0">
                <a:latin typeface="+mj-ea"/>
                <a:ea typeface="+mj-ea"/>
              </a:rPr>
              <a:t>분 이후 </a:t>
            </a:r>
            <a:r>
              <a:rPr lang="en-US" altLang="ko-KR" sz="600" b="0" dirty="0">
                <a:latin typeface="+mj-ea"/>
                <a:ea typeface="+mj-ea"/>
              </a:rPr>
              <a:t>45% </a:t>
            </a:r>
            <a:r>
              <a:rPr lang="ko-KR" altLang="en-US" sz="600" b="0" dirty="0">
                <a:latin typeface="+mj-ea"/>
                <a:ea typeface="+mj-ea"/>
              </a:rPr>
              <a:t>하락 ▼ </a:t>
            </a:r>
            <a:r>
              <a:rPr lang="en-US" altLang="ko-KR" sz="600" b="0" dirty="0">
                <a:latin typeface="+mj-ea"/>
                <a:ea typeface="+mj-ea"/>
              </a:rPr>
              <a:t>/ 22</a:t>
            </a:r>
            <a:r>
              <a:rPr lang="ko-KR" altLang="en-US" sz="600" b="0" dirty="0">
                <a:latin typeface="+mj-ea"/>
                <a:ea typeface="+mj-ea"/>
              </a:rPr>
              <a:t>분 이후 </a:t>
            </a:r>
            <a:r>
              <a:rPr lang="en-US" altLang="ko-KR" sz="600" b="0" dirty="0">
                <a:latin typeface="+mj-ea"/>
                <a:ea typeface="+mj-ea"/>
              </a:rPr>
              <a:t>95% </a:t>
            </a:r>
            <a:r>
              <a:rPr lang="ko-KR" altLang="en-US" sz="600" b="0" dirty="0">
                <a:latin typeface="+mj-ea"/>
                <a:ea typeface="+mj-ea"/>
              </a:rPr>
              <a:t>하락 ▼ </a:t>
            </a:r>
            <a:r>
              <a:rPr lang="en-US" altLang="ko-KR" sz="600" b="0" dirty="0">
                <a:latin typeface="+mj-ea"/>
                <a:ea typeface="+mj-ea"/>
              </a:rPr>
              <a:t>(</a:t>
            </a:r>
            <a:r>
              <a:rPr lang="ko-KR" altLang="en-US" sz="600" b="0" dirty="0">
                <a:latin typeface="+mj-ea"/>
                <a:ea typeface="+mj-ea"/>
              </a:rPr>
              <a:t>출처 </a:t>
            </a:r>
            <a:r>
              <a:rPr lang="en-US" altLang="ko-KR" sz="600" b="0" dirty="0">
                <a:latin typeface="+mj-ea"/>
                <a:ea typeface="+mj-ea"/>
              </a:rPr>
              <a:t>: 2002, Security OZ, ‘Buyer Beware’) 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관제집중 위해 </a:t>
            </a:r>
            <a:r>
              <a:rPr lang="en-US" altLang="ko-KR" sz="600" b="0" dirty="0">
                <a:latin typeface="+mj-ea"/>
                <a:ea typeface="+mj-ea"/>
              </a:rPr>
              <a:t>2~30</a:t>
            </a:r>
            <a:r>
              <a:rPr lang="ko-KR" altLang="en-US" sz="600" b="0" dirty="0">
                <a:latin typeface="+mj-ea"/>
                <a:ea typeface="+mj-ea"/>
              </a:rPr>
              <a:t>분마다 휴식 필요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사실상 지속감시 불가능	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한 사람이 관제 가능한 화면은 최대 </a:t>
            </a:r>
            <a:r>
              <a:rPr lang="en-US" altLang="ko-KR" sz="600" b="0" dirty="0">
                <a:latin typeface="+mj-ea"/>
                <a:ea typeface="+mj-ea"/>
              </a:rPr>
              <a:t>16</a:t>
            </a:r>
            <a:r>
              <a:rPr lang="ko-KR" altLang="en-US" sz="600" b="0" dirty="0">
                <a:latin typeface="+mj-ea"/>
                <a:ea typeface="+mj-ea"/>
              </a:rPr>
              <a:t>개 이하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62FED3-C0A0-4120-99EC-6CE2A54D3B2A}"/>
              </a:ext>
            </a:extLst>
          </p:cNvPr>
          <p:cNvCxnSpPr/>
          <p:nvPr/>
        </p:nvCxnSpPr>
        <p:spPr bwMode="auto">
          <a:xfrm>
            <a:off x="155269" y="4797152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D8554A-8453-48D1-B32E-AD86E21E5852}"/>
              </a:ext>
            </a:extLst>
          </p:cNvPr>
          <p:cNvCxnSpPr/>
          <p:nvPr/>
        </p:nvCxnSpPr>
        <p:spPr bwMode="auto">
          <a:xfrm>
            <a:off x="135631" y="6093296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1BA894-00DB-43A5-B908-120EB2B42F2A}"/>
              </a:ext>
            </a:extLst>
          </p:cNvPr>
          <p:cNvCxnSpPr/>
          <p:nvPr/>
        </p:nvCxnSpPr>
        <p:spPr bwMode="auto">
          <a:xfrm>
            <a:off x="144462" y="7389440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7543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산업안전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8213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144462" y="2068192"/>
            <a:ext cx="6859592" cy="2368916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5BEBC-14C3-432A-B5EE-108ADD2A8B33}"/>
              </a:ext>
            </a:extLst>
          </p:cNvPr>
          <p:cNvSpPr/>
          <p:nvPr/>
        </p:nvSpPr>
        <p:spPr bwMode="auto">
          <a:xfrm>
            <a:off x="288211" y="3029964"/>
            <a:ext cx="2839352" cy="11678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566326" y="3205958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안전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566334" y="3395480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+mj-ea"/>
                <a:ea typeface="+mj-ea"/>
              </a:rPr>
              <a:t>건설 현장 내 구축된 </a:t>
            </a:r>
            <a:r>
              <a:rPr lang="en-US" altLang="ko-KR" sz="600" b="0" dirty="0">
                <a:latin typeface="+mj-ea"/>
                <a:ea typeface="+mj-ea"/>
              </a:rPr>
              <a:t>CCTV</a:t>
            </a:r>
            <a:r>
              <a:rPr lang="ko-KR" altLang="en-US" sz="600" b="0" dirty="0">
                <a:latin typeface="+mj-ea"/>
                <a:ea typeface="+mj-ea"/>
              </a:rPr>
              <a:t>를 통해 현장 내 보안 </a:t>
            </a:r>
            <a:r>
              <a:rPr lang="ko-KR" altLang="en-US" sz="600" b="0" dirty="0" err="1">
                <a:latin typeface="+mj-ea"/>
                <a:ea typeface="+mj-ea"/>
              </a:rPr>
              <a:t>관리뿐만</a:t>
            </a:r>
            <a:r>
              <a:rPr lang="ko-KR" altLang="en-US" sz="600" b="0" dirty="0">
                <a:latin typeface="+mj-ea"/>
                <a:ea typeface="+mj-ea"/>
              </a:rPr>
              <a:t> 아니라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산업 안전 향상까지 지원 가능한 기술로 산업안전에 특화된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 </a:t>
            </a:r>
            <a:r>
              <a:rPr lang="en-US" altLang="ko-KR" sz="600" b="0" dirty="0">
                <a:latin typeface="+mj-ea"/>
                <a:ea typeface="+mj-ea"/>
              </a:rPr>
              <a:t>AI </a:t>
            </a:r>
            <a:r>
              <a:rPr lang="ko-KR" altLang="en-US" sz="600" b="0" dirty="0">
                <a:latin typeface="+mj-ea"/>
                <a:ea typeface="+mj-ea"/>
              </a:rPr>
              <a:t>기반의 지능형 영상분석 이벤트 적용을 통해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사고 발생이 예상되는 위험상황을 인지하여 경고하거나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사고 발생 상황을 빠르게 인식하여 분석 후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중앙 관제센터로 보내 사고에 즉각 대응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FEFED0-A892-4110-91EB-F8785A84B7C0}"/>
              </a:ext>
            </a:extLst>
          </p:cNvPr>
          <p:cNvSpPr/>
          <p:nvPr/>
        </p:nvSpPr>
        <p:spPr bwMode="auto">
          <a:xfrm>
            <a:off x="149641" y="4437112"/>
            <a:ext cx="6849214" cy="41044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64539-DA50-49A4-A2EB-3EF949567B30}"/>
              </a:ext>
            </a:extLst>
          </p:cNvPr>
          <p:cNvSpPr/>
          <p:nvPr/>
        </p:nvSpPr>
        <p:spPr>
          <a:xfrm>
            <a:off x="149642" y="8256972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4B197B-7941-4B4B-831B-4D23191C11DB}"/>
              </a:ext>
            </a:extLst>
          </p:cNvPr>
          <p:cNvSpPr txBox="1"/>
          <p:nvPr/>
        </p:nvSpPr>
        <p:spPr>
          <a:xfrm>
            <a:off x="279647" y="5842377"/>
            <a:ext cx="69741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필요성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en-US" altLang="ko-KR" sz="600" b="0" dirty="0">
                <a:latin typeface="+mj-ea"/>
                <a:ea typeface="+mj-ea"/>
              </a:rPr>
              <a:t>					</a:t>
            </a:r>
          </a:p>
          <a:p>
            <a:endParaRPr lang="en-US" altLang="ko-KR" sz="600" b="0" dirty="0">
              <a:latin typeface="+mj-ea"/>
              <a:ea typeface="+mj-ea"/>
            </a:endParaRPr>
          </a:p>
          <a:p>
            <a:r>
              <a:rPr lang="ko-KR" altLang="en-US" sz="600" b="0" dirty="0">
                <a:latin typeface="+mj-ea"/>
                <a:ea typeface="+mj-ea"/>
              </a:rPr>
              <a:t>건설, 제조, 대형 시설 현장 등 산업 환경은 작업자들의 사고가 일어나기 쉬운 환경으로	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특히 현장 내 안전 관리자의 인력 재원은 언제나 한정적			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ko-KR" altLang="en-US" sz="600" b="0" dirty="0" err="1">
                <a:latin typeface="+mj-ea"/>
                <a:ea typeface="+mj-ea"/>
              </a:rPr>
              <a:t>Vision</a:t>
            </a:r>
            <a:r>
              <a:rPr lang="ko-KR" altLang="en-US" sz="600" b="0" dirty="0">
                <a:latin typeface="+mj-ea"/>
                <a:ea typeface="+mj-ea"/>
              </a:rPr>
              <a:t>-AI 기반 산업안전 솔루션은 현장 관리자들의 안전 관리 능력을 보조해 주는 수단으로서, 	</a:t>
            </a:r>
          </a:p>
          <a:p>
            <a:r>
              <a:rPr lang="ko-KR" altLang="en-US" sz="600" b="0" dirty="0" err="1">
                <a:latin typeface="+mj-ea"/>
                <a:ea typeface="+mj-ea"/>
              </a:rPr>
              <a:t>Vision</a:t>
            </a:r>
            <a:r>
              <a:rPr lang="ko-KR" altLang="en-US" sz="600" b="0" dirty="0">
                <a:latin typeface="+mj-ea"/>
                <a:ea typeface="+mj-ea"/>
              </a:rPr>
              <a:t>-AI 기술을 활용하여 작업 현장 내 작업자의 안전을 확인하고 중장비, 화재, 유독 가스 등 다양한 위험 요소를 감시 및 관리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(1) </a:t>
            </a:r>
            <a:r>
              <a:rPr lang="ko-KR" altLang="en-US" sz="600" b="0" dirty="0">
                <a:latin typeface="+mj-ea"/>
                <a:ea typeface="+mj-ea"/>
              </a:rPr>
              <a:t>작업현장 안전 감시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(2) </a:t>
            </a:r>
            <a:r>
              <a:rPr lang="ko-KR" altLang="en-US" sz="600" b="0" dirty="0">
                <a:latin typeface="+mj-ea"/>
                <a:ea typeface="+mj-ea"/>
              </a:rPr>
              <a:t>작업자 안전 관리 감시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(3) </a:t>
            </a:r>
            <a:r>
              <a:rPr lang="ko-KR" altLang="en-US" sz="600" b="0" dirty="0">
                <a:latin typeface="+mj-ea"/>
                <a:ea typeface="+mj-ea"/>
              </a:rPr>
              <a:t>작업장 내 위험요소 관리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(4) </a:t>
            </a:r>
            <a:r>
              <a:rPr lang="ko-KR" altLang="en-US" sz="600" b="0" dirty="0">
                <a:latin typeface="+mj-ea"/>
                <a:ea typeface="+mj-ea"/>
              </a:rPr>
              <a:t>산업현장 시설 장비 안전 감시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59BC89-42FA-4DDD-BD67-9CF5EFE8BAD8}"/>
              </a:ext>
            </a:extLst>
          </p:cNvPr>
          <p:cNvSpPr txBox="1"/>
          <p:nvPr/>
        </p:nvSpPr>
        <p:spPr>
          <a:xfrm>
            <a:off x="279647" y="7145540"/>
            <a:ext cx="631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솔루션 경쟁력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br>
              <a:rPr lang="en-US" altLang="ko-KR" sz="600" b="0" dirty="0">
                <a:latin typeface="+mj-ea"/>
                <a:ea typeface="+mj-ea"/>
              </a:rPr>
            </a:br>
            <a:endParaRPr lang="ko-KR" altLang="en-US" sz="600" b="0" dirty="0">
              <a:latin typeface="+mj-ea"/>
              <a:ea typeface="+mj-ea"/>
            </a:endParaRPr>
          </a:p>
          <a:p>
            <a:r>
              <a:rPr lang="ko-KR" altLang="en-US" sz="600" b="0" dirty="0">
                <a:latin typeface="+mj-ea"/>
                <a:ea typeface="+mj-ea"/>
              </a:rPr>
              <a:t>설명 필요		</a:t>
            </a:r>
          </a:p>
        </p:txBody>
      </p:sp>
      <p:graphicFrame>
        <p:nvGraphicFramePr>
          <p:cNvPr id="50" name="Group 100">
            <a:extLst>
              <a:ext uri="{FF2B5EF4-FFF2-40B4-BE49-F238E27FC236}">
                <a16:creationId xmlns:a16="http://schemas.microsoft.com/office/drawing/2014/main" id="{F791C576-A2F7-4958-B921-A7FEAEF0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88934"/>
              </p:ext>
            </p:extLst>
          </p:nvPr>
        </p:nvGraphicFramePr>
        <p:xfrm>
          <a:off x="7040438" y="980728"/>
          <a:ext cx="2719513" cy="326571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그래픽 50" descr="위쪽 캐럿 단색으로 채워진">
            <a:extLst>
              <a:ext uri="{FF2B5EF4-FFF2-40B4-BE49-F238E27FC236}">
                <a16:creationId xmlns:a16="http://schemas.microsoft.com/office/drawing/2014/main" id="{6A4E1AA6-6CDA-4424-B892-A210934A7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B09D208-2DB9-412F-A82A-286BE5262C64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730AD1-F653-4DA3-BAC2-151BE64616D4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솔루션 경쟁력 설명 필요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C9A0E1-624E-420D-B096-B191639E52F9}"/>
              </a:ext>
            </a:extLst>
          </p:cNvPr>
          <p:cNvSpPr txBox="1"/>
          <p:nvPr/>
        </p:nvSpPr>
        <p:spPr>
          <a:xfrm>
            <a:off x="290792" y="4533802"/>
            <a:ext cx="5831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배경	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							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“882명” – 2020년 한 해 동안 산재 사고로 목숨을 잃은 사망자의 수		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매년 증가하는 산업 안전의 재해를 예방하기 위해 2022년 중대재해법 시행을 앞두고 있어 산업 안전에 대한 사회적 관심이 어느 때보다 높은 가운데,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건설 현장에서의 사고를 예방하고 줄이기 위해 </a:t>
            </a:r>
            <a:r>
              <a:rPr lang="ko-KR" altLang="en-US" sz="600" b="0" dirty="0" err="1">
                <a:latin typeface="+mj-ea"/>
                <a:ea typeface="+mj-ea"/>
              </a:rPr>
              <a:t>Vision</a:t>
            </a:r>
            <a:r>
              <a:rPr lang="ko-KR" altLang="en-US" sz="600" b="0" dirty="0">
                <a:latin typeface="+mj-ea"/>
                <a:ea typeface="+mj-ea"/>
              </a:rPr>
              <a:t>-AI 기술을 기반으로 한 산업 안전 솔루션에 수요 증가 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62FED3-C0A0-4120-99EC-6CE2A54D3B2A}"/>
              </a:ext>
            </a:extLst>
          </p:cNvPr>
          <p:cNvCxnSpPr/>
          <p:nvPr/>
        </p:nvCxnSpPr>
        <p:spPr bwMode="auto">
          <a:xfrm>
            <a:off x="155269" y="4797152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D8554A-8453-48D1-B32E-AD86E21E5852}"/>
              </a:ext>
            </a:extLst>
          </p:cNvPr>
          <p:cNvCxnSpPr/>
          <p:nvPr/>
        </p:nvCxnSpPr>
        <p:spPr bwMode="auto">
          <a:xfrm>
            <a:off x="135631" y="6093296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1BA894-00DB-43A5-B908-120EB2B42F2A}"/>
              </a:ext>
            </a:extLst>
          </p:cNvPr>
          <p:cNvCxnSpPr/>
          <p:nvPr/>
        </p:nvCxnSpPr>
        <p:spPr bwMode="auto">
          <a:xfrm>
            <a:off x="144462" y="7389440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F287D13-7973-4162-AAF6-E5D1C73067D1}"/>
              </a:ext>
            </a:extLst>
          </p:cNvPr>
          <p:cNvGrpSpPr/>
          <p:nvPr/>
        </p:nvGrpSpPr>
        <p:grpSpPr>
          <a:xfrm>
            <a:off x="1281259" y="1628284"/>
            <a:ext cx="4308173" cy="286130"/>
            <a:chOff x="644032" y="2432645"/>
            <a:chExt cx="4308173" cy="28613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A137070-9F24-4693-B162-47194F4DBE22}"/>
                </a:ext>
              </a:extLst>
            </p:cNvPr>
            <p:cNvSpPr/>
            <p:nvPr/>
          </p:nvSpPr>
          <p:spPr>
            <a:xfrm>
              <a:off x="829734" y="2432645"/>
              <a:ext cx="666088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E6776CE-6FA9-466B-8363-9266E6E1233F}"/>
                </a:ext>
              </a:extLst>
            </p:cNvPr>
            <p:cNvSpPr/>
            <p:nvPr/>
          </p:nvSpPr>
          <p:spPr>
            <a:xfrm>
              <a:off x="1495822" y="2432645"/>
              <a:ext cx="669378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76" name="TextBox 72">
              <a:extLst>
                <a:ext uri="{FF2B5EF4-FFF2-40B4-BE49-F238E27FC236}">
                  <a16:creationId xmlns:a16="http://schemas.microsoft.com/office/drawing/2014/main" id="{7B8EA666-7C4C-4100-A061-D4BA5D6DAE6B}"/>
                </a:ext>
              </a:extLst>
            </p:cNvPr>
            <p:cNvSpPr txBox="1"/>
            <p:nvPr/>
          </p:nvSpPr>
          <p:spPr>
            <a:xfrm>
              <a:off x="644032" y="2452221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2">
              <a:extLst>
                <a:ext uri="{FF2B5EF4-FFF2-40B4-BE49-F238E27FC236}">
                  <a16:creationId xmlns:a16="http://schemas.microsoft.com/office/drawing/2014/main" id="{E13BBA3E-AE01-46D4-8ACF-0ED4C8B4B150}"/>
                </a:ext>
              </a:extLst>
            </p:cNvPr>
            <p:cNvSpPr txBox="1"/>
            <p:nvPr/>
          </p:nvSpPr>
          <p:spPr>
            <a:xfrm>
              <a:off x="1561164" y="2452221"/>
              <a:ext cx="557767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EF785AC-6104-4E39-B4BD-00DE40BA58AE}"/>
                </a:ext>
              </a:extLst>
            </p:cNvPr>
            <p:cNvGrpSpPr/>
            <p:nvPr/>
          </p:nvGrpSpPr>
          <p:grpSpPr>
            <a:xfrm>
              <a:off x="2165715" y="2432645"/>
              <a:ext cx="669378" cy="286130"/>
              <a:chOff x="1648222" y="2585045"/>
              <a:chExt cx="669378" cy="28613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4705574-9596-4EFE-AE52-FFD8DFD8241E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90" name="TextBox 72">
                <a:extLst>
                  <a:ext uri="{FF2B5EF4-FFF2-40B4-BE49-F238E27FC236}">
                    <a16:creationId xmlns:a16="http://schemas.microsoft.com/office/drawing/2014/main" id="{C0AC847B-1D93-4C2D-90A9-F452A0DDFE71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교통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C6CE657-4E7B-463F-8DDC-F8886F8431A6}"/>
                </a:ext>
              </a:extLst>
            </p:cNvPr>
            <p:cNvGrpSpPr/>
            <p:nvPr/>
          </p:nvGrpSpPr>
          <p:grpSpPr>
            <a:xfrm>
              <a:off x="2835557" y="2432645"/>
              <a:ext cx="669378" cy="286130"/>
              <a:chOff x="1648222" y="2585045"/>
              <a:chExt cx="669378" cy="28613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D3DAD21-648A-43AB-B144-BE8DD0F0432E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8" name="TextBox 72">
                <a:extLst>
                  <a:ext uri="{FF2B5EF4-FFF2-40B4-BE49-F238E27FC236}">
                    <a16:creationId xmlns:a16="http://schemas.microsoft.com/office/drawing/2014/main" id="{7B96A14A-7BAE-4F4C-88D9-6723615F4443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BI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522C880-8880-4CCC-AD67-EAD03AC26CAC}"/>
                </a:ext>
              </a:extLst>
            </p:cNvPr>
            <p:cNvGrpSpPr/>
            <p:nvPr/>
          </p:nvGrpSpPr>
          <p:grpSpPr>
            <a:xfrm>
              <a:off x="3504935" y="2432645"/>
              <a:ext cx="669378" cy="286130"/>
              <a:chOff x="1648222" y="2585045"/>
              <a:chExt cx="669378" cy="28613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D0BD7456-71AA-442D-96E7-573F66698994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6" name="TextBox 72">
                <a:extLst>
                  <a:ext uri="{FF2B5EF4-FFF2-40B4-BE49-F238E27FC236}">
                    <a16:creationId xmlns:a16="http://schemas.microsoft.com/office/drawing/2014/main" id="{DD9EEEF7-9F19-4E1B-8490-807638328FDD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AI Farm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3ADC673-A137-413E-BF8A-74E54CDDEDCD}"/>
                </a:ext>
              </a:extLst>
            </p:cNvPr>
            <p:cNvSpPr/>
            <p:nvPr/>
          </p:nvSpPr>
          <p:spPr>
            <a:xfrm>
              <a:off x="4174312" y="2432645"/>
              <a:ext cx="77789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84" name="TextBox 72">
              <a:extLst>
                <a:ext uri="{FF2B5EF4-FFF2-40B4-BE49-F238E27FC236}">
                  <a16:creationId xmlns:a16="http://schemas.microsoft.com/office/drawing/2014/main" id="{4063373B-909C-48C7-9084-CAAE451A2B07}"/>
                </a:ext>
              </a:extLst>
            </p:cNvPr>
            <p:cNvSpPr txBox="1"/>
            <p:nvPr/>
          </p:nvSpPr>
          <p:spPr>
            <a:xfrm>
              <a:off x="4170109" y="2459171"/>
              <a:ext cx="77789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771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교통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6417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144462" y="2068192"/>
            <a:ext cx="6859592" cy="2368916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5BEBC-14C3-432A-B5EE-108ADD2A8B33}"/>
              </a:ext>
            </a:extLst>
          </p:cNvPr>
          <p:cNvSpPr/>
          <p:nvPr/>
        </p:nvSpPr>
        <p:spPr bwMode="auto">
          <a:xfrm>
            <a:off x="288211" y="3029964"/>
            <a:ext cx="2839352" cy="11678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481549" y="3212143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487710" y="3429000"/>
            <a:ext cx="2552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+mj-ea"/>
                <a:ea typeface="+mj-ea"/>
              </a:rPr>
              <a:t>차량이 주변 차량, 도로 시설과 정보를 양방향으로 주고받을 수 있는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첨단 도로 시스템으로 다양한 </a:t>
            </a:r>
            <a:r>
              <a:rPr lang="ko-KR" altLang="en-US" sz="600" b="0" dirty="0" err="1">
                <a:latin typeface="+mj-ea"/>
                <a:ea typeface="+mj-ea"/>
              </a:rPr>
              <a:t>차량·도로에</a:t>
            </a:r>
            <a:r>
              <a:rPr lang="ko-KR" altLang="en-US" sz="600" b="0" dirty="0">
                <a:latin typeface="+mj-ea"/>
                <a:ea typeface="+mj-ea"/>
              </a:rPr>
              <a:t> 설치된 카메라, 센서 등을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활용해 공사 구간, 급정거, </a:t>
            </a:r>
            <a:r>
              <a:rPr lang="ko-KR" altLang="en-US" sz="600" b="0" dirty="0" err="1">
                <a:latin typeface="+mj-ea"/>
                <a:ea typeface="+mj-ea"/>
              </a:rPr>
              <a:t>낙하물</a:t>
            </a:r>
            <a:r>
              <a:rPr lang="ko-KR" altLang="en-US" sz="600" b="0" dirty="0">
                <a:latin typeface="+mj-ea"/>
                <a:ea typeface="+mj-ea"/>
              </a:rPr>
              <a:t>, 무단 </a:t>
            </a:r>
            <a:r>
              <a:rPr lang="ko-KR" altLang="en-US" sz="600" b="0" dirty="0" err="1">
                <a:latin typeface="+mj-ea"/>
                <a:ea typeface="+mj-ea"/>
              </a:rPr>
              <a:t>횡단자</a:t>
            </a:r>
            <a:r>
              <a:rPr lang="ko-KR" altLang="en-US" sz="600" b="0" dirty="0">
                <a:latin typeface="+mj-ea"/>
                <a:ea typeface="+mj-ea"/>
              </a:rPr>
              <a:t> 등 사고 위험 정보를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실시간 상호 제공해 사고 위험을 획기적으로 줄일 수 있는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미래형 교통 시스템</a:t>
            </a:r>
            <a:endParaRPr lang="en-US" altLang="ko-KR" sz="600" b="0" dirty="0"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FEFED0-A892-4110-91EB-F8785A84B7C0}"/>
              </a:ext>
            </a:extLst>
          </p:cNvPr>
          <p:cNvSpPr/>
          <p:nvPr/>
        </p:nvSpPr>
        <p:spPr bwMode="auto">
          <a:xfrm>
            <a:off x="149641" y="4437112"/>
            <a:ext cx="6849214" cy="41044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64539-DA50-49A4-A2EB-3EF949567B30}"/>
              </a:ext>
            </a:extLst>
          </p:cNvPr>
          <p:cNvSpPr/>
          <p:nvPr/>
        </p:nvSpPr>
        <p:spPr>
          <a:xfrm>
            <a:off x="149642" y="8256972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4B197B-7941-4B4B-831B-4D23191C11DB}"/>
              </a:ext>
            </a:extLst>
          </p:cNvPr>
          <p:cNvSpPr txBox="1"/>
          <p:nvPr/>
        </p:nvSpPr>
        <p:spPr>
          <a:xfrm>
            <a:off x="279647" y="5842377"/>
            <a:ext cx="6974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필요성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en-US" altLang="ko-KR" sz="600" b="0" dirty="0">
                <a:latin typeface="+mj-ea"/>
                <a:ea typeface="+mj-ea"/>
              </a:rPr>
              <a:t>					</a:t>
            </a:r>
          </a:p>
          <a:p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기존 교통정보 수집을 위해 </a:t>
            </a:r>
            <a:r>
              <a:rPr lang="ko-KR" altLang="en-US" sz="600" b="0" dirty="0" err="1">
                <a:latin typeface="+mj-ea"/>
                <a:ea typeface="+mj-ea"/>
              </a:rPr>
              <a:t>사용돼온</a:t>
            </a:r>
            <a:r>
              <a:rPr lang="ko-KR" altLang="en-US" sz="600" b="0" dirty="0">
                <a:latin typeface="+mj-ea"/>
                <a:ea typeface="+mj-ea"/>
              </a:rPr>
              <a:t> </a:t>
            </a:r>
            <a:r>
              <a:rPr lang="ko-KR" altLang="en-US" sz="600" b="0" dirty="0" err="1">
                <a:latin typeface="+mj-ea"/>
                <a:ea typeface="+mj-ea"/>
              </a:rPr>
              <a:t>차량검지기</a:t>
            </a:r>
            <a:r>
              <a:rPr lang="ko-KR" altLang="en-US" sz="600" b="0" dirty="0">
                <a:latin typeface="+mj-ea"/>
                <a:ea typeface="+mj-ea"/>
              </a:rPr>
              <a:t>(VDS)와 </a:t>
            </a:r>
            <a:r>
              <a:rPr lang="ko-KR" altLang="en-US" sz="600" b="0" dirty="0" err="1">
                <a:latin typeface="+mj-ea"/>
                <a:ea typeface="+mj-ea"/>
              </a:rPr>
              <a:t>CCTV에</a:t>
            </a:r>
            <a:r>
              <a:rPr lang="ko-KR" altLang="en-US" sz="600" b="0" dirty="0">
                <a:latin typeface="+mj-ea"/>
                <a:ea typeface="+mj-ea"/>
              </a:rPr>
              <a:t> </a:t>
            </a:r>
            <a:r>
              <a:rPr lang="ko-KR" altLang="en-US" sz="600" b="0" dirty="0" err="1">
                <a:latin typeface="+mj-ea"/>
                <a:ea typeface="+mj-ea"/>
              </a:rPr>
              <a:t>AI와</a:t>
            </a:r>
            <a:r>
              <a:rPr lang="ko-KR" altLang="en-US" sz="600" b="0" dirty="0">
                <a:latin typeface="+mj-ea"/>
                <a:ea typeface="+mj-ea"/>
              </a:rPr>
              <a:t> 5세대(</a:t>
            </a:r>
            <a:r>
              <a:rPr lang="ko-KR" altLang="en-US" sz="600" b="0" dirty="0" err="1">
                <a:latin typeface="+mj-ea"/>
                <a:ea typeface="+mj-ea"/>
              </a:rPr>
              <a:t>G</a:t>
            </a:r>
            <a:r>
              <a:rPr lang="ko-KR" altLang="en-US" sz="600" b="0" dirty="0">
                <a:latin typeface="+mj-ea"/>
                <a:ea typeface="+mj-ea"/>
              </a:rPr>
              <a:t>) 이동통신 기술을 접목, 교통상황과 교통자원이 상호 정보를 교류하는 방법을 통해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체계적이고 효율적인 교통관리를 지원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실시간으로 분석한 다양한 정보를 센터에 전송하며 </a:t>
            </a:r>
            <a:r>
              <a:rPr lang="en-US" altLang="ko-KR" sz="600" b="0" dirty="0">
                <a:latin typeface="+mj-ea"/>
                <a:ea typeface="+mj-ea"/>
              </a:rPr>
              <a:t>C-ITS </a:t>
            </a:r>
            <a:r>
              <a:rPr lang="ko-KR" altLang="en-US" sz="600" b="0" dirty="0">
                <a:latin typeface="+mj-ea"/>
                <a:ea typeface="+mj-ea"/>
              </a:rPr>
              <a:t>인프라의 완성을 통한 능동적인 정보교환으로 자율 주행을 지원 </a:t>
            </a:r>
            <a:endParaRPr lang="en-US" altLang="ko-KR" sz="600" b="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59BC89-42FA-4DDD-BD67-9CF5EFE8BAD8}"/>
              </a:ext>
            </a:extLst>
          </p:cNvPr>
          <p:cNvSpPr txBox="1"/>
          <p:nvPr/>
        </p:nvSpPr>
        <p:spPr>
          <a:xfrm>
            <a:off x="279647" y="7145540"/>
            <a:ext cx="6310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솔루션 경쟁력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br>
              <a:rPr lang="en-US" altLang="ko-KR" sz="600" b="0" dirty="0">
                <a:latin typeface="+mj-ea"/>
                <a:ea typeface="+mj-ea"/>
              </a:rPr>
            </a:br>
            <a:endParaRPr lang="ko-KR" altLang="en-US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자율 차량과 도로의 스마트화의 발전이 동시에 진행되면서 영상 정보를 활용하여 도로와 도로 주변의 사람 및 차량을 검출해서 데이터로 사용하려는 요구사항이 증가하는 상황에 맞춰 도로 주변에 설치된 카메라 및 신규 설치 카메라를 이용해 정확한 사람 및 차량을 검출하여 상위 시스템들에 정보를 제공하는 역할을 수행 		</a:t>
            </a:r>
          </a:p>
        </p:txBody>
      </p:sp>
      <p:pic>
        <p:nvPicPr>
          <p:cNvPr id="51" name="그래픽 50" descr="위쪽 캐럿 단색으로 채워진">
            <a:extLst>
              <a:ext uri="{FF2B5EF4-FFF2-40B4-BE49-F238E27FC236}">
                <a16:creationId xmlns:a16="http://schemas.microsoft.com/office/drawing/2014/main" id="{6A4E1AA6-6CDA-4424-B892-A210934A7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B09D208-2DB9-412F-A82A-286BE5262C64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730AD1-F653-4DA3-BAC2-151BE64616D4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배경 설명 필요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C9A0E1-624E-420D-B096-B191639E52F9}"/>
              </a:ext>
            </a:extLst>
          </p:cNvPr>
          <p:cNvSpPr txBox="1"/>
          <p:nvPr/>
        </p:nvSpPr>
        <p:spPr>
          <a:xfrm>
            <a:off x="290792" y="4533802"/>
            <a:ext cx="5831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배경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설명 필요	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62FED3-C0A0-4120-99EC-6CE2A54D3B2A}"/>
              </a:ext>
            </a:extLst>
          </p:cNvPr>
          <p:cNvCxnSpPr/>
          <p:nvPr/>
        </p:nvCxnSpPr>
        <p:spPr bwMode="auto">
          <a:xfrm>
            <a:off x="155269" y="4797152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D8554A-8453-48D1-B32E-AD86E21E5852}"/>
              </a:ext>
            </a:extLst>
          </p:cNvPr>
          <p:cNvCxnSpPr/>
          <p:nvPr/>
        </p:nvCxnSpPr>
        <p:spPr bwMode="auto">
          <a:xfrm>
            <a:off x="135631" y="6093296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1BA894-00DB-43A5-B908-120EB2B42F2A}"/>
              </a:ext>
            </a:extLst>
          </p:cNvPr>
          <p:cNvCxnSpPr/>
          <p:nvPr/>
        </p:nvCxnSpPr>
        <p:spPr bwMode="auto">
          <a:xfrm>
            <a:off x="144462" y="7389440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1BF474B-CEB3-403E-B467-E0D98B9BF3C9}"/>
              </a:ext>
            </a:extLst>
          </p:cNvPr>
          <p:cNvGrpSpPr/>
          <p:nvPr/>
        </p:nvGrpSpPr>
        <p:grpSpPr>
          <a:xfrm>
            <a:off x="1281259" y="1628284"/>
            <a:ext cx="4308173" cy="286130"/>
            <a:chOff x="644032" y="2432645"/>
            <a:chExt cx="4308173" cy="28613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A7000E8-1AE5-4891-8872-411C5DE8106B}"/>
                </a:ext>
              </a:extLst>
            </p:cNvPr>
            <p:cNvSpPr/>
            <p:nvPr/>
          </p:nvSpPr>
          <p:spPr>
            <a:xfrm>
              <a:off x="829734" y="2432645"/>
              <a:ext cx="666088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BDDC161-F24D-42CB-B840-610099F67374}"/>
                </a:ext>
              </a:extLst>
            </p:cNvPr>
            <p:cNvSpPr/>
            <p:nvPr/>
          </p:nvSpPr>
          <p:spPr>
            <a:xfrm>
              <a:off x="1495822" y="2432645"/>
              <a:ext cx="66937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94" name="TextBox 72">
              <a:extLst>
                <a:ext uri="{FF2B5EF4-FFF2-40B4-BE49-F238E27FC236}">
                  <a16:creationId xmlns:a16="http://schemas.microsoft.com/office/drawing/2014/main" id="{07A7A40E-9E2F-46C2-8878-3E627C27343C}"/>
                </a:ext>
              </a:extLst>
            </p:cNvPr>
            <p:cNvSpPr txBox="1"/>
            <p:nvPr/>
          </p:nvSpPr>
          <p:spPr>
            <a:xfrm>
              <a:off x="644032" y="2452221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5" name="TextBox 72">
              <a:extLst>
                <a:ext uri="{FF2B5EF4-FFF2-40B4-BE49-F238E27FC236}">
                  <a16:creationId xmlns:a16="http://schemas.microsoft.com/office/drawing/2014/main" id="{0660293D-3C39-4A30-B886-ECA98DB00242}"/>
                </a:ext>
              </a:extLst>
            </p:cNvPr>
            <p:cNvSpPr txBox="1"/>
            <p:nvPr/>
          </p:nvSpPr>
          <p:spPr>
            <a:xfrm>
              <a:off x="1561164" y="2452221"/>
              <a:ext cx="557767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6C54FD43-4700-43BA-8E1A-D14F6ED3EC34}"/>
                </a:ext>
              </a:extLst>
            </p:cNvPr>
            <p:cNvGrpSpPr/>
            <p:nvPr/>
          </p:nvGrpSpPr>
          <p:grpSpPr>
            <a:xfrm>
              <a:off x="2165715" y="2432645"/>
              <a:ext cx="669378" cy="286130"/>
              <a:chOff x="1648222" y="2585045"/>
              <a:chExt cx="669378" cy="286130"/>
            </a:xfrm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7CA5921-0AE9-45B6-AF40-C444FE13B12F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106" name="TextBox 72">
                <a:extLst>
                  <a:ext uri="{FF2B5EF4-FFF2-40B4-BE49-F238E27FC236}">
                    <a16:creationId xmlns:a16="http://schemas.microsoft.com/office/drawing/2014/main" id="{AF9A2089-BA5B-4CE1-B1FD-4E5D40A29F7E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교통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ACBA716-C33D-4542-A4A8-F78269B461E2}"/>
                </a:ext>
              </a:extLst>
            </p:cNvPr>
            <p:cNvGrpSpPr/>
            <p:nvPr/>
          </p:nvGrpSpPr>
          <p:grpSpPr>
            <a:xfrm>
              <a:off x="2835557" y="2432645"/>
              <a:ext cx="669378" cy="286130"/>
              <a:chOff x="1648222" y="2585045"/>
              <a:chExt cx="669378" cy="28613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993A50BB-7A55-49C4-98B0-024F3CD8043F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104" name="TextBox 72">
                <a:extLst>
                  <a:ext uri="{FF2B5EF4-FFF2-40B4-BE49-F238E27FC236}">
                    <a16:creationId xmlns:a16="http://schemas.microsoft.com/office/drawing/2014/main" id="{DB41A5FA-FEAD-4A86-928F-415025D0011B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BI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59730845-68AA-487F-BFB0-284D7E386B82}"/>
                </a:ext>
              </a:extLst>
            </p:cNvPr>
            <p:cNvGrpSpPr/>
            <p:nvPr/>
          </p:nvGrpSpPr>
          <p:grpSpPr>
            <a:xfrm>
              <a:off x="3504935" y="2432645"/>
              <a:ext cx="669378" cy="286130"/>
              <a:chOff x="1648222" y="2585045"/>
              <a:chExt cx="669378" cy="286130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4CB9E14-3385-4C4B-8504-9FC53145C61F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102" name="TextBox 72">
                <a:extLst>
                  <a:ext uri="{FF2B5EF4-FFF2-40B4-BE49-F238E27FC236}">
                    <a16:creationId xmlns:a16="http://schemas.microsoft.com/office/drawing/2014/main" id="{BF9198BB-2CB1-4A69-9C1F-ABA312D7D1CB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AI Farm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021D50E-E450-4458-8F18-CB51330C67AA}"/>
                </a:ext>
              </a:extLst>
            </p:cNvPr>
            <p:cNvSpPr/>
            <p:nvPr/>
          </p:nvSpPr>
          <p:spPr>
            <a:xfrm>
              <a:off x="4174312" y="2432645"/>
              <a:ext cx="77789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100" name="TextBox 72">
              <a:extLst>
                <a:ext uri="{FF2B5EF4-FFF2-40B4-BE49-F238E27FC236}">
                  <a16:creationId xmlns:a16="http://schemas.microsoft.com/office/drawing/2014/main" id="{BEF80468-936A-4CE6-A8FB-00BD9194CB5B}"/>
                </a:ext>
              </a:extLst>
            </p:cNvPr>
            <p:cNvSpPr txBox="1"/>
            <p:nvPr/>
          </p:nvSpPr>
          <p:spPr>
            <a:xfrm>
              <a:off x="4170109" y="2459171"/>
              <a:ext cx="77789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570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BI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5392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BI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144462" y="2068192"/>
            <a:ext cx="6859592" cy="2368916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5BEBC-14C3-432A-B5EE-108ADD2A8B33}"/>
              </a:ext>
            </a:extLst>
          </p:cNvPr>
          <p:cNvSpPr/>
          <p:nvPr/>
        </p:nvSpPr>
        <p:spPr bwMode="auto">
          <a:xfrm>
            <a:off x="288211" y="3029964"/>
            <a:ext cx="2839352" cy="11678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487267" y="3192109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BI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493428" y="340896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+mj-ea"/>
                <a:ea typeface="+mj-ea"/>
              </a:rPr>
              <a:t>매장에 방문하는 고객 수 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체류시간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이동 동선 영상인식 기반으로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분석하여 </a:t>
            </a:r>
            <a:r>
              <a:rPr lang="en-US" altLang="ko-KR" sz="600" b="0" dirty="0">
                <a:latin typeface="+mj-ea"/>
                <a:ea typeface="+mj-ea"/>
              </a:rPr>
              <a:t>Business Insight</a:t>
            </a:r>
            <a:r>
              <a:rPr lang="ko-KR" altLang="en-US" sz="600" b="0" dirty="0">
                <a:latin typeface="+mj-ea"/>
                <a:ea typeface="+mj-ea"/>
              </a:rPr>
              <a:t>로 활용가능한 데이터를 제공</a:t>
            </a:r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(1) </a:t>
            </a:r>
            <a:r>
              <a:rPr lang="ko-KR" altLang="en-US" sz="600" b="0" dirty="0">
                <a:latin typeface="+mj-ea"/>
                <a:ea typeface="+mj-ea"/>
              </a:rPr>
              <a:t>실시간 매장 정보 파악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(2) </a:t>
            </a:r>
            <a:r>
              <a:rPr lang="ko-KR" altLang="en-US" sz="600" b="0" dirty="0">
                <a:latin typeface="+mj-ea"/>
                <a:ea typeface="+mj-ea"/>
              </a:rPr>
              <a:t>매장 마케팅 정보 수립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(3) </a:t>
            </a:r>
            <a:r>
              <a:rPr lang="ko-KR" altLang="en-US" sz="600" b="0" dirty="0">
                <a:latin typeface="+mj-ea"/>
                <a:ea typeface="+mj-ea"/>
              </a:rPr>
              <a:t>디지털 </a:t>
            </a:r>
            <a:r>
              <a:rPr lang="ko-KR" altLang="en-US" sz="600" b="0" dirty="0" err="1">
                <a:latin typeface="+mj-ea"/>
                <a:ea typeface="+mj-ea"/>
              </a:rPr>
              <a:t>사이니지</a:t>
            </a:r>
            <a:r>
              <a:rPr lang="ko-KR" altLang="en-US" sz="600" b="0" dirty="0">
                <a:latin typeface="+mj-ea"/>
                <a:ea typeface="+mj-ea"/>
              </a:rPr>
              <a:t> 연계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(4) </a:t>
            </a:r>
            <a:r>
              <a:rPr lang="ko-KR" altLang="en-US" sz="600" b="0" dirty="0">
                <a:latin typeface="+mj-ea"/>
                <a:ea typeface="+mj-ea"/>
              </a:rPr>
              <a:t>무인 점포 구축</a:t>
            </a:r>
            <a:endParaRPr lang="en-US" altLang="ko-KR" sz="600" b="0" dirty="0"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FEFED0-A892-4110-91EB-F8785A84B7C0}"/>
              </a:ext>
            </a:extLst>
          </p:cNvPr>
          <p:cNvSpPr/>
          <p:nvPr/>
        </p:nvSpPr>
        <p:spPr bwMode="auto">
          <a:xfrm>
            <a:off x="149641" y="4437112"/>
            <a:ext cx="6849214" cy="41044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64539-DA50-49A4-A2EB-3EF949567B30}"/>
              </a:ext>
            </a:extLst>
          </p:cNvPr>
          <p:cNvSpPr/>
          <p:nvPr/>
        </p:nvSpPr>
        <p:spPr>
          <a:xfrm>
            <a:off x="149642" y="8256972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4B197B-7941-4B4B-831B-4D23191C11DB}"/>
              </a:ext>
            </a:extLst>
          </p:cNvPr>
          <p:cNvSpPr txBox="1"/>
          <p:nvPr/>
        </p:nvSpPr>
        <p:spPr>
          <a:xfrm>
            <a:off x="279647" y="5842377"/>
            <a:ext cx="6974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필요성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en-US" altLang="ko-KR" sz="600" b="0" dirty="0">
                <a:latin typeface="+mj-ea"/>
                <a:ea typeface="+mj-ea"/>
              </a:rPr>
              <a:t>					</a:t>
            </a:r>
          </a:p>
          <a:p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방문 고객의 패턴을 정량적인 수치 및 통계로 분석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- 방문객 수의 </a:t>
            </a:r>
            <a:r>
              <a:rPr lang="ko-KR" altLang="en-US" sz="600" b="0" dirty="0" err="1">
                <a:latin typeface="+mj-ea"/>
                <a:ea typeface="+mj-ea"/>
              </a:rPr>
              <a:t>BI통계를</a:t>
            </a:r>
            <a:r>
              <a:rPr lang="ko-KR" altLang="en-US" sz="600" b="0" dirty="0">
                <a:latin typeface="+mj-ea"/>
                <a:ea typeface="+mj-ea"/>
              </a:rPr>
              <a:t> 통해 당일 방문객수 예측가능			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- 방문객의 성별/나이/감정 정보를 통해 상품의 관심도 분석 가능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59BC89-42FA-4DDD-BD67-9CF5EFE8BAD8}"/>
              </a:ext>
            </a:extLst>
          </p:cNvPr>
          <p:cNvSpPr txBox="1"/>
          <p:nvPr/>
        </p:nvSpPr>
        <p:spPr>
          <a:xfrm>
            <a:off x="279647" y="7145540"/>
            <a:ext cx="6310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솔루션 경쟁력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br>
              <a:rPr lang="en-US" altLang="ko-KR" sz="600" b="0" dirty="0">
                <a:latin typeface="+mj-ea"/>
                <a:ea typeface="+mj-ea"/>
              </a:rPr>
            </a:br>
            <a:endParaRPr lang="ko-KR" altLang="en-US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 err="1">
                <a:latin typeface="+mj-ea"/>
                <a:ea typeface="+mj-ea"/>
              </a:rPr>
              <a:t>프렌차이즈</a:t>
            </a:r>
            <a:r>
              <a:rPr lang="ko-KR" altLang="en-US" sz="600" b="0" dirty="0">
                <a:latin typeface="+mj-ea"/>
                <a:ea typeface="+mj-ea"/>
              </a:rPr>
              <a:t> 매장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전국구 직영 매장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백화점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쇼룸 등에서의 비즈니스 전략 수립에 필요한 데이터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즉 사람이 현재 공간 내에 어느 정도 점유하고 있고 어느 장소에 오래 머물러 있고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같은 사람이 어디를 얼마나 방문 했는지 등에 대한 영상 데이터를 지능형 영상분석을 통해 분석하여 제공하며 고객 수요를 예측하며 매출을 증진시키며 재고를 최적화할 수 있도록 지원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		</a:t>
            </a:r>
          </a:p>
        </p:txBody>
      </p:sp>
      <p:pic>
        <p:nvPicPr>
          <p:cNvPr id="51" name="그래픽 50" descr="위쪽 캐럿 단색으로 채워진">
            <a:extLst>
              <a:ext uri="{FF2B5EF4-FFF2-40B4-BE49-F238E27FC236}">
                <a16:creationId xmlns:a16="http://schemas.microsoft.com/office/drawing/2014/main" id="{6A4E1AA6-6CDA-4424-B892-A210934A7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B09D208-2DB9-412F-A82A-286BE5262C64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730AD1-F653-4DA3-BAC2-151BE64616D4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배경 설명 필요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기대 효과를 도입 필요성으로 넣음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C9A0E1-624E-420D-B096-B191639E52F9}"/>
              </a:ext>
            </a:extLst>
          </p:cNvPr>
          <p:cNvSpPr txBox="1"/>
          <p:nvPr/>
        </p:nvSpPr>
        <p:spPr>
          <a:xfrm>
            <a:off x="290792" y="4533802"/>
            <a:ext cx="5831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배경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							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설명 필요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62FED3-C0A0-4120-99EC-6CE2A54D3B2A}"/>
              </a:ext>
            </a:extLst>
          </p:cNvPr>
          <p:cNvCxnSpPr/>
          <p:nvPr/>
        </p:nvCxnSpPr>
        <p:spPr bwMode="auto">
          <a:xfrm>
            <a:off x="155269" y="4797152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D8554A-8453-48D1-B32E-AD86E21E5852}"/>
              </a:ext>
            </a:extLst>
          </p:cNvPr>
          <p:cNvCxnSpPr/>
          <p:nvPr/>
        </p:nvCxnSpPr>
        <p:spPr bwMode="auto">
          <a:xfrm>
            <a:off x="135631" y="6093296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1BA894-00DB-43A5-B908-120EB2B42F2A}"/>
              </a:ext>
            </a:extLst>
          </p:cNvPr>
          <p:cNvCxnSpPr/>
          <p:nvPr/>
        </p:nvCxnSpPr>
        <p:spPr bwMode="auto">
          <a:xfrm>
            <a:off x="144462" y="7389440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462F89-04FC-4771-A682-493A41617CC2}"/>
              </a:ext>
            </a:extLst>
          </p:cNvPr>
          <p:cNvGrpSpPr/>
          <p:nvPr/>
        </p:nvGrpSpPr>
        <p:grpSpPr>
          <a:xfrm>
            <a:off x="1281259" y="1628284"/>
            <a:ext cx="4308173" cy="286130"/>
            <a:chOff x="644032" y="2432645"/>
            <a:chExt cx="4308173" cy="28613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28CCBCF-7A24-46AE-A0E2-66D9E0DA12A7}"/>
                </a:ext>
              </a:extLst>
            </p:cNvPr>
            <p:cNvSpPr/>
            <p:nvPr/>
          </p:nvSpPr>
          <p:spPr>
            <a:xfrm>
              <a:off x="829734" y="2432645"/>
              <a:ext cx="666088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7AD81B6-46AB-430E-A7F8-862346340D36}"/>
                </a:ext>
              </a:extLst>
            </p:cNvPr>
            <p:cNvSpPr/>
            <p:nvPr/>
          </p:nvSpPr>
          <p:spPr>
            <a:xfrm>
              <a:off x="1495822" y="2432645"/>
              <a:ext cx="66937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76" name="TextBox 72">
              <a:extLst>
                <a:ext uri="{FF2B5EF4-FFF2-40B4-BE49-F238E27FC236}">
                  <a16:creationId xmlns:a16="http://schemas.microsoft.com/office/drawing/2014/main" id="{C8A8ADAF-0259-444C-ACED-5F08400D5590}"/>
                </a:ext>
              </a:extLst>
            </p:cNvPr>
            <p:cNvSpPr txBox="1"/>
            <p:nvPr/>
          </p:nvSpPr>
          <p:spPr>
            <a:xfrm>
              <a:off x="644032" y="2452221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2">
              <a:extLst>
                <a:ext uri="{FF2B5EF4-FFF2-40B4-BE49-F238E27FC236}">
                  <a16:creationId xmlns:a16="http://schemas.microsoft.com/office/drawing/2014/main" id="{916B4F58-0D37-4A50-A65C-66A88338648A}"/>
                </a:ext>
              </a:extLst>
            </p:cNvPr>
            <p:cNvSpPr txBox="1"/>
            <p:nvPr/>
          </p:nvSpPr>
          <p:spPr>
            <a:xfrm>
              <a:off x="1561164" y="2452221"/>
              <a:ext cx="557767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3B9EA7F-10A7-423D-89FA-12BD0E76FE2D}"/>
                </a:ext>
              </a:extLst>
            </p:cNvPr>
            <p:cNvGrpSpPr/>
            <p:nvPr/>
          </p:nvGrpSpPr>
          <p:grpSpPr>
            <a:xfrm>
              <a:off x="2165715" y="2432645"/>
              <a:ext cx="669378" cy="286130"/>
              <a:chOff x="1648222" y="2585045"/>
              <a:chExt cx="669378" cy="28613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0C6E6C6-038B-4ACB-9FD9-8C739409F0CD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90" name="TextBox 72">
                <a:extLst>
                  <a:ext uri="{FF2B5EF4-FFF2-40B4-BE49-F238E27FC236}">
                    <a16:creationId xmlns:a16="http://schemas.microsoft.com/office/drawing/2014/main" id="{9A8B3592-4705-4FB0-AA48-7C78C4D8E490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교통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2B511D31-A1F5-48B5-847E-136E9452566C}"/>
                </a:ext>
              </a:extLst>
            </p:cNvPr>
            <p:cNvGrpSpPr/>
            <p:nvPr/>
          </p:nvGrpSpPr>
          <p:grpSpPr>
            <a:xfrm>
              <a:off x="2835557" y="2432645"/>
              <a:ext cx="669378" cy="286130"/>
              <a:chOff x="1648222" y="2585045"/>
              <a:chExt cx="669378" cy="28613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79C1F96-5DE8-4BE3-AC1D-3C07554862E2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8" name="TextBox 72">
                <a:extLst>
                  <a:ext uri="{FF2B5EF4-FFF2-40B4-BE49-F238E27FC236}">
                    <a16:creationId xmlns:a16="http://schemas.microsoft.com/office/drawing/2014/main" id="{FA59A5F6-52BE-42E5-9300-C1E8C7518296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BI</a:t>
                </a:r>
                <a:endPara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0980603-2BC0-4F11-B70D-8BDEFC1644F8}"/>
                </a:ext>
              </a:extLst>
            </p:cNvPr>
            <p:cNvGrpSpPr/>
            <p:nvPr/>
          </p:nvGrpSpPr>
          <p:grpSpPr>
            <a:xfrm>
              <a:off x="3504935" y="2432645"/>
              <a:ext cx="669378" cy="286130"/>
              <a:chOff x="1648222" y="2585045"/>
              <a:chExt cx="669378" cy="28613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258B2D2-A121-427A-B5C2-6547A3C1FD22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6" name="TextBox 72">
                <a:extLst>
                  <a:ext uri="{FF2B5EF4-FFF2-40B4-BE49-F238E27FC236}">
                    <a16:creationId xmlns:a16="http://schemas.microsoft.com/office/drawing/2014/main" id="{0C0DDE75-849B-41A7-A2F2-6EFAB3F3CB44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AI Farm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9AC773E-4F2F-4E7E-9509-C05F5F86584D}"/>
                </a:ext>
              </a:extLst>
            </p:cNvPr>
            <p:cNvSpPr/>
            <p:nvPr/>
          </p:nvSpPr>
          <p:spPr>
            <a:xfrm>
              <a:off x="4174312" y="2432645"/>
              <a:ext cx="77789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84" name="TextBox 72">
              <a:extLst>
                <a:ext uri="{FF2B5EF4-FFF2-40B4-BE49-F238E27FC236}">
                  <a16:creationId xmlns:a16="http://schemas.microsoft.com/office/drawing/2014/main" id="{F6D00C2E-09E6-4A06-97FD-F8648F19CFFB}"/>
                </a:ext>
              </a:extLst>
            </p:cNvPr>
            <p:cNvSpPr txBox="1"/>
            <p:nvPr/>
          </p:nvSpPr>
          <p:spPr>
            <a:xfrm>
              <a:off x="4170109" y="2459171"/>
              <a:ext cx="77789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838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AI Farm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7796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AI Farm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144462" y="2068192"/>
            <a:ext cx="6859592" cy="2368916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5BEBC-14C3-432A-B5EE-108ADD2A8B33}"/>
              </a:ext>
            </a:extLst>
          </p:cNvPr>
          <p:cNvSpPr/>
          <p:nvPr/>
        </p:nvSpPr>
        <p:spPr bwMode="auto">
          <a:xfrm>
            <a:off x="288211" y="3029964"/>
            <a:ext cx="2839352" cy="11678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709054" y="3195862"/>
            <a:ext cx="5709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 Farm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715215" y="3412719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+mj-ea"/>
                <a:ea typeface="+mj-ea"/>
              </a:rPr>
              <a:t>설명 필요</a:t>
            </a:r>
            <a:endParaRPr lang="en-US" altLang="ko-KR" sz="600" b="0" dirty="0"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FEFED0-A892-4110-91EB-F8785A84B7C0}"/>
              </a:ext>
            </a:extLst>
          </p:cNvPr>
          <p:cNvSpPr/>
          <p:nvPr/>
        </p:nvSpPr>
        <p:spPr bwMode="auto">
          <a:xfrm>
            <a:off x="149641" y="4437112"/>
            <a:ext cx="6849214" cy="41044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64539-DA50-49A4-A2EB-3EF949567B30}"/>
              </a:ext>
            </a:extLst>
          </p:cNvPr>
          <p:cNvSpPr/>
          <p:nvPr/>
        </p:nvSpPr>
        <p:spPr>
          <a:xfrm>
            <a:off x="149642" y="8256972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4B197B-7941-4B4B-831B-4D23191C11DB}"/>
              </a:ext>
            </a:extLst>
          </p:cNvPr>
          <p:cNvSpPr txBox="1"/>
          <p:nvPr/>
        </p:nvSpPr>
        <p:spPr>
          <a:xfrm>
            <a:off x="279647" y="5842377"/>
            <a:ext cx="69741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필요성 </a:t>
            </a:r>
            <a:r>
              <a:rPr lang="en-US" altLang="ko-KR" sz="600" dirty="0">
                <a:latin typeface="+mj-ea"/>
                <a:ea typeface="+mj-ea"/>
              </a:rPr>
              <a:t>"</a:t>
            </a:r>
            <a:r>
              <a:rPr lang="ko-KR" altLang="en-US" sz="600" dirty="0">
                <a:latin typeface="+mj-ea"/>
                <a:ea typeface="+mj-ea"/>
              </a:rPr>
              <a:t>다양한 영역의 보안 강화</a:t>
            </a:r>
            <a:r>
              <a:rPr lang="en-US" altLang="ko-KR" sz="600" dirty="0">
                <a:latin typeface="+mj-ea"/>
                <a:ea typeface="+mj-ea"/>
              </a:rPr>
              <a:t>“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en-US" altLang="ko-KR" sz="600" b="0" dirty="0">
                <a:latin typeface="+mj-ea"/>
                <a:ea typeface="+mj-ea"/>
              </a:rPr>
              <a:t>					</a:t>
            </a:r>
          </a:p>
          <a:p>
            <a:endParaRPr lang="en-US" altLang="ko-KR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“</a:t>
            </a:r>
            <a:r>
              <a:rPr lang="en-US" altLang="ko-KR" sz="600" b="0" dirty="0">
                <a:latin typeface="+mj-ea"/>
                <a:ea typeface="+mj-ea"/>
              </a:rPr>
              <a:t>Peak time” </a:t>
            </a:r>
            <a:r>
              <a:rPr lang="ko-KR" altLang="en-US" sz="600" b="0" dirty="0">
                <a:latin typeface="+mj-ea"/>
                <a:ea typeface="+mj-ea"/>
              </a:rPr>
              <a:t>내에 빠른 케어를 통해 안전한 분만 및 </a:t>
            </a:r>
            <a:r>
              <a:rPr lang="ko-KR" altLang="en-US" sz="600" b="0" dirty="0" err="1">
                <a:latin typeface="+mj-ea"/>
                <a:ea typeface="+mj-ea"/>
              </a:rPr>
              <a:t>자돈의</a:t>
            </a:r>
            <a:r>
              <a:rPr lang="ko-KR" altLang="en-US" sz="600" b="0" dirty="0">
                <a:latin typeface="+mj-ea"/>
                <a:ea typeface="+mj-ea"/>
              </a:rPr>
              <a:t> 건강 등 다양한 생산성 지표 향상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영상을 통한 </a:t>
            </a:r>
            <a:r>
              <a:rPr lang="ko-KR" altLang="en-US" sz="600" b="0" dirty="0" err="1">
                <a:latin typeface="+mj-ea"/>
                <a:ea typeface="+mj-ea"/>
              </a:rPr>
              <a:t>분만사</a:t>
            </a:r>
            <a:r>
              <a:rPr lang="ko-KR" altLang="en-US" sz="600" b="0" dirty="0">
                <a:latin typeface="+mj-ea"/>
                <a:ea typeface="+mj-ea"/>
              </a:rPr>
              <a:t> </a:t>
            </a:r>
            <a:r>
              <a:rPr lang="ko-KR" altLang="en-US" sz="600" b="0" dirty="0" err="1">
                <a:latin typeface="+mj-ea"/>
                <a:ea typeface="+mj-ea"/>
              </a:rPr>
              <a:t>모돈의</a:t>
            </a:r>
            <a:r>
              <a:rPr lang="ko-KR" altLang="en-US" sz="600" b="0" dirty="0">
                <a:latin typeface="+mj-ea"/>
                <a:ea typeface="+mj-ea"/>
              </a:rPr>
              <a:t> 기립</a:t>
            </a:r>
            <a:r>
              <a:rPr lang="en-US" altLang="ko-KR" sz="600" b="0" dirty="0">
                <a:latin typeface="+mj-ea"/>
                <a:ea typeface="+mj-ea"/>
              </a:rPr>
              <a:t>/</a:t>
            </a:r>
            <a:r>
              <a:rPr lang="ko-KR" altLang="en-US" sz="600" b="0" dirty="0">
                <a:latin typeface="+mj-ea"/>
                <a:ea typeface="+mj-ea"/>
              </a:rPr>
              <a:t>눕기 상태와 분만 인식을 검출</a:t>
            </a:r>
            <a:endParaRPr lang="en-US" altLang="ko-KR" sz="600" b="0" dirty="0">
              <a:latin typeface="+mj-ea"/>
              <a:ea typeface="+mj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59BC89-42FA-4DDD-BD67-9CF5EFE8BAD8}"/>
              </a:ext>
            </a:extLst>
          </p:cNvPr>
          <p:cNvSpPr txBox="1"/>
          <p:nvPr/>
        </p:nvSpPr>
        <p:spPr>
          <a:xfrm>
            <a:off x="279647" y="7145540"/>
            <a:ext cx="6310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솔루션 경쟁력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br>
              <a:rPr lang="en-US" altLang="ko-KR" sz="600" b="0" dirty="0">
                <a:latin typeface="+mj-ea"/>
                <a:ea typeface="+mj-ea"/>
              </a:rPr>
            </a:br>
            <a:endParaRPr lang="ko-KR" altLang="en-US" sz="600" b="0" dirty="0">
              <a:latin typeface="+mj-ea"/>
              <a:ea typeface="+mj-ea"/>
            </a:endParaRP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 err="1">
                <a:latin typeface="+mj-ea"/>
                <a:ea typeface="+mj-ea"/>
              </a:rPr>
              <a:t>모돈의</a:t>
            </a:r>
            <a:r>
              <a:rPr lang="ko-KR" altLang="en-US" sz="600" b="0" dirty="0">
                <a:latin typeface="+mj-ea"/>
                <a:ea typeface="+mj-ea"/>
              </a:rPr>
              <a:t> 기립 횟수를 통한 건강 변화 인지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분만 이벤트 알람 기능으로 태어난 </a:t>
            </a:r>
            <a:r>
              <a:rPr lang="ko-KR" altLang="en-US" sz="600" b="0" dirty="0" err="1">
                <a:latin typeface="+mj-ea"/>
                <a:ea typeface="+mj-ea"/>
              </a:rPr>
              <a:t>자돈의</a:t>
            </a:r>
            <a:r>
              <a:rPr lang="ko-KR" altLang="en-US" sz="600" b="0" dirty="0">
                <a:latin typeface="+mj-ea"/>
                <a:ea typeface="+mj-ea"/>
              </a:rPr>
              <a:t> 빠른 케어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>
                <a:latin typeface="+mj-ea"/>
                <a:ea typeface="+mj-ea"/>
              </a:rPr>
              <a:t>관리자들의 </a:t>
            </a:r>
            <a:r>
              <a:rPr lang="ko-KR" altLang="en-US" sz="600" b="0" dirty="0" err="1">
                <a:latin typeface="+mj-ea"/>
                <a:ea typeface="+mj-ea"/>
              </a:rPr>
              <a:t>산자수</a:t>
            </a:r>
            <a:r>
              <a:rPr lang="ko-KR" altLang="en-US" sz="600" b="0" dirty="0">
                <a:latin typeface="+mj-ea"/>
                <a:ea typeface="+mj-ea"/>
              </a:rPr>
              <a:t> 누락 방지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대응 모니터링 가능 등 </a:t>
            </a:r>
            <a:r>
              <a:rPr lang="ko-KR" altLang="en-US" sz="600" b="0" dirty="0" err="1">
                <a:latin typeface="+mj-ea"/>
                <a:ea typeface="+mj-ea"/>
              </a:rPr>
              <a:t>분만사</a:t>
            </a:r>
            <a:r>
              <a:rPr lang="ko-KR" altLang="en-US" sz="600" b="0" dirty="0">
                <a:latin typeface="+mj-ea"/>
                <a:ea typeface="+mj-ea"/>
              </a:rPr>
              <a:t> 관리 효율성 증가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 err="1">
                <a:latin typeface="+mj-ea"/>
                <a:ea typeface="+mj-ea"/>
              </a:rPr>
              <a:t>모돈</a:t>
            </a:r>
            <a:r>
              <a:rPr lang="ko-KR" altLang="en-US" sz="600" b="0" dirty="0">
                <a:latin typeface="+mj-ea"/>
                <a:ea typeface="+mj-ea"/>
              </a:rPr>
              <a:t> 상태 및 </a:t>
            </a:r>
            <a:r>
              <a:rPr lang="ko-KR" altLang="en-US" sz="600" b="0" dirty="0" err="1">
                <a:latin typeface="+mj-ea"/>
                <a:ea typeface="+mj-ea"/>
              </a:rPr>
              <a:t>자돈</a:t>
            </a:r>
            <a:r>
              <a:rPr lang="ko-KR" altLang="en-US" sz="600" b="0" dirty="0">
                <a:latin typeface="+mj-ea"/>
                <a:ea typeface="+mj-ea"/>
              </a:rPr>
              <a:t> 분만 관련 정보의 데이터화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		</a:t>
            </a:r>
          </a:p>
        </p:txBody>
      </p:sp>
      <p:pic>
        <p:nvPicPr>
          <p:cNvPr id="51" name="그래픽 50" descr="위쪽 캐럿 단색으로 채워진">
            <a:extLst>
              <a:ext uri="{FF2B5EF4-FFF2-40B4-BE49-F238E27FC236}">
                <a16:creationId xmlns:a16="http://schemas.microsoft.com/office/drawing/2014/main" id="{6A4E1AA6-6CDA-4424-B892-A210934A7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B09D208-2DB9-412F-A82A-286BE5262C64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730AD1-F653-4DA3-BAC2-151BE64616D4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서비스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개요 설명 필요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목적을 도입 필요성으로 넣음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</a:b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기대효과를 솔루션 경쟁력으로 넣음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C9A0E1-624E-420D-B096-B191639E52F9}"/>
              </a:ext>
            </a:extLst>
          </p:cNvPr>
          <p:cNvSpPr txBox="1"/>
          <p:nvPr/>
        </p:nvSpPr>
        <p:spPr>
          <a:xfrm>
            <a:off x="290792" y="4533802"/>
            <a:ext cx="5831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배경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							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- </a:t>
            </a:r>
            <a:r>
              <a:rPr lang="ko-KR" altLang="en-US" sz="600" b="0" dirty="0" err="1">
                <a:latin typeface="+mj-ea"/>
                <a:ea typeface="+mj-ea"/>
              </a:rPr>
              <a:t>저체중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체온 하락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압사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양수와 </a:t>
            </a:r>
            <a:r>
              <a:rPr lang="ko-KR" altLang="en-US" sz="600" b="0" dirty="0" err="1">
                <a:latin typeface="+mj-ea"/>
                <a:ea typeface="+mj-ea"/>
              </a:rPr>
              <a:t>태막에</a:t>
            </a:r>
            <a:r>
              <a:rPr lang="ko-KR" altLang="en-US" sz="600" b="0" dirty="0">
                <a:latin typeface="+mj-ea"/>
                <a:ea typeface="+mj-ea"/>
              </a:rPr>
              <a:t> 의한 질식사를 방지할 수 있는 분만사에서의 “</a:t>
            </a:r>
            <a:r>
              <a:rPr lang="en-US" altLang="ko-KR" sz="600" b="0" dirty="0">
                <a:latin typeface="+mj-ea"/>
                <a:ea typeface="+mj-ea"/>
              </a:rPr>
              <a:t>Peak time”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en-US" altLang="ko-KR" sz="600" b="0" dirty="0">
                <a:latin typeface="+mj-ea"/>
                <a:ea typeface="+mj-ea"/>
              </a:rPr>
              <a:t>-&gt;  </a:t>
            </a:r>
            <a:r>
              <a:rPr lang="ko-KR" altLang="en-US" sz="600" b="0" dirty="0">
                <a:latin typeface="+mj-ea"/>
                <a:ea typeface="+mj-ea"/>
              </a:rPr>
              <a:t>분만 직후의 </a:t>
            </a:r>
            <a:r>
              <a:rPr lang="ko-KR" altLang="en-US" sz="600" b="0" dirty="0" err="1">
                <a:latin typeface="+mj-ea"/>
                <a:ea typeface="+mj-ea"/>
              </a:rPr>
              <a:t>자돈에</a:t>
            </a:r>
            <a:r>
              <a:rPr lang="ko-KR" altLang="en-US" sz="600" b="0" dirty="0">
                <a:latin typeface="+mj-ea"/>
                <a:ea typeface="+mj-ea"/>
              </a:rPr>
              <a:t> 대한 케어에 따른 </a:t>
            </a:r>
            <a:r>
              <a:rPr lang="ko-KR" altLang="en-US" sz="600" b="0" dirty="0" err="1">
                <a:latin typeface="+mj-ea"/>
                <a:ea typeface="+mj-ea"/>
              </a:rPr>
              <a:t>자돈의</a:t>
            </a:r>
            <a:r>
              <a:rPr lang="ko-KR" altLang="en-US" sz="600" b="0" dirty="0">
                <a:latin typeface="+mj-ea"/>
                <a:ea typeface="+mj-ea"/>
              </a:rPr>
              <a:t> 건강 및 성장 기대치는 양돈 농장의 수익과 직결</a:t>
            </a:r>
          </a:p>
          <a:p>
            <a:r>
              <a:rPr lang="en-US" altLang="ko-KR" sz="600" b="0" dirty="0">
                <a:latin typeface="+mj-ea"/>
                <a:ea typeface="+mj-ea"/>
              </a:rPr>
              <a:t>But </a:t>
            </a:r>
            <a:r>
              <a:rPr lang="ko-KR" altLang="en-US" sz="600" b="0" dirty="0">
                <a:latin typeface="+mj-ea"/>
                <a:ea typeface="+mj-ea"/>
              </a:rPr>
              <a:t>수많은 분만사에서 불규칙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동시다발적으로 발생하는 분만에 제대로 된 대응 불가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62FED3-C0A0-4120-99EC-6CE2A54D3B2A}"/>
              </a:ext>
            </a:extLst>
          </p:cNvPr>
          <p:cNvCxnSpPr/>
          <p:nvPr/>
        </p:nvCxnSpPr>
        <p:spPr bwMode="auto">
          <a:xfrm>
            <a:off x="155269" y="4797152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D8554A-8453-48D1-B32E-AD86E21E5852}"/>
              </a:ext>
            </a:extLst>
          </p:cNvPr>
          <p:cNvCxnSpPr/>
          <p:nvPr/>
        </p:nvCxnSpPr>
        <p:spPr bwMode="auto">
          <a:xfrm>
            <a:off x="135631" y="6093296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1BA894-00DB-43A5-B908-120EB2B42F2A}"/>
              </a:ext>
            </a:extLst>
          </p:cNvPr>
          <p:cNvCxnSpPr/>
          <p:nvPr/>
        </p:nvCxnSpPr>
        <p:spPr bwMode="auto">
          <a:xfrm>
            <a:off x="144462" y="7389440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A497FA5-EF32-4DF3-AD48-DB063C4CA965}"/>
              </a:ext>
            </a:extLst>
          </p:cNvPr>
          <p:cNvGrpSpPr/>
          <p:nvPr/>
        </p:nvGrpSpPr>
        <p:grpSpPr>
          <a:xfrm>
            <a:off x="1281259" y="1628284"/>
            <a:ext cx="4308173" cy="286130"/>
            <a:chOff x="644032" y="2432645"/>
            <a:chExt cx="4308173" cy="28613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EBB163D-5B60-4F31-9B60-AA1E97748B44}"/>
                </a:ext>
              </a:extLst>
            </p:cNvPr>
            <p:cNvSpPr/>
            <p:nvPr/>
          </p:nvSpPr>
          <p:spPr>
            <a:xfrm>
              <a:off x="829734" y="2432645"/>
              <a:ext cx="666088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C1B8E66-481E-4353-8D87-9CE11412CC89}"/>
                </a:ext>
              </a:extLst>
            </p:cNvPr>
            <p:cNvSpPr/>
            <p:nvPr/>
          </p:nvSpPr>
          <p:spPr>
            <a:xfrm>
              <a:off x="1495822" y="2432645"/>
              <a:ext cx="66937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76" name="TextBox 72">
              <a:extLst>
                <a:ext uri="{FF2B5EF4-FFF2-40B4-BE49-F238E27FC236}">
                  <a16:creationId xmlns:a16="http://schemas.microsoft.com/office/drawing/2014/main" id="{538831FE-8127-4303-B5A2-0F54A772B5C1}"/>
                </a:ext>
              </a:extLst>
            </p:cNvPr>
            <p:cNvSpPr txBox="1"/>
            <p:nvPr/>
          </p:nvSpPr>
          <p:spPr>
            <a:xfrm>
              <a:off x="644032" y="2452221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2">
              <a:extLst>
                <a:ext uri="{FF2B5EF4-FFF2-40B4-BE49-F238E27FC236}">
                  <a16:creationId xmlns:a16="http://schemas.microsoft.com/office/drawing/2014/main" id="{90240CFC-ED31-4ACE-ACC5-DDDC69A20089}"/>
                </a:ext>
              </a:extLst>
            </p:cNvPr>
            <p:cNvSpPr txBox="1"/>
            <p:nvPr/>
          </p:nvSpPr>
          <p:spPr>
            <a:xfrm>
              <a:off x="1561164" y="2452221"/>
              <a:ext cx="557767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A3B4D39-A0AE-4CFC-A849-3949DFAD5BC4}"/>
                </a:ext>
              </a:extLst>
            </p:cNvPr>
            <p:cNvGrpSpPr/>
            <p:nvPr/>
          </p:nvGrpSpPr>
          <p:grpSpPr>
            <a:xfrm>
              <a:off x="2165715" y="2432645"/>
              <a:ext cx="669378" cy="286130"/>
              <a:chOff x="1648222" y="2585045"/>
              <a:chExt cx="669378" cy="28613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852D36E-3F19-42B2-B5A1-54779FB8F291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90" name="TextBox 72">
                <a:extLst>
                  <a:ext uri="{FF2B5EF4-FFF2-40B4-BE49-F238E27FC236}">
                    <a16:creationId xmlns:a16="http://schemas.microsoft.com/office/drawing/2014/main" id="{14DF66EC-18E4-40AD-BF05-45EF2FE4149B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교통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75CCB5C-1D77-473B-AA0D-2659364386C0}"/>
                </a:ext>
              </a:extLst>
            </p:cNvPr>
            <p:cNvGrpSpPr/>
            <p:nvPr/>
          </p:nvGrpSpPr>
          <p:grpSpPr>
            <a:xfrm>
              <a:off x="2835557" y="2432645"/>
              <a:ext cx="669378" cy="286130"/>
              <a:chOff x="1648222" y="2585045"/>
              <a:chExt cx="669378" cy="28613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CC4FE79-E30E-4F60-8C53-246E645F98AC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8" name="TextBox 72">
                <a:extLst>
                  <a:ext uri="{FF2B5EF4-FFF2-40B4-BE49-F238E27FC236}">
                    <a16:creationId xmlns:a16="http://schemas.microsoft.com/office/drawing/2014/main" id="{5CEB9052-7266-4BA4-9FFB-7724DE951420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BI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26F27E4-909E-4258-BF65-804D950B7534}"/>
                </a:ext>
              </a:extLst>
            </p:cNvPr>
            <p:cNvGrpSpPr/>
            <p:nvPr/>
          </p:nvGrpSpPr>
          <p:grpSpPr>
            <a:xfrm>
              <a:off x="3504935" y="2432645"/>
              <a:ext cx="669378" cy="286130"/>
              <a:chOff x="1648222" y="2585045"/>
              <a:chExt cx="669378" cy="28613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62F12E65-2DDD-4E1D-BA5B-581CFD42033E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6" name="TextBox 72">
                <a:extLst>
                  <a:ext uri="{FF2B5EF4-FFF2-40B4-BE49-F238E27FC236}">
                    <a16:creationId xmlns:a16="http://schemas.microsoft.com/office/drawing/2014/main" id="{AC932141-989A-4FDF-9408-33FA58DA8D5C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/>
                    </a:solidFill>
                    <a:latin typeface="+mj-ea"/>
                    <a:ea typeface="+mj-ea"/>
                  </a:rPr>
                  <a:t>AI Farm</a:t>
                </a:r>
                <a:endPara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1AB0FA-1298-4589-B829-EC69C9185122}"/>
                </a:ext>
              </a:extLst>
            </p:cNvPr>
            <p:cNvSpPr/>
            <p:nvPr/>
          </p:nvSpPr>
          <p:spPr>
            <a:xfrm>
              <a:off x="4174312" y="2432645"/>
              <a:ext cx="777893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84" name="TextBox 72">
              <a:extLst>
                <a:ext uri="{FF2B5EF4-FFF2-40B4-BE49-F238E27FC236}">
                  <a16:creationId xmlns:a16="http://schemas.microsoft.com/office/drawing/2014/main" id="{B15D0B90-21B1-4A52-BAD3-AD9972F7F66B}"/>
                </a:ext>
              </a:extLst>
            </p:cNvPr>
            <p:cNvSpPr txBox="1"/>
            <p:nvPr/>
          </p:nvSpPr>
          <p:spPr>
            <a:xfrm>
              <a:off x="4170109" y="2459171"/>
              <a:ext cx="77789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911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사업분야 </a:t>
            </a:r>
            <a:r>
              <a:rPr lang="en-US" altLang="ko-KR" dirty="0"/>
              <a:t>&gt; </a:t>
            </a:r>
            <a:r>
              <a:rPr lang="ko-KR" altLang="en-US" dirty="0"/>
              <a:t>네트워크 장비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20329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사업분야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장비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144462" y="2068192"/>
            <a:ext cx="6859592" cy="2368916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95BEBC-14C3-432A-B5EE-108ADD2A8B33}"/>
              </a:ext>
            </a:extLst>
          </p:cNvPr>
          <p:cNvSpPr/>
          <p:nvPr/>
        </p:nvSpPr>
        <p:spPr bwMode="auto">
          <a:xfrm>
            <a:off x="288211" y="3029964"/>
            <a:ext cx="2839352" cy="116788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709054" y="319586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장비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715215" y="3412719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+mj-ea"/>
                <a:ea typeface="+mj-ea"/>
              </a:rPr>
              <a:t>설명 필요</a:t>
            </a:r>
            <a:endParaRPr lang="en-US" altLang="ko-KR" sz="600" b="0" dirty="0">
              <a:latin typeface="+mj-ea"/>
              <a:ea typeface="+mj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7FEFED0-A892-4110-91EB-F8785A84B7C0}"/>
              </a:ext>
            </a:extLst>
          </p:cNvPr>
          <p:cNvSpPr/>
          <p:nvPr/>
        </p:nvSpPr>
        <p:spPr bwMode="auto">
          <a:xfrm>
            <a:off x="149641" y="4437112"/>
            <a:ext cx="6849214" cy="410445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D64539-DA50-49A4-A2EB-3EF949567B30}"/>
              </a:ext>
            </a:extLst>
          </p:cNvPr>
          <p:cNvSpPr/>
          <p:nvPr/>
        </p:nvSpPr>
        <p:spPr>
          <a:xfrm>
            <a:off x="149642" y="8256972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4B197B-7941-4B4B-831B-4D23191C11DB}"/>
              </a:ext>
            </a:extLst>
          </p:cNvPr>
          <p:cNvSpPr txBox="1"/>
          <p:nvPr/>
        </p:nvSpPr>
        <p:spPr>
          <a:xfrm>
            <a:off x="279647" y="5842377"/>
            <a:ext cx="69741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필요성 </a:t>
            </a:r>
            <a:r>
              <a:rPr lang="en-US" altLang="ko-KR" sz="600" dirty="0">
                <a:latin typeface="+mj-ea"/>
                <a:ea typeface="+mj-ea"/>
              </a:rPr>
              <a:t>"</a:t>
            </a:r>
            <a:r>
              <a:rPr lang="ko-KR" altLang="en-US" sz="600" dirty="0">
                <a:latin typeface="+mj-ea"/>
                <a:ea typeface="+mj-ea"/>
              </a:rPr>
              <a:t>다양한 영역의 보안 강화</a:t>
            </a:r>
            <a:r>
              <a:rPr lang="en-US" altLang="ko-KR" sz="600" dirty="0">
                <a:latin typeface="+mj-ea"/>
                <a:ea typeface="+mj-ea"/>
              </a:rPr>
              <a:t>“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en-US" altLang="ko-KR" sz="600" b="0" dirty="0">
                <a:latin typeface="+mj-ea"/>
                <a:ea typeface="+mj-ea"/>
              </a:rPr>
              <a:t>					</a:t>
            </a:r>
          </a:p>
          <a:p>
            <a:endParaRPr lang="en-US" altLang="ko-KR" sz="600" b="0" dirty="0">
              <a:latin typeface="+mj-ea"/>
              <a:ea typeface="+mj-ea"/>
            </a:endParaRPr>
          </a:p>
          <a:p>
            <a:r>
              <a:rPr lang="ko-KR" altLang="en-US" sz="600" b="0" dirty="0">
                <a:latin typeface="+mj-ea"/>
                <a:ea typeface="+mj-ea"/>
              </a:rPr>
              <a:t>설명 필요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59BC89-42FA-4DDD-BD67-9CF5EFE8BAD8}"/>
              </a:ext>
            </a:extLst>
          </p:cNvPr>
          <p:cNvSpPr txBox="1"/>
          <p:nvPr/>
        </p:nvSpPr>
        <p:spPr>
          <a:xfrm>
            <a:off x="279647" y="7145540"/>
            <a:ext cx="6310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솔루션 경쟁력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br>
              <a:rPr lang="en-US" altLang="ko-KR" sz="600" b="0" dirty="0">
                <a:latin typeface="+mj-ea"/>
                <a:ea typeface="+mj-ea"/>
              </a:rPr>
            </a:br>
            <a:endParaRPr lang="ko-KR" altLang="en-US" sz="600" b="0" dirty="0">
              <a:latin typeface="+mj-ea"/>
              <a:ea typeface="+mj-ea"/>
            </a:endParaRPr>
          </a:p>
          <a:p>
            <a:r>
              <a:rPr lang="ko-KR" altLang="en-US" sz="600" b="0" dirty="0">
                <a:latin typeface="+mj-ea"/>
                <a:ea typeface="+mj-ea"/>
              </a:rPr>
              <a:t>설명 필요		</a:t>
            </a:r>
          </a:p>
        </p:txBody>
      </p:sp>
      <p:graphicFrame>
        <p:nvGraphicFramePr>
          <p:cNvPr id="50" name="Group 100">
            <a:extLst>
              <a:ext uri="{FF2B5EF4-FFF2-40B4-BE49-F238E27FC236}">
                <a16:creationId xmlns:a16="http://schemas.microsoft.com/office/drawing/2014/main" id="{F791C576-A2F7-4958-B921-A7FEAEF0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30927"/>
              </p:ext>
            </p:extLst>
          </p:nvPr>
        </p:nvGraphicFramePr>
        <p:xfrm>
          <a:off x="7040438" y="980728"/>
          <a:ext cx="2719513" cy="345714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자세히 보기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하이퍼랩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(hyperlab.co.kr)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사이트로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pic>
        <p:nvPicPr>
          <p:cNvPr id="51" name="그래픽 50" descr="위쪽 캐럿 단색으로 채워진">
            <a:extLst>
              <a:ext uri="{FF2B5EF4-FFF2-40B4-BE49-F238E27FC236}">
                <a16:creationId xmlns:a16="http://schemas.microsoft.com/office/drawing/2014/main" id="{6A4E1AA6-6CDA-4424-B892-A210934A7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B09D208-2DB9-412F-A82A-286BE5262C64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2730AD1-F653-4DA3-BAC2-151BE64616D4}"/>
              </a:ext>
            </a:extLst>
          </p:cNvPr>
          <p:cNvSpPr/>
          <p:nvPr/>
        </p:nvSpPr>
        <p:spPr bwMode="auto">
          <a:xfrm>
            <a:off x="8264574" y="6320580"/>
            <a:ext cx="1639839" cy="545576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서비스 개요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,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배경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,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도입 필요성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,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솔루션 경쟁력 간단 설명 필요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C9A0E1-624E-420D-B096-B191639E52F9}"/>
              </a:ext>
            </a:extLst>
          </p:cNvPr>
          <p:cNvSpPr txBox="1"/>
          <p:nvPr/>
        </p:nvSpPr>
        <p:spPr>
          <a:xfrm>
            <a:off x="290792" y="4533802"/>
            <a:ext cx="5831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latin typeface="+mj-ea"/>
                <a:ea typeface="+mj-ea"/>
              </a:rPr>
              <a:t>도입 배경</a:t>
            </a:r>
            <a:r>
              <a:rPr lang="ko-KR" altLang="en-US" sz="600" b="0" dirty="0">
                <a:latin typeface="+mj-ea"/>
                <a:ea typeface="+mj-ea"/>
              </a:rPr>
              <a:t>	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							</a:t>
            </a:r>
          </a:p>
          <a:p>
            <a:r>
              <a:rPr lang="ko-KR" altLang="en-US" sz="600" b="0" dirty="0">
                <a:latin typeface="+mj-ea"/>
                <a:ea typeface="+mj-ea"/>
              </a:rPr>
              <a:t>설명 필요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262FED3-C0A0-4120-99EC-6CE2A54D3B2A}"/>
              </a:ext>
            </a:extLst>
          </p:cNvPr>
          <p:cNvCxnSpPr/>
          <p:nvPr/>
        </p:nvCxnSpPr>
        <p:spPr bwMode="auto">
          <a:xfrm>
            <a:off x="155269" y="4797152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D8554A-8453-48D1-B32E-AD86E21E5852}"/>
              </a:ext>
            </a:extLst>
          </p:cNvPr>
          <p:cNvCxnSpPr/>
          <p:nvPr/>
        </p:nvCxnSpPr>
        <p:spPr bwMode="auto">
          <a:xfrm>
            <a:off x="135631" y="6093296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A1BA894-00DB-43A5-B908-120EB2B42F2A}"/>
              </a:ext>
            </a:extLst>
          </p:cNvPr>
          <p:cNvCxnSpPr/>
          <p:nvPr/>
        </p:nvCxnSpPr>
        <p:spPr bwMode="auto">
          <a:xfrm>
            <a:off x="144462" y="7389440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7F70657-C96F-4BA1-812F-0B43D62E0ACD}"/>
              </a:ext>
            </a:extLst>
          </p:cNvPr>
          <p:cNvGrpSpPr/>
          <p:nvPr/>
        </p:nvGrpSpPr>
        <p:grpSpPr>
          <a:xfrm>
            <a:off x="1281259" y="1628284"/>
            <a:ext cx="4308173" cy="286130"/>
            <a:chOff x="644032" y="2432645"/>
            <a:chExt cx="4308173" cy="28613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ADED855-21F7-430F-9745-EAA4ECB7926B}"/>
                </a:ext>
              </a:extLst>
            </p:cNvPr>
            <p:cNvSpPr/>
            <p:nvPr/>
          </p:nvSpPr>
          <p:spPr>
            <a:xfrm>
              <a:off x="829734" y="2432645"/>
              <a:ext cx="666088" cy="28613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EB57397-B9D6-41B8-87AF-B53B3DF0CF3E}"/>
                </a:ext>
              </a:extLst>
            </p:cNvPr>
            <p:cNvSpPr/>
            <p:nvPr/>
          </p:nvSpPr>
          <p:spPr>
            <a:xfrm>
              <a:off x="1495822" y="2432645"/>
              <a:ext cx="669378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76" name="TextBox 72">
              <a:extLst>
                <a:ext uri="{FF2B5EF4-FFF2-40B4-BE49-F238E27FC236}">
                  <a16:creationId xmlns:a16="http://schemas.microsoft.com/office/drawing/2014/main" id="{2FA779EF-7F34-41BC-A202-1250707EF605}"/>
                </a:ext>
              </a:extLst>
            </p:cNvPr>
            <p:cNvSpPr txBox="1"/>
            <p:nvPr/>
          </p:nvSpPr>
          <p:spPr>
            <a:xfrm>
              <a:off x="644032" y="2452221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영상보안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7" name="TextBox 72">
              <a:extLst>
                <a:ext uri="{FF2B5EF4-FFF2-40B4-BE49-F238E27FC236}">
                  <a16:creationId xmlns:a16="http://schemas.microsoft.com/office/drawing/2014/main" id="{8A451DCB-68F6-481D-B1BA-D2FA9AFBF06E}"/>
                </a:ext>
              </a:extLst>
            </p:cNvPr>
            <p:cNvSpPr txBox="1"/>
            <p:nvPr/>
          </p:nvSpPr>
          <p:spPr>
            <a:xfrm>
              <a:off x="1561164" y="2452221"/>
              <a:ext cx="557767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산업안전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F800B4C-5ABE-4C67-9E60-B22B7EAEBFCA}"/>
                </a:ext>
              </a:extLst>
            </p:cNvPr>
            <p:cNvGrpSpPr/>
            <p:nvPr/>
          </p:nvGrpSpPr>
          <p:grpSpPr>
            <a:xfrm>
              <a:off x="2165715" y="2432645"/>
              <a:ext cx="669378" cy="286130"/>
              <a:chOff x="1648222" y="2585045"/>
              <a:chExt cx="669378" cy="28613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02FFDB0F-111A-4916-B90E-A9D3053C9239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90" name="TextBox 72">
                <a:extLst>
                  <a:ext uri="{FF2B5EF4-FFF2-40B4-BE49-F238E27FC236}">
                    <a16:creationId xmlns:a16="http://schemas.microsoft.com/office/drawing/2014/main" id="{43D84CDA-F095-433D-9F92-76A6BC0DA035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교통</a:t>
                </a: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72B1115-FEB2-4868-93A8-9068F60FE73A}"/>
                </a:ext>
              </a:extLst>
            </p:cNvPr>
            <p:cNvGrpSpPr/>
            <p:nvPr/>
          </p:nvGrpSpPr>
          <p:grpSpPr>
            <a:xfrm>
              <a:off x="2835557" y="2432645"/>
              <a:ext cx="669378" cy="286130"/>
              <a:chOff x="1648222" y="2585045"/>
              <a:chExt cx="669378" cy="28613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CD73AF74-71A5-4114-8C8C-A2F27BF2602F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8" name="TextBox 72">
                <a:extLst>
                  <a:ext uri="{FF2B5EF4-FFF2-40B4-BE49-F238E27FC236}">
                    <a16:creationId xmlns:a16="http://schemas.microsoft.com/office/drawing/2014/main" id="{2BFF9236-DC88-4E5E-BAE6-42550FDE26BC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BI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FCFD9D8B-00DB-4198-A8CE-E60D55B44790}"/>
                </a:ext>
              </a:extLst>
            </p:cNvPr>
            <p:cNvGrpSpPr/>
            <p:nvPr/>
          </p:nvGrpSpPr>
          <p:grpSpPr>
            <a:xfrm>
              <a:off x="3504935" y="2432645"/>
              <a:ext cx="669378" cy="286130"/>
              <a:chOff x="1648222" y="2585045"/>
              <a:chExt cx="669378" cy="28613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9B6AC15-ACDE-40C9-AD44-65475A142370}"/>
                  </a:ext>
                </a:extLst>
              </p:cNvPr>
              <p:cNvSpPr/>
              <p:nvPr/>
            </p:nvSpPr>
            <p:spPr>
              <a:xfrm>
                <a:off x="1648222" y="2585045"/>
                <a:ext cx="669378" cy="28613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700" dirty="0">
                  <a:latin typeface="+mj-ea"/>
                  <a:ea typeface="+mj-ea"/>
                </a:endParaRPr>
              </a:p>
            </p:txBody>
          </p:sp>
          <p:sp>
            <p:nvSpPr>
              <p:cNvPr id="86" name="TextBox 72">
                <a:extLst>
                  <a:ext uri="{FF2B5EF4-FFF2-40B4-BE49-F238E27FC236}">
                    <a16:creationId xmlns:a16="http://schemas.microsoft.com/office/drawing/2014/main" id="{CAE38F39-2771-4CE2-9494-A8789D3F56F1}"/>
                  </a:ext>
                </a:extLst>
              </p:cNvPr>
              <p:cNvSpPr txBox="1"/>
              <p:nvPr/>
            </p:nvSpPr>
            <p:spPr>
              <a:xfrm>
                <a:off x="1713564" y="2604621"/>
                <a:ext cx="557767" cy="233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700" b="1" dirty="0">
                    <a:solidFill>
                      <a:schemeClr val="bg1">
                        <a:lumMod val="75000"/>
                      </a:schemeClr>
                    </a:solidFill>
                    <a:latin typeface="+mj-ea"/>
                    <a:ea typeface="+mj-ea"/>
                  </a:rPr>
                  <a:t>AI Farm</a:t>
                </a:r>
                <a:endParaRPr lang="ko-KR" altLang="en-US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5BA5B5E-83C3-4773-AD6D-74D9FA9E806A}"/>
                </a:ext>
              </a:extLst>
            </p:cNvPr>
            <p:cNvSpPr/>
            <p:nvPr/>
          </p:nvSpPr>
          <p:spPr>
            <a:xfrm>
              <a:off x="4174312" y="2432645"/>
              <a:ext cx="777893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84" name="TextBox 72">
              <a:extLst>
                <a:ext uri="{FF2B5EF4-FFF2-40B4-BE49-F238E27FC236}">
                  <a16:creationId xmlns:a16="http://schemas.microsoft.com/office/drawing/2014/main" id="{F2577EAD-A84A-4831-B556-B7EE851E8C46}"/>
                </a:ext>
              </a:extLst>
            </p:cNvPr>
            <p:cNvSpPr txBox="1"/>
            <p:nvPr/>
          </p:nvSpPr>
          <p:spPr>
            <a:xfrm>
              <a:off x="4170109" y="2459171"/>
              <a:ext cx="777893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+mj-ea"/>
                  <a:ea typeface="+mj-ea"/>
                </a:rPr>
                <a:t>네트워크 장비</a:t>
              </a:r>
              <a:endParaRPr lang="ko-KR" altLang="en-US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B1995072-A0A2-458B-A9DD-0AFC0B6E1A4D}"/>
              </a:ext>
            </a:extLst>
          </p:cNvPr>
          <p:cNvSpPr/>
          <p:nvPr/>
        </p:nvSpPr>
        <p:spPr bwMode="auto">
          <a:xfrm>
            <a:off x="1224566" y="3856841"/>
            <a:ext cx="803695" cy="186280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자세히 보기 </a:t>
            </a: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&gt;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CF707E5E-F694-45CA-BE60-47FE955CED6F}"/>
              </a:ext>
            </a:extLst>
          </p:cNvPr>
          <p:cNvSpPr/>
          <p:nvPr/>
        </p:nvSpPr>
        <p:spPr bwMode="auto">
          <a:xfrm>
            <a:off x="1162901" y="380211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620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인텔리빅스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67EF0-04A2-4E59-B400-D85E8994B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364" y="3257027"/>
            <a:ext cx="1107996" cy="369332"/>
          </a:xfrm>
        </p:spPr>
        <p:txBody>
          <a:bodyPr/>
          <a:lstStyle/>
          <a:p>
            <a:r>
              <a:rPr lang="ko-KR" altLang="en-US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742702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3356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225276" y="17418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1F7415-AA71-4197-B3B1-FFD2357EDD4B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A6E4BFE-FEE8-453A-B1A7-E9ECAA6BA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80212"/>
              </p:ext>
            </p:extLst>
          </p:nvPr>
        </p:nvGraphicFramePr>
        <p:xfrm>
          <a:off x="840932" y="2420888"/>
          <a:ext cx="5479426" cy="316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55">
                  <a:extLst>
                    <a:ext uri="{9D8B030D-6E8A-4147-A177-3AD203B41FA5}">
                      <a16:colId xmlns:a16="http://schemas.microsoft.com/office/drawing/2014/main" val="3615057297"/>
                    </a:ext>
                  </a:extLst>
                </a:gridCol>
                <a:gridCol w="3419247">
                  <a:extLst>
                    <a:ext uri="{9D8B030D-6E8A-4147-A177-3AD203B41FA5}">
                      <a16:colId xmlns:a16="http://schemas.microsoft.com/office/drawing/2014/main" val="1896278426"/>
                    </a:ext>
                  </a:extLst>
                </a:gridCol>
                <a:gridCol w="824662">
                  <a:extLst>
                    <a:ext uri="{9D8B030D-6E8A-4147-A177-3AD203B41FA5}">
                      <a16:colId xmlns:a16="http://schemas.microsoft.com/office/drawing/2014/main" val="391295544"/>
                    </a:ext>
                  </a:extLst>
                </a:gridCol>
                <a:gridCol w="824662">
                  <a:extLst>
                    <a:ext uri="{9D8B030D-6E8A-4147-A177-3AD203B41FA5}">
                      <a16:colId xmlns:a16="http://schemas.microsoft.com/office/drawing/2014/main" val="38708495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조회수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9453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공지사항입니다</a:t>
                      </a:r>
                      <a:r>
                        <a:rPr lang="en-US" altLang="ko-KR" sz="700" dirty="0"/>
                        <a:t>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2021-10-26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855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2021-10-25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00288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2021-10-24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1111"/>
                  </a:ext>
                </a:extLst>
              </a:tr>
              <a:tr h="1152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 vert="eaVert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7668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신입사원 모집 중입니다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2021-10-19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404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2021-10-18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18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52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공지사항입니다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2021-10-17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98487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B8DA06-57F4-4CD3-9104-0D07E0AD970F}"/>
              </a:ext>
            </a:extLst>
          </p:cNvPr>
          <p:cNvSpPr/>
          <p:nvPr/>
        </p:nvSpPr>
        <p:spPr>
          <a:xfrm>
            <a:off x="2647950" y="5732171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6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◀◀    ◀</a:t>
            </a:r>
            <a:r>
              <a:rPr kumimoji="0"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 </a:t>
            </a:r>
            <a:r>
              <a: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1</a:t>
            </a:r>
            <a:r>
              <a:rPr kumimoji="0" lang="en-US" altLang="ko-KR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    2    3   </a:t>
            </a:r>
            <a:r>
              <a:rPr kumimoji="0" lang="ko-KR" altLang="en-US" sz="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▶   ▶▶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A32BE9-5D22-4751-8437-D4B6047BBE76}"/>
              </a:ext>
            </a:extLst>
          </p:cNvPr>
          <p:cNvSpPr txBox="1"/>
          <p:nvPr/>
        </p:nvSpPr>
        <p:spPr>
          <a:xfrm>
            <a:off x="1431850" y="2000487"/>
            <a:ext cx="4284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 err="1">
                <a:latin typeface="+mj-ea"/>
                <a:ea typeface="+mj-ea"/>
              </a:rPr>
              <a:t>인텔리빅스의</a:t>
            </a:r>
            <a:r>
              <a:rPr lang="ko-KR" altLang="en-US" sz="700" b="0" dirty="0">
                <a:latin typeface="+mj-ea"/>
                <a:ea typeface="+mj-ea"/>
              </a:rPr>
              <a:t> 소식을 전달합니다</a:t>
            </a:r>
            <a:r>
              <a:rPr lang="en-US" altLang="ko-KR" sz="700" b="0" dirty="0">
                <a:latin typeface="+mj-ea"/>
                <a:ea typeface="+mj-ea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roup 100">
            <a:extLst>
              <a:ext uri="{FF2B5EF4-FFF2-40B4-BE49-F238E27FC236}">
                <a16:creationId xmlns:a16="http://schemas.microsoft.com/office/drawing/2014/main" id="{5A6D8CF1-684F-43D6-B2BD-FB273782C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36821"/>
              </p:ext>
            </p:extLst>
          </p:nvPr>
        </p:nvGraphicFramePr>
        <p:xfrm>
          <a:off x="7040438" y="980728"/>
          <a:ext cx="2719513" cy="1569233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공지사항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목록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조회수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 클릭 시 해당 공지 상세 화면으로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정렬은 등록일 기준 내림차순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454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페이지네이션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Default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 페이지당 게시물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개씩 표시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현재페이지 번호 볼드 처리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강조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b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</a:b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&lt;/&gt;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이전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다음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선택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시 맨 첫 페이지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맨 마지막 페이지로 이동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-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누적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10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페이지 이상인 경우 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&lt;&lt;/&gt;&gt;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버튼</a:t>
                      </a:r>
                      <a:r>
                        <a:rPr lang="en-US" altLang="ko-KR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600" b="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반응</a:t>
                      </a:r>
                      <a:endParaRPr lang="en-US" altLang="ko-KR" sz="600" b="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pic>
        <p:nvPicPr>
          <p:cNvPr id="16" name="그래픽 15" descr="위쪽 캐럿 단색으로 채워진">
            <a:extLst>
              <a:ext uri="{FF2B5EF4-FFF2-40B4-BE49-F238E27FC236}">
                <a16:creationId xmlns:a16="http://schemas.microsoft.com/office/drawing/2014/main" id="{B00A82FA-BBB7-405F-B011-4DE317794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A1290FC-4DCF-4B38-8148-71392674E8B2}"/>
              </a:ext>
            </a:extLst>
          </p:cNvPr>
          <p:cNvSpPr/>
          <p:nvPr/>
        </p:nvSpPr>
        <p:spPr bwMode="auto">
          <a:xfrm>
            <a:off x="3081260" y="177826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1D470D1-8F36-4015-A4BE-62AF087A9811}"/>
              </a:ext>
            </a:extLst>
          </p:cNvPr>
          <p:cNvSpPr/>
          <p:nvPr/>
        </p:nvSpPr>
        <p:spPr bwMode="auto">
          <a:xfrm>
            <a:off x="664044" y="249289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9E551D-4A6B-44E7-9BA3-E43B1904B361}"/>
              </a:ext>
            </a:extLst>
          </p:cNvPr>
          <p:cNvSpPr/>
          <p:nvPr/>
        </p:nvSpPr>
        <p:spPr bwMode="auto">
          <a:xfrm>
            <a:off x="2503934" y="576786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949E4C1-AC53-4891-9EF1-3CED7E758571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55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CAD70C7-4AAE-4063-B6D8-F8D26C4CC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Information Architecture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E9EA5-CE75-4CB4-B9AE-3369AC2B1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98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인텔리빅스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/>
              <a:t>공지사항 </a:t>
            </a:r>
            <a:r>
              <a:rPr lang="en-US" altLang="ko-KR"/>
              <a:t>&gt; </a:t>
            </a:r>
            <a:r>
              <a:rPr lang="ko-KR" altLang="en-US"/>
              <a:t>공지사항 </a:t>
            </a:r>
            <a:r>
              <a:rPr lang="ko-KR" altLang="en-US" dirty="0"/>
              <a:t>상세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20329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1F7415-AA71-4197-B3B1-FFD2357EDD4B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9">
            <a:extLst>
              <a:ext uri="{FF2B5EF4-FFF2-40B4-BE49-F238E27FC236}">
                <a16:creationId xmlns:a16="http://schemas.microsoft.com/office/drawing/2014/main" id="{0C70D662-05D2-475D-8B54-57C15427E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76362"/>
              </p:ext>
            </p:extLst>
          </p:nvPr>
        </p:nvGraphicFramePr>
        <p:xfrm>
          <a:off x="919758" y="1793874"/>
          <a:ext cx="5354230" cy="1755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672">
                  <a:extLst>
                    <a:ext uri="{9D8B030D-6E8A-4147-A177-3AD203B41FA5}">
                      <a16:colId xmlns:a16="http://schemas.microsoft.com/office/drawing/2014/main" val="3566084654"/>
                    </a:ext>
                  </a:extLst>
                </a:gridCol>
                <a:gridCol w="669279">
                  <a:extLst>
                    <a:ext uri="{9D8B030D-6E8A-4147-A177-3AD203B41FA5}">
                      <a16:colId xmlns:a16="http://schemas.microsoft.com/office/drawing/2014/main" val="2724653611"/>
                    </a:ext>
                  </a:extLst>
                </a:gridCol>
                <a:gridCol w="669279">
                  <a:extLst>
                    <a:ext uri="{9D8B030D-6E8A-4147-A177-3AD203B41FA5}">
                      <a16:colId xmlns:a16="http://schemas.microsoft.com/office/drawing/2014/main" val="7513841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공지사항입니다</a:t>
                      </a:r>
                      <a:r>
                        <a:rPr lang="en-US" altLang="ko-KR" sz="700" dirty="0"/>
                        <a:t>.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2021-10-26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3562"/>
                  </a:ext>
                </a:extLst>
              </a:tr>
              <a:tr h="1467342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제</a:t>
                      </a:r>
                      <a:r>
                        <a:rPr lang="en-US" altLang="ko-KR" sz="700" dirty="0"/>
                        <a:t> n</a:t>
                      </a:r>
                      <a:r>
                        <a:rPr lang="ko-KR" altLang="en-US" sz="700" dirty="0"/>
                        <a:t>회 정기 주주총회를 소집합니다</a:t>
                      </a:r>
                      <a:r>
                        <a:rPr lang="en-US" altLang="ko-KR" sz="7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감사합니다</a:t>
                      </a:r>
                      <a:r>
                        <a:rPr lang="en-US" altLang="ko-KR" sz="700" dirty="0"/>
                        <a:t>.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063573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2B2AD5-E312-43F4-9375-9865F869F305}"/>
              </a:ext>
            </a:extLst>
          </p:cNvPr>
          <p:cNvSpPr/>
          <p:nvPr/>
        </p:nvSpPr>
        <p:spPr bwMode="auto">
          <a:xfrm>
            <a:off x="3302975" y="3869607"/>
            <a:ext cx="587790" cy="227314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목록으로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11" name="Group 100">
            <a:extLst>
              <a:ext uri="{FF2B5EF4-FFF2-40B4-BE49-F238E27FC236}">
                <a16:creationId xmlns:a16="http://schemas.microsoft.com/office/drawing/2014/main" id="{70320159-D19E-4DF8-833A-1F02BC5F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920324"/>
              </p:ext>
            </p:extLst>
          </p:nvPr>
        </p:nvGraphicFramePr>
        <p:xfrm>
          <a:off x="7040438" y="980728"/>
          <a:ext cx="2719513" cy="993786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제목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등록일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공지사항 내용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목록으로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공지사항 목록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4842"/>
                  </a:ext>
                </a:extLst>
              </a:tr>
            </a:tbl>
          </a:graphicData>
        </a:graphic>
      </p:graphicFrame>
      <p:pic>
        <p:nvPicPr>
          <p:cNvPr id="12" name="그래픽 11" descr="위쪽 캐럿 단색으로 채워진">
            <a:extLst>
              <a:ext uri="{FF2B5EF4-FFF2-40B4-BE49-F238E27FC236}">
                <a16:creationId xmlns:a16="http://schemas.microsoft.com/office/drawing/2014/main" id="{67585995-67C0-4AC0-82F8-D79E994DC4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5740498-253E-4578-BB15-F2D7DBEA07BE}"/>
              </a:ext>
            </a:extLst>
          </p:cNvPr>
          <p:cNvSpPr/>
          <p:nvPr/>
        </p:nvSpPr>
        <p:spPr bwMode="auto">
          <a:xfrm>
            <a:off x="847750" y="174365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487F6A5-0402-447D-8672-A9498C59362B}"/>
              </a:ext>
            </a:extLst>
          </p:cNvPr>
          <p:cNvSpPr/>
          <p:nvPr/>
        </p:nvSpPr>
        <p:spPr bwMode="auto">
          <a:xfrm>
            <a:off x="4880198" y="1759715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8BAAD5-52D3-449B-9363-34A0C6AAFE24}"/>
              </a:ext>
            </a:extLst>
          </p:cNvPr>
          <p:cNvSpPr/>
          <p:nvPr/>
        </p:nvSpPr>
        <p:spPr bwMode="auto">
          <a:xfrm>
            <a:off x="847750" y="2055682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1E43338-264D-4EF1-9E87-6D68D55962B5}"/>
              </a:ext>
            </a:extLst>
          </p:cNvPr>
          <p:cNvSpPr/>
          <p:nvPr/>
        </p:nvSpPr>
        <p:spPr bwMode="auto">
          <a:xfrm>
            <a:off x="3230967" y="380506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F6157A8-98CA-4C82-A3BF-5CFA796DEADA}"/>
              </a:ext>
            </a:extLst>
          </p:cNvPr>
          <p:cNvCxnSpPr>
            <a:cxnSpLocks/>
          </p:cNvCxnSpPr>
          <p:nvPr/>
        </p:nvCxnSpPr>
        <p:spPr bwMode="auto">
          <a:xfrm>
            <a:off x="1978234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65055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기술과 제품</a:t>
            </a:r>
          </a:p>
        </p:txBody>
      </p:sp>
    </p:spTree>
    <p:extLst>
      <p:ext uri="{BB962C8B-B14F-4D97-AF65-F5344CB8AC3E}">
        <p14:creationId xmlns:p14="http://schemas.microsoft.com/office/powerpoint/2010/main" val="410480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기술과 제품 </a:t>
            </a:r>
            <a:r>
              <a:rPr lang="en-US" altLang="ko-KR" dirty="0"/>
              <a:t>&gt; </a:t>
            </a:r>
            <a:r>
              <a:rPr lang="ko-KR" altLang="en-US" dirty="0"/>
              <a:t>기술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C53D6-4D45-4655-A7B6-CC7C145603ED}"/>
              </a:ext>
            </a:extLst>
          </p:cNvPr>
          <p:cNvCxnSpPr>
            <a:cxnSpLocks/>
          </p:cNvCxnSpPr>
          <p:nvPr/>
        </p:nvCxnSpPr>
        <p:spPr bwMode="auto">
          <a:xfrm>
            <a:off x="2939785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188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제품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356814" y="162983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A803E-6CAA-4909-BA8E-F7EC50B14F50}"/>
              </a:ext>
            </a:extLst>
          </p:cNvPr>
          <p:cNvSpPr txBox="1"/>
          <p:nvPr/>
        </p:nvSpPr>
        <p:spPr>
          <a:xfrm>
            <a:off x="1314205" y="3465693"/>
            <a:ext cx="1189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영상처리</a:t>
            </a:r>
            <a:r>
              <a:rPr lang="en-US" altLang="ko-KR" sz="800" b="1" dirty="0">
                <a:latin typeface="+mj-ea"/>
                <a:ea typeface="+mj-ea"/>
              </a:rPr>
              <a:t>/</a:t>
            </a:r>
            <a:r>
              <a:rPr lang="ko-KR" altLang="en-US" sz="800" b="1" dirty="0">
                <a:latin typeface="+mj-ea"/>
                <a:ea typeface="+mj-ea"/>
              </a:rPr>
              <a:t>컴퓨터 비전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1008980" y="3776385"/>
            <a:ext cx="18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배경 영상 생성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고급 전경 검출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파노라마 영상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객체 컬러 분석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영상 개선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영상 안정화 등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영상처리 분야에도 </a:t>
            </a:r>
            <a:r>
              <a:rPr lang="ko-KR" altLang="en-US" sz="600" b="0" dirty="0" err="1">
                <a:latin typeface="+mj-ea"/>
                <a:ea typeface="+mj-ea"/>
              </a:rPr>
              <a:t>인텔리빅스</a:t>
            </a:r>
            <a:r>
              <a:rPr lang="ko-KR" altLang="en-US" sz="600" b="0" dirty="0">
                <a:latin typeface="+mj-ea"/>
                <a:ea typeface="+mj-ea"/>
              </a:rPr>
              <a:t> </a:t>
            </a:r>
            <a:r>
              <a:rPr lang="en-US" altLang="ko-KR" sz="600" b="0" dirty="0">
                <a:latin typeface="+mj-ea"/>
                <a:ea typeface="+mj-ea"/>
              </a:rPr>
              <a:t>Vision AI </a:t>
            </a:r>
            <a:r>
              <a:rPr lang="ko-KR" altLang="en-US" sz="600" b="0" dirty="0">
                <a:latin typeface="+mj-ea"/>
                <a:ea typeface="+mj-ea"/>
              </a:rPr>
              <a:t>기술이 적용되고 있습니다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EAC4BB-D1C9-4E8F-8E73-16FDE077BE86}"/>
              </a:ext>
            </a:extLst>
          </p:cNvPr>
          <p:cNvSpPr txBox="1"/>
          <p:nvPr/>
        </p:nvSpPr>
        <p:spPr>
          <a:xfrm>
            <a:off x="1655057" y="1903942"/>
            <a:ext cx="428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 err="1">
                <a:latin typeface="+mj-ea"/>
                <a:ea typeface="+mj-ea"/>
              </a:rPr>
              <a:t>인텔리빅스는</a:t>
            </a:r>
            <a:r>
              <a:rPr lang="ko-KR" altLang="en-US" sz="700" b="0" dirty="0">
                <a:latin typeface="+mj-ea"/>
                <a:ea typeface="+mj-ea"/>
              </a:rPr>
              <a:t> 영상분석 기술에 끊임없는 연구개발 및 투자로 </a:t>
            </a:r>
            <a:r>
              <a:rPr lang="en-US" altLang="ko-KR" sz="700" b="0" dirty="0">
                <a:latin typeface="+mj-ea"/>
                <a:ea typeface="+mj-ea"/>
              </a:rPr>
              <a:t>Vision AI </a:t>
            </a:r>
            <a:r>
              <a:rPr lang="ko-KR" altLang="en-US" sz="700" b="0" dirty="0">
                <a:latin typeface="+mj-ea"/>
                <a:ea typeface="+mj-ea"/>
              </a:rPr>
              <a:t>기술 확보에 성공하였으며</a:t>
            </a:r>
            <a:endParaRPr lang="en-US" altLang="ko-KR" sz="700" b="0" dirty="0">
              <a:latin typeface="+mj-ea"/>
              <a:ea typeface="+mj-ea"/>
            </a:endParaRPr>
          </a:p>
          <a:p>
            <a:pPr algn="ctr"/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국내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Vision AI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수준의 표준을 제시하고 있습니다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8A78E7-75A7-4D43-9232-016C41B223D1}"/>
              </a:ext>
            </a:extLst>
          </p:cNvPr>
          <p:cNvSpPr txBox="1"/>
          <p:nvPr/>
        </p:nvSpPr>
        <p:spPr>
          <a:xfrm>
            <a:off x="3279349" y="3465693"/>
            <a:ext cx="9092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DNN </a:t>
            </a:r>
            <a:r>
              <a:rPr lang="ko-KR" altLang="en-US" sz="800" b="1" dirty="0">
                <a:latin typeface="+mj-ea"/>
                <a:ea typeface="+mj-ea"/>
              </a:rPr>
              <a:t>기반 엔진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A326BC-C6B4-451F-A386-D0CAD12E6CBA}"/>
              </a:ext>
            </a:extLst>
          </p:cNvPr>
          <p:cNvSpPr txBox="1"/>
          <p:nvPr/>
        </p:nvSpPr>
        <p:spPr>
          <a:xfrm>
            <a:off x="2830887" y="3744433"/>
            <a:ext cx="18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사람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차량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화재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사회적 약자 </a:t>
            </a:r>
            <a:r>
              <a:rPr lang="ko-KR" altLang="en-US" sz="600" b="0" dirty="0" err="1">
                <a:latin typeface="+mj-ea"/>
                <a:ea typeface="+mj-ea"/>
              </a:rPr>
              <a:t>검출뿐만</a:t>
            </a:r>
            <a:r>
              <a:rPr lang="ko-KR" altLang="en-US" sz="600" b="0" dirty="0">
                <a:latin typeface="+mj-ea"/>
                <a:ea typeface="+mj-ea"/>
              </a:rPr>
              <a:t> 아니라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보행자 속성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차종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머리 속성까지 분류할 수 있는 </a:t>
            </a:r>
            <a:r>
              <a:rPr lang="ko-KR" altLang="en-US" sz="600" b="0" dirty="0" err="1">
                <a:latin typeface="+mj-ea"/>
                <a:ea typeface="+mj-ea"/>
              </a:rPr>
              <a:t>인텔리빅스의</a:t>
            </a:r>
            <a:r>
              <a:rPr lang="ko-KR" altLang="en-US" sz="600" b="0" dirty="0">
                <a:latin typeface="+mj-ea"/>
                <a:ea typeface="+mj-ea"/>
              </a:rPr>
              <a:t> 사물 인식 기술입니다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688F28E-0AD4-4A79-8497-4184C72F9F77}"/>
              </a:ext>
            </a:extLst>
          </p:cNvPr>
          <p:cNvSpPr/>
          <p:nvPr/>
        </p:nvSpPr>
        <p:spPr bwMode="auto">
          <a:xfrm>
            <a:off x="1486442" y="2471881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2F6DAB7-B15B-42FE-944C-D5EFFC47FD76}"/>
              </a:ext>
            </a:extLst>
          </p:cNvPr>
          <p:cNvSpPr/>
          <p:nvPr/>
        </p:nvSpPr>
        <p:spPr bwMode="auto">
          <a:xfrm>
            <a:off x="3305432" y="2490924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97246F-47FF-4848-8E5B-F563B145BFB9}"/>
              </a:ext>
            </a:extLst>
          </p:cNvPr>
          <p:cNvSpPr txBox="1"/>
          <p:nvPr/>
        </p:nvSpPr>
        <p:spPr>
          <a:xfrm>
            <a:off x="5247246" y="3465693"/>
            <a:ext cx="976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이벤트 검출 기술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4855B0-BA6B-456F-8268-F84899E051A5}"/>
              </a:ext>
            </a:extLst>
          </p:cNvPr>
          <p:cNvSpPr txBox="1"/>
          <p:nvPr/>
        </p:nvSpPr>
        <p:spPr>
          <a:xfrm>
            <a:off x="4798784" y="3744433"/>
            <a:ext cx="1800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알고리즘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딥러닝</a:t>
            </a:r>
            <a:r>
              <a:rPr lang="en-US" altLang="ko-KR" sz="600" b="0" dirty="0">
                <a:latin typeface="+mj-ea"/>
                <a:ea typeface="+mj-ea"/>
              </a:rPr>
              <a:t>, 40</a:t>
            </a:r>
            <a:r>
              <a:rPr lang="ko-KR" altLang="en-US" sz="600" b="0" dirty="0">
                <a:latin typeface="+mj-ea"/>
                <a:ea typeface="+mj-ea"/>
              </a:rPr>
              <a:t>종이상의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이벤트를 지원합니다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F42E6CB-3721-46F2-8821-760FD6931225}"/>
              </a:ext>
            </a:extLst>
          </p:cNvPr>
          <p:cNvSpPr/>
          <p:nvPr/>
        </p:nvSpPr>
        <p:spPr bwMode="auto">
          <a:xfrm>
            <a:off x="5273329" y="2490924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27BB86-9530-4427-A1A6-B9FE6817C70B}"/>
              </a:ext>
            </a:extLst>
          </p:cNvPr>
          <p:cNvSpPr txBox="1"/>
          <p:nvPr/>
        </p:nvSpPr>
        <p:spPr>
          <a:xfrm>
            <a:off x="2138211" y="5301208"/>
            <a:ext cx="12186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고급 카메라 제어 기술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728906-288E-4014-95EB-DD6C209BFB72}"/>
              </a:ext>
            </a:extLst>
          </p:cNvPr>
          <p:cNvSpPr txBox="1"/>
          <p:nvPr/>
        </p:nvSpPr>
        <p:spPr>
          <a:xfrm>
            <a:off x="1847413" y="5579948"/>
            <a:ext cx="18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실측 속도와 크기 측정</a:t>
            </a:r>
            <a:r>
              <a:rPr lang="en-US" altLang="ko-KR" sz="600" b="0" dirty="0">
                <a:latin typeface="+mj-ea"/>
                <a:ea typeface="+mj-ea"/>
              </a:rPr>
              <a:t>, GPS </a:t>
            </a:r>
            <a:r>
              <a:rPr lang="ko-KR" altLang="en-US" sz="600" b="0" dirty="0">
                <a:latin typeface="+mj-ea"/>
                <a:ea typeface="+mj-ea"/>
              </a:rPr>
              <a:t>좌표 맵핑</a:t>
            </a:r>
            <a:r>
              <a:rPr lang="en-US" altLang="ko-KR" sz="6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오토 캘리브레이션</a:t>
            </a:r>
            <a:r>
              <a:rPr lang="en-US" altLang="ko-KR" sz="600" b="0" dirty="0">
                <a:latin typeface="+mj-ea"/>
                <a:ea typeface="+mj-ea"/>
              </a:rPr>
              <a:t>, PTZ </a:t>
            </a:r>
            <a:r>
              <a:rPr lang="ko-KR" altLang="en-US" sz="600" b="0" dirty="0">
                <a:latin typeface="+mj-ea"/>
                <a:ea typeface="+mj-ea"/>
              </a:rPr>
              <a:t>단독 자동 추적 등의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기술을 확보했습니다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233348E-65BA-4AB7-9632-C18D7C992A3E}"/>
              </a:ext>
            </a:extLst>
          </p:cNvPr>
          <p:cNvSpPr/>
          <p:nvPr/>
        </p:nvSpPr>
        <p:spPr bwMode="auto">
          <a:xfrm>
            <a:off x="2336237" y="4326439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33E530-D55E-4191-A954-CDE5AF47E66D}"/>
              </a:ext>
            </a:extLst>
          </p:cNvPr>
          <p:cNvSpPr txBox="1"/>
          <p:nvPr/>
        </p:nvSpPr>
        <p:spPr>
          <a:xfrm>
            <a:off x="4160750" y="5301208"/>
            <a:ext cx="11320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저장</a:t>
            </a:r>
            <a:r>
              <a:rPr lang="en-US" altLang="ko-KR" sz="800" b="1" dirty="0">
                <a:latin typeface="+mj-ea"/>
                <a:ea typeface="+mj-ea"/>
              </a:rPr>
              <a:t>/</a:t>
            </a:r>
            <a:r>
              <a:rPr lang="ko-KR" altLang="en-US" sz="800" b="1" dirty="0">
                <a:latin typeface="+mj-ea"/>
                <a:ea typeface="+mj-ea"/>
              </a:rPr>
              <a:t>분배</a:t>
            </a:r>
            <a:r>
              <a:rPr lang="en-US" altLang="ko-KR" sz="800" b="1" dirty="0">
                <a:latin typeface="+mj-ea"/>
                <a:ea typeface="+mj-ea"/>
              </a:rPr>
              <a:t>/</a:t>
            </a:r>
            <a:r>
              <a:rPr lang="ko-KR" altLang="en-US" sz="800" b="1" dirty="0">
                <a:latin typeface="+mj-ea"/>
                <a:ea typeface="+mj-ea"/>
              </a:rPr>
              <a:t>검색 기술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0F9FD8-679E-460C-A7D5-692E3028B898}"/>
              </a:ext>
            </a:extLst>
          </p:cNvPr>
          <p:cNvSpPr txBox="1"/>
          <p:nvPr/>
        </p:nvSpPr>
        <p:spPr>
          <a:xfrm>
            <a:off x="3829589" y="5579948"/>
            <a:ext cx="18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비디오 저장</a:t>
            </a:r>
            <a:r>
              <a:rPr lang="en-US" altLang="ko-KR" sz="600" b="0" dirty="0">
                <a:latin typeface="+mj-ea"/>
                <a:ea typeface="+mj-ea"/>
              </a:rPr>
              <a:t>/</a:t>
            </a:r>
            <a:r>
              <a:rPr lang="ko-KR" altLang="en-US" sz="600" b="0" dirty="0">
                <a:latin typeface="+mj-ea"/>
                <a:ea typeface="+mj-ea"/>
              </a:rPr>
              <a:t>분배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원격 모니터링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멀티 모니터</a:t>
            </a:r>
            <a:r>
              <a:rPr lang="en-US" altLang="ko-KR" sz="6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600" b="0" dirty="0">
                <a:latin typeface="+mj-ea"/>
                <a:ea typeface="+mj-ea"/>
              </a:rPr>
              <a:t>E-Map, </a:t>
            </a:r>
            <a:r>
              <a:rPr lang="en-US" altLang="ko-KR" sz="600" b="0" dirty="0" err="1">
                <a:latin typeface="+mj-ea"/>
                <a:ea typeface="+mj-ea"/>
              </a:rPr>
              <a:t>Wep</a:t>
            </a:r>
            <a:r>
              <a:rPr lang="en-US" altLang="ko-KR" sz="600" b="0" dirty="0">
                <a:latin typeface="+mj-ea"/>
                <a:ea typeface="+mj-ea"/>
              </a:rPr>
              <a:t> Base API </a:t>
            </a:r>
            <a:r>
              <a:rPr lang="ko-KR" altLang="en-US" sz="600" b="0" dirty="0">
                <a:latin typeface="+mj-ea"/>
                <a:ea typeface="+mj-ea"/>
              </a:rPr>
              <a:t>등의 기술을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개발 및 사용하고 있습니다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4EA8C700-A1B6-4917-A98E-55D6388E8689}"/>
              </a:ext>
            </a:extLst>
          </p:cNvPr>
          <p:cNvSpPr/>
          <p:nvPr/>
        </p:nvSpPr>
        <p:spPr bwMode="auto">
          <a:xfrm>
            <a:off x="4304134" y="4326439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90EF2F9-A0B6-4D33-9F4F-738DFEB9217B}"/>
              </a:ext>
            </a:extLst>
          </p:cNvPr>
          <p:cNvSpPr/>
          <p:nvPr/>
        </p:nvSpPr>
        <p:spPr>
          <a:xfrm>
            <a:off x="154832" y="6165304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32" name="Group 100">
            <a:extLst>
              <a:ext uri="{FF2B5EF4-FFF2-40B4-BE49-F238E27FC236}">
                <a16:creationId xmlns:a16="http://schemas.microsoft.com/office/drawing/2014/main" id="{A1F3A231-B958-495E-8144-A394D2204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31323"/>
              </p:ext>
            </p:extLst>
          </p:nvPr>
        </p:nvGraphicFramePr>
        <p:xfrm>
          <a:off x="7040438" y="980728"/>
          <a:ext cx="2719513" cy="864421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기술 안내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영상처리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컴퓨터비전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DNN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기반엔진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이벤트검출기술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고급카메라제어기술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검색기술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313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정보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기술 안내 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pic>
        <p:nvPicPr>
          <p:cNvPr id="33" name="그래픽 32" descr="위쪽 캐럿 단색으로 채워진">
            <a:extLst>
              <a:ext uri="{FF2B5EF4-FFF2-40B4-BE49-F238E27FC236}">
                <a16:creationId xmlns:a16="http://schemas.microsoft.com/office/drawing/2014/main" id="{6ECDBDFB-41E8-4009-9E5A-FF86EF85FF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F87A3FD8-217D-461E-A4A7-F7CAB732C594}"/>
              </a:ext>
            </a:extLst>
          </p:cNvPr>
          <p:cNvSpPr/>
          <p:nvPr/>
        </p:nvSpPr>
        <p:spPr bwMode="auto">
          <a:xfrm>
            <a:off x="3236517" y="168094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D51F91-62B6-40AC-B467-7907C2674E8A}"/>
              </a:ext>
            </a:extLst>
          </p:cNvPr>
          <p:cNvSpPr/>
          <p:nvPr/>
        </p:nvSpPr>
        <p:spPr bwMode="auto">
          <a:xfrm>
            <a:off x="1100757" y="231584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668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기술과 제품 </a:t>
            </a:r>
            <a:r>
              <a:rPr lang="en-US" altLang="ko-KR" dirty="0"/>
              <a:t>&gt; </a:t>
            </a:r>
            <a:r>
              <a:rPr lang="ko-KR" altLang="en-US" dirty="0"/>
              <a:t>제품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1188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기술과 제품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195616" y="162880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 소개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BFCD72C-1DD8-4C1A-A3E6-83E7CCAF3BEA}"/>
              </a:ext>
            </a:extLst>
          </p:cNvPr>
          <p:cNvGrpSpPr/>
          <p:nvPr/>
        </p:nvGrpSpPr>
        <p:grpSpPr>
          <a:xfrm>
            <a:off x="172479" y="2716801"/>
            <a:ext cx="3414377" cy="1586708"/>
            <a:chOff x="7544399" y="4209378"/>
            <a:chExt cx="847200" cy="56414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418FA7-86CF-446D-AAF4-B2BB618C4E95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5E037E1-BF64-448E-A69F-008F6FC9175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9850A6-5190-49B4-959F-B0637DFF2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6C7D46-1902-468C-8290-76ABCB4640AD}"/>
              </a:ext>
            </a:extLst>
          </p:cNvPr>
          <p:cNvSpPr/>
          <p:nvPr/>
        </p:nvSpPr>
        <p:spPr>
          <a:xfrm>
            <a:off x="3586852" y="2711633"/>
            <a:ext cx="3414373" cy="1586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A803E-6CAA-4909-BA8E-F7EC50B14F50}"/>
              </a:ext>
            </a:extLst>
          </p:cNvPr>
          <p:cNvSpPr txBox="1"/>
          <p:nvPr/>
        </p:nvSpPr>
        <p:spPr>
          <a:xfrm>
            <a:off x="4810602" y="2944738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+mj-ea"/>
                <a:ea typeface="+mj-ea"/>
              </a:rPr>
              <a:t>AI </a:t>
            </a:r>
            <a:r>
              <a:rPr lang="ko-KR" altLang="en-US" sz="800" b="1" dirty="0">
                <a:latin typeface="+mj-ea"/>
                <a:ea typeface="+mj-ea"/>
              </a:rPr>
              <a:t>영상 분석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4181173" y="3477952"/>
            <a:ext cx="213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영상 내 이동하는 객체</a:t>
            </a:r>
            <a:r>
              <a:rPr lang="en-US" altLang="ko-KR" sz="600" b="0" dirty="0">
                <a:latin typeface="+mj-ea"/>
                <a:ea typeface="+mj-ea"/>
              </a:rPr>
              <a:t>(</a:t>
            </a:r>
            <a:r>
              <a:rPr lang="ko-KR" altLang="en-US" sz="600" b="0" dirty="0">
                <a:latin typeface="+mj-ea"/>
                <a:ea typeface="+mj-ea"/>
              </a:rPr>
              <a:t>사람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차량</a:t>
            </a:r>
            <a:r>
              <a:rPr lang="en-US" altLang="ko-KR" sz="600" b="0" dirty="0">
                <a:latin typeface="+mj-ea"/>
                <a:ea typeface="+mj-ea"/>
              </a:rPr>
              <a:t> </a:t>
            </a:r>
            <a:r>
              <a:rPr lang="ko-KR" altLang="en-US" sz="600" b="0" dirty="0">
                <a:latin typeface="+mj-ea"/>
                <a:ea typeface="+mj-ea"/>
              </a:rPr>
              <a:t>등</a:t>
            </a:r>
            <a:r>
              <a:rPr lang="en-US" altLang="ko-KR" sz="600" b="0" dirty="0">
                <a:latin typeface="+mj-ea"/>
                <a:ea typeface="+mj-ea"/>
              </a:rPr>
              <a:t>)</a:t>
            </a:r>
            <a:r>
              <a:rPr lang="ko-KR" altLang="en-US" sz="600" b="0" dirty="0">
                <a:latin typeface="+mj-ea"/>
                <a:ea typeface="+mj-ea"/>
              </a:rPr>
              <a:t>를 자동으로 감지하고 추적한 후 정해진 이벤트 감지를 수행할 수 있는 지능형 영상 감시 소프트웨어입니다</a:t>
            </a:r>
            <a:r>
              <a:rPr lang="en-US" altLang="ko-KR" sz="600" b="0" dirty="0">
                <a:latin typeface="+mj-ea"/>
                <a:ea typeface="+mj-ea"/>
              </a:rPr>
              <a:t>. </a:t>
            </a:r>
            <a:r>
              <a:rPr lang="ko-KR" altLang="en-US" sz="600" b="0" dirty="0">
                <a:latin typeface="+mj-ea"/>
                <a:ea typeface="+mj-ea"/>
              </a:rPr>
              <a:t>분석 성능을 향상할 수 있는 딥러닝 기반 객체 검출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감지 및 추적을 동시에 제공할 뿐만 아니라 인식된 보행자의 속성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차량의 종류를 실시간으로 분석하여 제공합니다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EAC4BB-D1C9-4E8F-8E73-16FDE077BE86}"/>
              </a:ext>
            </a:extLst>
          </p:cNvPr>
          <p:cNvSpPr txBox="1"/>
          <p:nvPr/>
        </p:nvSpPr>
        <p:spPr>
          <a:xfrm>
            <a:off x="1424632" y="1899572"/>
            <a:ext cx="4284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 err="1">
                <a:latin typeface="+mj-ea"/>
                <a:ea typeface="+mj-ea"/>
              </a:rPr>
              <a:t>인텔리빅스만의</a:t>
            </a:r>
            <a:r>
              <a:rPr lang="ko-KR" altLang="en-US" sz="700" b="0" dirty="0">
                <a:latin typeface="+mj-ea"/>
                <a:ea typeface="+mj-ea"/>
              </a:rPr>
              <a:t> 제품과 솔루션을 소개합니다</a:t>
            </a:r>
            <a:r>
              <a:rPr lang="en-US" altLang="ko-KR" sz="700" b="0" dirty="0">
                <a:latin typeface="+mj-ea"/>
                <a:ea typeface="+mj-ea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69C10-1B06-4CB5-A430-105F8D03FBF0}"/>
              </a:ext>
            </a:extLst>
          </p:cNvPr>
          <p:cNvSpPr txBox="1"/>
          <p:nvPr/>
        </p:nvSpPr>
        <p:spPr>
          <a:xfrm>
            <a:off x="4728071" y="3250188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+mj-ea"/>
                <a:ea typeface="+mj-ea"/>
              </a:rPr>
              <a:t>VIX-100B / VIX 120B</a:t>
            </a:r>
            <a:endParaRPr lang="ko-KR" altLang="en-US" sz="600" b="1" dirty="0">
              <a:latin typeface="+mj-ea"/>
              <a:ea typeface="+mj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A07ADA-3787-43C9-9289-81E142D898F3}"/>
              </a:ext>
            </a:extLst>
          </p:cNvPr>
          <p:cNvGrpSpPr/>
          <p:nvPr/>
        </p:nvGrpSpPr>
        <p:grpSpPr>
          <a:xfrm>
            <a:off x="172479" y="4304913"/>
            <a:ext cx="3414377" cy="1586708"/>
            <a:chOff x="7544399" y="4209378"/>
            <a:chExt cx="847200" cy="56414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1CE5E00-9A5B-44D6-BB43-FEAF030269E7}"/>
                </a:ext>
              </a:extLst>
            </p:cNvPr>
            <p:cNvSpPr/>
            <p:nvPr/>
          </p:nvSpPr>
          <p:spPr>
            <a:xfrm>
              <a:off x="7544399" y="4209378"/>
              <a:ext cx="847200" cy="564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B1605D2-3E55-4B83-9C26-F1DF7D66F419}"/>
                </a:ext>
              </a:extLst>
            </p:cNvPr>
            <p:cNvCxnSpPr>
              <a:cxnSpLocks/>
            </p:cNvCxnSpPr>
            <p:nvPr/>
          </p:nvCxnSpPr>
          <p:spPr>
            <a:xfrm>
              <a:off x="7544399" y="4209378"/>
              <a:ext cx="830077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D127E25-5D6A-4DBF-8438-B7452927E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4399" y="4209378"/>
              <a:ext cx="847199" cy="56414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5883AF5-79CC-4681-AFEB-AE61D6B685F7}"/>
              </a:ext>
            </a:extLst>
          </p:cNvPr>
          <p:cNvSpPr/>
          <p:nvPr/>
        </p:nvSpPr>
        <p:spPr>
          <a:xfrm>
            <a:off x="3586852" y="4299745"/>
            <a:ext cx="3414373" cy="1586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346F76-561E-4100-976D-353D2B7C6F1B}"/>
              </a:ext>
            </a:extLst>
          </p:cNvPr>
          <p:cNvSpPr txBox="1"/>
          <p:nvPr/>
        </p:nvSpPr>
        <p:spPr>
          <a:xfrm>
            <a:off x="4887569" y="453144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자동 추적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A9BD6E-991E-4A1B-A774-29A6D1D604A1}"/>
              </a:ext>
            </a:extLst>
          </p:cNvPr>
          <p:cNvSpPr txBox="1"/>
          <p:nvPr/>
        </p:nvSpPr>
        <p:spPr>
          <a:xfrm>
            <a:off x="4327989" y="5137365"/>
            <a:ext cx="1800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마스터 카메라</a:t>
            </a:r>
            <a:r>
              <a:rPr lang="en-US" altLang="ko-KR" sz="600" b="0" dirty="0">
                <a:latin typeface="+mj-ea"/>
                <a:ea typeface="+mj-ea"/>
              </a:rPr>
              <a:t>(</a:t>
            </a:r>
            <a:r>
              <a:rPr lang="ko-KR" altLang="en-US" sz="600" b="0" dirty="0">
                <a:latin typeface="+mj-ea"/>
                <a:ea typeface="+mj-ea"/>
              </a:rPr>
              <a:t>고정형 카메라</a:t>
            </a:r>
            <a:r>
              <a:rPr lang="en-US" altLang="ko-KR" sz="600" b="0" dirty="0">
                <a:latin typeface="+mj-ea"/>
                <a:ea typeface="+mj-ea"/>
              </a:rPr>
              <a:t>)</a:t>
            </a:r>
            <a:r>
              <a:rPr lang="ko-KR" altLang="en-US" sz="600" b="0" dirty="0">
                <a:latin typeface="+mj-ea"/>
                <a:ea typeface="+mj-ea"/>
              </a:rPr>
              <a:t>와 </a:t>
            </a:r>
            <a:r>
              <a:rPr lang="ko-KR" altLang="en-US" sz="600" b="0" dirty="0" err="1">
                <a:latin typeface="+mj-ea"/>
                <a:ea typeface="+mj-ea"/>
              </a:rPr>
              <a:t>슬레이브</a:t>
            </a:r>
            <a:r>
              <a:rPr lang="ko-KR" altLang="en-US" sz="600" b="0" dirty="0">
                <a:latin typeface="+mj-ea"/>
                <a:ea typeface="+mj-ea"/>
              </a:rPr>
              <a:t> 카메라</a:t>
            </a:r>
            <a:r>
              <a:rPr lang="en-US" altLang="ko-KR" sz="600" b="0" dirty="0">
                <a:latin typeface="+mj-ea"/>
                <a:ea typeface="+mj-ea"/>
              </a:rPr>
              <a:t>(PTZ </a:t>
            </a:r>
            <a:r>
              <a:rPr lang="ko-KR" altLang="en-US" sz="600" b="0" dirty="0">
                <a:latin typeface="+mj-ea"/>
                <a:ea typeface="+mj-ea"/>
              </a:rPr>
              <a:t>카메라</a:t>
            </a:r>
            <a:r>
              <a:rPr lang="en-US" altLang="ko-KR" sz="600" b="0" dirty="0">
                <a:latin typeface="+mj-ea"/>
                <a:ea typeface="+mj-ea"/>
              </a:rPr>
              <a:t>)</a:t>
            </a:r>
            <a:r>
              <a:rPr lang="ko-KR" altLang="en-US" sz="600" b="0" dirty="0">
                <a:latin typeface="+mj-ea"/>
                <a:ea typeface="+mj-ea"/>
              </a:rPr>
              <a:t>의 조합을 통해 마스터 카메라에서 객체를 감지한 후 연동된 </a:t>
            </a:r>
            <a:r>
              <a:rPr lang="ko-KR" altLang="en-US" sz="600" b="0" dirty="0" err="1">
                <a:latin typeface="+mj-ea"/>
                <a:ea typeface="+mj-ea"/>
              </a:rPr>
              <a:t>슬레이브</a:t>
            </a:r>
            <a:r>
              <a:rPr lang="ko-KR" altLang="en-US" sz="600" b="0" dirty="0">
                <a:latin typeface="+mj-ea"/>
                <a:ea typeface="+mj-ea"/>
              </a:rPr>
              <a:t> 카메라를 통해 감지된 객체를 추적하는 자동 </a:t>
            </a:r>
            <a:r>
              <a:rPr lang="en-US" altLang="ko-KR" sz="600" b="0" dirty="0">
                <a:latin typeface="+mj-ea"/>
                <a:ea typeface="+mj-ea"/>
              </a:rPr>
              <a:t>PTZ </a:t>
            </a:r>
            <a:r>
              <a:rPr lang="ko-KR" altLang="en-US" sz="600" b="0" dirty="0">
                <a:latin typeface="+mj-ea"/>
                <a:ea typeface="+mj-ea"/>
              </a:rPr>
              <a:t>추적 기능을 제공합니다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9EECEF-F5B0-44B4-A0B7-4CAB75761574}"/>
              </a:ext>
            </a:extLst>
          </p:cNvPr>
          <p:cNvSpPr txBox="1"/>
          <p:nvPr/>
        </p:nvSpPr>
        <p:spPr>
          <a:xfrm>
            <a:off x="4728071" y="4838300"/>
            <a:ext cx="9557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+mj-ea"/>
                <a:ea typeface="+mj-ea"/>
              </a:rPr>
              <a:t>VIX-200B / VIX-220B</a:t>
            </a:r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99D5B-61E9-49C8-91BA-4EB124AAC0B0}"/>
              </a:ext>
            </a:extLst>
          </p:cNvPr>
          <p:cNvSpPr txBox="1"/>
          <p:nvPr/>
        </p:nvSpPr>
        <p:spPr>
          <a:xfrm>
            <a:off x="3449945" y="5988011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72286-BD9E-487F-ACA1-1516C39B4E1B}"/>
              </a:ext>
            </a:extLst>
          </p:cNvPr>
          <p:cNvSpPr txBox="1"/>
          <p:nvPr/>
        </p:nvSpPr>
        <p:spPr>
          <a:xfrm>
            <a:off x="2928642" y="2414135"/>
            <a:ext cx="5597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7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E13CB6-7242-40CD-AAC6-35943FF53F32}"/>
              </a:ext>
            </a:extLst>
          </p:cNvPr>
          <p:cNvSpPr txBox="1"/>
          <p:nvPr/>
        </p:nvSpPr>
        <p:spPr>
          <a:xfrm>
            <a:off x="3559976" y="2420031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시스템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F2E3707-26FB-489C-9C35-F7652B590B44}"/>
              </a:ext>
            </a:extLst>
          </p:cNvPr>
          <p:cNvCxnSpPr/>
          <p:nvPr/>
        </p:nvCxnSpPr>
        <p:spPr bwMode="auto">
          <a:xfrm>
            <a:off x="2971583" y="2614190"/>
            <a:ext cx="44806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아래쪽 화살표[D] 224">
            <a:extLst>
              <a:ext uri="{FF2B5EF4-FFF2-40B4-BE49-F238E27FC236}">
                <a16:creationId xmlns:a16="http://schemas.microsoft.com/office/drawing/2014/main" id="{A2A7A496-A3F3-419F-98A3-D98C68D4FB03}"/>
              </a:ext>
            </a:extLst>
          </p:cNvPr>
          <p:cNvSpPr/>
          <p:nvPr/>
        </p:nvSpPr>
        <p:spPr>
          <a:xfrm>
            <a:off x="7112446" y="5949280"/>
            <a:ext cx="697386" cy="410627"/>
          </a:xfrm>
          <a:prstGeom prst="downArrow">
            <a:avLst>
              <a:gd name="adj1" fmla="val 73544"/>
              <a:gd name="adj2" fmla="val 5000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[1/2]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다음 페이지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계속</a:t>
            </a:r>
          </a:p>
        </p:txBody>
      </p:sp>
      <p:graphicFrame>
        <p:nvGraphicFramePr>
          <p:cNvPr id="36" name="Group 100">
            <a:extLst>
              <a:ext uri="{FF2B5EF4-FFF2-40B4-BE49-F238E27FC236}">
                <a16:creationId xmlns:a16="http://schemas.microsoft.com/office/drawing/2014/main" id="{F15E9D2A-D51C-4784-B920-8A15BBBA2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92003"/>
              </p:ext>
            </p:extLst>
          </p:nvPr>
        </p:nvGraphicFramePr>
        <p:xfrm>
          <a:off x="7040438" y="980728"/>
          <a:ext cx="2719513" cy="14703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제품 소개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탭 메뉴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Visual AI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Visual AI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번째 제품인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영상분석이 보이도록 스크롤 이동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시스템 선택 시 스마트 관제 제품이 보이도록 스크롤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85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제품군별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상세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소개 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AI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영상분석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자동추적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차량번호판인식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얼굴인식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교통정보분석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산업안전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군경계감시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pic>
        <p:nvPicPr>
          <p:cNvPr id="37" name="그래픽 36" descr="위쪽 캐럿 단색으로 채워진">
            <a:extLst>
              <a:ext uri="{FF2B5EF4-FFF2-40B4-BE49-F238E27FC236}">
                <a16:creationId xmlns:a16="http://schemas.microsoft.com/office/drawing/2014/main" id="{D9C6CC12-EF28-4A99-942C-DEDB63B55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DF6001FD-6730-4A34-B328-6F30E697E78D}"/>
              </a:ext>
            </a:extLst>
          </p:cNvPr>
          <p:cNvSpPr/>
          <p:nvPr/>
        </p:nvSpPr>
        <p:spPr bwMode="auto">
          <a:xfrm>
            <a:off x="3091970" y="168903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CAB5AA-6199-4921-8B0A-19B4793A01A0}"/>
              </a:ext>
            </a:extLst>
          </p:cNvPr>
          <p:cNvSpPr/>
          <p:nvPr/>
        </p:nvSpPr>
        <p:spPr bwMode="auto">
          <a:xfrm>
            <a:off x="2786471" y="244636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5148DAEC-6FAF-48E3-AD57-2C66915D1FE7}"/>
              </a:ext>
            </a:extLst>
          </p:cNvPr>
          <p:cNvSpPr/>
          <p:nvPr/>
        </p:nvSpPr>
        <p:spPr bwMode="auto">
          <a:xfrm>
            <a:off x="136514" y="267877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D903251-09AC-4040-9723-10B7ADFBF521}"/>
              </a:ext>
            </a:extLst>
          </p:cNvPr>
          <p:cNvCxnSpPr>
            <a:cxnSpLocks/>
          </p:cNvCxnSpPr>
          <p:nvPr/>
        </p:nvCxnSpPr>
        <p:spPr bwMode="auto">
          <a:xfrm>
            <a:off x="2939785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8FD571C-08D7-479E-AE86-E820AF587BB4}"/>
              </a:ext>
            </a:extLst>
          </p:cNvPr>
          <p:cNvSpPr/>
          <p:nvPr/>
        </p:nvSpPr>
        <p:spPr bwMode="auto">
          <a:xfrm>
            <a:off x="7688510" y="764704"/>
            <a:ext cx="2071436" cy="133492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[</a:t>
            </a: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기획 의도</a:t>
            </a: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]</a:t>
            </a:r>
            <a:b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b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제품의 경우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보내주신 요청 자료에는 이미지밖에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 err="1">
                <a:solidFill>
                  <a:schemeClr val="bg1"/>
                </a:solidFill>
                <a:latin typeface="+mj-ea"/>
                <a:ea typeface="+mj-ea"/>
              </a:rPr>
              <a:t>실려있지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 않아 어떻게 하면 효과적으로 어필할 수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있을지 고민 끝에 </a:t>
            </a:r>
            <a:r>
              <a:rPr lang="ko-KR" altLang="en-US" sz="600" b="0" dirty="0" err="1">
                <a:solidFill>
                  <a:schemeClr val="bg1"/>
                </a:solidFill>
                <a:latin typeface="+mj-ea"/>
                <a:ea typeface="+mj-ea"/>
              </a:rPr>
              <a:t>인텔리빅스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 안내 책자를 참고했습니다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책자를 토대로 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Visual AI 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제품군과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스마트 시스템 제품군을 구분했고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한 화면에 모두 보여주되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유입자가 선택적으로 접근할 수 있도록 구성했습니다</a:t>
            </a:r>
            <a: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302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A91B1222-AE64-4981-8E2B-C6C2049BB89F}"/>
              </a:ext>
            </a:extLst>
          </p:cNvPr>
          <p:cNvSpPr/>
          <p:nvPr/>
        </p:nvSpPr>
        <p:spPr bwMode="auto">
          <a:xfrm>
            <a:off x="166088" y="4382423"/>
            <a:ext cx="6837957" cy="179299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FB845B0-2590-4E2C-B070-E6FFBEED3194}"/>
              </a:ext>
            </a:extLst>
          </p:cNvPr>
          <p:cNvSpPr/>
          <p:nvPr/>
        </p:nvSpPr>
        <p:spPr>
          <a:xfrm>
            <a:off x="147444" y="6164635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0F463F8B-9383-49D1-B166-020A378367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4511E41E-FC52-4147-801F-AFE1C7C2B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기술과 제품 </a:t>
            </a:r>
            <a:r>
              <a:rPr lang="en-US" altLang="ko-KR" dirty="0"/>
              <a:t>&gt; </a:t>
            </a:r>
            <a:r>
              <a:rPr lang="ko-KR" altLang="en-US" dirty="0"/>
              <a:t>제품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16C3F9D-2BEC-402A-AD29-3051A415B9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53A4845-DEFA-45AA-A913-8AC48D0D6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A803E-6CAA-4909-BA8E-F7EC50B14F50}"/>
              </a:ext>
            </a:extLst>
          </p:cNvPr>
          <p:cNvSpPr txBox="1"/>
          <p:nvPr/>
        </p:nvSpPr>
        <p:spPr>
          <a:xfrm>
            <a:off x="1153888" y="112059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스마트 관제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1525494" y="2552901"/>
            <a:ext cx="21363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0" dirty="0" err="1">
                <a:latin typeface="+mj-ea"/>
                <a:ea typeface="+mj-ea"/>
              </a:rPr>
              <a:t>IntelliVIX</a:t>
            </a:r>
            <a:r>
              <a:rPr lang="en-US" altLang="ko-KR" sz="600" b="0" dirty="0">
                <a:latin typeface="+mj-ea"/>
                <a:ea typeface="+mj-ea"/>
              </a:rPr>
              <a:t> </a:t>
            </a:r>
            <a:r>
              <a:rPr lang="ko-KR" altLang="en-US" sz="600" b="0" dirty="0">
                <a:latin typeface="+mj-ea"/>
                <a:ea typeface="+mj-ea"/>
              </a:rPr>
              <a:t>제품과 </a:t>
            </a:r>
            <a:r>
              <a:rPr lang="en-US" altLang="ko-KR" sz="600" b="0" dirty="0">
                <a:latin typeface="+mj-ea"/>
                <a:ea typeface="+mj-ea"/>
              </a:rPr>
              <a:t>CCTV </a:t>
            </a:r>
            <a:r>
              <a:rPr lang="ko-KR" altLang="en-US" sz="600" b="0" dirty="0">
                <a:latin typeface="+mj-ea"/>
                <a:ea typeface="+mj-ea"/>
              </a:rPr>
              <a:t>카메라를 연결하여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원격 모니터링 할 수 있도록 지원합니다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전송되는 비디오 스트림을 원격지에 저장</a:t>
            </a:r>
            <a:r>
              <a:rPr lang="en-US" altLang="ko-KR" sz="6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화면</a:t>
            </a:r>
            <a:r>
              <a:rPr lang="en-US" altLang="ko-KR" sz="600" b="0" dirty="0">
                <a:latin typeface="+mj-ea"/>
                <a:ea typeface="+mj-ea"/>
              </a:rPr>
              <a:t> </a:t>
            </a:r>
            <a:r>
              <a:rPr lang="ko-KR" altLang="en-US" sz="600" b="0" dirty="0">
                <a:latin typeface="+mj-ea"/>
                <a:ea typeface="+mj-ea"/>
              </a:rPr>
              <a:t>표출</a:t>
            </a:r>
            <a:r>
              <a:rPr lang="en-US" altLang="ko-KR" sz="600" b="0" dirty="0">
                <a:latin typeface="+mj-ea"/>
                <a:ea typeface="+mj-ea"/>
              </a:rPr>
              <a:t>/</a:t>
            </a:r>
            <a:r>
              <a:rPr lang="ko-KR" altLang="en-US" sz="600" b="0" dirty="0">
                <a:latin typeface="+mj-ea"/>
                <a:ea typeface="+mj-ea"/>
              </a:rPr>
              <a:t>순회하는 기능을 수행하고</a:t>
            </a:r>
            <a:r>
              <a:rPr lang="en-US" altLang="ko-KR" sz="6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en-US" altLang="ko-KR" sz="600" b="0" dirty="0">
                <a:latin typeface="+mj-ea"/>
                <a:ea typeface="+mj-ea"/>
              </a:rPr>
              <a:t>CCTV</a:t>
            </a:r>
            <a:r>
              <a:rPr lang="ko-KR" altLang="en-US" sz="600" b="0" dirty="0">
                <a:latin typeface="+mj-ea"/>
                <a:ea typeface="+mj-ea"/>
              </a:rPr>
              <a:t> 카메라를 직접 연결하여 모니터링 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en-US" altLang="ko-KR" sz="600" b="0" dirty="0" err="1">
                <a:latin typeface="+mj-ea"/>
                <a:ea typeface="+mj-ea"/>
              </a:rPr>
              <a:t>IntelliVIX</a:t>
            </a:r>
            <a:r>
              <a:rPr lang="ko-KR" altLang="en-US" sz="600" b="0" dirty="0">
                <a:latin typeface="+mj-ea"/>
                <a:ea typeface="+mj-ea"/>
              </a:rPr>
              <a:t>의 각 제품들에 대한 원격 설정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제어</a:t>
            </a:r>
            <a:r>
              <a:rPr lang="en-US" altLang="ko-KR" sz="6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검색을 지원합니다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69C10-1B06-4CB5-A430-105F8D03FBF0}"/>
              </a:ext>
            </a:extLst>
          </p:cNvPr>
          <p:cNvSpPr txBox="1"/>
          <p:nvPr/>
        </p:nvSpPr>
        <p:spPr>
          <a:xfrm>
            <a:off x="2223101" y="2309048"/>
            <a:ext cx="7537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+mj-ea"/>
                <a:ea typeface="+mj-ea"/>
              </a:rPr>
              <a:t>VIX-Monitoring</a:t>
            </a:r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99D5B-61E9-49C8-91BA-4EB124AAC0B0}"/>
              </a:ext>
            </a:extLst>
          </p:cNvPr>
          <p:cNvSpPr txBox="1"/>
          <p:nvPr/>
        </p:nvSpPr>
        <p:spPr>
          <a:xfrm>
            <a:off x="3363995" y="5805264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아래쪽 화살표[D] 85">
            <a:extLst>
              <a:ext uri="{FF2B5EF4-FFF2-40B4-BE49-F238E27FC236}">
                <a16:creationId xmlns:a16="http://schemas.microsoft.com/office/drawing/2014/main" id="{5C9A74F0-7A5C-4ADF-BC06-747B826A518A}"/>
              </a:ext>
            </a:extLst>
          </p:cNvPr>
          <p:cNvSpPr/>
          <p:nvPr/>
        </p:nvSpPr>
        <p:spPr>
          <a:xfrm>
            <a:off x="7112446" y="6152179"/>
            <a:ext cx="601435" cy="285910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[2/2]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페이지 끝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48FC6A-949C-4FE7-9605-0D4DA7E5B014}"/>
              </a:ext>
            </a:extLst>
          </p:cNvPr>
          <p:cNvSpPr/>
          <p:nvPr/>
        </p:nvSpPr>
        <p:spPr bwMode="auto">
          <a:xfrm>
            <a:off x="2223101" y="1413612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39E31C2-69F2-4670-8896-26743DB38314}"/>
              </a:ext>
            </a:extLst>
          </p:cNvPr>
          <p:cNvSpPr/>
          <p:nvPr/>
        </p:nvSpPr>
        <p:spPr bwMode="auto">
          <a:xfrm>
            <a:off x="4013890" y="1413612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51104E-F671-4D97-A2F2-1C9E42D21D83}"/>
              </a:ext>
            </a:extLst>
          </p:cNvPr>
          <p:cNvSpPr txBox="1"/>
          <p:nvPr/>
        </p:nvSpPr>
        <p:spPr>
          <a:xfrm>
            <a:off x="4095728" y="2309048"/>
            <a:ext cx="6815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+mj-ea"/>
                <a:ea typeface="+mj-ea"/>
              </a:rPr>
              <a:t>VIX-</a:t>
            </a:r>
            <a:r>
              <a:rPr lang="en-US" altLang="ko-KR" sz="600" b="1" dirty="0" err="1">
                <a:latin typeface="+mj-ea"/>
                <a:ea typeface="+mj-ea"/>
              </a:rPr>
              <a:t>SmartEye</a:t>
            </a:r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70E88E-EE8E-427F-8F8F-DDAC382CB428}"/>
              </a:ext>
            </a:extLst>
          </p:cNvPr>
          <p:cNvSpPr txBox="1"/>
          <p:nvPr/>
        </p:nvSpPr>
        <p:spPr>
          <a:xfrm>
            <a:off x="3368333" y="2537346"/>
            <a:ext cx="2136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b="0" dirty="0" err="1">
                <a:latin typeface="+mj-ea"/>
                <a:ea typeface="+mj-ea"/>
              </a:rPr>
              <a:t>IntelliVIX</a:t>
            </a:r>
            <a:r>
              <a:rPr lang="en-US" altLang="ko-KR" sz="600" b="0" dirty="0">
                <a:latin typeface="+mj-ea"/>
                <a:ea typeface="+mj-ea"/>
              </a:rPr>
              <a:t> </a:t>
            </a:r>
            <a:r>
              <a:rPr lang="ko-KR" altLang="en-US" sz="600" b="0" dirty="0">
                <a:latin typeface="+mj-ea"/>
                <a:ea typeface="+mj-ea"/>
              </a:rPr>
              <a:t>서버에서 발생된 다수의 이벤트 중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이벤트 및 객체로 필터링 된 우선 순위에 따른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선별된 이벤트가 발생된 화면을 표출해주며</a:t>
            </a:r>
            <a:r>
              <a:rPr lang="en-US" altLang="ko-KR" sz="600" b="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동시에 선별 관제 시나리오 기반의 관제 환경을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제공해주는 스마트 모니터링 소프트웨어입니다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C540E9E-D136-4E03-BF56-F590DE70D9E8}"/>
              </a:ext>
            </a:extLst>
          </p:cNvPr>
          <p:cNvCxnSpPr/>
          <p:nvPr/>
        </p:nvCxnSpPr>
        <p:spPr bwMode="auto">
          <a:xfrm>
            <a:off x="142258" y="3485435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9AA3245-C4B9-44B1-A30F-A9C164083E8A}"/>
              </a:ext>
            </a:extLst>
          </p:cNvPr>
          <p:cNvSpPr txBox="1"/>
          <p:nvPr/>
        </p:nvSpPr>
        <p:spPr>
          <a:xfrm>
            <a:off x="1153888" y="3590098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스마트 검색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DCB63-ADCF-45BC-AC0D-A0C3B3250426}"/>
              </a:ext>
            </a:extLst>
          </p:cNvPr>
          <p:cNvSpPr txBox="1"/>
          <p:nvPr/>
        </p:nvSpPr>
        <p:spPr>
          <a:xfrm>
            <a:off x="2302580" y="4855848"/>
            <a:ext cx="5822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+mj-ea"/>
                <a:ea typeface="+mj-ea"/>
              </a:rPr>
              <a:t>VIX-Search</a:t>
            </a:r>
            <a:endParaRPr lang="ko-KR" altLang="en-US" sz="600" b="1" dirty="0">
              <a:latin typeface="+mj-ea"/>
              <a:ea typeface="+mj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064C41-1FEB-4072-AFB3-5F4A0B613C64}"/>
              </a:ext>
            </a:extLst>
          </p:cNvPr>
          <p:cNvSpPr/>
          <p:nvPr/>
        </p:nvSpPr>
        <p:spPr bwMode="auto">
          <a:xfrm>
            <a:off x="2223101" y="3952635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1DD19DE-95FB-422E-A30D-8DDA3AC09127}"/>
              </a:ext>
            </a:extLst>
          </p:cNvPr>
          <p:cNvSpPr/>
          <p:nvPr/>
        </p:nvSpPr>
        <p:spPr bwMode="auto">
          <a:xfrm>
            <a:off x="4013890" y="3952635"/>
            <a:ext cx="845274" cy="851804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icon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5D289A-8537-4F1E-A7C1-FEBFDC98B128}"/>
              </a:ext>
            </a:extLst>
          </p:cNvPr>
          <p:cNvSpPr txBox="1"/>
          <p:nvPr/>
        </p:nvSpPr>
        <p:spPr>
          <a:xfrm>
            <a:off x="4115764" y="4848071"/>
            <a:ext cx="6415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+mj-ea"/>
                <a:ea typeface="+mj-ea"/>
              </a:rPr>
              <a:t>VIX-</a:t>
            </a:r>
            <a:r>
              <a:rPr lang="en-US" altLang="ko-KR" sz="600" dirty="0">
                <a:latin typeface="+mj-ea"/>
                <a:ea typeface="+mj-ea"/>
              </a:rPr>
              <a:t>Forensic</a:t>
            </a:r>
            <a:endParaRPr lang="ko-KR" altLang="en-US" sz="600" b="1" dirty="0">
              <a:latin typeface="+mj-ea"/>
              <a:ea typeface="+mj-ea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FBC453E-191E-4DE9-B0C9-E0F5FB5A785B}"/>
              </a:ext>
            </a:extLst>
          </p:cNvPr>
          <p:cNvCxnSpPr/>
          <p:nvPr/>
        </p:nvCxnSpPr>
        <p:spPr bwMode="auto">
          <a:xfrm>
            <a:off x="142258" y="981564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EB7F65F-E940-4B5A-9E62-2B7B19401D47}"/>
              </a:ext>
            </a:extLst>
          </p:cNvPr>
          <p:cNvSpPr txBox="1"/>
          <p:nvPr/>
        </p:nvSpPr>
        <p:spPr>
          <a:xfrm>
            <a:off x="3410467" y="764704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Group 100">
            <a:extLst>
              <a:ext uri="{FF2B5EF4-FFF2-40B4-BE49-F238E27FC236}">
                <a16:creationId xmlns:a16="http://schemas.microsoft.com/office/drawing/2014/main" id="{EC6AC445-1D6B-4C3A-B589-03391E850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18042"/>
              </p:ext>
            </p:extLst>
          </p:nvPr>
        </p:nvGraphicFramePr>
        <p:xfrm>
          <a:off x="7040438" y="980728"/>
          <a:ext cx="2719513" cy="3681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 시스템 제품군 소개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제품 소개 문구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스마트관제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스마트검색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마스킹솔루션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AI Edge Box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타원 30">
            <a:extLst>
              <a:ext uri="{FF2B5EF4-FFF2-40B4-BE49-F238E27FC236}">
                <a16:creationId xmlns:a16="http://schemas.microsoft.com/office/drawing/2014/main" id="{8191AEC8-29FE-43D2-8E55-A622A40FDC54}"/>
              </a:ext>
            </a:extLst>
          </p:cNvPr>
          <p:cNvSpPr/>
          <p:nvPr/>
        </p:nvSpPr>
        <p:spPr bwMode="auto">
          <a:xfrm>
            <a:off x="1009872" y="115201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9FC6638-EA44-4F5D-A933-DD4AED789574}"/>
              </a:ext>
            </a:extLst>
          </p:cNvPr>
          <p:cNvSpPr/>
          <p:nvPr/>
        </p:nvSpPr>
        <p:spPr bwMode="auto">
          <a:xfrm>
            <a:off x="1994067" y="2333662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91F033-869B-49C2-B692-955E74385EAF}"/>
              </a:ext>
            </a:extLst>
          </p:cNvPr>
          <p:cNvSpPr txBox="1"/>
          <p:nvPr/>
        </p:nvSpPr>
        <p:spPr>
          <a:xfrm>
            <a:off x="1525494" y="5091924"/>
            <a:ext cx="21363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 err="1">
                <a:latin typeface="+mj-ea"/>
                <a:ea typeface="+mj-ea"/>
              </a:rPr>
              <a:t>인텔리빅스에서</a:t>
            </a:r>
            <a:r>
              <a:rPr lang="ko-KR" altLang="en-US" sz="600" b="0" dirty="0">
                <a:latin typeface="+mj-ea"/>
                <a:ea typeface="+mj-ea"/>
              </a:rPr>
              <a:t> 전송된 메타데이터를 이용하여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다양한 검색 조건으로 검색을 지원합니다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객체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색상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속도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영역</a:t>
            </a:r>
            <a:r>
              <a:rPr lang="en-US" altLang="ko-KR" sz="600" b="0" dirty="0">
                <a:latin typeface="+mj-ea"/>
                <a:ea typeface="+mj-ea"/>
              </a:rPr>
              <a:t>, </a:t>
            </a:r>
            <a:r>
              <a:rPr lang="ko-KR" altLang="en-US" sz="600" b="0" dirty="0">
                <a:latin typeface="+mj-ea"/>
                <a:ea typeface="+mj-ea"/>
              </a:rPr>
              <a:t>크기와 같은 다양한 조건 조합을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통한 검색을 지원하며 사용자가 빠르게 영상을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확인할 수 있습니다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F31B21-82E6-4872-B997-4136199F890D}"/>
              </a:ext>
            </a:extLst>
          </p:cNvPr>
          <p:cNvSpPr txBox="1"/>
          <p:nvPr/>
        </p:nvSpPr>
        <p:spPr>
          <a:xfrm>
            <a:off x="3368333" y="5076369"/>
            <a:ext cx="213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별도의 연동 없이 단독으로 비디오 파일의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영상 검색을 지원합니다</a:t>
            </a:r>
            <a:r>
              <a:rPr lang="en-US" altLang="ko-KR" sz="600" b="0" dirty="0">
                <a:latin typeface="+mj-ea"/>
                <a:ea typeface="+mj-ea"/>
              </a:rPr>
              <a:t>. </a:t>
            </a:r>
            <a:r>
              <a:rPr lang="ko-KR" altLang="en-US" sz="600" b="0" dirty="0" err="1">
                <a:latin typeface="+mj-ea"/>
                <a:ea typeface="+mj-ea"/>
              </a:rPr>
              <a:t>딥러닝이</a:t>
            </a:r>
            <a:r>
              <a:rPr lang="ko-KR" altLang="en-US" sz="600" b="0" dirty="0">
                <a:latin typeface="+mj-ea"/>
                <a:ea typeface="+mj-ea"/>
              </a:rPr>
              <a:t> 적용된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고급 검색 필터로 세분화된 영상 검색을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지원합니다</a:t>
            </a:r>
            <a:r>
              <a:rPr lang="en-US" altLang="ko-KR" sz="600" b="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9376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뉴스룸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953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 err="1"/>
              <a:t>뉴스룸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C53D6-4D45-4655-A7B6-CC7C145603ED}"/>
              </a:ext>
            </a:extLst>
          </p:cNvPr>
          <p:cNvCxnSpPr>
            <a:cxnSpLocks/>
          </p:cNvCxnSpPr>
          <p:nvPr/>
        </p:nvCxnSpPr>
        <p:spPr bwMode="auto">
          <a:xfrm>
            <a:off x="3803881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6703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3287918" y="158512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뉴스룸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4FECC8F-F6FA-4B68-A8B7-66831C880DE0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B0C73E9-B971-413C-8A3F-81034ADE7577}"/>
              </a:ext>
            </a:extLst>
          </p:cNvPr>
          <p:cNvSpPr/>
          <p:nvPr/>
        </p:nvSpPr>
        <p:spPr bwMode="auto">
          <a:xfrm>
            <a:off x="3435290" y="5727855"/>
            <a:ext cx="439228" cy="158227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 </a:t>
            </a:r>
            <a:r>
              <a:rPr kumimoji="1" lang="ko-KR" altLang="en-US" sz="5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더보기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89" name="그래픽 88" descr="아래쪽 캐럿 단색으로 채워진">
            <a:extLst>
              <a:ext uri="{FF2B5EF4-FFF2-40B4-BE49-F238E27FC236}">
                <a16:creationId xmlns:a16="http://schemas.microsoft.com/office/drawing/2014/main" id="{4E418928-DD3E-4B02-82D3-20F5EAA0F2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8596" y="5757276"/>
            <a:ext cx="118709" cy="118709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4E53A24F-A6E5-4471-8B04-0590E99E9688}"/>
              </a:ext>
            </a:extLst>
          </p:cNvPr>
          <p:cNvGrpSpPr/>
          <p:nvPr/>
        </p:nvGrpSpPr>
        <p:grpSpPr>
          <a:xfrm>
            <a:off x="1039058" y="2104470"/>
            <a:ext cx="5080781" cy="1285301"/>
            <a:chOff x="3710130" y="3703329"/>
            <a:chExt cx="5080781" cy="1285301"/>
          </a:xfrm>
        </p:grpSpPr>
        <p:sp>
          <p:nvSpPr>
            <p:cNvPr id="90" name="제목 3">
              <a:extLst>
                <a:ext uri="{FF2B5EF4-FFF2-40B4-BE49-F238E27FC236}">
                  <a16:creationId xmlns:a16="http://schemas.microsoft.com/office/drawing/2014/main" id="{6D310BD8-177B-42A7-BE6F-CA17991DD3FB}"/>
                </a:ext>
              </a:extLst>
            </p:cNvPr>
            <p:cNvSpPr txBox="1">
              <a:spLocks/>
            </p:cNvSpPr>
            <p:nvPr/>
          </p:nvSpPr>
          <p:spPr>
            <a:xfrm>
              <a:off x="7616513" y="4381365"/>
              <a:ext cx="1143185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 차별화로 수준 높은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'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지능형 영상분석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’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세계에 알릴 것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"...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장정훈 대표 인터뷰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6F4B2D8-8983-4CA2-A332-3D3F2FDC2017}"/>
                </a:ext>
              </a:extLst>
            </p:cNvPr>
            <p:cNvSpPr/>
            <p:nvPr/>
          </p:nvSpPr>
          <p:spPr>
            <a:xfrm>
              <a:off x="5025039" y="3716510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49384EB-62CA-49C1-AFE0-2DA9920B1AEF}"/>
                </a:ext>
              </a:extLst>
            </p:cNvPr>
            <p:cNvSpPr/>
            <p:nvPr/>
          </p:nvSpPr>
          <p:spPr>
            <a:xfrm>
              <a:off x="5025039" y="3716510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3" name="Picture 4">
              <a:extLst>
                <a:ext uri="{FF2B5EF4-FFF2-40B4-BE49-F238E27FC236}">
                  <a16:creationId xmlns:a16="http://schemas.microsoft.com/office/drawing/2014/main" id="{506B9E2D-A9A4-4567-8E7E-11EF24831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252" y="3969721"/>
              <a:ext cx="1101514" cy="2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제목 3">
              <a:extLst>
                <a:ext uri="{FF2B5EF4-FFF2-40B4-BE49-F238E27FC236}">
                  <a16:creationId xmlns:a16="http://schemas.microsoft.com/office/drawing/2014/main" id="{9A1B5F91-2042-432B-97BA-CE3C9D1BC29C}"/>
                </a:ext>
              </a:extLst>
            </p:cNvPr>
            <p:cNvSpPr txBox="1">
              <a:spLocks/>
            </p:cNvSpPr>
            <p:nvPr/>
          </p:nvSpPr>
          <p:spPr>
            <a:xfrm>
              <a:off x="5056252" y="4416937"/>
              <a:ext cx="1132727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NH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투자증권과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IPO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주관 계약</a:t>
              </a:r>
            </a:p>
          </p:txBody>
        </p:sp>
        <p:sp>
          <p:nvSpPr>
            <p:cNvPr id="95" name="제목 3">
              <a:extLst>
                <a:ext uri="{FF2B5EF4-FFF2-40B4-BE49-F238E27FC236}">
                  <a16:creationId xmlns:a16="http://schemas.microsoft.com/office/drawing/2014/main" id="{D16AA220-3D6B-43A7-ACEB-966B7F99C074}"/>
                </a:ext>
              </a:extLst>
            </p:cNvPr>
            <p:cNvSpPr txBox="1">
              <a:spLocks/>
            </p:cNvSpPr>
            <p:nvPr/>
          </p:nvSpPr>
          <p:spPr>
            <a:xfrm>
              <a:off x="5080425" y="4709812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2021-10-14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E30BBD4-1677-4247-92E7-0C87B69ED3FE}"/>
                </a:ext>
              </a:extLst>
            </p:cNvPr>
            <p:cNvSpPr/>
            <p:nvPr/>
          </p:nvSpPr>
          <p:spPr>
            <a:xfrm>
              <a:off x="3710130" y="3707723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8F1E26B-EFD5-45C2-99DA-8CEF48E82734}"/>
                </a:ext>
              </a:extLst>
            </p:cNvPr>
            <p:cNvSpPr/>
            <p:nvPr/>
          </p:nvSpPr>
          <p:spPr>
            <a:xfrm>
              <a:off x="3710130" y="3703329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AE4762D9-74EE-4EE5-AA64-025AF1F696C7}"/>
                </a:ext>
              </a:extLst>
            </p:cNvPr>
            <p:cNvSpPr/>
            <p:nvPr/>
          </p:nvSpPr>
          <p:spPr>
            <a:xfrm>
              <a:off x="6312062" y="3708892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6E7E1F0-B429-4B68-BD47-8EC9CC99E827}"/>
                </a:ext>
              </a:extLst>
            </p:cNvPr>
            <p:cNvSpPr/>
            <p:nvPr/>
          </p:nvSpPr>
          <p:spPr>
            <a:xfrm>
              <a:off x="6312062" y="3704498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37C735A-6786-4901-97FA-0D989E0AE0EB}"/>
                </a:ext>
              </a:extLst>
            </p:cNvPr>
            <p:cNvSpPr/>
            <p:nvPr/>
          </p:nvSpPr>
          <p:spPr>
            <a:xfrm>
              <a:off x="7618667" y="3712117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8D28BD9-9532-4147-BAAC-603DB349DA0B}"/>
                </a:ext>
              </a:extLst>
            </p:cNvPr>
            <p:cNvSpPr/>
            <p:nvPr/>
          </p:nvSpPr>
          <p:spPr>
            <a:xfrm>
              <a:off x="7618667" y="3707723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  <a:extLst>
                <a:ext uri="{FF2B5EF4-FFF2-40B4-BE49-F238E27FC236}">
                  <a16:creationId xmlns:a16="http://schemas.microsoft.com/office/drawing/2014/main" id="{A1ADAC99-4F0E-4A75-B944-CDBE9F2999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130" y="3712117"/>
              <a:ext cx="1163940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제목 3">
              <a:extLst>
                <a:ext uri="{FF2B5EF4-FFF2-40B4-BE49-F238E27FC236}">
                  <a16:creationId xmlns:a16="http://schemas.microsoft.com/office/drawing/2014/main" id="{9EAAA407-F482-49C0-919B-E26F26ED8DF0}"/>
                </a:ext>
              </a:extLst>
            </p:cNvPr>
            <p:cNvSpPr txBox="1">
              <a:spLocks/>
            </p:cNvSpPr>
            <p:nvPr/>
          </p:nvSpPr>
          <p:spPr>
            <a:xfrm>
              <a:off x="3723181" y="4360189"/>
              <a:ext cx="1068770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ITS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성능평가에서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AI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영상분석</a:t>
              </a:r>
              <a:r>
                <a:rPr lang="en-US" altLang="ko-KR" sz="500" dirty="0">
                  <a:solidFill>
                    <a:srgbClr val="000000"/>
                  </a:solidFill>
                  <a:latin typeface="+mj-ea"/>
                </a:rPr>
                <a:t>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기술력 입증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...</a:t>
              </a: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돌발상황검지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 평가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위 </a:t>
              </a:r>
            </a:p>
          </p:txBody>
        </p:sp>
        <p:sp>
          <p:nvSpPr>
            <p:cNvPr id="104" name="제목 3">
              <a:extLst>
                <a:ext uri="{FF2B5EF4-FFF2-40B4-BE49-F238E27FC236}">
                  <a16:creationId xmlns:a16="http://schemas.microsoft.com/office/drawing/2014/main" id="{ACE674BE-31BE-4491-94D1-32498CA6CA62}"/>
                </a:ext>
              </a:extLst>
            </p:cNvPr>
            <p:cNvSpPr txBox="1">
              <a:spLocks/>
            </p:cNvSpPr>
            <p:nvPr/>
          </p:nvSpPr>
          <p:spPr>
            <a:xfrm>
              <a:off x="3723181" y="4735563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2021-10-15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pic>
          <p:nvPicPr>
            <p:cNvPr id="105" name="Picture 6">
              <a:extLst>
                <a:ext uri="{FF2B5EF4-FFF2-40B4-BE49-F238E27FC236}">
                  <a16:creationId xmlns:a16="http://schemas.microsoft.com/office/drawing/2014/main" id="{D23B49B5-2437-441B-8035-90C55EDFE9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68" b="13555"/>
            <a:stretch/>
          </p:blipFill>
          <p:spPr bwMode="auto">
            <a:xfrm>
              <a:off x="6314216" y="3712117"/>
              <a:ext cx="1163940" cy="65504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제목 3">
              <a:extLst>
                <a:ext uri="{FF2B5EF4-FFF2-40B4-BE49-F238E27FC236}">
                  <a16:creationId xmlns:a16="http://schemas.microsoft.com/office/drawing/2014/main" id="{6F19618D-7A38-417D-825C-C0907CA51857}"/>
                </a:ext>
              </a:extLst>
            </p:cNvPr>
            <p:cNvSpPr txBox="1">
              <a:spLocks/>
            </p:cNvSpPr>
            <p:nvPr/>
          </p:nvSpPr>
          <p:spPr>
            <a:xfrm>
              <a:off x="6331820" y="4388795"/>
              <a:ext cx="1124424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임직원 전원에 코로나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19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재난지원금 지급</a:t>
              </a:r>
            </a:p>
          </p:txBody>
        </p:sp>
        <p:sp>
          <p:nvSpPr>
            <p:cNvPr id="107" name="제목 3">
              <a:extLst>
                <a:ext uri="{FF2B5EF4-FFF2-40B4-BE49-F238E27FC236}">
                  <a16:creationId xmlns:a16="http://schemas.microsoft.com/office/drawing/2014/main" id="{8DF15BB1-9713-48F1-9700-D9045BD026AB}"/>
                </a:ext>
              </a:extLst>
            </p:cNvPr>
            <p:cNvSpPr txBox="1">
              <a:spLocks/>
            </p:cNvSpPr>
            <p:nvPr/>
          </p:nvSpPr>
          <p:spPr>
            <a:xfrm>
              <a:off x="6331820" y="4702133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2021-10-13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pic>
          <p:nvPicPr>
            <p:cNvPr id="108" name="Picture 8" descr="확대이미지">
              <a:extLst>
                <a:ext uri="{FF2B5EF4-FFF2-40B4-BE49-F238E27FC236}">
                  <a16:creationId xmlns:a16="http://schemas.microsoft.com/office/drawing/2014/main" id="{03ED1654-7375-4E18-B5AA-A783BD0EF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971" y="3712117"/>
              <a:ext cx="1163940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제목 3">
              <a:extLst>
                <a:ext uri="{FF2B5EF4-FFF2-40B4-BE49-F238E27FC236}">
                  <a16:creationId xmlns:a16="http://schemas.microsoft.com/office/drawing/2014/main" id="{B93B5B78-8AB8-43C5-BC74-CDB3C0976246}"/>
                </a:ext>
              </a:extLst>
            </p:cNvPr>
            <p:cNvSpPr txBox="1">
              <a:spLocks/>
            </p:cNvSpPr>
            <p:nvPr/>
          </p:nvSpPr>
          <p:spPr>
            <a:xfrm>
              <a:off x="7626971" y="4748930"/>
              <a:ext cx="1066884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2021-10-12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A42E41-4E7B-4BEA-B670-B434F006BFE6}"/>
              </a:ext>
            </a:extLst>
          </p:cNvPr>
          <p:cNvGrpSpPr/>
          <p:nvPr/>
        </p:nvGrpSpPr>
        <p:grpSpPr>
          <a:xfrm>
            <a:off x="1043486" y="4130408"/>
            <a:ext cx="5080781" cy="1285301"/>
            <a:chOff x="3710130" y="3703329"/>
            <a:chExt cx="5080781" cy="1285301"/>
          </a:xfrm>
        </p:grpSpPr>
        <p:sp>
          <p:nvSpPr>
            <p:cNvPr id="111" name="제목 3">
              <a:extLst>
                <a:ext uri="{FF2B5EF4-FFF2-40B4-BE49-F238E27FC236}">
                  <a16:creationId xmlns:a16="http://schemas.microsoft.com/office/drawing/2014/main" id="{E64C8F85-593E-4D15-A24D-45EDC7E22C75}"/>
                </a:ext>
              </a:extLst>
            </p:cNvPr>
            <p:cNvSpPr txBox="1">
              <a:spLocks/>
            </p:cNvSpPr>
            <p:nvPr/>
          </p:nvSpPr>
          <p:spPr>
            <a:xfrm>
              <a:off x="7616513" y="4381365"/>
              <a:ext cx="1143185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 차별화로 수준 높은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'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지능형 영상분석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’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세계에 알릴 것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"...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장정훈 대표 인터뷰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F7CD508-DDD3-4257-9E6B-2D474D6B9143}"/>
                </a:ext>
              </a:extLst>
            </p:cNvPr>
            <p:cNvSpPr/>
            <p:nvPr/>
          </p:nvSpPr>
          <p:spPr>
            <a:xfrm>
              <a:off x="5025039" y="3716510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66DFF80-9FAA-4FA0-B2C3-624ACEE81B89}"/>
                </a:ext>
              </a:extLst>
            </p:cNvPr>
            <p:cNvSpPr/>
            <p:nvPr/>
          </p:nvSpPr>
          <p:spPr>
            <a:xfrm>
              <a:off x="5025039" y="3716510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4" name="Picture 4">
              <a:extLst>
                <a:ext uri="{FF2B5EF4-FFF2-40B4-BE49-F238E27FC236}">
                  <a16:creationId xmlns:a16="http://schemas.microsoft.com/office/drawing/2014/main" id="{542F4237-17D4-4C2F-9BB6-36414BB63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252" y="3969721"/>
              <a:ext cx="1101514" cy="2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제목 3">
              <a:extLst>
                <a:ext uri="{FF2B5EF4-FFF2-40B4-BE49-F238E27FC236}">
                  <a16:creationId xmlns:a16="http://schemas.microsoft.com/office/drawing/2014/main" id="{1D0F2D27-D589-4ADA-AD06-61A762F44C78}"/>
                </a:ext>
              </a:extLst>
            </p:cNvPr>
            <p:cNvSpPr txBox="1">
              <a:spLocks/>
            </p:cNvSpPr>
            <p:nvPr/>
          </p:nvSpPr>
          <p:spPr>
            <a:xfrm>
              <a:off x="5056252" y="4416937"/>
              <a:ext cx="1132727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NH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투자증권과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IPO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주관 계약</a:t>
              </a:r>
            </a:p>
          </p:txBody>
        </p:sp>
        <p:sp>
          <p:nvSpPr>
            <p:cNvPr id="116" name="제목 3">
              <a:extLst>
                <a:ext uri="{FF2B5EF4-FFF2-40B4-BE49-F238E27FC236}">
                  <a16:creationId xmlns:a16="http://schemas.microsoft.com/office/drawing/2014/main" id="{F22C4FB7-0BC9-4DE2-BD80-9708ECE8ED01}"/>
                </a:ext>
              </a:extLst>
            </p:cNvPr>
            <p:cNvSpPr txBox="1">
              <a:spLocks/>
            </p:cNvSpPr>
            <p:nvPr/>
          </p:nvSpPr>
          <p:spPr>
            <a:xfrm>
              <a:off x="5080425" y="4709812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2021-10-10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BD84705-1457-4CAB-9458-C56DA166AFBC}"/>
                </a:ext>
              </a:extLst>
            </p:cNvPr>
            <p:cNvSpPr/>
            <p:nvPr/>
          </p:nvSpPr>
          <p:spPr>
            <a:xfrm>
              <a:off x="3710130" y="3707723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2DBCF13-A0F4-4B17-B48A-7D7883CA3430}"/>
                </a:ext>
              </a:extLst>
            </p:cNvPr>
            <p:cNvSpPr/>
            <p:nvPr/>
          </p:nvSpPr>
          <p:spPr>
            <a:xfrm>
              <a:off x="3710130" y="3703329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9057D96-63E4-4187-AF09-0574D4695039}"/>
                </a:ext>
              </a:extLst>
            </p:cNvPr>
            <p:cNvSpPr/>
            <p:nvPr/>
          </p:nvSpPr>
          <p:spPr>
            <a:xfrm>
              <a:off x="6312062" y="3708892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7AC7390-0A0E-4243-AF45-FCA9671892D1}"/>
                </a:ext>
              </a:extLst>
            </p:cNvPr>
            <p:cNvSpPr/>
            <p:nvPr/>
          </p:nvSpPr>
          <p:spPr>
            <a:xfrm>
              <a:off x="6312062" y="3704498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EB0663F-4FCA-4DDC-8190-1B2AD649C419}"/>
                </a:ext>
              </a:extLst>
            </p:cNvPr>
            <p:cNvSpPr/>
            <p:nvPr/>
          </p:nvSpPr>
          <p:spPr>
            <a:xfrm>
              <a:off x="7618667" y="3712117"/>
              <a:ext cx="1163940" cy="1272120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1F022911-B272-4677-891B-61956D731F41}"/>
                </a:ext>
              </a:extLst>
            </p:cNvPr>
            <p:cNvSpPr/>
            <p:nvPr/>
          </p:nvSpPr>
          <p:spPr>
            <a:xfrm>
              <a:off x="7618667" y="3707723"/>
              <a:ext cx="1163940" cy="6436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3" name="Picture 2" descr="장정훈 인텔리빅스 대표는 &quot;이번 인증 시험에서 전 부문 최상급 등급을 받은 것은 공신력 있는 기관을 통해 기술력을 한 번 더 인정받았다는 점에서 의미가 크다&quot;고 말했다. (사진=김동원 기자)">
              <a:extLst>
                <a:ext uri="{FF2B5EF4-FFF2-40B4-BE49-F238E27FC236}">
                  <a16:creationId xmlns:a16="http://schemas.microsoft.com/office/drawing/2014/main" id="{A2D937A0-DB8C-4EC1-A198-F2D2F4047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0130" y="3712117"/>
              <a:ext cx="1163940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제목 3">
              <a:extLst>
                <a:ext uri="{FF2B5EF4-FFF2-40B4-BE49-F238E27FC236}">
                  <a16:creationId xmlns:a16="http://schemas.microsoft.com/office/drawing/2014/main" id="{9E0B7183-0F7C-4BAA-94B4-25C2686E59E3}"/>
                </a:ext>
              </a:extLst>
            </p:cNvPr>
            <p:cNvSpPr txBox="1">
              <a:spLocks/>
            </p:cNvSpPr>
            <p:nvPr/>
          </p:nvSpPr>
          <p:spPr>
            <a:xfrm>
              <a:off x="3723181" y="4360189"/>
              <a:ext cx="1068770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ITS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성능평가에서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AI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영상분석</a:t>
              </a:r>
              <a:r>
                <a:rPr lang="en-US" altLang="ko-KR" sz="500" dirty="0">
                  <a:solidFill>
                    <a:srgbClr val="000000"/>
                  </a:solidFill>
                  <a:latin typeface="+mj-ea"/>
                </a:rPr>
                <a:t>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기술력 입증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...</a:t>
              </a: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돌발상황검지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 평가 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위 </a:t>
              </a:r>
            </a:p>
          </p:txBody>
        </p:sp>
        <p:sp>
          <p:nvSpPr>
            <p:cNvPr id="125" name="제목 3">
              <a:extLst>
                <a:ext uri="{FF2B5EF4-FFF2-40B4-BE49-F238E27FC236}">
                  <a16:creationId xmlns:a16="http://schemas.microsoft.com/office/drawing/2014/main" id="{204544DB-E2F1-4A26-AA05-F2D78A12AE17}"/>
                </a:ext>
              </a:extLst>
            </p:cNvPr>
            <p:cNvSpPr txBox="1">
              <a:spLocks/>
            </p:cNvSpPr>
            <p:nvPr/>
          </p:nvSpPr>
          <p:spPr>
            <a:xfrm>
              <a:off x="3723181" y="4735563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2021-10-11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pic>
          <p:nvPicPr>
            <p:cNvPr id="126" name="Picture 6">
              <a:extLst>
                <a:ext uri="{FF2B5EF4-FFF2-40B4-BE49-F238E27FC236}">
                  <a16:creationId xmlns:a16="http://schemas.microsoft.com/office/drawing/2014/main" id="{C8239039-D245-4594-9175-9B8354BE92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568" b="13555"/>
            <a:stretch/>
          </p:blipFill>
          <p:spPr bwMode="auto">
            <a:xfrm>
              <a:off x="6314216" y="3712117"/>
              <a:ext cx="1163940" cy="65504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제목 3">
              <a:extLst>
                <a:ext uri="{FF2B5EF4-FFF2-40B4-BE49-F238E27FC236}">
                  <a16:creationId xmlns:a16="http://schemas.microsoft.com/office/drawing/2014/main" id="{EA353330-695A-49CC-9BEE-2DFB5CC0FED7}"/>
                </a:ext>
              </a:extLst>
            </p:cNvPr>
            <p:cNvSpPr txBox="1">
              <a:spLocks/>
            </p:cNvSpPr>
            <p:nvPr/>
          </p:nvSpPr>
          <p:spPr>
            <a:xfrm>
              <a:off x="6331820" y="4388795"/>
              <a:ext cx="1124424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ko-KR" altLang="en-US" sz="500" b="1" dirty="0" err="1">
                  <a:solidFill>
                    <a:srgbClr val="000000"/>
                  </a:solidFill>
                  <a:latin typeface="+mj-ea"/>
                </a:rPr>
                <a:t>인텔리빅스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,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임직원 전원에 코로나</a:t>
              </a:r>
              <a:r>
                <a:rPr lang="en-US" altLang="ko-KR" sz="500" b="1" dirty="0">
                  <a:solidFill>
                    <a:srgbClr val="000000"/>
                  </a:solidFill>
                  <a:latin typeface="+mj-ea"/>
                </a:rPr>
                <a:t>19 </a:t>
              </a:r>
              <a:r>
                <a:rPr lang="ko-KR" altLang="en-US" sz="500" b="1" dirty="0">
                  <a:solidFill>
                    <a:srgbClr val="000000"/>
                  </a:solidFill>
                  <a:latin typeface="+mj-ea"/>
                </a:rPr>
                <a:t>재난지원금 지급</a:t>
              </a:r>
            </a:p>
          </p:txBody>
        </p:sp>
        <p:sp>
          <p:nvSpPr>
            <p:cNvPr id="128" name="제목 3">
              <a:extLst>
                <a:ext uri="{FF2B5EF4-FFF2-40B4-BE49-F238E27FC236}">
                  <a16:creationId xmlns:a16="http://schemas.microsoft.com/office/drawing/2014/main" id="{29DE31B9-A238-4CA7-B413-BDF2217DE5BF}"/>
                </a:ext>
              </a:extLst>
            </p:cNvPr>
            <p:cNvSpPr txBox="1">
              <a:spLocks/>
            </p:cNvSpPr>
            <p:nvPr/>
          </p:nvSpPr>
          <p:spPr>
            <a:xfrm>
              <a:off x="6331820" y="4702133"/>
              <a:ext cx="1077342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2021-10-09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  <p:pic>
          <p:nvPicPr>
            <p:cNvPr id="129" name="Picture 8" descr="확대이미지">
              <a:extLst>
                <a:ext uri="{FF2B5EF4-FFF2-40B4-BE49-F238E27FC236}">
                  <a16:creationId xmlns:a16="http://schemas.microsoft.com/office/drawing/2014/main" id="{6C31A34A-05C5-4587-9E21-25E72A08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971" y="3712117"/>
              <a:ext cx="1163940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제목 3">
              <a:extLst>
                <a:ext uri="{FF2B5EF4-FFF2-40B4-BE49-F238E27FC236}">
                  <a16:creationId xmlns:a16="http://schemas.microsoft.com/office/drawing/2014/main" id="{D3A783F1-6F89-4721-82B3-B074861E4E0D}"/>
                </a:ext>
              </a:extLst>
            </p:cNvPr>
            <p:cNvSpPr txBox="1">
              <a:spLocks/>
            </p:cNvSpPr>
            <p:nvPr/>
          </p:nvSpPr>
          <p:spPr>
            <a:xfrm>
              <a:off x="7626971" y="4748930"/>
              <a:ext cx="1066884" cy="23208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algn="l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ko-KR" sz="5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2021-10-08</a:t>
              </a:r>
              <a:endParaRPr lang="ko-KR" altLang="en-US" sz="500" dirty="0">
                <a:solidFill>
                  <a:schemeClr val="bg1">
                    <a:lumMod val="50000"/>
                  </a:schemeClr>
                </a:solidFill>
                <a:latin typeface="+mj-ea"/>
              </a:endParaRPr>
            </a:p>
          </p:txBody>
        </p:sp>
      </p:grpSp>
      <p:graphicFrame>
        <p:nvGraphicFramePr>
          <p:cNvPr id="131" name="Group 100">
            <a:extLst>
              <a:ext uri="{FF2B5EF4-FFF2-40B4-BE49-F238E27FC236}">
                <a16:creationId xmlns:a16="http://schemas.microsoft.com/office/drawing/2014/main" id="{116D4A23-96FD-4F5B-AE42-25190B190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53596"/>
              </p:ext>
            </p:extLst>
          </p:nvPr>
        </p:nvGraphicFramePr>
        <p:xfrm>
          <a:off x="7040438" y="980728"/>
          <a:ext cx="2719513" cy="8278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뉴스룸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보도자료 등 뉴스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관리자 계정에서 등록된 정보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최대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개씩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첫번째 줄 좌측부터 최근 게시물 표시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더보기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최대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32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개씩 추가로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pic>
        <p:nvPicPr>
          <p:cNvPr id="132" name="그래픽 131" descr="위쪽 캐럿 단색으로 채워진">
            <a:extLst>
              <a:ext uri="{FF2B5EF4-FFF2-40B4-BE49-F238E27FC236}">
                <a16:creationId xmlns:a16="http://schemas.microsoft.com/office/drawing/2014/main" id="{C0FEDFC4-6994-4057-B892-DB01E87876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FE4881C5-DA17-4F76-9EDB-B56501A7FA95}"/>
              </a:ext>
            </a:extLst>
          </p:cNvPr>
          <p:cNvSpPr/>
          <p:nvPr/>
        </p:nvSpPr>
        <p:spPr bwMode="auto">
          <a:xfrm>
            <a:off x="3139415" y="162781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8FD7EB7A-4700-4376-A91C-16C81A499394}"/>
              </a:ext>
            </a:extLst>
          </p:cNvPr>
          <p:cNvSpPr/>
          <p:nvPr/>
        </p:nvSpPr>
        <p:spPr bwMode="auto">
          <a:xfrm>
            <a:off x="3342678" y="566124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D8CFC2-B04F-49AC-B7EF-E5889FD5CDA6}"/>
              </a:ext>
            </a:extLst>
          </p:cNvPr>
          <p:cNvSpPr txBox="1"/>
          <p:nvPr/>
        </p:nvSpPr>
        <p:spPr>
          <a:xfrm>
            <a:off x="2845915" y="1803278"/>
            <a:ext cx="14670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언론 속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소식입니다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3B6AD-1EBD-49E2-AF78-C137230BE085}"/>
              </a:ext>
            </a:extLst>
          </p:cNvPr>
          <p:cNvSpPr txBox="1"/>
          <p:nvPr/>
        </p:nvSpPr>
        <p:spPr>
          <a:xfrm>
            <a:off x="3479407" y="3645165"/>
            <a:ext cx="323165" cy="17729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9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9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8615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인채채용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10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인재채용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C53D6-4D45-4655-A7B6-CC7C145603ED}"/>
              </a:ext>
            </a:extLst>
          </p:cNvPr>
          <p:cNvCxnSpPr>
            <a:cxnSpLocks/>
          </p:cNvCxnSpPr>
          <p:nvPr/>
        </p:nvCxnSpPr>
        <p:spPr bwMode="auto">
          <a:xfrm>
            <a:off x="4629575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7601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인재채용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2879879" y="3808718"/>
            <a:ext cx="13837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인재상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D765FC-E4FE-4F4B-9F08-528FB43CC43A}"/>
              </a:ext>
            </a:extLst>
          </p:cNvPr>
          <p:cNvSpPr txBox="1"/>
          <p:nvPr/>
        </p:nvSpPr>
        <p:spPr>
          <a:xfrm>
            <a:off x="2508023" y="5015548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정직으로 고객을 </a:t>
            </a:r>
            <a:br>
              <a:rPr lang="en-US" altLang="ko-KR" sz="600" b="0" dirty="0">
                <a:latin typeface="+mj-ea"/>
                <a:ea typeface="+mj-ea"/>
              </a:rPr>
            </a:br>
            <a:r>
              <a:rPr lang="ko-KR" altLang="en-US" sz="600" b="0" dirty="0">
                <a:latin typeface="+mj-ea"/>
                <a:ea typeface="+mj-ea"/>
              </a:rPr>
              <a:t>움직이는 인재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아래쪽 화살표[D] 224">
            <a:extLst>
              <a:ext uri="{FF2B5EF4-FFF2-40B4-BE49-F238E27FC236}">
                <a16:creationId xmlns:a16="http://schemas.microsoft.com/office/drawing/2014/main" id="{AE4C4F84-89D4-4EDC-A146-A6B56534E9AC}"/>
              </a:ext>
            </a:extLst>
          </p:cNvPr>
          <p:cNvSpPr/>
          <p:nvPr/>
        </p:nvSpPr>
        <p:spPr>
          <a:xfrm>
            <a:off x="7112446" y="5949280"/>
            <a:ext cx="697386" cy="410627"/>
          </a:xfrm>
          <a:prstGeom prst="downArrow">
            <a:avLst>
              <a:gd name="adj1" fmla="val 73544"/>
              <a:gd name="adj2" fmla="val 5000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[1/2]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다음 페이지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계속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57B4ED-3933-405D-AB74-978130A307D9}"/>
              </a:ext>
            </a:extLst>
          </p:cNvPr>
          <p:cNvSpPr/>
          <p:nvPr/>
        </p:nvSpPr>
        <p:spPr bwMode="auto">
          <a:xfrm>
            <a:off x="2543405" y="4278363"/>
            <a:ext cx="697386" cy="69738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정직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766259-D340-431B-9EC5-04F3A6A29CB8}"/>
              </a:ext>
            </a:extLst>
          </p:cNvPr>
          <p:cNvSpPr/>
          <p:nvPr/>
        </p:nvSpPr>
        <p:spPr bwMode="auto">
          <a:xfrm>
            <a:off x="3798702" y="4272641"/>
            <a:ext cx="697386" cy="69738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atin typeface="+mn-ea"/>
                <a:ea typeface="+mn-ea"/>
              </a:rPr>
              <a:t>열정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F05B1B-04FE-4579-96D7-0AB9589F91F2}"/>
              </a:ext>
            </a:extLst>
          </p:cNvPr>
          <p:cNvSpPr txBox="1"/>
          <p:nvPr/>
        </p:nvSpPr>
        <p:spPr>
          <a:xfrm>
            <a:off x="3764962" y="5015547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열정으로 미래를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창조하는 인재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FE4C4F-9373-4659-8D6C-2532340FB3D0}"/>
              </a:ext>
            </a:extLst>
          </p:cNvPr>
          <p:cNvSpPr txBox="1"/>
          <p:nvPr/>
        </p:nvSpPr>
        <p:spPr>
          <a:xfrm>
            <a:off x="2460994" y="6136843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창의력으로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기회를 만드는 인재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597ED-0149-414C-95C0-8518831F4AEB}"/>
              </a:ext>
            </a:extLst>
          </p:cNvPr>
          <p:cNvSpPr txBox="1"/>
          <p:nvPr/>
        </p:nvSpPr>
        <p:spPr>
          <a:xfrm>
            <a:off x="3652466" y="6124830"/>
            <a:ext cx="881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b="0" dirty="0">
                <a:latin typeface="+mj-ea"/>
                <a:ea typeface="+mj-ea"/>
              </a:rPr>
              <a:t>융합하여</a:t>
            </a:r>
            <a:endParaRPr lang="en-US" altLang="ko-KR" sz="600" b="0" dirty="0">
              <a:latin typeface="+mj-ea"/>
              <a:ea typeface="+mj-ea"/>
            </a:endParaRPr>
          </a:p>
          <a:p>
            <a:pPr algn="ctr"/>
            <a:r>
              <a:rPr lang="ko-KR" altLang="en-US" sz="600" b="0" dirty="0">
                <a:latin typeface="+mj-ea"/>
                <a:ea typeface="+mj-ea"/>
              </a:rPr>
              <a:t>하나될 수 있는 인재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BC4E51-C74A-4CD8-AFC7-E55B38F7E885}"/>
              </a:ext>
            </a:extLst>
          </p:cNvPr>
          <p:cNvSpPr/>
          <p:nvPr/>
        </p:nvSpPr>
        <p:spPr bwMode="auto">
          <a:xfrm>
            <a:off x="2531186" y="5413226"/>
            <a:ext cx="697386" cy="69738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effectLst/>
                <a:latin typeface="+mn-ea"/>
                <a:ea typeface="+mn-ea"/>
              </a:rPr>
              <a:t>창의력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F5D7CD7-481F-4933-8419-F693859FC130}"/>
              </a:ext>
            </a:extLst>
          </p:cNvPr>
          <p:cNvSpPr/>
          <p:nvPr/>
        </p:nvSpPr>
        <p:spPr bwMode="auto">
          <a:xfrm>
            <a:off x="3774684" y="5401639"/>
            <a:ext cx="697386" cy="697386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dirty="0">
                <a:latin typeface="+mn-ea"/>
                <a:ea typeface="+mn-ea"/>
              </a:rPr>
              <a:t>융합</a:t>
            </a:r>
            <a:endParaRPr kumimoji="1" lang="ko-KR" altLang="en-US" sz="700" b="1" i="0" u="none" strike="noStrike" cap="none" normalizeH="0" baseline="0" dirty="0">
              <a:ln>
                <a:noFill/>
              </a:ln>
              <a:effectLst/>
              <a:latin typeface="+mn-ea"/>
              <a:ea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64779F-2521-4DC6-B665-1C19AB7E3BDA}"/>
              </a:ext>
            </a:extLst>
          </p:cNvPr>
          <p:cNvSpPr/>
          <p:nvPr/>
        </p:nvSpPr>
        <p:spPr>
          <a:xfrm>
            <a:off x="144462" y="1556792"/>
            <a:ext cx="6859592" cy="158670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364293-191B-4C46-999C-852A8581A236}"/>
              </a:ext>
            </a:extLst>
          </p:cNvPr>
          <p:cNvSpPr txBox="1"/>
          <p:nvPr/>
        </p:nvSpPr>
        <p:spPr>
          <a:xfrm>
            <a:off x="1420370" y="2094890"/>
            <a:ext cx="42844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 err="1">
                <a:latin typeface="+mj-ea"/>
                <a:ea typeface="+mj-ea"/>
              </a:rPr>
              <a:t>인텔리빅스와</a:t>
            </a:r>
            <a:r>
              <a:rPr lang="ko-KR" altLang="en-US" sz="700" b="0" dirty="0">
                <a:latin typeface="+mj-ea"/>
                <a:ea typeface="+mj-ea"/>
              </a:rPr>
              <a:t> 함께 </a:t>
            </a:r>
            <a:r>
              <a:rPr lang="en-US" altLang="ko-KR" sz="700" b="0" dirty="0">
                <a:latin typeface="+mj-ea"/>
                <a:ea typeface="+mj-ea"/>
              </a:rPr>
              <a:t>Vision AI </a:t>
            </a:r>
            <a:r>
              <a:rPr lang="ko-KR" altLang="en-US" sz="700" b="0" dirty="0">
                <a:latin typeface="+mj-ea"/>
                <a:ea typeface="+mj-ea"/>
              </a:rPr>
              <a:t>기술로 더 나은 사회를 만들어갈 인재를 찾습니다</a:t>
            </a:r>
            <a:r>
              <a:rPr lang="en-US" altLang="ko-KR" sz="700" b="0" dirty="0">
                <a:latin typeface="+mj-ea"/>
                <a:ea typeface="+mj-ea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62AF8-27DC-43A7-878C-16FC4A65A2B9}"/>
              </a:ext>
            </a:extLst>
          </p:cNvPr>
          <p:cNvSpPr txBox="1"/>
          <p:nvPr/>
        </p:nvSpPr>
        <p:spPr>
          <a:xfrm>
            <a:off x="2870332" y="1775756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인재 채용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E026042-FB92-435C-88A4-E0590B3B7FA6}"/>
              </a:ext>
            </a:extLst>
          </p:cNvPr>
          <p:cNvSpPr/>
          <p:nvPr/>
        </p:nvSpPr>
        <p:spPr bwMode="auto">
          <a:xfrm>
            <a:off x="2148503" y="2542062"/>
            <a:ext cx="827229" cy="30980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사람인 채용공고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99D34B-2070-4B98-B354-089F92B3683E}"/>
              </a:ext>
            </a:extLst>
          </p:cNvPr>
          <p:cNvSpPr/>
          <p:nvPr/>
        </p:nvSpPr>
        <p:spPr bwMode="auto">
          <a:xfrm>
            <a:off x="3148995" y="2538132"/>
            <a:ext cx="827229" cy="30980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잡코리아</a:t>
            </a: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 채용공고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E52237A-5CB4-429F-B367-67D947FDFD32}"/>
              </a:ext>
            </a:extLst>
          </p:cNvPr>
          <p:cNvSpPr/>
          <p:nvPr/>
        </p:nvSpPr>
        <p:spPr bwMode="auto">
          <a:xfrm>
            <a:off x="4147395" y="2538132"/>
            <a:ext cx="827229" cy="309806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김박사넷 채용공고</a:t>
            </a:r>
          </a:p>
        </p:txBody>
      </p:sp>
      <p:graphicFrame>
        <p:nvGraphicFramePr>
          <p:cNvPr id="27" name="Group 100">
            <a:extLst>
              <a:ext uri="{FF2B5EF4-FFF2-40B4-BE49-F238E27FC236}">
                <a16:creationId xmlns:a16="http://schemas.microsoft.com/office/drawing/2014/main" id="{26A41C47-50E3-411F-AD20-BF2784E52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580958"/>
              </p:ext>
            </p:extLst>
          </p:nvPr>
        </p:nvGraphicFramePr>
        <p:xfrm>
          <a:off x="7040438" y="980728"/>
          <a:ext cx="2719513" cy="211038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 채용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채용 사이트별 바로가기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인재상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기업문화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복리후생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정보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채용 사이트별 바로가기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ㆍ클릭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각 홈페이지에서 기업명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검색된 상태로 창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ㆍ사람인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2"/>
                        </a:rPr>
                        <a:t>https://www.saramin.co.kr/zf_user/company-info/view-inner-recruit?csn=RWlZdHF4K1Y2bDlyTUkzRzhINUFkZz09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ㆍ잡코리아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https://www.jobkorea.co.kr/Recruit/Co_Read/Recruit/C/illisis3883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ㆍ김박사넷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탭 메뉴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인재상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기업문화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기업문화로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770352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인재상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정직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열정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창의력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융합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각 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pic>
        <p:nvPicPr>
          <p:cNvPr id="34" name="그래픽 33" descr="위쪽 캐럿 단색으로 채워진">
            <a:extLst>
              <a:ext uri="{FF2B5EF4-FFF2-40B4-BE49-F238E27FC236}">
                <a16:creationId xmlns:a16="http://schemas.microsoft.com/office/drawing/2014/main" id="{B13F9871-CCEB-4175-8278-2A75A79460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36" name="타원 35">
            <a:extLst>
              <a:ext uri="{FF2B5EF4-FFF2-40B4-BE49-F238E27FC236}">
                <a16:creationId xmlns:a16="http://schemas.microsoft.com/office/drawing/2014/main" id="{78E9E326-6549-469C-8137-298955E7778F}"/>
              </a:ext>
            </a:extLst>
          </p:cNvPr>
          <p:cNvSpPr/>
          <p:nvPr/>
        </p:nvSpPr>
        <p:spPr bwMode="auto">
          <a:xfrm>
            <a:off x="2746942" y="182541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36C5C02-794C-490D-90DE-377698AC8557}"/>
              </a:ext>
            </a:extLst>
          </p:cNvPr>
          <p:cNvSpPr/>
          <p:nvPr/>
        </p:nvSpPr>
        <p:spPr bwMode="auto">
          <a:xfrm>
            <a:off x="2798324" y="3822017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0B0CC30-DD5F-4B50-9B3B-6CF7D945F096}"/>
              </a:ext>
            </a:extLst>
          </p:cNvPr>
          <p:cNvSpPr/>
          <p:nvPr/>
        </p:nvSpPr>
        <p:spPr bwMode="auto">
          <a:xfrm>
            <a:off x="2041691" y="2497241"/>
            <a:ext cx="3088137" cy="399448"/>
          </a:xfrm>
          <a:prstGeom prst="rect">
            <a:avLst/>
          </a:prstGeom>
          <a:noFill/>
          <a:ln w="31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D928394-3E72-4782-9440-FE867524D3DD}"/>
              </a:ext>
            </a:extLst>
          </p:cNvPr>
          <p:cNvSpPr/>
          <p:nvPr/>
        </p:nvSpPr>
        <p:spPr bwMode="auto">
          <a:xfrm>
            <a:off x="1867418" y="2420406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BEDB6B-F3BA-4976-A700-1E7ECF64D53D}"/>
              </a:ext>
            </a:extLst>
          </p:cNvPr>
          <p:cNvSpPr/>
          <p:nvPr/>
        </p:nvSpPr>
        <p:spPr bwMode="auto">
          <a:xfrm>
            <a:off x="7772951" y="6404531"/>
            <a:ext cx="2113880" cy="453469"/>
          </a:xfrm>
          <a:prstGeom prst="rect">
            <a:avLst/>
          </a:prstGeom>
          <a:solidFill>
            <a:srgbClr val="00B05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itchFamily="2" charset="-127"/>
                <a:ea typeface="나눔고딕" pitchFamily="2" charset="-127"/>
              </a:rPr>
              <a:t>김박사넷 링크 사이트 필요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833133-47B4-4383-A4BF-9C666B34182A}"/>
              </a:ext>
            </a:extLst>
          </p:cNvPr>
          <p:cNvSpPr txBox="1"/>
          <p:nvPr/>
        </p:nvSpPr>
        <p:spPr>
          <a:xfrm>
            <a:off x="3042353" y="329553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인재상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45B679-0FAB-4073-97CA-BB27430BB848}"/>
              </a:ext>
            </a:extLst>
          </p:cNvPr>
          <p:cNvSpPr txBox="1"/>
          <p:nvPr/>
        </p:nvSpPr>
        <p:spPr>
          <a:xfrm>
            <a:off x="3673687" y="330143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기업문화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D9DC0D9-2C2C-4069-B2A4-FA3593EC5D7C}"/>
              </a:ext>
            </a:extLst>
          </p:cNvPr>
          <p:cNvCxnSpPr/>
          <p:nvPr/>
        </p:nvCxnSpPr>
        <p:spPr bwMode="auto">
          <a:xfrm>
            <a:off x="3042353" y="3495590"/>
            <a:ext cx="44806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0330602B-41E1-447A-8708-21B7F7D287DF}"/>
              </a:ext>
            </a:extLst>
          </p:cNvPr>
          <p:cNvSpPr/>
          <p:nvPr/>
        </p:nvSpPr>
        <p:spPr bwMode="auto">
          <a:xfrm>
            <a:off x="2900182" y="332776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812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E11180A-AE0D-41D1-9CB6-45EE1E6A66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10E3837-8741-4771-AC6C-A0AC20578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인재채용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54FA0C2-44F3-4E44-A081-6674666744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2486ADF-E918-4722-87EC-E5D4AA22BC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8821A-39DE-4378-B6FC-F10105E6551A}"/>
              </a:ext>
            </a:extLst>
          </p:cNvPr>
          <p:cNvSpPr txBox="1"/>
          <p:nvPr/>
        </p:nvSpPr>
        <p:spPr>
          <a:xfrm>
            <a:off x="2993547" y="1340768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C1F7415-AA71-4197-B3B1-FFD2357EDD4B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6ABD195E-6BF7-4E81-AA08-70B262212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59522"/>
              </p:ext>
            </p:extLst>
          </p:nvPr>
        </p:nvGraphicFramePr>
        <p:xfrm>
          <a:off x="1567830" y="2119063"/>
          <a:ext cx="3878080" cy="2807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20">
                  <a:extLst>
                    <a:ext uri="{9D8B030D-6E8A-4147-A177-3AD203B41FA5}">
                      <a16:colId xmlns:a16="http://schemas.microsoft.com/office/drawing/2014/main" val="214249983"/>
                    </a:ext>
                  </a:extLst>
                </a:gridCol>
                <a:gridCol w="969520">
                  <a:extLst>
                    <a:ext uri="{9D8B030D-6E8A-4147-A177-3AD203B41FA5}">
                      <a16:colId xmlns:a16="http://schemas.microsoft.com/office/drawing/2014/main" val="1031971753"/>
                    </a:ext>
                  </a:extLst>
                </a:gridCol>
                <a:gridCol w="969520">
                  <a:extLst>
                    <a:ext uri="{9D8B030D-6E8A-4147-A177-3AD203B41FA5}">
                      <a16:colId xmlns:a16="http://schemas.microsoft.com/office/drawing/2014/main" val="3848431351"/>
                    </a:ext>
                  </a:extLst>
                </a:gridCol>
                <a:gridCol w="969520">
                  <a:extLst>
                    <a:ext uri="{9D8B030D-6E8A-4147-A177-3AD203B41FA5}">
                      <a16:colId xmlns:a16="http://schemas.microsoft.com/office/drawing/2014/main" val="4289776500"/>
                    </a:ext>
                  </a:extLst>
                </a:gridCol>
              </a:tblGrid>
              <a:tr h="2866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샌드위치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휴일 제도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다양한 휴가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지원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 dirty="0">
                          <a:solidFill>
                            <a:schemeClr val="tx1"/>
                          </a:solidFill>
                        </a:rPr>
                        <a:t>대명 </a:t>
                      </a:r>
                      <a:r>
                        <a:rPr lang="en-US" altLang="ko-KR" sz="600" b="0" i="0" spc="-15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600" b="0" i="0" spc="-150" dirty="0" err="1">
                          <a:solidFill>
                            <a:schemeClr val="tx1"/>
                          </a:solidFill>
                        </a:rPr>
                        <a:t>한화리조트</a:t>
                      </a:r>
                      <a:endParaRPr lang="en-US" altLang="ko-KR" sz="600" b="0" i="0" spc="-15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 dirty="0" err="1">
                          <a:solidFill>
                            <a:schemeClr val="tx1"/>
                          </a:solidFill>
                        </a:rPr>
                        <a:t>아난티코브</a:t>
                      </a:r>
                      <a:r>
                        <a:rPr lang="ko-KR" altLang="en-US" sz="600" b="0" i="0" spc="-150" dirty="0">
                          <a:solidFill>
                            <a:schemeClr val="tx1"/>
                          </a:solidFill>
                        </a:rPr>
                        <a:t> 예약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생일 상품권 지급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008119"/>
                  </a:ext>
                </a:extLst>
              </a:tr>
              <a:tr h="6463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전시회 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세미나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참관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다양한 교육 프로그램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직무교육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(OJT)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외국어교육 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dirty="0">
                          <a:solidFill>
                            <a:schemeClr val="tx1"/>
                          </a:solidFill>
                        </a:rPr>
                        <a:t>장기근속자 포상</a:t>
                      </a:r>
                      <a:endParaRPr lang="en-US" altLang="ko-KR" sz="600" b="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dirty="0">
                          <a:solidFill>
                            <a:schemeClr val="tx1"/>
                          </a:solidFill>
                        </a:rPr>
                        <a:t>(5/10/15/20</a:t>
                      </a:r>
                      <a:r>
                        <a:rPr lang="ko-KR" altLang="en-US" sz="600" b="0" i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600" b="0" i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매달 우수사원 포상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인텔리빅스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영웅상제도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729884"/>
                  </a:ext>
                </a:extLst>
              </a:tr>
              <a:tr h="406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단체 워크샵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연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 i="0" spc="-1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다양한 행사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산행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무비데이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호프데이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직무보상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특허 출원 장려</a:t>
                      </a:r>
                      <a:r>
                        <a:rPr lang="en-US" altLang="ko-KR" sz="600" b="0" i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포상</a:t>
                      </a:r>
                      <a:endParaRPr lang="ko-KR" altLang="en-US" sz="600" b="0" i="0" spc="-1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자녀 입학 축하금 지급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004432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부모 부양금 지급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사생대회 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회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600" b="0" i="0" spc="-1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간식 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커피 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음료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무한 제공 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야근 식대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교통비 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07664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Family Friday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금요일 조기퇴근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도서 구매비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명절 기념 선물 제공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경조금 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913012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휴양시설 이용비 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크리스마스 선물 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지급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우수직원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스톡옵션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탄력근무제 시행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(8-5 / 9-6 /10-7)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자율 선택 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ko-KR" altLang="en-US" sz="600" b="0" i="0" spc="-15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29201"/>
                  </a:ext>
                </a:extLst>
              </a:tr>
              <a:tr h="2866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청년내일채움공제 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운영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노트북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데스크톱</a:t>
                      </a:r>
                      <a:r>
                        <a:rPr lang="en-US" altLang="ko-KR" sz="600" b="0" i="0" spc="-15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맥북 </a:t>
                      </a:r>
                      <a:endParaRPr lang="en-US" altLang="ko-KR" sz="600" b="0" i="0" spc="-150">
                        <a:solidFill>
                          <a:schemeClr val="tx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600" b="0" i="0" spc="-150">
                          <a:solidFill>
                            <a:schemeClr val="tx1"/>
                          </a:solidFill>
                        </a:rPr>
                        <a:t>원하는 장비 제공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>
                          <a:solidFill>
                            <a:schemeClr val="tx1"/>
                          </a:solidFill>
                        </a:rPr>
                        <a:t>특별 인센티브 지급 </a:t>
                      </a:r>
                      <a:endParaRPr lang="en-US" altLang="ko-KR" sz="600" b="0" i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spc="-1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73739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7411EE1-A968-4C07-9A1B-6DBB4AC1AC5B}"/>
              </a:ext>
            </a:extLst>
          </p:cNvPr>
          <p:cNvSpPr txBox="1"/>
          <p:nvPr/>
        </p:nvSpPr>
        <p:spPr>
          <a:xfrm>
            <a:off x="1772058" y="1651863"/>
            <a:ext cx="3698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0" dirty="0" err="1">
                <a:latin typeface="+mj-ea"/>
                <a:ea typeface="+mj-ea"/>
              </a:rPr>
              <a:t>인텔리빅스는</a:t>
            </a:r>
            <a:r>
              <a:rPr lang="ko-KR" altLang="en-US" sz="700" b="0" dirty="0">
                <a:latin typeface="+mj-ea"/>
                <a:ea typeface="+mj-ea"/>
              </a:rPr>
              <a:t> 직원들에게 다양한 복리후생을 제공하고 있습니다</a:t>
            </a:r>
            <a:r>
              <a:rPr lang="en-US" altLang="ko-KR" sz="700" b="0" dirty="0">
                <a:latin typeface="+mj-ea"/>
                <a:ea typeface="+mj-ea"/>
              </a:rPr>
              <a:t>.</a:t>
            </a:r>
          </a:p>
          <a:p>
            <a:pPr algn="ctr"/>
            <a:r>
              <a:rPr lang="ko-KR" altLang="en-US" sz="700" b="0" dirty="0">
                <a:latin typeface="+mj-ea"/>
                <a:ea typeface="+mj-ea"/>
              </a:rPr>
              <a:t>임직원 모두 행복하게 일할 수 있는 회사를 만들어 나가기 위하여 최선을 다하겠습니다</a:t>
            </a:r>
            <a:r>
              <a:rPr lang="en-US" altLang="ko-KR" sz="700" b="0" dirty="0">
                <a:latin typeface="+mj-ea"/>
                <a:ea typeface="+mj-ea"/>
              </a:rPr>
              <a:t>.</a:t>
            </a:r>
            <a:endParaRPr lang="ko-KR" altLang="en-US" sz="7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아래쪽 화살표[D] 85">
            <a:extLst>
              <a:ext uri="{FF2B5EF4-FFF2-40B4-BE49-F238E27FC236}">
                <a16:creationId xmlns:a16="http://schemas.microsoft.com/office/drawing/2014/main" id="{F58A9C31-6331-4B92-8A80-38B23F696094}"/>
              </a:ext>
            </a:extLst>
          </p:cNvPr>
          <p:cNvSpPr/>
          <p:nvPr/>
        </p:nvSpPr>
        <p:spPr>
          <a:xfrm>
            <a:off x="7112446" y="6152179"/>
            <a:ext cx="601435" cy="285910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[2/2]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페이지 끝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12" name="Group 100">
            <a:extLst>
              <a:ext uri="{FF2B5EF4-FFF2-40B4-BE49-F238E27FC236}">
                <a16:creationId xmlns:a16="http://schemas.microsoft.com/office/drawing/2014/main" id="{764A7727-8114-465F-811F-1A3EF5E5B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40122"/>
              </p:ext>
            </p:extLst>
          </p:nvPr>
        </p:nvGraphicFramePr>
        <p:xfrm>
          <a:off x="7040438" y="980728"/>
          <a:ext cx="2719513" cy="45962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복리후생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인텔리빅스가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근로자에게 제공하는 복리후생 및 기업문화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표시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복리후생 및 기업문화 정보 안내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타원 13">
            <a:extLst>
              <a:ext uri="{FF2B5EF4-FFF2-40B4-BE49-F238E27FC236}">
                <a16:creationId xmlns:a16="http://schemas.microsoft.com/office/drawing/2014/main" id="{A8CE047B-389B-4EE3-87EC-D84475B53039}"/>
              </a:ext>
            </a:extLst>
          </p:cNvPr>
          <p:cNvSpPr/>
          <p:nvPr/>
        </p:nvSpPr>
        <p:spPr bwMode="auto">
          <a:xfrm>
            <a:off x="2857863" y="137490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62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ADF29-4363-42AA-8B8B-5C79DBD7D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화면설계서 </a:t>
            </a:r>
            <a:r>
              <a:rPr lang="en-US" altLang="ko-KR" dirty="0"/>
              <a:t>(PC)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2CA88-9662-4F35-A50B-05BF49741B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정보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DC6307-BE8E-4829-8802-C02DF9EA7E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121933-8BD3-4434-93DD-2F4F7CD3A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379877-AAA6-4176-9FF9-5DD0A41F95DB}"/>
              </a:ext>
            </a:extLst>
          </p:cNvPr>
          <p:cNvSpPr/>
          <p:nvPr/>
        </p:nvSpPr>
        <p:spPr bwMode="auto">
          <a:xfrm>
            <a:off x="1689564" y="3322239"/>
            <a:ext cx="626104" cy="293152"/>
          </a:xfrm>
          <a:prstGeom prst="rect">
            <a:avLst/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solidFill>
                  <a:schemeClr val="bg1"/>
                </a:solidFill>
                <a:latin typeface="나눔고딕" pitchFamily="2" charset="-127"/>
                <a:ea typeface="나눔고딕" pitchFamily="2" charset="-127"/>
              </a:rPr>
              <a:t>메인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B1C9D7-DD56-47B8-B028-8E471291C7B5}"/>
              </a:ext>
            </a:extLst>
          </p:cNvPr>
          <p:cNvSpPr/>
          <p:nvPr/>
        </p:nvSpPr>
        <p:spPr bwMode="auto">
          <a:xfrm>
            <a:off x="3525702" y="1795808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인텔리빅스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9F83D-C354-41ED-8839-33F8C5A09DFB}"/>
              </a:ext>
            </a:extLst>
          </p:cNvPr>
          <p:cNvSpPr/>
          <p:nvPr/>
        </p:nvSpPr>
        <p:spPr bwMode="auto">
          <a:xfrm>
            <a:off x="3525702" y="3482878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기술과 제품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AA54E9-1184-4FB0-A63A-0F12E7E4AAEF}"/>
              </a:ext>
            </a:extLst>
          </p:cNvPr>
          <p:cNvSpPr/>
          <p:nvPr/>
        </p:nvSpPr>
        <p:spPr bwMode="auto">
          <a:xfrm>
            <a:off x="5253894" y="1795808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사업분야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E2D045-9578-4D59-996D-B62B693092B4}"/>
              </a:ext>
            </a:extLst>
          </p:cNvPr>
          <p:cNvSpPr/>
          <p:nvPr/>
        </p:nvSpPr>
        <p:spPr bwMode="auto">
          <a:xfrm>
            <a:off x="3525702" y="4036607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뉴스룸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87CBFF-BF18-4795-A743-A858E397F039}"/>
              </a:ext>
            </a:extLst>
          </p:cNvPr>
          <p:cNvSpPr/>
          <p:nvPr/>
        </p:nvSpPr>
        <p:spPr bwMode="auto">
          <a:xfrm>
            <a:off x="3526995" y="4586744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인재채용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E36F55-02F8-48D9-9A56-E0FB0B8350EA}"/>
              </a:ext>
            </a:extLst>
          </p:cNvPr>
          <p:cNvSpPr/>
          <p:nvPr/>
        </p:nvSpPr>
        <p:spPr bwMode="auto">
          <a:xfrm>
            <a:off x="4389798" y="1795808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기업정보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B1DAC7-61E4-472B-88C7-A0E9247C8568}"/>
              </a:ext>
            </a:extLst>
          </p:cNvPr>
          <p:cNvSpPr/>
          <p:nvPr/>
        </p:nvSpPr>
        <p:spPr bwMode="auto">
          <a:xfrm>
            <a:off x="6117990" y="1795808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공지사항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BA2DF00-430E-464D-A715-D4E1143D84DF}"/>
              </a:ext>
            </a:extLst>
          </p:cNvPr>
          <p:cNvSpPr/>
          <p:nvPr/>
        </p:nvSpPr>
        <p:spPr bwMode="auto">
          <a:xfrm>
            <a:off x="4389798" y="3474306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기술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10929A-1113-4AEF-B0EE-3BD8C764C8E3}"/>
              </a:ext>
            </a:extLst>
          </p:cNvPr>
          <p:cNvSpPr/>
          <p:nvPr/>
        </p:nvSpPr>
        <p:spPr bwMode="auto">
          <a:xfrm>
            <a:off x="5253894" y="3468815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제품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B4D7C3-C2A9-49F9-A2B8-BAEA950FB70D}"/>
              </a:ext>
            </a:extLst>
          </p:cNvPr>
          <p:cNvSpPr/>
          <p:nvPr/>
        </p:nvSpPr>
        <p:spPr bwMode="auto">
          <a:xfrm>
            <a:off x="5253894" y="2161237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영상 보안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37D6C9-6EDF-44A7-A8CF-A5E51ACCC958}"/>
              </a:ext>
            </a:extLst>
          </p:cNvPr>
          <p:cNvSpPr/>
          <p:nvPr/>
        </p:nvSpPr>
        <p:spPr bwMode="auto">
          <a:xfrm>
            <a:off x="5253894" y="2372141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>
                <a:latin typeface="나눔고딕" pitchFamily="2" charset="-127"/>
                <a:ea typeface="나눔고딕" pitchFamily="2" charset="-127"/>
              </a:rPr>
              <a:t>산업 안전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E842CC-813D-4DD4-B5D6-FBF1F247D524}"/>
              </a:ext>
            </a:extLst>
          </p:cNvPr>
          <p:cNvSpPr/>
          <p:nvPr/>
        </p:nvSpPr>
        <p:spPr bwMode="auto">
          <a:xfrm>
            <a:off x="5253894" y="2580664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>
                <a:latin typeface="나눔고딕" pitchFamily="2" charset="-127"/>
                <a:ea typeface="나눔고딕" pitchFamily="2" charset="-127"/>
              </a:rPr>
              <a:t>교통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5BBE8B-A49B-4C37-8F58-C411C0EAD45A}"/>
              </a:ext>
            </a:extLst>
          </p:cNvPr>
          <p:cNvSpPr/>
          <p:nvPr/>
        </p:nvSpPr>
        <p:spPr bwMode="auto">
          <a:xfrm>
            <a:off x="5253894" y="2793485"/>
            <a:ext cx="626104" cy="1334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BI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D4D318-874B-4FE6-81F4-AF8F1C1A42C9}"/>
              </a:ext>
            </a:extLst>
          </p:cNvPr>
          <p:cNvSpPr/>
          <p:nvPr/>
        </p:nvSpPr>
        <p:spPr bwMode="auto">
          <a:xfrm>
            <a:off x="5253894" y="2996377"/>
            <a:ext cx="626104" cy="1334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AI Farm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59E8E6-8DD5-4393-87A3-9513361C7624}"/>
              </a:ext>
            </a:extLst>
          </p:cNvPr>
          <p:cNvSpPr/>
          <p:nvPr/>
        </p:nvSpPr>
        <p:spPr bwMode="auto">
          <a:xfrm>
            <a:off x="5253894" y="3207747"/>
            <a:ext cx="626104" cy="13340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네트워크 장비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2A6988-A700-43C7-AB34-506337559D7B}"/>
              </a:ext>
            </a:extLst>
          </p:cNvPr>
          <p:cNvSpPr/>
          <p:nvPr/>
        </p:nvSpPr>
        <p:spPr bwMode="auto">
          <a:xfrm>
            <a:off x="3525702" y="5142428"/>
            <a:ext cx="626104" cy="293152"/>
          </a:xfrm>
          <a:prstGeom prst="rect">
            <a:avLst/>
          </a:prstGeom>
          <a:solidFill>
            <a:schemeClr val="accent5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고객문의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073F9E-C61E-428B-950B-64CCBEBB8C21}"/>
              </a:ext>
            </a:extLst>
          </p:cNvPr>
          <p:cNvSpPr/>
          <p:nvPr/>
        </p:nvSpPr>
        <p:spPr bwMode="auto">
          <a:xfrm>
            <a:off x="4389798" y="2370128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CEO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의 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BE09FD-BD47-4821-BEF0-AE09506A2E0A}"/>
              </a:ext>
            </a:extLst>
          </p:cNvPr>
          <p:cNvSpPr/>
          <p:nvPr/>
        </p:nvSpPr>
        <p:spPr bwMode="auto">
          <a:xfrm>
            <a:off x="4389798" y="2581032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연혁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9132C02-5586-4254-9B13-552256401BE4}"/>
              </a:ext>
            </a:extLst>
          </p:cNvPr>
          <p:cNvSpPr/>
          <p:nvPr/>
        </p:nvSpPr>
        <p:spPr bwMode="auto">
          <a:xfrm>
            <a:off x="4389798" y="2789556"/>
            <a:ext cx="626104" cy="13862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600" b="0" dirty="0">
                <a:latin typeface="나눔고딕" pitchFamily="2" charset="-127"/>
                <a:ea typeface="나눔고딕" pitchFamily="2" charset="-127"/>
              </a:rPr>
              <a:t>인증</a:t>
            </a:r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·</a:t>
            </a:r>
            <a:r>
              <a:rPr lang="ko-KR" altLang="en-US" sz="600" b="0" dirty="0">
                <a:latin typeface="나눔고딕" pitchFamily="2" charset="-127"/>
                <a:ea typeface="나눔고딕" pitchFamily="2" charset="-127"/>
              </a:rPr>
              <a:t>수상</a:t>
            </a:r>
            <a:r>
              <a:rPr lang="en-US" altLang="ko-KR" sz="600" b="0" dirty="0">
                <a:latin typeface="나눔고딕" pitchFamily="2" charset="-127"/>
                <a:ea typeface="나눔고딕" pitchFamily="2" charset="-127"/>
              </a:rPr>
              <a:t>·</a:t>
            </a:r>
            <a:r>
              <a:rPr lang="ko-KR" altLang="en-US" sz="600" b="0" dirty="0">
                <a:latin typeface="나눔고딕" pitchFamily="2" charset="-127"/>
                <a:ea typeface="나눔고딕" pitchFamily="2" charset="-127"/>
              </a:rPr>
              <a:t>특허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E721924-EB4F-4FFA-8894-C3C04D0F755A}"/>
              </a:ext>
            </a:extLst>
          </p:cNvPr>
          <p:cNvCxnSpPr>
            <a:stCxn id="6" idx="3"/>
          </p:cNvCxnSpPr>
          <p:nvPr/>
        </p:nvCxnSpPr>
        <p:spPr bwMode="auto">
          <a:xfrm>
            <a:off x="2315668" y="3468815"/>
            <a:ext cx="26027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EC34840-24E9-44BE-B702-DCAF1EB3CDB1}"/>
              </a:ext>
            </a:extLst>
          </p:cNvPr>
          <p:cNvCxnSpPr>
            <a:cxnSpLocks/>
          </p:cNvCxnSpPr>
          <p:nvPr/>
        </p:nvCxnSpPr>
        <p:spPr bwMode="auto">
          <a:xfrm>
            <a:off x="2575942" y="1916832"/>
            <a:ext cx="0" cy="338437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BF54F67-89D4-4769-98C9-009A94DBB719}"/>
              </a:ext>
            </a:extLst>
          </p:cNvPr>
          <p:cNvCxnSpPr>
            <a:endCxn id="7" idx="1"/>
          </p:cNvCxnSpPr>
          <p:nvPr/>
        </p:nvCxnSpPr>
        <p:spPr bwMode="auto">
          <a:xfrm>
            <a:off x="2575942" y="1916832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2C6CCCC-DA4C-4B94-ABB2-064166B11F0C}"/>
              </a:ext>
            </a:extLst>
          </p:cNvPr>
          <p:cNvCxnSpPr/>
          <p:nvPr/>
        </p:nvCxnSpPr>
        <p:spPr bwMode="auto">
          <a:xfrm>
            <a:off x="2575942" y="5301208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31FB90B-392B-42C4-B05A-4933F91C6138}"/>
              </a:ext>
            </a:extLst>
          </p:cNvPr>
          <p:cNvCxnSpPr/>
          <p:nvPr/>
        </p:nvCxnSpPr>
        <p:spPr bwMode="auto">
          <a:xfrm>
            <a:off x="2575942" y="3615391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06CA96-A479-4152-A136-BD197D09D8DE}"/>
              </a:ext>
            </a:extLst>
          </p:cNvPr>
          <p:cNvCxnSpPr/>
          <p:nvPr/>
        </p:nvCxnSpPr>
        <p:spPr bwMode="auto">
          <a:xfrm>
            <a:off x="2575942" y="4221088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DD61627-4D1E-451E-8318-5A749C79FA93}"/>
              </a:ext>
            </a:extLst>
          </p:cNvPr>
          <p:cNvCxnSpPr/>
          <p:nvPr/>
        </p:nvCxnSpPr>
        <p:spPr bwMode="auto">
          <a:xfrm>
            <a:off x="2575942" y="4725144"/>
            <a:ext cx="94976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4C3D090-3CC2-44DB-B26B-A9FC8E271F64}"/>
              </a:ext>
            </a:extLst>
          </p:cNvPr>
          <p:cNvCxnSpPr>
            <a:stCxn id="7" idx="3"/>
            <a:endCxn id="12" idx="1"/>
          </p:cNvCxnSpPr>
          <p:nvPr/>
        </p:nvCxnSpPr>
        <p:spPr bwMode="auto">
          <a:xfrm>
            <a:off x="4151806" y="1942384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65E5CD2A-1605-4F22-8587-FE55CFD46006}"/>
              </a:ext>
            </a:extLst>
          </p:cNvPr>
          <p:cNvCxnSpPr/>
          <p:nvPr/>
        </p:nvCxnSpPr>
        <p:spPr bwMode="auto">
          <a:xfrm>
            <a:off x="5015902" y="1948796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5BA761-AD9B-416D-BCC9-3B62541E6952}"/>
              </a:ext>
            </a:extLst>
          </p:cNvPr>
          <p:cNvCxnSpPr/>
          <p:nvPr/>
        </p:nvCxnSpPr>
        <p:spPr bwMode="auto">
          <a:xfrm>
            <a:off x="5879998" y="1942384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E39ECE2D-84BD-4477-8FBB-C8C4C4F88164}"/>
              </a:ext>
            </a:extLst>
          </p:cNvPr>
          <p:cNvCxnSpPr/>
          <p:nvPr/>
        </p:nvCxnSpPr>
        <p:spPr bwMode="auto">
          <a:xfrm>
            <a:off x="4151806" y="3615904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E51E170-FE9D-4A93-AF32-67B05D533D3C}"/>
              </a:ext>
            </a:extLst>
          </p:cNvPr>
          <p:cNvCxnSpPr/>
          <p:nvPr/>
        </p:nvCxnSpPr>
        <p:spPr bwMode="auto">
          <a:xfrm>
            <a:off x="5015902" y="3622316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AE611A4-4C71-40ED-971F-ED45C6581F84}"/>
              </a:ext>
            </a:extLst>
          </p:cNvPr>
          <p:cNvSpPr/>
          <p:nvPr/>
        </p:nvSpPr>
        <p:spPr bwMode="auto">
          <a:xfrm>
            <a:off x="4389798" y="2159221"/>
            <a:ext cx="626104" cy="155306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인텔리빅스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8378C8-CA28-47D8-93D4-9C3C0333C3C3}"/>
              </a:ext>
            </a:extLst>
          </p:cNvPr>
          <p:cNvSpPr/>
          <p:nvPr/>
        </p:nvSpPr>
        <p:spPr bwMode="auto">
          <a:xfrm>
            <a:off x="4389798" y="4590095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인재상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5D6E56-2AA7-4434-AC3D-27DCC8022A7F}"/>
              </a:ext>
            </a:extLst>
          </p:cNvPr>
          <p:cNvSpPr/>
          <p:nvPr/>
        </p:nvSpPr>
        <p:spPr bwMode="auto">
          <a:xfrm>
            <a:off x="5253894" y="4584604"/>
            <a:ext cx="626104" cy="29315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기업문화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AA5A5D3-EA5C-4C5E-B9C1-1DCD55B22778}"/>
              </a:ext>
            </a:extLst>
          </p:cNvPr>
          <p:cNvCxnSpPr/>
          <p:nvPr/>
        </p:nvCxnSpPr>
        <p:spPr bwMode="auto">
          <a:xfrm>
            <a:off x="4151806" y="4731693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A735DF-384C-4D8E-8E4A-EC303E5DB48F}"/>
              </a:ext>
            </a:extLst>
          </p:cNvPr>
          <p:cNvCxnSpPr/>
          <p:nvPr/>
        </p:nvCxnSpPr>
        <p:spPr bwMode="auto">
          <a:xfrm>
            <a:off x="5015902" y="4738105"/>
            <a:ext cx="23799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4D0A10-D1EB-43C4-9031-D3A0C8D09078}"/>
              </a:ext>
            </a:extLst>
          </p:cNvPr>
          <p:cNvSpPr/>
          <p:nvPr/>
        </p:nvSpPr>
        <p:spPr bwMode="auto">
          <a:xfrm>
            <a:off x="7688510" y="764704"/>
            <a:ext cx="2071436" cy="2857612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[</a:t>
            </a: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기획 의도</a:t>
            </a: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] : </a:t>
            </a:r>
            <a:r>
              <a:rPr lang="ko-KR" altLang="en-US" sz="600" dirty="0">
                <a:solidFill>
                  <a:schemeClr val="bg1"/>
                </a:solidFill>
                <a:latin typeface="+mn-ea"/>
                <a:ea typeface="+mn-ea"/>
              </a:rPr>
              <a:t>메뉴 구성</a:t>
            </a: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1. ‘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레퍼런스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와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‘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찾아오시는 길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은 회사 소개 페이지인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‘</a:t>
            </a:r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인텔리빅스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에 넣어 한 화면에서 볼 수 있게 했습니다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회사 소개서 및 로고 다운로드 지원도 여기에 두어 회사의 핵심 정보는 한꺼번에 획득할 수 있도록 했습니다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2. ‘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특허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는 인증 및 수상 내역과 함께 보여주는 것이 더 효율적일 것 같아 한 화면으로 합쳤습니다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3. ‘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사업분야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역시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회사 전반의 소개 및 정보 전달 성격이 강한 메뉴인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인텔리빅스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]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안에 넣어 메뉴의 성격을 공고히 했습니다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4. ‘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공지사항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도 회사 정보로 취급하여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인텔리빅스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]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메뉴로 편성하였습니다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5.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회사의 주력 어필 사안인 기술 및 제품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회사의 활발한 활동을 보여주는 보도자료는 따로 관리하는 것이 좀더 눈에 띨 것이라고 판단하여 각각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기술과 제품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], [</a:t>
            </a:r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뉴스룸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]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이라는 이름으로 </a:t>
            </a:r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메뉴화하였습니다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6. [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인재채용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]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과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[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고객문의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]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역시 홈페이지 사용자 입장에서 접근이 용이하도록 하기 위해 독립적으로 </a:t>
            </a:r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메뉴화하여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 접근성이 좋게 하였습니다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b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7. ‘</a:t>
            </a:r>
            <a:r>
              <a:rPr lang="ko-KR" altLang="en-US" sz="600" b="0" dirty="0" err="1">
                <a:solidFill>
                  <a:schemeClr val="bg1"/>
                </a:solidFill>
                <a:latin typeface="+mn-ea"/>
                <a:ea typeface="+mn-ea"/>
              </a:rPr>
              <a:t>인재상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과 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‘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기업문화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’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는 각각 내용이 그리 길지 않아 한 화면으로 묶었습니다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r>
              <a:rPr lang="ko-KR" altLang="en-US" sz="600" b="0" dirty="0">
                <a:solidFill>
                  <a:schemeClr val="bg1"/>
                </a:solidFill>
                <a:latin typeface="+mn-ea"/>
                <a:ea typeface="+mn-ea"/>
              </a:rPr>
              <a:t>하지만 사용자 입장에서 편리하게 정보에 접근할 수 있도록 하기 위해 중메뉴로 취급하여 접근할 수 있도록 했습니다</a:t>
            </a:r>
            <a:r>
              <a:rPr lang="en-US" altLang="ko-KR" sz="6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332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CD72E9-6BEB-41EB-A988-E517FE491F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고객문의</a:t>
            </a:r>
          </a:p>
        </p:txBody>
      </p:sp>
    </p:spTree>
    <p:extLst>
      <p:ext uri="{BB962C8B-B14F-4D97-AF65-F5344CB8AC3E}">
        <p14:creationId xmlns:p14="http://schemas.microsoft.com/office/powerpoint/2010/main" val="3215611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7425C0-48AA-402B-ABE1-972963213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88D07-8320-4A5C-8C64-33B2EF13A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고객문의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3FFB89-5C63-40B6-ABD0-8595388A75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D6B370-4B66-4949-A8B5-0DF055A14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DC53D6-4D45-4655-A7B6-CC7C145603ED}"/>
              </a:ext>
            </a:extLst>
          </p:cNvPr>
          <p:cNvCxnSpPr>
            <a:cxnSpLocks/>
          </p:cNvCxnSpPr>
          <p:nvPr/>
        </p:nvCxnSpPr>
        <p:spPr bwMode="auto">
          <a:xfrm>
            <a:off x="5455682" y="1052736"/>
            <a:ext cx="500253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141A39-1C1C-47B4-9414-33DC74850C8E}"/>
              </a:ext>
            </a:extLst>
          </p:cNvPr>
          <p:cNvSpPr txBox="1"/>
          <p:nvPr/>
        </p:nvSpPr>
        <p:spPr>
          <a:xfrm>
            <a:off x="290792" y="1292590"/>
            <a:ext cx="7601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고객문의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57A13E-5CC4-4822-898E-B691AA7125AF}"/>
              </a:ext>
            </a:extLst>
          </p:cNvPr>
          <p:cNvSpPr/>
          <p:nvPr/>
        </p:nvSpPr>
        <p:spPr>
          <a:xfrm>
            <a:off x="154844" y="1713055"/>
            <a:ext cx="6859592" cy="207598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6E448-A150-4B91-8AF5-2E07B09BE598}"/>
              </a:ext>
            </a:extLst>
          </p:cNvPr>
          <p:cNvSpPr txBox="1"/>
          <p:nvPr/>
        </p:nvSpPr>
        <p:spPr>
          <a:xfrm>
            <a:off x="1528537" y="2228101"/>
            <a:ext cx="428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인텔리빅스는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제품 구매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 제휴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투자 문의 등</a:t>
            </a:r>
            <a:b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고객님이 주시는 어떤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문의든지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환영합니다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7449B-9A91-4312-B961-CB3F73566F4D}"/>
              </a:ext>
            </a:extLst>
          </p:cNvPr>
          <p:cNvSpPr txBox="1"/>
          <p:nvPr/>
        </p:nvSpPr>
        <p:spPr>
          <a:xfrm>
            <a:off x="3321963" y="1912973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고객문의</a:t>
            </a:r>
          </a:p>
        </p:txBody>
      </p:sp>
      <p:pic>
        <p:nvPicPr>
          <p:cNvPr id="21" name="그래픽 20" descr="위쪽 캐럿 단색으로 채워진">
            <a:extLst>
              <a:ext uri="{FF2B5EF4-FFF2-40B4-BE49-F238E27FC236}">
                <a16:creationId xmlns:a16="http://schemas.microsoft.com/office/drawing/2014/main" id="{55EEC360-0FF9-4E43-A1A6-DDF6009830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6680398" y="934647"/>
            <a:ext cx="72008" cy="72008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506868CD-224E-4FEE-8DAA-DC200F38B9F4}"/>
              </a:ext>
            </a:extLst>
          </p:cNvPr>
          <p:cNvSpPr/>
          <p:nvPr/>
        </p:nvSpPr>
        <p:spPr bwMode="auto">
          <a:xfrm>
            <a:off x="3231525" y="195762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151F93B-E1BA-44A9-A248-D08C8F9C6872}"/>
              </a:ext>
            </a:extLst>
          </p:cNvPr>
          <p:cNvSpPr/>
          <p:nvPr/>
        </p:nvSpPr>
        <p:spPr bwMode="auto">
          <a:xfrm>
            <a:off x="3126004" y="2830643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B00767-B171-4AF4-AC68-605F9B922B36}"/>
              </a:ext>
            </a:extLst>
          </p:cNvPr>
          <p:cNvSpPr/>
          <p:nvPr/>
        </p:nvSpPr>
        <p:spPr bwMode="auto">
          <a:xfrm>
            <a:off x="159340" y="3030441"/>
            <a:ext cx="6849210" cy="744129"/>
          </a:xfrm>
          <a:prstGeom prst="rect">
            <a:avLst/>
          </a:prstGeom>
          <a:solidFill>
            <a:schemeClr val="bg1">
              <a:lumMod val="65000"/>
              <a:alpha val="16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1F112AA-0E81-4A0D-BE51-BC8869056DFA}"/>
              </a:ext>
            </a:extLst>
          </p:cNvPr>
          <p:cNvSpPr/>
          <p:nvPr/>
        </p:nvSpPr>
        <p:spPr bwMode="auto">
          <a:xfrm>
            <a:off x="1999878" y="3068881"/>
            <a:ext cx="620845" cy="62084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문의 </a:t>
            </a:r>
            <a:b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</a:b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등록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DD1D143-55E7-4551-AF0C-124ABC18D32A}"/>
              </a:ext>
            </a:extLst>
          </p:cNvPr>
          <p:cNvSpPr/>
          <p:nvPr/>
        </p:nvSpPr>
        <p:spPr bwMode="auto">
          <a:xfrm>
            <a:off x="2851735" y="3072842"/>
            <a:ext cx="620845" cy="62084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문의 </a:t>
            </a:r>
            <a:br>
              <a:rPr kumimoji="1" lang="en-US" altLang="ko-KR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</a:b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접수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028F9CF-A4FA-4177-8E78-1F5EE4971206}"/>
              </a:ext>
            </a:extLst>
          </p:cNvPr>
          <p:cNvSpPr/>
          <p:nvPr/>
        </p:nvSpPr>
        <p:spPr bwMode="auto">
          <a:xfrm>
            <a:off x="3703592" y="3075252"/>
            <a:ext cx="620845" cy="62084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담당자 검토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E51BE37-A89D-4EAA-A1E3-00FB4B4ABCE9}"/>
              </a:ext>
            </a:extLst>
          </p:cNvPr>
          <p:cNvSpPr/>
          <p:nvPr/>
        </p:nvSpPr>
        <p:spPr bwMode="auto">
          <a:xfrm>
            <a:off x="4555449" y="3075251"/>
            <a:ext cx="620845" cy="620845"/>
          </a:xfrm>
          <a:prstGeom prst="ellipse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이메일 회신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A803E-6CAA-4909-BA8E-F7EC50B14F50}"/>
              </a:ext>
            </a:extLst>
          </p:cNvPr>
          <p:cNvSpPr txBox="1"/>
          <p:nvPr/>
        </p:nvSpPr>
        <p:spPr>
          <a:xfrm>
            <a:off x="3224014" y="2800528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j-ea"/>
                <a:ea typeface="+mj-ea"/>
              </a:rPr>
              <a:t>문의 프로세스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54B402-E55C-449D-995F-4702D02F19FB}"/>
              </a:ext>
            </a:extLst>
          </p:cNvPr>
          <p:cNvSpPr txBox="1"/>
          <p:nvPr/>
        </p:nvSpPr>
        <p:spPr>
          <a:xfrm>
            <a:off x="524463" y="3904180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문의사항 등록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CC01ACB-790B-4C50-BF64-DEC234A1EBEB}"/>
              </a:ext>
            </a:extLst>
          </p:cNvPr>
          <p:cNvSpPr/>
          <p:nvPr/>
        </p:nvSpPr>
        <p:spPr>
          <a:xfrm>
            <a:off x="1279799" y="4345038"/>
            <a:ext cx="967675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8" name="제목 3">
            <a:extLst>
              <a:ext uri="{FF2B5EF4-FFF2-40B4-BE49-F238E27FC236}">
                <a16:creationId xmlns:a16="http://schemas.microsoft.com/office/drawing/2014/main" id="{F524D6AA-8D4B-487E-8CD7-1F761311FD52}"/>
              </a:ext>
            </a:extLst>
          </p:cNvPr>
          <p:cNvSpPr txBox="1">
            <a:spLocks/>
          </p:cNvSpPr>
          <p:nvPr/>
        </p:nvSpPr>
        <p:spPr>
          <a:xfrm>
            <a:off x="-217657" y="4281898"/>
            <a:ext cx="2129026" cy="30003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0" dirty="0"/>
              <a:t>문의 유형</a:t>
            </a:r>
            <a:r>
              <a:rPr lang="en-US" altLang="ko-KR" sz="600" b="0" dirty="0">
                <a:solidFill>
                  <a:srgbClr val="FF0000"/>
                </a:solidFill>
              </a:rPr>
              <a:t>*</a:t>
            </a:r>
            <a:endParaRPr lang="ko-KR" altLang="en-US" sz="600" b="0" dirty="0">
              <a:solidFill>
                <a:srgbClr val="FF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3FB6851-1561-45FE-8F48-FDD0231183A4}"/>
              </a:ext>
            </a:extLst>
          </p:cNvPr>
          <p:cNvCxnSpPr/>
          <p:nvPr/>
        </p:nvCxnSpPr>
        <p:spPr bwMode="auto">
          <a:xfrm>
            <a:off x="143211" y="4168019"/>
            <a:ext cx="68595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제목 3">
            <a:extLst>
              <a:ext uri="{FF2B5EF4-FFF2-40B4-BE49-F238E27FC236}">
                <a16:creationId xmlns:a16="http://schemas.microsoft.com/office/drawing/2014/main" id="{2BE696E4-839D-41A6-A530-FD92F1784B68}"/>
              </a:ext>
            </a:extLst>
          </p:cNvPr>
          <p:cNvSpPr txBox="1">
            <a:spLocks/>
          </p:cNvSpPr>
          <p:nvPr/>
        </p:nvSpPr>
        <p:spPr>
          <a:xfrm>
            <a:off x="-206086" y="5392212"/>
            <a:ext cx="2129026" cy="30003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0" dirty="0"/>
              <a:t>문의 내용</a:t>
            </a:r>
            <a:r>
              <a:rPr lang="ko-KR" altLang="en-US" sz="600" b="0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EC6928-61DE-4F47-92C1-205CB5DA9618}"/>
              </a:ext>
            </a:extLst>
          </p:cNvPr>
          <p:cNvSpPr/>
          <p:nvPr/>
        </p:nvSpPr>
        <p:spPr>
          <a:xfrm>
            <a:off x="1279798" y="4803178"/>
            <a:ext cx="4974476" cy="152508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pic>
        <p:nvPicPr>
          <p:cNvPr id="42" name="그래픽 41" descr="오른쪽 캐럿 윤곽선">
            <a:extLst>
              <a:ext uri="{FF2B5EF4-FFF2-40B4-BE49-F238E27FC236}">
                <a16:creationId xmlns:a16="http://schemas.microsoft.com/office/drawing/2014/main" id="{D176F223-76A1-4D28-84EE-3DC3CB1E25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077810" y="4409045"/>
            <a:ext cx="112586" cy="11258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29CDCE3-A2E1-4444-B3E7-955E18BF3B41}"/>
              </a:ext>
            </a:extLst>
          </p:cNvPr>
          <p:cNvSpPr txBox="1"/>
          <p:nvPr/>
        </p:nvSpPr>
        <p:spPr>
          <a:xfrm>
            <a:off x="1279798" y="4857966"/>
            <a:ext cx="30764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목적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사용기간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수 등을 함께 작성해주시면 빠른 회신에 도움이 됩니다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9A3905E-4D3A-4169-BC8C-6027FE6AF36D}"/>
              </a:ext>
            </a:extLst>
          </p:cNvPr>
          <p:cNvSpPr/>
          <p:nvPr/>
        </p:nvSpPr>
        <p:spPr bwMode="auto">
          <a:xfrm>
            <a:off x="1222720" y="427009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1886EDB-8BAF-47E8-93F6-63DDFA6FBB48}"/>
              </a:ext>
            </a:extLst>
          </p:cNvPr>
          <p:cNvSpPr/>
          <p:nvPr/>
        </p:nvSpPr>
        <p:spPr bwMode="auto">
          <a:xfrm>
            <a:off x="1222720" y="4746121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4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아래쪽 화살표[D] 224">
            <a:extLst>
              <a:ext uri="{FF2B5EF4-FFF2-40B4-BE49-F238E27FC236}">
                <a16:creationId xmlns:a16="http://schemas.microsoft.com/office/drawing/2014/main" id="{65FD61E2-29C4-4505-A69D-860B0D9312E9}"/>
              </a:ext>
            </a:extLst>
          </p:cNvPr>
          <p:cNvSpPr/>
          <p:nvPr/>
        </p:nvSpPr>
        <p:spPr>
          <a:xfrm>
            <a:off x="7112446" y="5949280"/>
            <a:ext cx="697386" cy="410627"/>
          </a:xfrm>
          <a:prstGeom prst="downArrow">
            <a:avLst>
              <a:gd name="adj1" fmla="val 73544"/>
              <a:gd name="adj2" fmla="val 5000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[1/2]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다음 페이지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계속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63031-D456-4590-A0F1-B78D3CCFDACD}"/>
              </a:ext>
            </a:extLst>
          </p:cNvPr>
          <p:cNvSpPr txBox="1"/>
          <p:nvPr/>
        </p:nvSpPr>
        <p:spPr>
          <a:xfrm>
            <a:off x="1301521" y="437141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539395-111A-4596-B4DC-AD990B4B4454}"/>
              </a:ext>
            </a:extLst>
          </p:cNvPr>
          <p:cNvSpPr/>
          <p:nvPr/>
        </p:nvSpPr>
        <p:spPr bwMode="auto">
          <a:xfrm>
            <a:off x="7688510" y="692696"/>
            <a:ext cx="2071436" cy="804333"/>
          </a:xfrm>
          <a:prstGeom prst="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[</a:t>
            </a:r>
            <a:r>
              <a:rPr kumimoji="1" lang="ko-KR" altLang="en-US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기획 의도</a:t>
            </a:r>
            <a: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]</a:t>
            </a:r>
            <a:br>
              <a:rPr kumimoji="1" lang="en-US" altLang="ko-KR" sz="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b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</a:br>
            <a:r>
              <a:rPr kumimoji="1" lang="ko-KR" altLang="en-US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문의 의사가 있는 고객에게 문의 </a:t>
            </a: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절차가 어떻게 되는지 </a:t>
            </a:r>
            <a:br>
              <a:rPr lang="en-US" altLang="ko-KR" sz="600" b="0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ko-KR" altLang="en-US" sz="600" b="0" dirty="0">
                <a:solidFill>
                  <a:schemeClr val="bg1"/>
                </a:solidFill>
                <a:latin typeface="+mj-ea"/>
                <a:ea typeface="+mj-ea"/>
              </a:rPr>
              <a:t>보여주면 좋을 것 같아 추가했습니다</a:t>
            </a:r>
            <a:r>
              <a:rPr kumimoji="1" lang="en-US" altLang="ko-KR" sz="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.</a:t>
            </a:r>
            <a:endParaRPr kumimoji="1" lang="ko-KR" altLang="en-US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49" name="Group 100">
            <a:extLst>
              <a:ext uri="{FF2B5EF4-FFF2-40B4-BE49-F238E27FC236}">
                <a16:creationId xmlns:a16="http://schemas.microsoft.com/office/drawing/2014/main" id="{BD31C35C-15EE-4F4B-8890-81BEAB647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35312"/>
              </p:ext>
            </p:extLst>
          </p:nvPr>
        </p:nvGraphicFramePr>
        <p:xfrm>
          <a:off x="7040438" y="980728"/>
          <a:ext cx="2719513" cy="1110112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고객문의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 절차 안내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18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문의유형 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셀렉박스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선택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카테고리 논의 필요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기능 불필요시 삭제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952076"/>
                  </a:ext>
                </a:extLst>
              </a:tr>
              <a:tr h="188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 내용 인풋박스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플레이스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홀더 문구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786299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B5AEBE-68D1-4AE2-96D6-5620B03D7577}"/>
              </a:ext>
            </a:extLst>
          </p:cNvPr>
          <p:cNvSpPr/>
          <p:nvPr/>
        </p:nvSpPr>
        <p:spPr bwMode="auto">
          <a:xfrm>
            <a:off x="7790533" y="6404531"/>
            <a:ext cx="2113880" cy="453469"/>
          </a:xfrm>
          <a:prstGeom prst="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eaLnBrk="1" latinLnBrk="1" hangingPunct="1"/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TO. </a:t>
            </a: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원호님</a:t>
            </a:r>
            <a:b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</a:b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1.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접수한 문의사항이 메일로 어떻게 가는지도 </a:t>
            </a:r>
            <a:r>
              <a:rPr kumimoji="1" lang="ko-KR" altLang="en-US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구상해야하나요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?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2. 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문의내용 글자 제한 수 필요한가요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?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1453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AC8367-57F9-478E-84C5-147399292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3C9A2-98AF-4BB1-A1DF-5C109F7E7F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고객문의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5671405-04B8-45B1-AD65-48A085333E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B3ED562-45DE-4617-808F-1B59D48A1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AB5D476-EF9A-4AE8-9F03-29AE7C3EBAC8}"/>
              </a:ext>
            </a:extLst>
          </p:cNvPr>
          <p:cNvSpPr txBox="1">
            <a:spLocks/>
          </p:cNvSpPr>
          <p:nvPr/>
        </p:nvSpPr>
        <p:spPr>
          <a:xfrm>
            <a:off x="487710" y="1595346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7C8643-C137-4FF9-8EDA-AD1D42870F30}"/>
              </a:ext>
            </a:extLst>
          </p:cNvPr>
          <p:cNvSpPr txBox="1"/>
          <p:nvPr/>
        </p:nvSpPr>
        <p:spPr>
          <a:xfrm>
            <a:off x="487710" y="980728"/>
            <a:ext cx="7873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고객 정보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3662B16-9CC3-4588-A139-F2CB0FD8F02D}"/>
              </a:ext>
            </a:extLst>
          </p:cNvPr>
          <p:cNvCxnSpPr>
            <a:cxnSpLocks/>
          </p:cNvCxnSpPr>
          <p:nvPr/>
        </p:nvCxnSpPr>
        <p:spPr bwMode="auto">
          <a:xfrm>
            <a:off x="127670" y="1283858"/>
            <a:ext cx="68763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제목 3">
            <a:extLst>
              <a:ext uri="{FF2B5EF4-FFF2-40B4-BE49-F238E27FC236}">
                <a16:creationId xmlns:a16="http://schemas.microsoft.com/office/drawing/2014/main" id="{1715AB62-92AB-4DF3-AD81-7F53911AA6F3}"/>
              </a:ext>
            </a:extLst>
          </p:cNvPr>
          <p:cNvSpPr txBox="1">
            <a:spLocks/>
          </p:cNvSpPr>
          <p:nvPr/>
        </p:nvSpPr>
        <p:spPr>
          <a:xfrm>
            <a:off x="441777" y="1967082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>
                <a:latin typeface="+mj-ea"/>
              </a:rPr>
              <a:t>담당자명</a:t>
            </a:r>
          </a:p>
        </p:txBody>
      </p:sp>
      <p:sp>
        <p:nvSpPr>
          <p:cNvPr id="26" name="제목 3">
            <a:extLst>
              <a:ext uri="{FF2B5EF4-FFF2-40B4-BE49-F238E27FC236}">
                <a16:creationId xmlns:a16="http://schemas.microsoft.com/office/drawing/2014/main" id="{C23A9443-DD0D-4046-9E83-02CEEF072965}"/>
              </a:ext>
            </a:extLst>
          </p:cNvPr>
          <p:cNvSpPr txBox="1">
            <a:spLocks/>
          </p:cNvSpPr>
          <p:nvPr/>
        </p:nvSpPr>
        <p:spPr>
          <a:xfrm>
            <a:off x="453576" y="2359865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" b="1" dirty="0">
                <a:latin typeface="+mj-ea"/>
              </a:rPr>
              <a:t>E-Mail</a:t>
            </a:r>
            <a:r>
              <a:rPr lang="ko-KR" altLang="en-US" sz="600" b="1" dirty="0">
                <a:solidFill>
                  <a:srgbClr val="FF0000"/>
                </a:solidFill>
                <a:latin typeface="+mj-ea"/>
              </a:rPr>
              <a:t>*</a:t>
            </a:r>
          </a:p>
        </p:txBody>
      </p:sp>
      <p:sp>
        <p:nvSpPr>
          <p:cNvPr id="27" name="제목 3">
            <a:extLst>
              <a:ext uri="{FF2B5EF4-FFF2-40B4-BE49-F238E27FC236}">
                <a16:creationId xmlns:a16="http://schemas.microsoft.com/office/drawing/2014/main" id="{D3884D70-B4F3-4C88-8285-E3A85752B30F}"/>
              </a:ext>
            </a:extLst>
          </p:cNvPr>
          <p:cNvSpPr txBox="1">
            <a:spLocks/>
          </p:cNvSpPr>
          <p:nvPr/>
        </p:nvSpPr>
        <p:spPr>
          <a:xfrm>
            <a:off x="450689" y="2752648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>
                <a:latin typeface="+mj-ea"/>
              </a:rPr>
              <a:t>전화번호</a:t>
            </a:r>
            <a:r>
              <a:rPr lang="en-US" altLang="ko-KR" sz="600" b="1" dirty="0">
                <a:solidFill>
                  <a:srgbClr val="FF0000"/>
                </a:solidFill>
                <a:latin typeface="+mj-ea"/>
              </a:rPr>
              <a:t>*</a:t>
            </a:r>
            <a:endParaRPr lang="ko-KR" altLang="en-US" sz="600" b="1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E1E1AF-A0F2-435A-B0B2-7894E3F82975}"/>
              </a:ext>
            </a:extLst>
          </p:cNvPr>
          <p:cNvSpPr/>
          <p:nvPr/>
        </p:nvSpPr>
        <p:spPr>
          <a:xfrm>
            <a:off x="1351806" y="1584822"/>
            <a:ext cx="4968552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668EF4-D72F-4E98-BA2D-B5B39DAE7035}"/>
              </a:ext>
            </a:extLst>
          </p:cNvPr>
          <p:cNvSpPr/>
          <p:nvPr/>
        </p:nvSpPr>
        <p:spPr>
          <a:xfrm>
            <a:off x="1351805" y="1967082"/>
            <a:ext cx="4968552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87A72C-7828-4159-A907-5E62CE1003C7}"/>
              </a:ext>
            </a:extLst>
          </p:cNvPr>
          <p:cNvSpPr/>
          <p:nvPr/>
        </p:nvSpPr>
        <p:spPr>
          <a:xfrm>
            <a:off x="1351805" y="2349342"/>
            <a:ext cx="4968552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69189C-C352-46E8-A694-16786B78825E}"/>
              </a:ext>
            </a:extLst>
          </p:cNvPr>
          <p:cNvSpPr/>
          <p:nvPr/>
        </p:nvSpPr>
        <p:spPr>
          <a:xfrm>
            <a:off x="1351805" y="2731602"/>
            <a:ext cx="4968552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18E89D-7E95-4E08-8AEF-899911F067C2}"/>
              </a:ext>
            </a:extLst>
          </p:cNvPr>
          <p:cNvSpPr txBox="1"/>
          <p:nvPr/>
        </p:nvSpPr>
        <p:spPr>
          <a:xfrm>
            <a:off x="1439220" y="1995491"/>
            <a:ext cx="1696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 고객인 경우 담당자명을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CC8862-2E5E-41AB-9DB1-E9D1504A2D71}"/>
              </a:ext>
            </a:extLst>
          </p:cNvPr>
          <p:cNvSpPr txBox="1"/>
          <p:nvPr/>
        </p:nvSpPr>
        <p:spPr>
          <a:xfrm>
            <a:off x="1439220" y="2378028"/>
            <a:ext cx="19816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답변을 회신 받을 메일 주소를 정확히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F21AF2-C774-4C4D-BB80-76B4ECCAAE40}"/>
              </a:ext>
            </a:extLst>
          </p:cNvPr>
          <p:cNvSpPr txBox="1"/>
          <p:nvPr/>
        </p:nvSpPr>
        <p:spPr>
          <a:xfrm>
            <a:off x="1412689" y="1622602"/>
            <a:ext cx="1696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고객님의 성함 혹은 기업명을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CF3DB4-B3F1-4FA3-B04D-0FC6E0AA62C2}"/>
              </a:ext>
            </a:extLst>
          </p:cNvPr>
          <p:cNvSpPr txBox="1"/>
          <p:nvPr/>
        </p:nvSpPr>
        <p:spPr>
          <a:xfrm>
            <a:off x="1416692" y="2770811"/>
            <a:ext cx="10759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전화번호를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F27F59-324F-49DC-A8F7-8504A05BBCFB}"/>
              </a:ext>
            </a:extLst>
          </p:cNvPr>
          <p:cNvSpPr txBox="1"/>
          <p:nvPr/>
        </p:nvSpPr>
        <p:spPr>
          <a:xfrm>
            <a:off x="490667" y="3405755"/>
            <a:ext cx="15760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수집 및 이용 동의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0DC1CD9-BEE5-48FC-8147-4F389AE90891}"/>
              </a:ext>
            </a:extLst>
          </p:cNvPr>
          <p:cNvSpPr/>
          <p:nvPr/>
        </p:nvSpPr>
        <p:spPr>
          <a:xfrm>
            <a:off x="1351805" y="3876146"/>
            <a:ext cx="4968552" cy="10216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1496AF-EB1F-4CB1-B9A6-0DD36059A703}"/>
              </a:ext>
            </a:extLst>
          </p:cNvPr>
          <p:cNvSpPr txBox="1"/>
          <p:nvPr/>
        </p:nvSpPr>
        <p:spPr>
          <a:xfrm>
            <a:off x="1583984" y="4015105"/>
            <a:ext cx="4009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이용자가 제공한 모든 정보는 다음의 목적을 위해 활용하며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 목적 이외의 용도로는 사용되지 않습니다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등록에 따른 연락처 정보 확인</a:t>
            </a:r>
            <a:b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기업명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담당자명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E-Mail,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b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보유기간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 답변 서비스를 위해 검토 완료 후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간 보관하며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해당 정보를 지체없이 파기합니다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정보 수집에 대한 동의를 거부할 권리가 있으며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거부 시에는 문의 접수가 제한될 수 있습니다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더 자세한 내용에 대해서는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인텔리빅스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개인정보처리방침을 참고하시기 바랍니다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1884F7B-F122-48F7-A3DD-17B9691CF73E}"/>
              </a:ext>
            </a:extLst>
          </p:cNvPr>
          <p:cNvCxnSpPr>
            <a:cxnSpLocks/>
          </p:cNvCxnSpPr>
          <p:nvPr/>
        </p:nvCxnSpPr>
        <p:spPr bwMode="auto">
          <a:xfrm>
            <a:off x="127670" y="3732130"/>
            <a:ext cx="687638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FB668A-8F25-4412-9747-1EDD4D2AEEAC}"/>
              </a:ext>
            </a:extLst>
          </p:cNvPr>
          <p:cNvSpPr/>
          <p:nvPr/>
        </p:nvSpPr>
        <p:spPr>
          <a:xfrm>
            <a:off x="154844" y="6153493"/>
            <a:ext cx="6849210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CB7D90-DE2D-48A7-B102-FA1CC4E40A12}"/>
              </a:ext>
            </a:extLst>
          </p:cNvPr>
          <p:cNvSpPr txBox="1"/>
          <p:nvPr/>
        </p:nvSpPr>
        <p:spPr>
          <a:xfrm>
            <a:off x="1341398" y="4957729"/>
            <a:ext cx="15696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개인정보 수집 및 이용에 동의합니다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D87CEE1-E769-47AD-9970-22C8A98C84AC}"/>
              </a:ext>
            </a:extLst>
          </p:cNvPr>
          <p:cNvSpPr/>
          <p:nvPr/>
        </p:nvSpPr>
        <p:spPr bwMode="auto">
          <a:xfrm>
            <a:off x="3173702" y="5319419"/>
            <a:ext cx="829994" cy="276999"/>
          </a:xfrm>
          <a:prstGeom prst="roundRect">
            <a:avLst/>
          </a:prstGeom>
          <a:solidFill>
            <a:schemeClr val="tx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0"/>
          </a:effectLst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제출하기</a:t>
            </a:r>
          </a:p>
        </p:txBody>
      </p:sp>
      <p:sp>
        <p:nvSpPr>
          <p:cNvPr id="29" name="아래쪽 화살표[D] 85">
            <a:extLst>
              <a:ext uri="{FF2B5EF4-FFF2-40B4-BE49-F238E27FC236}">
                <a16:creationId xmlns:a16="http://schemas.microsoft.com/office/drawing/2014/main" id="{CDAA7951-11B1-4DB0-AE6E-3F4E6F7C92BC}"/>
              </a:ext>
            </a:extLst>
          </p:cNvPr>
          <p:cNvSpPr/>
          <p:nvPr/>
        </p:nvSpPr>
        <p:spPr>
          <a:xfrm>
            <a:off x="7112446" y="6152179"/>
            <a:ext cx="601435" cy="285910"/>
          </a:xfrm>
          <a:prstGeom prst="downArrow">
            <a:avLst>
              <a:gd name="adj1" fmla="val 100000"/>
              <a:gd name="adj2" fmla="val 0"/>
            </a:avLst>
          </a:prstGeom>
          <a:solidFill>
            <a:srgbClr val="6D92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latin typeface="Malgun Gothic" charset="-127"/>
                <a:ea typeface="Malgun Gothic" charset="-127"/>
                <a:cs typeface="Malgun Gothic" charset="-127"/>
              </a:rPr>
              <a:t>[2/2]</a:t>
            </a:r>
          </a:p>
          <a:p>
            <a:pPr algn="ctr"/>
            <a:r>
              <a:rPr kumimoji="1" lang="ko-KR" altLang="en-US" sz="600" dirty="0">
                <a:latin typeface="Malgun Gothic" charset="-127"/>
                <a:ea typeface="Malgun Gothic" charset="-127"/>
                <a:cs typeface="Malgun Gothic" charset="-127"/>
              </a:rPr>
              <a:t>페이지 끝</a:t>
            </a:r>
            <a:endParaRPr kumimoji="1" lang="en-US" altLang="ko-KR" sz="600" dirty="0">
              <a:latin typeface="Malgun Gothic" charset="-127"/>
              <a:ea typeface="Malgun Gothic" charset="-127"/>
              <a:cs typeface="Malgun Gothic" charset="-127"/>
            </a:endParaRPr>
          </a:p>
        </p:txBody>
      </p:sp>
      <p:graphicFrame>
        <p:nvGraphicFramePr>
          <p:cNvPr id="45" name="Group 100">
            <a:extLst>
              <a:ext uri="{FF2B5EF4-FFF2-40B4-BE49-F238E27FC236}">
                <a16:creationId xmlns:a16="http://schemas.microsoft.com/office/drawing/2014/main" id="{6F9027AC-33AE-44DC-99E7-4D89E3D15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394352"/>
              </p:ext>
            </p:extLst>
          </p:nvPr>
        </p:nvGraphicFramePr>
        <p:xfrm>
          <a:off x="7040438" y="980728"/>
          <a:ext cx="2719513" cy="1470300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문의 고객 정보 입력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기업명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 E-Mail,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선택정보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담당자명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 수집 및 이용 동의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인텔리빅스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개인정보 수집 및 이용 약관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 수집 및 이용 동의 체크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ㆍ미체크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후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제출하기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버튼 클릭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개인정보 수집 및 이용 동의를 체크해주세요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  <a:tr h="235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제출하기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입력한 정보를 담당자 메일로 전송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담당자 메일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intellivix@intellivix.com (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추후 변동 가능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필수정보 </a:t>
                      </a:r>
                      <a:r>
                        <a:rPr kumimoji="1" lang="ko-KR" altLang="en-US" sz="6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미입력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필수 입력 사항을 확인해주세요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.’ alert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sp>
        <p:nvSpPr>
          <p:cNvPr id="48" name="타원 47">
            <a:extLst>
              <a:ext uri="{FF2B5EF4-FFF2-40B4-BE49-F238E27FC236}">
                <a16:creationId xmlns:a16="http://schemas.microsoft.com/office/drawing/2014/main" id="{A8C64A09-BA01-4220-99D1-0237B35B1F94}"/>
              </a:ext>
            </a:extLst>
          </p:cNvPr>
          <p:cNvSpPr/>
          <p:nvPr/>
        </p:nvSpPr>
        <p:spPr bwMode="auto">
          <a:xfrm>
            <a:off x="397510" y="101127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F1BCEB7-1823-40C4-85C7-5B4A3C0B9762}"/>
              </a:ext>
            </a:extLst>
          </p:cNvPr>
          <p:cNvSpPr/>
          <p:nvPr/>
        </p:nvSpPr>
        <p:spPr bwMode="auto">
          <a:xfrm>
            <a:off x="1296678" y="380740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44B294C-CA8D-45C7-9E03-86852E7498CF}"/>
              </a:ext>
            </a:extLst>
          </p:cNvPr>
          <p:cNvSpPr/>
          <p:nvPr/>
        </p:nvSpPr>
        <p:spPr bwMode="auto">
          <a:xfrm>
            <a:off x="1110063" y="4987273"/>
            <a:ext cx="265427" cy="144297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2-1</a:t>
            </a:r>
            <a:endParaRPr kumimoji="1" lang="ko-KR" altLang="en-US" sz="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B31A06E-0453-4062-B01B-4762B332F19D}"/>
              </a:ext>
            </a:extLst>
          </p:cNvPr>
          <p:cNvSpPr/>
          <p:nvPr/>
        </p:nvSpPr>
        <p:spPr bwMode="auto">
          <a:xfrm>
            <a:off x="3108987" y="527569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3001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7E496DC-A59C-4685-A12A-237753E8FE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19790" y="3097610"/>
            <a:ext cx="5063257" cy="662782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2800" dirty="0">
                <a:latin typeface="+mn-ea"/>
                <a:ea typeface="+mn-ea"/>
              </a:rPr>
              <a:t>- End of Document - 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54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Common UI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앱</a:t>
            </a:r>
            <a:r>
              <a:rPr lang="ko-KR" altLang="en-US" dirty="0"/>
              <a:t> 내에서 공통 적용되는 </a:t>
            </a:r>
            <a:r>
              <a:rPr lang="en-US" altLang="ko-KR" dirty="0"/>
              <a:t>UI </a:t>
            </a:r>
            <a:r>
              <a:rPr lang="ko-KR" altLang="en-US" dirty="0"/>
              <a:t>요소 정의</a:t>
            </a:r>
          </a:p>
        </p:txBody>
      </p:sp>
    </p:spTree>
    <p:extLst>
      <p:ext uri="{BB962C8B-B14F-4D97-AF65-F5344CB8AC3E}">
        <p14:creationId xmlns:p14="http://schemas.microsoft.com/office/powerpoint/2010/main" val="248439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4EE352-C3AD-4658-95DD-626EB8879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F900A60-9314-4862-8B5A-72911220E6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Depth </a:t>
            </a:r>
            <a:r>
              <a:rPr lang="ko-KR" altLang="en-US" dirty="0"/>
              <a:t>및 메뉴 구분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B0C5FA02-DE65-472C-94D9-52E744CF78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4424E6C8-32FE-4101-86AC-6D2DE6BE2B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UXstory</a:t>
            </a:r>
            <a:endParaRPr lang="ko-KR" altLang="en-US" dirty="0"/>
          </a:p>
        </p:txBody>
      </p:sp>
      <p:sp>
        <p:nvSpPr>
          <p:cNvPr id="6" name="Rectangle 117">
            <a:extLst>
              <a:ext uri="{FF2B5EF4-FFF2-40B4-BE49-F238E27FC236}">
                <a16:creationId xmlns:a16="http://schemas.microsoft.com/office/drawing/2014/main" id="{5FF81A8E-A009-4331-AF48-F7A3BEC2C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78" y="2221790"/>
            <a:ext cx="6841429" cy="2414420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429F4A3-BCD3-4EC3-A225-185872315BF9}"/>
              </a:ext>
            </a:extLst>
          </p:cNvPr>
          <p:cNvCxnSpPr>
            <a:cxnSpLocks/>
          </p:cNvCxnSpPr>
          <p:nvPr/>
        </p:nvCxnSpPr>
        <p:spPr bwMode="auto">
          <a:xfrm>
            <a:off x="199678" y="2656249"/>
            <a:ext cx="684142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EC6980-1B04-4205-9834-91ADCF99D8DD}"/>
              </a:ext>
            </a:extLst>
          </p:cNvPr>
          <p:cNvSpPr txBox="1"/>
          <p:nvPr/>
        </p:nvSpPr>
        <p:spPr>
          <a:xfrm>
            <a:off x="1673676" y="2322162"/>
            <a:ext cx="6976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latin typeface="+mj-ea"/>
                <a:ea typeface="+mj-ea"/>
              </a:rPr>
              <a:t>인텔리빅스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60AA4-3E81-4FC9-B73B-7FAE3CBA1CF8}"/>
              </a:ext>
            </a:extLst>
          </p:cNvPr>
          <p:cNvSpPr txBox="1"/>
          <p:nvPr/>
        </p:nvSpPr>
        <p:spPr>
          <a:xfrm>
            <a:off x="2630270" y="2322162"/>
            <a:ext cx="7344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기술과 제품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ADEEE-55CB-4591-A42C-5851B0C1C95B}"/>
              </a:ext>
            </a:extLst>
          </p:cNvPr>
          <p:cNvSpPr txBox="1"/>
          <p:nvPr/>
        </p:nvSpPr>
        <p:spPr>
          <a:xfrm>
            <a:off x="3609843" y="2322162"/>
            <a:ext cx="4924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latin typeface="+mj-ea"/>
                <a:ea typeface="+mj-ea"/>
              </a:rPr>
              <a:t>뉴스룸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A0C1E-6FA6-4D54-9162-33E3BFE054F3}"/>
              </a:ext>
            </a:extLst>
          </p:cNvPr>
          <p:cNvSpPr txBox="1"/>
          <p:nvPr/>
        </p:nvSpPr>
        <p:spPr>
          <a:xfrm>
            <a:off x="4368201" y="2322162"/>
            <a:ext cx="595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latin typeface="+mj-ea"/>
                <a:ea typeface="+mj-ea"/>
              </a:rPr>
              <a:t>인재채용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53A69-8D13-4E6F-BA15-D94D582F4051}"/>
              </a:ext>
            </a:extLst>
          </p:cNvPr>
          <p:cNvSpPr txBox="1"/>
          <p:nvPr/>
        </p:nvSpPr>
        <p:spPr>
          <a:xfrm>
            <a:off x="5223913" y="2322162"/>
            <a:ext cx="595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고객문의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85DF1-6C89-41E3-9551-3C4E080A0194}"/>
              </a:ext>
            </a:extLst>
          </p:cNvPr>
          <p:cNvSpPr txBox="1"/>
          <p:nvPr/>
        </p:nvSpPr>
        <p:spPr>
          <a:xfrm>
            <a:off x="6096524" y="2341599"/>
            <a:ext cx="343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0" dirty="0">
                <a:latin typeface="+mj-ea"/>
                <a:ea typeface="+mj-ea"/>
              </a:rPr>
              <a:t>KOR</a:t>
            </a:r>
            <a:endParaRPr lang="ko-KR" altLang="en-US" sz="600" b="0" dirty="0">
              <a:latin typeface="+mj-ea"/>
              <a:ea typeface="+mj-ea"/>
            </a:endParaRPr>
          </a:p>
        </p:txBody>
      </p:sp>
      <p:pic>
        <p:nvPicPr>
          <p:cNvPr id="15" name="그래픽 14" descr="햄버거 메뉴 아이콘 윤곽선">
            <a:extLst>
              <a:ext uri="{FF2B5EF4-FFF2-40B4-BE49-F238E27FC236}">
                <a16:creationId xmlns:a16="http://schemas.microsoft.com/office/drawing/2014/main" id="{308BD7B2-5D4E-4030-8C40-E0D49A62FF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9707" y="2318432"/>
            <a:ext cx="241176" cy="241176"/>
          </a:xfrm>
          <a:prstGeom prst="rect">
            <a:avLst/>
          </a:prstGeom>
        </p:spPr>
      </p:pic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D41A0CFB-46DA-4B16-A322-BCE2EE31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60157"/>
              </p:ext>
            </p:extLst>
          </p:nvPr>
        </p:nvGraphicFramePr>
        <p:xfrm>
          <a:off x="199678" y="2655336"/>
          <a:ext cx="6841428" cy="93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238">
                  <a:extLst>
                    <a:ext uri="{9D8B030D-6E8A-4147-A177-3AD203B41FA5}">
                      <a16:colId xmlns:a16="http://schemas.microsoft.com/office/drawing/2014/main" val="1517890171"/>
                    </a:ext>
                  </a:extLst>
                </a:gridCol>
                <a:gridCol w="1140238">
                  <a:extLst>
                    <a:ext uri="{9D8B030D-6E8A-4147-A177-3AD203B41FA5}">
                      <a16:colId xmlns:a16="http://schemas.microsoft.com/office/drawing/2014/main" val="2456545045"/>
                    </a:ext>
                  </a:extLst>
                </a:gridCol>
                <a:gridCol w="1140238">
                  <a:extLst>
                    <a:ext uri="{9D8B030D-6E8A-4147-A177-3AD203B41FA5}">
                      <a16:colId xmlns:a16="http://schemas.microsoft.com/office/drawing/2014/main" val="2120943135"/>
                    </a:ext>
                  </a:extLst>
                </a:gridCol>
                <a:gridCol w="1140238">
                  <a:extLst>
                    <a:ext uri="{9D8B030D-6E8A-4147-A177-3AD203B41FA5}">
                      <a16:colId xmlns:a16="http://schemas.microsoft.com/office/drawing/2014/main" val="3768649487"/>
                    </a:ext>
                  </a:extLst>
                </a:gridCol>
                <a:gridCol w="1140238">
                  <a:extLst>
                    <a:ext uri="{9D8B030D-6E8A-4147-A177-3AD203B41FA5}">
                      <a16:colId xmlns:a16="http://schemas.microsoft.com/office/drawing/2014/main" val="2503816460"/>
                    </a:ext>
                  </a:extLst>
                </a:gridCol>
                <a:gridCol w="1140238">
                  <a:extLst>
                    <a:ext uri="{9D8B030D-6E8A-4147-A177-3AD203B41FA5}">
                      <a16:colId xmlns:a16="http://schemas.microsoft.com/office/drawing/2014/main" val="2631278019"/>
                    </a:ext>
                  </a:extLst>
                </a:gridCol>
              </a:tblGrid>
              <a:tr h="93701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차 메뉴 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01</a:t>
                      </a:r>
                    </a:p>
                    <a:p>
                      <a:pPr algn="ctr" latinLnBrk="1"/>
                      <a:br>
                        <a:rPr lang="en-US" altLang="ko-KR" sz="7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endParaRPr lang="ko-KR" altLang="en-US" sz="7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차 메뉴 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02</a:t>
                      </a: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endParaRPr lang="ko-KR" altLang="en-US" sz="7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차 메뉴 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03</a:t>
                      </a: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endParaRPr lang="ko-KR" altLang="en-US" sz="700" b="0" kern="120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차 메뉴 </a:t>
                      </a:r>
                      <a: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04</a:t>
                      </a: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br>
                        <a:rPr lang="en-US" altLang="ko-KR" sz="7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</a:br>
                      <a:endParaRPr lang="ko-KR" altLang="en-US" sz="7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939229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1551308-D6CF-4F5A-9047-7EC9C959D909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3676" y="2522217"/>
            <a:ext cx="597909" cy="215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FBF02BD-AA44-4F14-9C4C-78A0A8B6ECD0}"/>
              </a:ext>
            </a:extLst>
          </p:cNvPr>
          <p:cNvCxnSpPr>
            <a:cxnSpLocks/>
            <a:stCxn id="42" idx="3"/>
          </p:cNvCxnSpPr>
          <p:nvPr/>
        </p:nvCxnSpPr>
        <p:spPr bwMode="auto">
          <a:xfrm>
            <a:off x="5818948" y="2438107"/>
            <a:ext cx="1974594" cy="97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F86F08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FA94A4-AB4F-43C1-A484-941E19EC9D7D}"/>
              </a:ext>
            </a:extLst>
          </p:cNvPr>
          <p:cNvSpPr/>
          <p:nvPr/>
        </p:nvSpPr>
        <p:spPr bwMode="auto">
          <a:xfrm>
            <a:off x="1452908" y="2259516"/>
            <a:ext cx="4366040" cy="357182"/>
          </a:xfrm>
          <a:prstGeom prst="rect">
            <a:avLst/>
          </a:prstGeom>
          <a:solidFill>
            <a:srgbClr val="F0B010">
              <a:alpha val="18000"/>
            </a:srgbClr>
          </a:solidFill>
          <a:ln w="3175" cap="flat" cmpd="sng" algn="ctr">
            <a:solidFill>
              <a:srgbClr val="F86F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1CEA4A-894E-41A5-AE31-6687C922661A}"/>
              </a:ext>
            </a:extLst>
          </p:cNvPr>
          <p:cNvSpPr/>
          <p:nvPr/>
        </p:nvSpPr>
        <p:spPr bwMode="auto">
          <a:xfrm>
            <a:off x="1475567" y="2796428"/>
            <a:ext cx="4366040" cy="179134"/>
          </a:xfrm>
          <a:prstGeom prst="rect">
            <a:avLst/>
          </a:prstGeom>
          <a:solidFill>
            <a:srgbClr val="F0B010">
              <a:alpha val="18000"/>
            </a:srgbClr>
          </a:solidFill>
          <a:ln w="3175" cap="flat" cmpd="sng" algn="ctr">
            <a:solidFill>
              <a:srgbClr val="F86F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F729DD0-A4A0-450C-9B16-36EC1748A9E9}"/>
              </a:ext>
            </a:extLst>
          </p:cNvPr>
          <p:cNvCxnSpPr>
            <a:cxnSpLocks/>
          </p:cNvCxnSpPr>
          <p:nvPr/>
        </p:nvCxnSpPr>
        <p:spPr bwMode="auto">
          <a:xfrm>
            <a:off x="5841607" y="2885995"/>
            <a:ext cx="1974594" cy="97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F86F08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5AF9162-6138-4D34-A971-C0EE4A79A2F7}"/>
              </a:ext>
            </a:extLst>
          </p:cNvPr>
          <p:cNvSpPr txBox="1"/>
          <p:nvPr/>
        </p:nvSpPr>
        <p:spPr>
          <a:xfrm>
            <a:off x="7816201" y="2365430"/>
            <a:ext cx="18838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대메뉴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(1depth)</a:t>
            </a:r>
            <a:b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스크롤 시 같이 이동하지 않음</a:t>
            </a: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상단 고정</a:t>
            </a:r>
            <a:b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메뉴는 강조 표시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B13FB0-A4DF-4E25-92D7-39D2208BF226}"/>
              </a:ext>
            </a:extLst>
          </p:cNvPr>
          <p:cNvSpPr txBox="1"/>
          <p:nvPr/>
        </p:nvSpPr>
        <p:spPr>
          <a:xfrm>
            <a:off x="7816201" y="2774926"/>
            <a:ext cx="18325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중메뉴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(2depth)</a:t>
            </a:r>
            <a:b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대메뉴에 커서 올리면 해당 </a:t>
            </a:r>
            <a:r>
              <a:rPr lang="ko-KR" altLang="en-US" sz="7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대메뉴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소속</a:t>
            </a:r>
            <a:b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메뉴들 전체 펼쳐서 표시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0A4D9E88-FBA8-4C65-88C8-4FBBF76B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2" y="2296377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2CEF861F-521D-44C5-96C2-2504A32A5EE7}"/>
              </a:ext>
            </a:extLst>
          </p:cNvPr>
          <p:cNvGrpSpPr/>
          <p:nvPr/>
        </p:nvGrpSpPr>
        <p:grpSpPr>
          <a:xfrm>
            <a:off x="1452908" y="4098311"/>
            <a:ext cx="4189171" cy="286130"/>
            <a:chOff x="3388413" y="4509120"/>
            <a:chExt cx="4189171" cy="28613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DD05BE2-746D-498C-9366-DFBD383F3D23}"/>
                </a:ext>
              </a:extLst>
            </p:cNvPr>
            <p:cNvSpPr/>
            <p:nvPr/>
          </p:nvSpPr>
          <p:spPr>
            <a:xfrm>
              <a:off x="3388413" y="4509120"/>
              <a:ext cx="1396354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3673DC9-ADD0-4058-9E35-B82E46635919}"/>
                </a:ext>
              </a:extLst>
            </p:cNvPr>
            <p:cNvSpPr/>
            <p:nvPr/>
          </p:nvSpPr>
          <p:spPr>
            <a:xfrm>
              <a:off x="4784767" y="4509120"/>
              <a:ext cx="1396354" cy="28613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F821C1-F3BB-4F8D-B357-C24F25BEB0D8}"/>
                </a:ext>
              </a:extLst>
            </p:cNvPr>
            <p:cNvSpPr/>
            <p:nvPr/>
          </p:nvSpPr>
          <p:spPr>
            <a:xfrm>
              <a:off x="6181230" y="4509120"/>
              <a:ext cx="1396354" cy="28613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latin typeface="+mj-ea"/>
                <a:ea typeface="+mj-ea"/>
              </a:endParaRPr>
            </a:p>
          </p:txBody>
        </p:sp>
        <p:sp>
          <p:nvSpPr>
            <p:cNvPr id="31" name="TextBox 72">
              <a:extLst>
                <a:ext uri="{FF2B5EF4-FFF2-40B4-BE49-F238E27FC236}">
                  <a16:creationId xmlns:a16="http://schemas.microsoft.com/office/drawing/2014/main" id="{EE12AE33-B6D2-44EC-BA86-A514463704C0}"/>
                </a:ext>
              </a:extLst>
            </p:cNvPr>
            <p:cNvSpPr txBox="1"/>
            <p:nvPr/>
          </p:nvSpPr>
          <p:spPr>
            <a:xfrm>
              <a:off x="3586077" y="4527582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Tab 01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TextBox 72">
              <a:extLst>
                <a:ext uri="{FF2B5EF4-FFF2-40B4-BE49-F238E27FC236}">
                  <a16:creationId xmlns:a16="http://schemas.microsoft.com/office/drawing/2014/main" id="{BA04B8D2-D80E-48C6-93BE-D5A7FAD79D9A}"/>
                </a:ext>
              </a:extLst>
            </p:cNvPr>
            <p:cNvSpPr txBox="1"/>
            <p:nvPr/>
          </p:nvSpPr>
          <p:spPr>
            <a:xfrm>
              <a:off x="4971021" y="4527582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bg1">
                      <a:lumMod val="75000"/>
                    </a:schemeClr>
                  </a:solidFill>
                  <a:latin typeface="+mj-ea"/>
                  <a:ea typeface="+mj-ea"/>
                </a:rPr>
                <a:t>Tab 02</a:t>
              </a:r>
              <a:endParaRPr lang="ko-KR" altLang="en-US" sz="700" b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72">
              <a:extLst>
                <a:ext uri="{FF2B5EF4-FFF2-40B4-BE49-F238E27FC236}">
                  <a16:creationId xmlns:a16="http://schemas.microsoft.com/office/drawing/2014/main" id="{68098379-47D2-41C1-AE54-4E5A1BB559B4}"/>
                </a:ext>
              </a:extLst>
            </p:cNvPr>
            <p:cNvSpPr txBox="1"/>
            <p:nvPr/>
          </p:nvSpPr>
          <p:spPr>
            <a:xfrm>
              <a:off x="6379154" y="4527582"/>
              <a:ext cx="1037492" cy="233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Tab 03</a:t>
              </a:r>
              <a:endParaRPr lang="ko-KR" altLang="en-US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460BE7D-1157-4E9B-A1DD-DBE9C781189D}"/>
              </a:ext>
            </a:extLst>
          </p:cNvPr>
          <p:cNvCxnSpPr>
            <a:cxnSpLocks/>
          </p:cNvCxnSpPr>
          <p:nvPr/>
        </p:nvCxnSpPr>
        <p:spPr bwMode="auto">
          <a:xfrm>
            <a:off x="5657118" y="4235506"/>
            <a:ext cx="1974594" cy="97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F86F08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757A89A-908E-4933-8C8E-A5C04E7CF5D5}"/>
              </a:ext>
            </a:extLst>
          </p:cNvPr>
          <p:cNvSpPr txBox="1"/>
          <p:nvPr/>
        </p:nvSpPr>
        <p:spPr>
          <a:xfrm>
            <a:off x="7621436" y="414467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소메뉴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(3depth)</a:t>
            </a:r>
            <a:b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내 위치</a:t>
            </a:r>
          </a:p>
        </p:txBody>
      </p:sp>
    </p:spTree>
    <p:extLst>
      <p:ext uri="{BB962C8B-B14F-4D97-AF65-F5344CB8AC3E}">
        <p14:creationId xmlns:p14="http://schemas.microsoft.com/office/powerpoint/2010/main" val="191069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86D76-936F-4C7A-8822-4D97067EF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1BB53-3E9D-4503-9074-11E2BE4F9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Header/Footer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467A8-A185-41B3-B3A5-555794E706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6012F-7FD6-44AC-B3FD-BE2A548E9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DB03D7-863C-41AD-9D67-E4C0038F4F37}"/>
              </a:ext>
            </a:extLst>
          </p:cNvPr>
          <p:cNvSpPr/>
          <p:nvPr/>
        </p:nvSpPr>
        <p:spPr>
          <a:xfrm>
            <a:off x="271686" y="3140968"/>
            <a:ext cx="6155748" cy="836793"/>
          </a:xfrm>
          <a:prstGeom prst="rect">
            <a:avLst/>
          </a:prstGeom>
          <a:solidFill>
            <a:srgbClr val="292929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38946-3C78-4B93-81E1-3265FCAB5DE7}"/>
              </a:ext>
            </a:extLst>
          </p:cNvPr>
          <p:cNvSpPr txBox="1"/>
          <p:nvPr/>
        </p:nvSpPr>
        <p:spPr>
          <a:xfrm>
            <a:off x="1807133" y="3360224"/>
            <a:ext cx="2428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서울특별시 서초구 </a:t>
            </a:r>
            <a:r>
              <a:rPr lang="ko-KR" altLang="en-US" sz="500" b="1" dirty="0" err="1">
                <a:solidFill>
                  <a:schemeClr val="bg1"/>
                </a:solidFill>
                <a:latin typeface="+mj-ea"/>
                <a:ea typeface="+mj-ea"/>
              </a:rPr>
              <a:t>효령료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34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길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4, 6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층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TEL: 02-581-3883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FAX: 02-581-3886 </a:t>
            </a:r>
            <a:r>
              <a:rPr lang="ko-KR" altLang="en-US" sz="500" b="1" dirty="0">
                <a:solidFill>
                  <a:schemeClr val="bg1"/>
                </a:solidFill>
                <a:latin typeface="+mj-ea"/>
                <a:ea typeface="+mj-ea"/>
              </a:rPr>
              <a:t>｜ 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E-Mail: intellivix@intellivix.com</a:t>
            </a:r>
            <a:b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</a:b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Copyright 2021 </a:t>
            </a:r>
            <a:r>
              <a:rPr lang="en-US" altLang="ko-KR" sz="500" b="1" dirty="0" err="1">
                <a:solidFill>
                  <a:schemeClr val="bg1"/>
                </a:solidFill>
                <a:latin typeface="+mj-ea"/>
                <a:ea typeface="+mj-ea"/>
              </a:rPr>
              <a:t>Intellivix</a:t>
            </a:r>
            <a:r>
              <a:rPr lang="en-US" altLang="ko-KR" sz="500" b="1" dirty="0">
                <a:solidFill>
                  <a:schemeClr val="bg1"/>
                </a:solidFill>
                <a:latin typeface="+mj-ea"/>
                <a:ea typeface="+mj-ea"/>
              </a:rPr>
              <a:t> Co., Ltd. All rights reserved.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6D9766-DF21-41A0-A09C-CBF6D35F4E35}"/>
              </a:ext>
            </a:extLst>
          </p:cNvPr>
          <p:cNvCxnSpPr>
            <a:cxnSpLocks/>
          </p:cNvCxnSpPr>
          <p:nvPr/>
        </p:nvCxnSpPr>
        <p:spPr bwMode="auto">
          <a:xfrm>
            <a:off x="271686" y="2220847"/>
            <a:ext cx="684142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3FB486-0597-418C-AF48-25C9E372FC16}"/>
              </a:ext>
            </a:extLst>
          </p:cNvPr>
          <p:cNvSpPr txBox="1"/>
          <p:nvPr/>
        </p:nvSpPr>
        <p:spPr>
          <a:xfrm>
            <a:off x="2031070" y="1886760"/>
            <a:ext cx="6976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latin typeface="+mj-ea"/>
                <a:ea typeface="+mj-ea"/>
              </a:rPr>
              <a:t>인텔리빅스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63953-D308-4428-80A9-BC20953B4DB6}"/>
              </a:ext>
            </a:extLst>
          </p:cNvPr>
          <p:cNvSpPr txBox="1"/>
          <p:nvPr/>
        </p:nvSpPr>
        <p:spPr>
          <a:xfrm>
            <a:off x="2987664" y="1886760"/>
            <a:ext cx="7344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기술과 제품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490E2-8A21-426D-AC49-90403DBA2BD2}"/>
              </a:ext>
            </a:extLst>
          </p:cNvPr>
          <p:cNvSpPr txBox="1"/>
          <p:nvPr/>
        </p:nvSpPr>
        <p:spPr>
          <a:xfrm>
            <a:off x="3967237" y="1886760"/>
            <a:ext cx="4924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latin typeface="+mj-ea"/>
                <a:ea typeface="+mj-ea"/>
              </a:rPr>
              <a:t>뉴스룸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24122-08E2-4102-8D80-1901FC085351}"/>
              </a:ext>
            </a:extLst>
          </p:cNvPr>
          <p:cNvSpPr txBox="1"/>
          <p:nvPr/>
        </p:nvSpPr>
        <p:spPr>
          <a:xfrm>
            <a:off x="4725595" y="1886760"/>
            <a:ext cx="595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latin typeface="+mj-ea"/>
                <a:ea typeface="+mj-ea"/>
              </a:rPr>
              <a:t>인재채용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25B4A-E01C-439F-BA33-72376832CC4D}"/>
              </a:ext>
            </a:extLst>
          </p:cNvPr>
          <p:cNvSpPr txBox="1"/>
          <p:nvPr/>
        </p:nvSpPr>
        <p:spPr>
          <a:xfrm>
            <a:off x="5581307" y="1886760"/>
            <a:ext cx="595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고객문의</a:t>
            </a:r>
          </a:p>
        </p:txBody>
      </p:sp>
      <p:sp>
        <p:nvSpPr>
          <p:cNvPr id="17" name="Rectangle 117">
            <a:extLst>
              <a:ext uri="{FF2B5EF4-FFF2-40B4-BE49-F238E27FC236}">
                <a16:creationId xmlns:a16="http://schemas.microsoft.com/office/drawing/2014/main" id="{AF3640FC-4AF1-4E52-AEC3-DB2B2A14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86" y="1786388"/>
            <a:ext cx="6841429" cy="434457"/>
          </a:xfrm>
          <a:prstGeom prst="rect">
            <a:avLst/>
          </a:prstGeom>
          <a:noFill/>
          <a:ln w="317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 sz="110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90A4DDC1-689D-4370-8E5B-F0EDCCCA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08" y="3404075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20ADA550-D893-4C3E-BAB4-E8A6E02FB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6" y="1868046"/>
            <a:ext cx="1136184" cy="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2E35F84-AE3A-4A4C-8EDC-309585262F3E}"/>
              </a:ext>
            </a:extLst>
          </p:cNvPr>
          <p:cNvSpPr txBox="1"/>
          <p:nvPr/>
        </p:nvSpPr>
        <p:spPr>
          <a:xfrm>
            <a:off x="229924" y="1512733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  <a:endParaRPr lang="ko-KR" altLang="en-US" sz="7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C1A3DE-5A06-4023-B431-6682655FAB8B}"/>
              </a:ext>
            </a:extLst>
          </p:cNvPr>
          <p:cNvSpPr txBox="1"/>
          <p:nvPr/>
        </p:nvSpPr>
        <p:spPr>
          <a:xfrm>
            <a:off x="229923" y="2885144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7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래픽 28" descr="세계 윤곽선">
            <a:extLst>
              <a:ext uri="{FF2B5EF4-FFF2-40B4-BE49-F238E27FC236}">
                <a16:creationId xmlns:a16="http://schemas.microsoft.com/office/drawing/2014/main" id="{C778CFAF-3F68-4AA6-B01A-7724389E4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2242" y="1913945"/>
            <a:ext cx="169168" cy="169168"/>
          </a:xfrm>
          <a:prstGeom prst="rect">
            <a:avLst/>
          </a:prstGeom>
        </p:spPr>
      </p:pic>
      <p:pic>
        <p:nvPicPr>
          <p:cNvPr id="30" name="그래픽 29" descr="위쪽 캐럿 단색으로 채워진">
            <a:extLst>
              <a:ext uri="{FF2B5EF4-FFF2-40B4-BE49-F238E27FC236}">
                <a16:creationId xmlns:a16="http://schemas.microsoft.com/office/drawing/2014/main" id="{464832E3-E5E5-4E44-8C60-365037C189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6570558" y="1962525"/>
            <a:ext cx="72008" cy="72008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CC5FE2C5-374C-4029-A6CE-3CC6E59AC330}"/>
              </a:ext>
            </a:extLst>
          </p:cNvPr>
          <p:cNvGrpSpPr/>
          <p:nvPr/>
        </p:nvGrpSpPr>
        <p:grpSpPr>
          <a:xfrm>
            <a:off x="5666712" y="3304047"/>
            <a:ext cx="239168" cy="200055"/>
            <a:chOff x="5969735" y="3228945"/>
            <a:chExt cx="239168" cy="20005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5614A2C9-7CBD-498D-A7A0-CA8D5F974F98}"/>
                </a:ext>
              </a:extLst>
            </p:cNvPr>
            <p:cNvSpPr/>
            <p:nvPr/>
          </p:nvSpPr>
          <p:spPr bwMode="auto">
            <a:xfrm>
              <a:off x="6032326" y="3277680"/>
              <a:ext cx="113986" cy="113986"/>
            </a:xfrm>
            <a:prstGeom prst="round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567EE1B-6772-4BC4-A58A-DEA8D0F84AE8}"/>
                </a:ext>
              </a:extLst>
            </p:cNvPr>
            <p:cNvSpPr txBox="1"/>
            <p:nvPr/>
          </p:nvSpPr>
          <p:spPr>
            <a:xfrm>
              <a:off x="5969735" y="3228945"/>
              <a:ext cx="2391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</a:t>
              </a:r>
              <a:endParaRPr lang="ko-KR" altLang="en-US" sz="700" dirty="0" err="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FE0C9C6-31C7-4ACD-9A27-D59467628679}"/>
              </a:ext>
            </a:extLst>
          </p:cNvPr>
          <p:cNvSpPr/>
          <p:nvPr/>
        </p:nvSpPr>
        <p:spPr bwMode="auto">
          <a:xfrm>
            <a:off x="5444084" y="3304378"/>
            <a:ext cx="527624" cy="262775"/>
          </a:xfrm>
          <a:prstGeom prst="rect">
            <a:avLst/>
          </a:prstGeom>
          <a:noFill/>
          <a:ln w="3175" cap="flat" cmpd="sng" algn="ctr">
            <a:solidFill>
              <a:srgbClr val="C0000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FE96C6F-865E-4A86-B426-D3DE62573C58}"/>
              </a:ext>
            </a:extLst>
          </p:cNvPr>
          <p:cNvSpPr/>
          <p:nvPr/>
        </p:nvSpPr>
        <p:spPr bwMode="auto">
          <a:xfrm>
            <a:off x="5543918" y="3352782"/>
            <a:ext cx="113986" cy="113986"/>
          </a:xfrm>
          <a:prstGeom prst="roundRect">
            <a:avLst/>
          </a:prstGeom>
          <a:solidFill>
            <a:schemeClr val="bg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FF8F366-E9D5-46AD-96E7-3BB240405D88}"/>
              </a:ext>
            </a:extLst>
          </p:cNvPr>
          <p:cNvSpPr/>
          <p:nvPr/>
        </p:nvSpPr>
        <p:spPr bwMode="auto">
          <a:xfrm>
            <a:off x="5561752" y="3384736"/>
            <a:ext cx="72008" cy="45719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9" name="그래픽 38" descr="재생 단색으로 채워진">
            <a:extLst>
              <a:ext uri="{FF2B5EF4-FFF2-40B4-BE49-F238E27FC236}">
                <a16:creationId xmlns:a16="http://schemas.microsoft.com/office/drawing/2014/main" id="{0FF89609-1029-4E1E-8B81-7D9DB7C5EA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2033" y="3391255"/>
            <a:ext cx="45719" cy="45719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84D9E83F-7D9A-48EA-94E7-7E90EC06D5AE}"/>
              </a:ext>
            </a:extLst>
          </p:cNvPr>
          <p:cNvSpPr/>
          <p:nvPr/>
        </p:nvSpPr>
        <p:spPr bwMode="auto">
          <a:xfrm>
            <a:off x="6217299" y="1818509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2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67F272A-AE17-4B02-A096-AD983A8F894A}"/>
              </a:ext>
            </a:extLst>
          </p:cNvPr>
          <p:cNvSpPr/>
          <p:nvPr/>
        </p:nvSpPr>
        <p:spPr bwMode="auto">
          <a:xfrm>
            <a:off x="5380299" y="3240720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3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42" name="Group 100">
            <a:extLst>
              <a:ext uri="{FF2B5EF4-FFF2-40B4-BE49-F238E27FC236}">
                <a16:creationId xmlns:a16="http://schemas.microsoft.com/office/drawing/2014/main" id="{0305908E-B9EE-404F-8D6D-7D5A6B3C3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98350"/>
              </p:ext>
            </p:extLst>
          </p:nvPr>
        </p:nvGraphicFramePr>
        <p:xfrm>
          <a:off x="7261928" y="1036696"/>
          <a:ext cx="2498023" cy="1152128"/>
        </p:xfrm>
        <a:graphic>
          <a:graphicData uri="http://schemas.openxmlformats.org/drawingml/2006/table">
            <a:tbl>
              <a:tblPr/>
              <a:tblGrid>
                <a:gridCol w="463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로고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메인 화면으로 이동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95998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언어별 지원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Default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Korean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한글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일문 으로 홈페이지 정보 제공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언어 목록 박스 노출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언어 변경 시 언어 지원 변경되어 화면 노출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외부 페이지 연결 링크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회사 유튜브</a:t>
                      </a: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네이버 블로그 링크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05560"/>
                  </a:ext>
                </a:extLst>
              </a:tr>
            </a:tbl>
          </a:graphicData>
        </a:graphic>
      </p:graphicFrame>
      <p:graphicFrame>
        <p:nvGraphicFramePr>
          <p:cNvPr id="43" name="표 11">
            <a:extLst>
              <a:ext uri="{FF2B5EF4-FFF2-40B4-BE49-F238E27FC236}">
                <a16:creationId xmlns:a16="http://schemas.microsoft.com/office/drawing/2014/main" id="{9341608C-D295-4D9B-AB17-5B9D2F5E5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21005"/>
              </p:ext>
            </p:extLst>
          </p:nvPr>
        </p:nvGraphicFramePr>
        <p:xfrm>
          <a:off x="6282526" y="2102254"/>
          <a:ext cx="36004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3041131883"/>
                    </a:ext>
                  </a:extLst>
                </a:gridCol>
              </a:tblGrid>
              <a:tr h="15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KOR</a:t>
                      </a: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32577"/>
                  </a:ext>
                </a:extLst>
              </a:tr>
              <a:tr h="15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89482"/>
                  </a:ext>
                </a:extLst>
              </a:tr>
              <a:tr h="1575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JAP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201955"/>
                  </a:ext>
                </a:extLst>
              </a:tr>
            </a:tbl>
          </a:graphicData>
        </a:graphic>
      </p:graphicFrame>
      <p:sp>
        <p:nvSpPr>
          <p:cNvPr id="44" name="타원 43">
            <a:extLst>
              <a:ext uri="{FF2B5EF4-FFF2-40B4-BE49-F238E27FC236}">
                <a16:creationId xmlns:a16="http://schemas.microsoft.com/office/drawing/2014/main" id="{8222F7E7-F5C0-4DB5-9E15-9714106AE143}"/>
              </a:ext>
            </a:extLst>
          </p:cNvPr>
          <p:cNvSpPr/>
          <p:nvPr/>
        </p:nvSpPr>
        <p:spPr bwMode="auto">
          <a:xfrm>
            <a:off x="273827" y="1786386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9C679E7-DEFA-443A-AB54-E0B28FB3CA7F}"/>
              </a:ext>
            </a:extLst>
          </p:cNvPr>
          <p:cNvSpPr/>
          <p:nvPr/>
        </p:nvSpPr>
        <p:spPr bwMode="auto">
          <a:xfrm>
            <a:off x="411200" y="331272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600" dirty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ABD6C86-1D81-4260-96A2-A7CC0C588069}"/>
              </a:ext>
            </a:extLst>
          </p:cNvPr>
          <p:cNvSpPr/>
          <p:nvPr/>
        </p:nvSpPr>
        <p:spPr bwMode="auto">
          <a:xfrm>
            <a:off x="7522338" y="6404531"/>
            <a:ext cx="2377244" cy="453469"/>
          </a:xfrm>
          <a:prstGeom prst="rect">
            <a:avLst/>
          </a:prstGeom>
          <a:solidFill>
            <a:srgbClr val="FFC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700" b="0" dirty="0">
                <a:latin typeface="나눔고딕" pitchFamily="2" charset="-127"/>
                <a:ea typeface="나눔고딕" pitchFamily="2" charset="-127"/>
              </a:rPr>
              <a:t>TO.</a:t>
            </a:r>
            <a:r>
              <a:rPr lang="ko-KR" altLang="en-US" sz="700" b="0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700" b="0" dirty="0" err="1">
                <a:latin typeface="나눔고딕" pitchFamily="2" charset="-127"/>
                <a:ea typeface="나눔고딕" pitchFamily="2" charset="-127"/>
              </a:rPr>
              <a:t>원호님</a:t>
            </a:r>
            <a:br>
              <a:rPr lang="en-US" altLang="ko-KR" sz="700" b="0" dirty="0">
                <a:latin typeface="나눔고딕" pitchFamily="2" charset="-127"/>
                <a:ea typeface="나눔고딕" pitchFamily="2" charset="-127"/>
              </a:rPr>
            </a:b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언어별 지원 </a:t>
            </a:r>
            <a:r>
              <a:rPr kumimoji="1" lang="en-US" altLang="ko-KR" sz="700" b="0" i="0" u="none" strike="noStrike" cap="none" normalizeH="0" baseline="0" dirty="0" err="1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defaul</a:t>
            </a:r>
            <a:r>
              <a:rPr kumimoji="1" lang="ko-KR" altLang="en-US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는 접속 지역에 따라 달라지나요</a:t>
            </a:r>
            <a:r>
              <a:rPr kumimoji="1" lang="en-US" altLang="ko-KR" sz="700" b="0" i="0" u="none" strike="noStrike" cap="none" normalizeH="0" baseline="0" dirty="0">
                <a:ln>
                  <a:noFill/>
                </a:ln>
                <a:effectLst/>
                <a:latin typeface="나눔고딕" pitchFamily="2" charset="-127"/>
                <a:ea typeface="나눔고딕" pitchFamily="2" charset="-127"/>
              </a:rPr>
              <a:t>?</a:t>
            </a:r>
            <a:endParaRPr kumimoji="1" lang="ko-KR" altLang="en-US" sz="700" b="0" i="0" u="none" strike="noStrike" cap="none" normalizeH="0" baseline="0" dirty="0">
              <a:ln>
                <a:noFill/>
              </a:ln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24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7DA4A6D-20B6-453C-90D0-AFF3602B7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EB0FA091-0484-48E0-88C1-BD7BCFD7B6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하단 스크롤 시 </a:t>
            </a:r>
            <a:r>
              <a:rPr lang="ko-KR" altLang="en-US" dirty="0" err="1"/>
              <a:t>위로가기</a:t>
            </a:r>
            <a:r>
              <a:rPr lang="ko-KR" altLang="en-US" dirty="0"/>
              <a:t> 버튼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B2A42CC7-8A84-47A6-A02C-91249F88BD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5063FA8-E3CF-40E4-AAF1-A305952DB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AA03462-A75A-4FDF-A793-795A47CBE4B4}"/>
              </a:ext>
            </a:extLst>
          </p:cNvPr>
          <p:cNvGrpSpPr/>
          <p:nvPr/>
        </p:nvGrpSpPr>
        <p:grpSpPr>
          <a:xfrm>
            <a:off x="6392366" y="5722197"/>
            <a:ext cx="360040" cy="288032"/>
            <a:chOff x="6564526" y="5207083"/>
            <a:chExt cx="360040" cy="28803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D32B3A-020B-4551-8D67-1ED614066102}"/>
                </a:ext>
              </a:extLst>
            </p:cNvPr>
            <p:cNvSpPr/>
            <p:nvPr/>
          </p:nvSpPr>
          <p:spPr bwMode="auto">
            <a:xfrm>
              <a:off x="6564526" y="5207083"/>
              <a:ext cx="360040" cy="288032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0" rIns="3600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8" name="그래픽 7" descr="위쪽 캐럿 단색으로 채워진">
              <a:extLst>
                <a:ext uri="{FF2B5EF4-FFF2-40B4-BE49-F238E27FC236}">
                  <a16:creationId xmlns:a16="http://schemas.microsoft.com/office/drawing/2014/main" id="{7913B316-9989-4023-87AA-83DE8EAB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40950" y="5229200"/>
              <a:ext cx="211608" cy="211608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5AAD30E-AA06-4DDF-BD93-DEA64DFD2653}"/>
              </a:ext>
            </a:extLst>
          </p:cNvPr>
          <p:cNvCxnSpPr>
            <a:cxnSpLocks/>
          </p:cNvCxnSpPr>
          <p:nvPr/>
        </p:nvCxnSpPr>
        <p:spPr bwMode="auto">
          <a:xfrm>
            <a:off x="6896422" y="2276872"/>
            <a:ext cx="0" cy="20162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Group 100">
            <a:extLst>
              <a:ext uri="{FF2B5EF4-FFF2-40B4-BE49-F238E27FC236}">
                <a16:creationId xmlns:a16="http://schemas.microsoft.com/office/drawing/2014/main" id="{EBD8635F-366F-43F8-BA09-CE05FA5E0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919853"/>
              </p:ext>
            </p:extLst>
          </p:nvPr>
        </p:nvGraphicFramePr>
        <p:xfrm>
          <a:off x="7256462" y="1052736"/>
          <a:ext cx="2503489" cy="368180"/>
        </p:xfrm>
        <a:graphic>
          <a:graphicData uri="http://schemas.openxmlformats.org/drawingml/2006/table">
            <a:tbl>
              <a:tblPr/>
              <a:tblGrid>
                <a:gridCol w="46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0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78007" marR="97509" marT="46937" marB="46937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eaLnBrk="1" fontAlgn="base" latinLnBrk="0" hangingPunct="1">
                        <a:spcBef>
                          <a:spcPct val="3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kumimoji="1" lang="ko-KR" altLang="en-US" sz="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위로가기</a:t>
                      </a:r>
                      <a:r>
                        <a:rPr kumimoji="1" lang="ko-KR" altLang="en-US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버튼</a:t>
                      </a:r>
                      <a: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</a:t>
                      </a:r>
                      <a:br>
                        <a:rPr kumimoji="1" lang="en-US" altLang="ko-KR" sz="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하단 스크롤 시 화면 우측 하단에 생성</a:t>
                      </a:r>
                      <a:b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en-US" altLang="ko-KR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kumimoji="1" lang="ko-KR" altLang="en-US" sz="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클릭 시 해당 화면 맨 위로 스크롤</a:t>
                      </a:r>
                      <a:endParaRPr kumimoji="1" lang="en-US" altLang="ko-KR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8007" marR="97509" marT="46930" marB="4693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79906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8F8CF50A-7328-484C-BD4F-692CFFCB3814}"/>
              </a:ext>
            </a:extLst>
          </p:cNvPr>
          <p:cNvSpPr/>
          <p:nvPr/>
        </p:nvSpPr>
        <p:spPr bwMode="auto">
          <a:xfrm>
            <a:off x="6338104" y="5661248"/>
            <a:ext cx="144016" cy="144016"/>
          </a:xfrm>
          <a:prstGeom prst="ellipse">
            <a:avLst/>
          </a:prstGeom>
          <a:solidFill>
            <a:srgbClr val="C00000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1</a:t>
            </a:r>
            <a:endParaRPr kumimoji="1" lang="ko-KR" altLang="en-US" sz="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3" name="그래픽 12" descr="Arrow Down 단색으로 채워진">
            <a:extLst>
              <a:ext uri="{FF2B5EF4-FFF2-40B4-BE49-F238E27FC236}">
                <a16:creationId xmlns:a16="http://schemas.microsoft.com/office/drawing/2014/main" id="{BA5B9A3C-663A-4AF5-94A2-391927F265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2386" y="3080342"/>
            <a:ext cx="385192" cy="38519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4B8BCC-6B16-4CCD-B12F-7F57DD1CE02C}"/>
              </a:ext>
            </a:extLst>
          </p:cNvPr>
          <p:cNvSpPr/>
          <p:nvPr/>
        </p:nvSpPr>
        <p:spPr bwMode="auto">
          <a:xfrm>
            <a:off x="199678" y="908721"/>
            <a:ext cx="6804376" cy="5543042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0" rIns="3600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1EDD29-6A52-4B6E-A48D-98ACBE70D774}"/>
              </a:ext>
            </a:extLst>
          </p:cNvPr>
          <p:cNvSpPr/>
          <p:nvPr/>
        </p:nvSpPr>
        <p:spPr>
          <a:xfrm>
            <a:off x="199676" y="6165737"/>
            <a:ext cx="6804377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Footer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50786-4854-47FE-8461-984D5FA9966F}"/>
              </a:ext>
            </a:extLst>
          </p:cNvPr>
          <p:cNvSpPr/>
          <p:nvPr/>
        </p:nvSpPr>
        <p:spPr>
          <a:xfrm>
            <a:off x="199678" y="908721"/>
            <a:ext cx="6804375" cy="284596"/>
          </a:xfrm>
          <a:prstGeom prst="rect">
            <a:avLst/>
          </a:prstGeom>
          <a:solidFill>
            <a:srgbClr val="292929"/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j-ea"/>
                <a:ea typeface="+mj-ea"/>
              </a:rPr>
              <a:t>Header</a:t>
            </a:r>
            <a:endParaRPr lang="ko-KR" altLang="en-US" sz="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933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F27652-639F-4129-AD1F-913F6BA37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공통 정의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6A086D7-B681-4CA6-9516-42CA9D4540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인풋 박스 안내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BCA544-B2F0-4A02-8C98-E4A83BAFB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2021-11-02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324000C-C965-49A3-9DB3-C30655B4C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UXstory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78FAE7F5-BB2C-4253-9E1A-CC6613BFF352}"/>
              </a:ext>
            </a:extLst>
          </p:cNvPr>
          <p:cNvSpPr txBox="1">
            <a:spLocks/>
          </p:cNvSpPr>
          <p:nvPr/>
        </p:nvSpPr>
        <p:spPr>
          <a:xfrm>
            <a:off x="1711846" y="2636912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6098B7-DF1F-45C3-9F62-AECFA4227FFA}"/>
              </a:ext>
            </a:extLst>
          </p:cNvPr>
          <p:cNvSpPr/>
          <p:nvPr/>
        </p:nvSpPr>
        <p:spPr>
          <a:xfrm>
            <a:off x="2575942" y="2626388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621F92-B64C-4E3D-A0E9-A666F4334DDB}"/>
              </a:ext>
            </a:extLst>
          </p:cNvPr>
          <p:cNvSpPr txBox="1"/>
          <p:nvPr/>
        </p:nvSpPr>
        <p:spPr>
          <a:xfrm>
            <a:off x="2636825" y="2664168"/>
            <a:ext cx="1696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고객님의 성함 혹은 기업명을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3">
            <a:extLst>
              <a:ext uri="{FF2B5EF4-FFF2-40B4-BE49-F238E27FC236}">
                <a16:creationId xmlns:a16="http://schemas.microsoft.com/office/drawing/2014/main" id="{AA4B5DAF-3935-4F72-B6B9-CBC6EDE6063B}"/>
              </a:ext>
            </a:extLst>
          </p:cNvPr>
          <p:cNvSpPr txBox="1">
            <a:spLocks/>
          </p:cNvSpPr>
          <p:nvPr/>
        </p:nvSpPr>
        <p:spPr>
          <a:xfrm>
            <a:off x="1711846" y="2984020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AADE65-931D-4FFA-AB60-A6138D5C3BC0}"/>
              </a:ext>
            </a:extLst>
          </p:cNvPr>
          <p:cNvSpPr/>
          <p:nvPr/>
        </p:nvSpPr>
        <p:spPr>
          <a:xfrm>
            <a:off x="2575942" y="2973496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3213B-BB27-4D40-AF82-1365655DBB0C}"/>
              </a:ext>
            </a:extLst>
          </p:cNvPr>
          <p:cNvSpPr txBox="1"/>
          <p:nvPr/>
        </p:nvSpPr>
        <p:spPr>
          <a:xfrm>
            <a:off x="2636825" y="3011276"/>
            <a:ext cx="16962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고객님의 성함 혹은 기업명을 입력해주세요</a:t>
            </a:r>
            <a:r>
              <a:rPr lang="en-US" altLang="ko-KR" sz="600" b="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600" b="0" dirty="0" err="1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3">
            <a:extLst>
              <a:ext uri="{FF2B5EF4-FFF2-40B4-BE49-F238E27FC236}">
                <a16:creationId xmlns:a16="http://schemas.microsoft.com/office/drawing/2014/main" id="{40624470-9DD5-4010-A65B-13A82E157528}"/>
              </a:ext>
            </a:extLst>
          </p:cNvPr>
          <p:cNvSpPr txBox="1">
            <a:spLocks/>
          </p:cNvSpPr>
          <p:nvPr/>
        </p:nvSpPr>
        <p:spPr>
          <a:xfrm>
            <a:off x="1711846" y="3327345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058DEB-CB0F-4357-97AB-129E88250A6E}"/>
              </a:ext>
            </a:extLst>
          </p:cNvPr>
          <p:cNvSpPr/>
          <p:nvPr/>
        </p:nvSpPr>
        <p:spPr>
          <a:xfrm>
            <a:off x="2575942" y="3316821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0" name="제목 3">
            <a:extLst>
              <a:ext uri="{FF2B5EF4-FFF2-40B4-BE49-F238E27FC236}">
                <a16:creationId xmlns:a16="http://schemas.microsoft.com/office/drawing/2014/main" id="{A6D243F8-62B8-462D-B056-64942A4B399F}"/>
              </a:ext>
            </a:extLst>
          </p:cNvPr>
          <p:cNvSpPr txBox="1">
            <a:spLocks/>
          </p:cNvSpPr>
          <p:nvPr/>
        </p:nvSpPr>
        <p:spPr>
          <a:xfrm>
            <a:off x="1711846" y="3691212"/>
            <a:ext cx="792088" cy="220993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600" b="1" dirty="0"/>
              <a:t>이름</a:t>
            </a:r>
            <a:r>
              <a:rPr lang="en-US" altLang="ko-KR" sz="600" b="1" dirty="0"/>
              <a:t>(</a:t>
            </a:r>
            <a:r>
              <a:rPr lang="ko-KR" altLang="en-US" sz="600" b="1" dirty="0"/>
              <a:t>기업명</a:t>
            </a:r>
            <a:r>
              <a:rPr lang="en-US" altLang="ko-KR" sz="600" b="1" dirty="0"/>
              <a:t>)*</a:t>
            </a:r>
            <a:endParaRPr lang="ko-KR" altLang="en-US" sz="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CB0A4D-564C-4B2E-95A8-AE38E54EDCAE}"/>
              </a:ext>
            </a:extLst>
          </p:cNvPr>
          <p:cNvSpPr/>
          <p:nvPr/>
        </p:nvSpPr>
        <p:spPr>
          <a:xfrm>
            <a:off x="2575942" y="3680688"/>
            <a:ext cx="2232248" cy="242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48723D-6BC0-4E5B-82F6-B61C990C1BC0}"/>
              </a:ext>
            </a:extLst>
          </p:cNvPr>
          <p:cNvSpPr txBox="1"/>
          <p:nvPr/>
        </p:nvSpPr>
        <p:spPr>
          <a:xfrm>
            <a:off x="2636825" y="3718468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김이름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래픽 26" descr="커서 단색으로 채워진">
            <a:extLst>
              <a:ext uri="{FF2B5EF4-FFF2-40B4-BE49-F238E27FC236}">
                <a16:creationId xmlns:a16="http://schemas.microsoft.com/office/drawing/2014/main" id="{627CC7D3-6BE1-4AFE-A297-50C684753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4205" y="3011276"/>
            <a:ext cx="327969" cy="327969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8C6F125-F376-4E62-9B18-EC3439D887F0}"/>
              </a:ext>
            </a:extLst>
          </p:cNvPr>
          <p:cNvCxnSpPr>
            <a:cxnSpLocks/>
          </p:cNvCxnSpPr>
          <p:nvPr/>
        </p:nvCxnSpPr>
        <p:spPr bwMode="auto">
          <a:xfrm>
            <a:off x="2719958" y="3402142"/>
            <a:ext cx="0" cy="7139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FD1C608-BBEF-4F56-A641-EDAAE0DA1488}"/>
              </a:ext>
            </a:extLst>
          </p:cNvPr>
          <p:cNvSpPr txBox="1"/>
          <p:nvPr/>
        </p:nvSpPr>
        <p:spPr>
          <a:xfrm>
            <a:off x="5240238" y="2636912"/>
            <a:ext cx="18373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인풋 박스에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안내성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플레이스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홀더 문구 노출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9CFB2A-3C55-4CA6-A142-2F86D6346C53}"/>
              </a:ext>
            </a:extLst>
          </p:cNvPr>
          <p:cNvSpPr txBox="1"/>
          <p:nvPr/>
        </p:nvSpPr>
        <p:spPr>
          <a:xfrm>
            <a:off x="5239632" y="2988478"/>
            <a:ext cx="7008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인풋 박스 클릭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77400F-31FB-4667-9BAE-5956525D0090}"/>
              </a:ext>
            </a:extLst>
          </p:cNvPr>
          <p:cNvSpPr txBox="1"/>
          <p:nvPr/>
        </p:nvSpPr>
        <p:spPr>
          <a:xfrm>
            <a:off x="5240237" y="3327156"/>
            <a:ext cx="27638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인풋 박스 클릭 즉시 안내 문구 사라지고 커서 노출 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모바일은 </a:t>
            </a:r>
            <a:r>
              <a:rPr lang="ko-KR" altLang="en-US" sz="6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키패드</a:t>
            </a:r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노출</a:t>
            </a:r>
            <a:r>
              <a:rPr lang="en-US" altLang="ko-KR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ECEEAA-25F3-434E-BDE4-55D469A40307}"/>
              </a:ext>
            </a:extLst>
          </p:cNvPr>
          <p:cNvSpPr txBox="1"/>
          <p:nvPr/>
        </p:nvSpPr>
        <p:spPr>
          <a:xfrm>
            <a:off x="5239596" y="3709375"/>
            <a:ext cx="7008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입력 완료</a:t>
            </a:r>
          </a:p>
        </p:txBody>
      </p:sp>
    </p:spTree>
    <p:extLst>
      <p:ext uri="{BB962C8B-B14F-4D97-AF65-F5344CB8AC3E}">
        <p14:creationId xmlns:p14="http://schemas.microsoft.com/office/powerpoint/2010/main" val="2025645906"/>
      </p:ext>
    </p:extLst>
  </p:cSld>
  <p:clrMapOvr>
    <a:masterClrMapping/>
  </p:clrMapOvr>
</p:sld>
</file>

<file path=ppt/theme/theme1.xml><?xml version="1.0" encoding="utf-8"?>
<a:theme xmlns:a="http://schemas.openxmlformats.org/drawingml/2006/main" name="빈화면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88B8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0" rIns="3600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1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ea"/>
            <a:ea typeface="+mn-ea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900" b="0" dirty="0" err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123514</TotalTime>
  <Words>6306</Words>
  <Application>Microsoft Office PowerPoint</Application>
  <PresentationFormat>사용자 지정</PresentationFormat>
  <Paragraphs>1051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LG스마트체 Regular</vt:lpstr>
      <vt:lpstr>가는각진제목체</vt:lpstr>
      <vt:lpstr>굴림</vt:lpstr>
      <vt:lpstr>나눔고딕</vt:lpstr>
      <vt:lpstr>맑은 고딕</vt:lpstr>
      <vt:lpstr>맑은 고딕</vt:lpstr>
      <vt:lpstr>Arial</vt:lpstr>
      <vt:lpstr>Calibri</vt:lpstr>
      <vt:lpstr>Cambria</vt:lpstr>
      <vt:lpstr>Wingdings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- End of Document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ujungkim</dc:creator>
  <cp:lastModifiedBy>USER</cp:lastModifiedBy>
  <cp:revision>5360</cp:revision>
  <cp:lastPrinted>2019-11-08T06:02:01Z</cp:lastPrinted>
  <dcterms:created xsi:type="dcterms:W3CDTF">2006-03-09T07:11:24Z</dcterms:created>
  <dcterms:modified xsi:type="dcterms:W3CDTF">2021-11-02T02:29:54Z</dcterms:modified>
</cp:coreProperties>
</file>