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sldIdLst>
    <p:sldId id="719" r:id="rId2"/>
    <p:sldId id="298" r:id="rId3"/>
    <p:sldId id="2223" r:id="rId4"/>
    <p:sldId id="2222" r:id="rId5"/>
    <p:sldId id="1708" r:id="rId6"/>
    <p:sldId id="2267" r:id="rId7"/>
    <p:sldId id="2266" r:id="rId8"/>
    <p:sldId id="2258" r:id="rId9"/>
    <p:sldId id="2259" r:id="rId10"/>
    <p:sldId id="2260" r:id="rId11"/>
    <p:sldId id="2261" r:id="rId12"/>
    <p:sldId id="2262" r:id="rId13"/>
    <p:sldId id="2263" r:id="rId14"/>
    <p:sldId id="2268" r:id="rId15"/>
    <p:sldId id="2264" r:id="rId16"/>
    <p:sldId id="2269" r:id="rId17"/>
    <p:sldId id="2270" r:id="rId18"/>
    <p:sldId id="2271" r:id="rId19"/>
    <p:sldId id="2112" r:id="rId20"/>
  </p:sldIdLst>
  <p:sldSz cx="9904413" cy="6858000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D39F38-4AA7-4F23-9D6A-5EC4A32A30DA}">
          <p14:sldIdLst>
            <p14:sldId id="719"/>
            <p14:sldId id="298"/>
          </p14:sldIdLst>
        </p14:section>
        <p14:section name="Information Architecture" id="{4C80372C-8612-4F11-BD96-D9EAC5493DAB}">
          <p14:sldIdLst>
            <p14:sldId id="2223"/>
            <p14:sldId id="2222"/>
          </p14:sldIdLst>
        </p14:section>
        <p14:section name="Common UI" id="{B8995F48-4CCC-4C08-87CB-B72F51EE1897}">
          <p14:sldIdLst>
            <p14:sldId id="1708"/>
            <p14:sldId id="2267"/>
          </p14:sldIdLst>
        </p14:section>
        <p14:section name="로그인" id="{A163CE9E-B148-4B41-9DE2-E5492EE85065}">
          <p14:sldIdLst>
            <p14:sldId id="2266"/>
          </p14:sldIdLst>
        </p14:section>
        <p14:section name="공지사항 관리(메인)" id="{F19D1210-8746-4B18-A714-F3E616307C59}">
          <p14:sldIdLst>
            <p14:sldId id="2258"/>
            <p14:sldId id="2259"/>
            <p14:sldId id="2260"/>
            <p14:sldId id="2261"/>
          </p14:sldIdLst>
        </p14:section>
        <p14:section name="뉴스룸 관리" id="{83373E56-1AD7-4A25-9B81-E7493CF93E26}">
          <p14:sldIdLst>
            <p14:sldId id="2262"/>
            <p14:sldId id="2263"/>
            <p14:sldId id="2268"/>
            <p14:sldId id="2264"/>
          </p14:sldIdLst>
        </p14:section>
        <p14:section name="관리자 계정 관리" id="{2C2B9B1A-00E9-49B7-9F69-396AE24ABA8D}">
          <p14:sldIdLst>
            <p14:sldId id="2269"/>
            <p14:sldId id="2270"/>
            <p14:sldId id="2271"/>
            <p14:sldId id="21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AC9"/>
    <a:srgbClr val="00B050"/>
    <a:srgbClr val="926AA6"/>
    <a:srgbClr val="A0DAA8"/>
    <a:srgbClr val="F0B010"/>
    <a:srgbClr val="9CB7D4"/>
    <a:srgbClr val="FCFCFC"/>
    <a:srgbClr val="F86F08"/>
    <a:srgbClr val="6BEFAA"/>
    <a:srgbClr val="5AF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2" autoAdjust="0"/>
    <p:restoredTop sz="95249" autoAdjust="0"/>
  </p:normalViewPr>
  <p:slideViewPr>
    <p:cSldViewPr>
      <p:cViewPr varScale="1">
        <p:scale>
          <a:sx n="162" d="100"/>
          <a:sy n="162" d="100"/>
        </p:scale>
        <p:origin x="2004" y="144"/>
      </p:cViewPr>
      <p:guideLst/>
    </p:cSldViewPr>
  </p:slideViewPr>
  <p:outlineViewPr>
    <p:cViewPr>
      <p:scale>
        <a:sx n="33" d="100"/>
        <a:sy n="33" d="100"/>
      </p:scale>
      <p:origin x="0" y="-955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872"/>
    </p:cViewPr>
  </p:sorterViewPr>
  <p:notesViewPr>
    <p:cSldViewPr>
      <p:cViewPr varScale="1">
        <p:scale>
          <a:sx n="114" d="100"/>
          <a:sy n="114" d="100"/>
        </p:scale>
        <p:origin x="4344" y="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6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6EDE837-27AD-4DEA-9223-DFCA821F57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248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9pPr>
          </a:lstStyle>
          <a:p>
            <a:fld id="{97BED3D8-79E0-486F-B673-3CBA803DC23E}" type="slidenum">
              <a:rPr lang="en-US" altLang="ko-KR" sz="1200" b="0" smtClean="0">
                <a:latin typeface="굴림" pitchFamily="50" charset="-127"/>
              </a:rPr>
              <a:pPr/>
              <a:t>1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5" tIns="45747" rIns="91495" bIns="45747" anchor="b"/>
          <a:lstStyle>
            <a:lvl1pPr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9pPr>
          </a:lstStyle>
          <a:p>
            <a:pPr algn="r" eaLnBrk="1" latinLnBrk="1" hangingPunct="1"/>
            <a:fld id="{E0CA0375-8774-4ED7-84B7-4F4E7830A069}" type="slidenum">
              <a:rPr lang="en-US" altLang="ko-KR" sz="1200" b="0">
                <a:latin typeface="굴림" pitchFamily="50" charset="-127"/>
              </a:rPr>
              <a:pPr algn="r" eaLnBrk="1" latinLnBrk="1" hangingPunct="1"/>
              <a:t>1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100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744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8912273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7972305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DDBA47-99F3-4250-89F4-2E61E7646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277" y="1346035"/>
            <a:ext cx="936104" cy="30539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0DD3AF-267D-4AFF-AEFB-8BB9C31D5B09}"/>
              </a:ext>
            </a:extLst>
          </p:cNvPr>
          <p:cNvCxnSpPr/>
          <p:nvPr userDrawn="1"/>
        </p:nvCxnSpPr>
        <p:spPr bwMode="auto">
          <a:xfrm>
            <a:off x="485663" y="1700808"/>
            <a:ext cx="261001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그래픽 22" descr="햄버거 메뉴 아이콘 윤곽선">
            <a:extLst>
              <a:ext uri="{FF2B5EF4-FFF2-40B4-BE49-F238E27FC236}">
                <a16:creationId xmlns:a16="http://schemas.microsoft.com/office/drawing/2014/main" id="{F418C471-D5C6-4625-905F-9C38A9A21B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703" y="1373920"/>
            <a:ext cx="241176" cy="2411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B00307-2273-46D6-93F4-D24CC061C74A}"/>
              </a:ext>
            </a:extLst>
          </p:cNvPr>
          <p:cNvSpPr txBox="1"/>
          <p:nvPr userDrawn="1"/>
        </p:nvSpPr>
        <p:spPr>
          <a:xfrm>
            <a:off x="2353170" y="1399121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나눔고딕" pitchFamily="2" charset="-127"/>
                <a:ea typeface="나눔고딕" pitchFamily="2" charset="-127"/>
              </a:rPr>
              <a:t>KOR</a:t>
            </a:r>
            <a:endParaRPr lang="ko-KR" altLang="en-US" sz="600" b="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033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05337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9722919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31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3518070" y="1020833"/>
            <a:ext cx="2866690" cy="5112568"/>
            <a:chOff x="3518068" y="1020833"/>
            <a:chExt cx="2866690" cy="5112568"/>
          </a:xfrm>
        </p:grpSpPr>
        <p:sp>
          <p:nvSpPr>
            <p:cNvPr id="28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9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0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1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4976083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4005224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048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2" y="0"/>
            <a:ext cx="9904413" cy="7647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액자 3"/>
          <p:cNvSpPr/>
          <p:nvPr userDrawn="1"/>
        </p:nvSpPr>
        <p:spPr bwMode="auto">
          <a:xfrm>
            <a:off x="2" y="0"/>
            <a:ext cx="9904413" cy="6858000"/>
          </a:xfrm>
          <a:prstGeom prst="frame">
            <a:avLst>
              <a:gd name="adj1" fmla="val 1893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6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4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7538929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0899040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17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18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19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617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2" y="0"/>
            <a:ext cx="9904413" cy="7647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액자 3"/>
          <p:cNvSpPr/>
          <p:nvPr userDrawn="1"/>
        </p:nvSpPr>
        <p:spPr bwMode="auto">
          <a:xfrm>
            <a:off x="2" y="0"/>
            <a:ext cx="9904413" cy="6858000"/>
          </a:xfrm>
          <a:prstGeom prst="frame">
            <a:avLst>
              <a:gd name="adj1" fmla="val 1893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6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4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0447723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78073371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17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18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19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graphicFrame>
        <p:nvGraphicFramePr>
          <p:cNvPr id="20" name="표 11">
            <a:extLst>
              <a:ext uri="{FF2B5EF4-FFF2-40B4-BE49-F238E27FC236}">
                <a16:creationId xmlns:a16="http://schemas.microsoft.com/office/drawing/2014/main" id="{07027B01-26CB-45A9-87AC-A88146D847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2686345"/>
              </p:ext>
            </p:extLst>
          </p:nvPr>
        </p:nvGraphicFramePr>
        <p:xfrm>
          <a:off x="154606" y="796969"/>
          <a:ext cx="1262099" cy="3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99">
                  <a:extLst>
                    <a:ext uri="{9D8B030D-6E8A-4147-A177-3AD203B41FA5}">
                      <a16:colId xmlns:a16="http://schemas.microsoft.com/office/drawing/2014/main" val="2159779832"/>
                    </a:ext>
                  </a:extLst>
                </a:gridCol>
              </a:tblGrid>
              <a:tr h="37389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12992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6BE80F6-95B2-4B4D-B121-E6D0F47A4E3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6705" y="805614"/>
            <a:ext cx="0" cy="574070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13BDB7DB-594F-4BB4-B0D7-A1A436F07A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1" y="843539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C82997-65E6-4A90-8B43-EFA69D54DB07}"/>
              </a:ext>
            </a:extLst>
          </p:cNvPr>
          <p:cNvSpPr/>
          <p:nvPr userDrawn="1"/>
        </p:nvSpPr>
        <p:spPr bwMode="auto">
          <a:xfrm>
            <a:off x="154607" y="796969"/>
            <a:ext cx="6849447" cy="57493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24" name="표 8">
            <a:extLst>
              <a:ext uri="{FF2B5EF4-FFF2-40B4-BE49-F238E27FC236}">
                <a16:creationId xmlns:a16="http://schemas.microsoft.com/office/drawing/2014/main" id="{96F1852F-B7F4-4D8A-BC8F-ED1399CED0A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2641986"/>
              </p:ext>
            </p:extLst>
          </p:nvPr>
        </p:nvGraphicFramePr>
        <p:xfrm>
          <a:off x="7031660" y="80051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7B34E6A-E67A-4785-BB41-E2E86071C0AD}"/>
              </a:ext>
            </a:extLst>
          </p:cNvPr>
          <p:cNvSpPr txBox="1"/>
          <p:nvPr userDrawn="1"/>
        </p:nvSpPr>
        <p:spPr>
          <a:xfrm>
            <a:off x="4823049" y="841949"/>
            <a:ext cx="12394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관리자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en-US" altLang="ko-KR" sz="700" b="0" dirty="0" err="1">
                <a:latin typeface="나눔고딕" pitchFamily="2" charset="-127"/>
                <a:ea typeface="나눔고딕" pitchFamily="2" charset="-127"/>
              </a:rPr>
              <a:t>intellivix_admin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612ADF-46AA-41E2-B004-1E2631D33F0E}"/>
              </a:ext>
            </a:extLst>
          </p:cNvPr>
          <p:cNvSpPr txBox="1"/>
          <p:nvPr userDrawn="1"/>
        </p:nvSpPr>
        <p:spPr>
          <a:xfrm>
            <a:off x="5943070" y="853343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나눔고딕" pitchFamily="2" charset="-127"/>
                <a:ea typeface="나눔고딕" pitchFamily="2" charset="-127"/>
              </a:rPr>
              <a:t>로그아웃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4C736B-0446-4848-9417-EB3B3274CD50}"/>
              </a:ext>
            </a:extLst>
          </p:cNvPr>
          <p:cNvSpPr txBox="1"/>
          <p:nvPr userDrawn="1"/>
        </p:nvSpPr>
        <p:spPr>
          <a:xfrm>
            <a:off x="6529254" y="857219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>
                <a:latin typeface="나눔고딕" pitchFamily="2" charset="-127"/>
                <a:ea typeface="나눔고딕" pitchFamily="2" charset="-127"/>
              </a:rPr>
              <a:t>내정보</a:t>
            </a:r>
            <a:endParaRPr lang="ko-KR" altLang="en-US" sz="700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1514C92-8C48-4F91-BE19-F2A7CCC3160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467573" y="923148"/>
            <a:ext cx="0" cy="6281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7484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 bwMode="auto">
          <a:xfrm>
            <a:off x="0" y="6521370"/>
            <a:ext cx="9906000" cy="336630"/>
          </a:xfrm>
          <a:prstGeom prst="rect">
            <a:avLst/>
          </a:prstGeom>
          <a:solidFill>
            <a:srgbClr val="F1F2F2"/>
          </a:solidFill>
          <a:ln w="317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367576" y="2708927"/>
            <a:ext cx="9073008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buNone/>
              <a:defRPr sz="2400" b="1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(Partition)</a:t>
            </a:r>
            <a:endParaRPr lang="ko-KR" altLang="en-US" dirty="0"/>
          </a:p>
        </p:txBody>
      </p:sp>
      <p:sp>
        <p:nvSpPr>
          <p:cNvPr id="5" name="Line 60"/>
          <p:cNvSpPr>
            <a:spLocks noChangeShapeType="1"/>
          </p:cNvSpPr>
          <p:nvPr userDrawn="1"/>
        </p:nvSpPr>
        <p:spPr bwMode="auto">
          <a:xfrm>
            <a:off x="487367" y="3184872"/>
            <a:ext cx="8929687" cy="0"/>
          </a:xfrm>
          <a:prstGeom prst="line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9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83618" y="3254793"/>
            <a:ext cx="9073008" cy="246221"/>
          </a:xfrm>
          <a:prstGeom prst="rect">
            <a:avLst/>
          </a:prstGeom>
        </p:spPr>
        <p:txBody>
          <a:bodyPr anchor="t">
            <a:spAutoFit/>
          </a:bodyPr>
          <a:lstStyle>
            <a:lvl1pPr marL="88906" indent="-88906">
              <a:buFont typeface="Wingdings" panose="05000000000000000000" pitchFamily="2" charset="2"/>
              <a:buChar char="§"/>
              <a:defRPr sz="1000" b="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(Explanation)</a:t>
            </a:r>
            <a:endParaRPr lang="ko-KR" altLang="en-US" dirty="0"/>
          </a:p>
        </p:txBody>
      </p:sp>
      <p:sp>
        <p:nvSpPr>
          <p:cNvPr id="11" name="Line 60"/>
          <p:cNvSpPr>
            <a:spLocks noChangeShapeType="1"/>
          </p:cNvSpPr>
          <p:nvPr userDrawn="1"/>
        </p:nvSpPr>
        <p:spPr bwMode="auto">
          <a:xfrm>
            <a:off x="0" y="291344"/>
            <a:ext cx="9906000" cy="0"/>
          </a:xfrm>
          <a:prstGeom prst="line">
            <a:avLst/>
          </a:prstGeom>
          <a:noFill/>
          <a:ln w="3175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8" name="Right Triangle 6"/>
          <p:cNvSpPr/>
          <p:nvPr userDrawn="1"/>
        </p:nvSpPr>
        <p:spPr>
          <a:xfrm flipH="1">
            <a:off x="912816" y="-1"/>
            <a:ext cx="8991601" cy="6858001"/>
          </a:xfrm>
          <a:prstGeom prst="rtTriangle">
            <a:avLst/>
          </a:prstGeom>
          <a:gradFill flip="none" rotWithShape="1">
            <a:gsLst>
              <a:gs pos="19000">
                <a:schemeClr val="bg1">
                  <a:lumMod val="85000"/>
                  <a:alpha val="0"/>
                </a:schemeClr>
              </a:gs>
              <a:gs pos="95000">
                <a:schemeClr val="bg1">
                  <a:lumMod val="75000"/>
                  <a:alpha val="6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70264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7" userDrawn="1">
          <p15:clr>
            <a:srgbClr val="FBAE40"/>
          </p15:clr>
        </p15:guide>
        <p15:guide id="3" pos="59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>
            <a:off x="2" y="-1"/>
            <a:ext cx="9904413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1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0" y="6521370"/>
            <a:ext cx="9906000" cy="336630"/>
          </a:xfrm>
          <a:prstGeom prst="rect">
            <a:avLst/>
          </a:prstGeom>
          <a:solidFill>
            <a:srgbClr val="F1F2F2"/>
          </a:solidFill>
          <a:ln w="317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367577" y="2708927"/>
            <a:ext cx="4152582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400" b="1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(Partition)</a:t>
            </a:r>
            <a:endParaRPr lang="ko-KR" altLang="en-US" dirty="0"/>
          </a:p>
        </p:txBody>
      </p:sp>
      <p:sp>
        <p:nvSpPr>
          <p:cNvPr id="11" name="Line 60"/>
          <p:cNvSpPr>
            <a:spLocks noChangeShapeType="1"/>
          </p:cNvSpPr>
          <p:nvPr userDrawn="1"/>
        </p:nvSpPr>
        <p:spPr bwMode="auto">
          <a:xfrm>
            <a:off x="0" y="291344"/>
            <a:ext cx="9906000" cy="0"/>
          </a:xfrm>
          <a:prstGeom prst="line">
            <a:avLst/>
          </a:prstGeom>
          <a:noFill/>
          <a:ln w="3175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12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487364" y="3257027"/>
            <a:ext cx="1795684" cy="369332"/>
          </a:xfrm>
          <a:prstGeom prst="rect">
            <a:avLst/>
          </a:prstGeom>
          <a:solidFill>
            <a:srgbClr val="404040"/>
          </a:solidFill>
        </p:spPr>
        <p:txBody>
          <a:bodyPr wrap="none" anchor="ctr">
            <a:sp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(Sub Partition)</a:t>
            </a:r>
            <a:endParaRPr lang="ko-KR" altLang="en-US" dirty="0"/>
          </a:p>
        </p:txBody>
      </p:sp>
      <p:sp>
        <p:nvSpPr>
          <p:cNvPr id="13" name="Line 60"/>
          <p:cNvSpPr>
            <a:spLocks noChangeShapeType="1"/>
          </p:cNvSpPr>
          <p:nvPr userDrawn="1"/>
        </p:nvSpPr>
        <p:spPr bwMode="auto">
          <a:xfrm>
            <a:off x="487367" y="3184872"/>
            <a:ext cx="8929687" cy="0"/>
          </a:xfrm>
          <a:prstGeom prst="line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115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7" userDrawn="1">
          <p15:clr>
            <a:srgbClr val="FBAE40"/>
          </p15:clr>
        </p15:guide>
        <p15:guide id="3" pos="59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7E314-9879-41A8-80A1-4236ACF4D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2880" y="744102"/>
            <a:ext cx="936104" cy="30539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1847C9-E113-4197-8E3F-EB083715CEE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27001" y="1124744"/>
            <a:ext cx="965041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4E6E98-CD58-41C1-8395-5EE25A4D2539}"/>
              </a:ext>
            </a:extLst>
          </p:cNvPr>
          <p:cNvSpPr txBox="1"/>
          <p:nvPr userDrawn="1"/>
        </p:nvSpPr>
        <p:spPr>
          <a:xfrm>
            <a:off x="2752132" y="775143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 err="1">
                <a:latin typeface="나눔고딕" pitchFamily="2" charset="-127"/>
                <a:ea typeface="나눔고딕" pitchFamily="2" charset="-127"/>
              </a:rPr>
              <a:t>인텔리빅스</a:t>
            </a:r>
            <a:endParaRPr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61B20-3620-4BBC-8B3C-0FDE0CA67CDA}"/>
              </a:ext>
            </a:extLst>
          </p:cNvPr>
          <p:cNvSpPr txBox="1"/>
          <p:nvPr userDrawn="1"/>
        </p:nvSpPr>
        <p:spPr>
          <a:xfrm>
            <a:off x="3708726" y="775143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나눔고딕" pitchFamily="2" charset="-127"/>
                <a:ea typeface="나눔고딕" pitchFamily="2" charset="-127"/>
              </a:rPr>
              <a:t>기술과 제품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C3E174-4636-4A18-B9E9-315DCB57FD89}"/>
              </a:ext>
            </a:extLst>
          </p:cNvPr>
          <p:cNvSpPr txBox="1"/>
          <p:nvPr userDrawn="1"/>
        </p:nvSpPr>
        <p:spPr>
          <a:xfrm>
            <a:off x="4688299" y="77514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 err="1">
                <a:latin typeface="나눔고딕" pitchFamily="2" charset="-127"/>
                <a:ea typeface="나눔고딕" pitchFamily="2" charset="-127"/>
              </a:rPr>
              <a:t>뉴스룸</a:t>
            </a:r>
            <a:endParaRPr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E5B9E1-EC59-4B8F-83EA-02CF3C79035C}"/>
              </a:ext>
            </a:extLst>
          </p:cNvPr>
          <p:cNvSpPr txBox="1"/>
          <p:nvPr userDrawn="1"/>
        </p:nvSpPr>
        <p:spPr>
          <a:xfrm>
            <a:off x="5446657" y="77514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>
                <a:latin typeface="나눔고딕" pitchFamily="2" charset="-127"/>
                <a:ea typeface="나눔고딕" pitchFamily="2" charset="-127"/>
              </a:rPr>
              <a:t>인재채용</a:t>
            </a:r>
            <a:endParaRPr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A584A-2D67-410F-9BEE-B71F222A6BCD}"/>
              </a:ext>
            </a:extLst>
          </p:cNvPr>
          <p:cNvSpPr txBox="1"/>
          <p:nvPr userDrawn="1"/>
        </p:nvSpPr>
        <p:spPr>
          <a:xfrm>
            <a:off x="6302369" y="775143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latin typeface="나눔고딕" pitchFamily="2" charset="-127"/>
                <a:ea typeface="나눔고딕" pitchFamily="2" charset="-127"/>
              </a:rPr>
              <a:t>고객문의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FCA3B-CD09-4CF0-9FB2-E3B90C074459}"/>
              </a:ext>
            </a:extLst>
          </p:cNvPr>
          <p:cNvSpPr txBox="1"/>
          <p:nvPr userDrawn="1"/>
        </p:nvSpPr>
        <p:spPr>
          <a:xfrm>
            <a:off x="8432162" y="798474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나눔고딕" pitchFamily="2" charset="-127"/>
                <a:ea typeface="나눔고딕" pitchFamily="2" charset="-127"/>
              </a:rPr>
              <a:t>KOR</a:t>
            </a:r>
            <a:endParaRPr lang="ko-KR" altLang="en-US" sz="600" b="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1" name="그래픽 30" descr="햄버거 메뉴 아이콘 윤곽선">
            <a:extLst>
              <a:ext uri="{FF2B5EF4-FFF2-40B4-BE49-F238E27FC236}">
                <a16:creationId xmlns:a16="http://schemas.microsoft.com/office/drawing/2014/main" id="{13E058AD-5266-4D4B-B78D-51EE7BD56E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5345" y="775307"/>
            <a:ext cx="241176" cy="2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15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5E231-FC85-45F1-BC8A-4D0B0F8A3B57}"/>
              </a:ext>
            </a:extLst>
          </p:cNvPr>
          <p:cNvSpPr txBox="1"/>
          <p:nvPr userDrawn="1"/>
        </p:nvSpPr>
        <p:spPr>
          <a:xfrm>
            <a:off x="4758169" y="711054"/>
            <a:ext cx="10150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관리자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(admin001)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BD29F-D253-4555-942A-4AA3DF1706C6}"/>
              </a:ext>
            </a:extLst>
          </p:cNvPr>
          <p:cNvSpPr txBox="1"/>
          <p:nvPr userDrawn="1"/>
        </p:nvSpPr>
        <p:spPr>
          <a:xfrm>
            <a:off x="5878190" y="722448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나눔고딕" pitchFamily="2" charset="-127"/>
                <a:ea typeface="나눔고딕" pitchFamily="2" charset="-127"/>
              </a:rPr>
              <a:t>로그아웃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D933FB-CC75-4976-BB24-6CF3FCBD789F}"/>
              </a:ext>
            </a:extLst>
          </p:cNvPr>
          <p:cNvSpPr txBox="1"/>
          <p:nvPr userDrawn="1"/>
        </p:nvSpPr>
        <p:spPr>
          <a:xfrm>
            <a:off x="6464374" y="726324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>
                <a:latin typeface="나눔고딕" pitchFamily="2" charset="-127"/>
                <a:ea typeface="나눔고딕" pitchFamily="2" charset="-127"/>
              </a:rPr>
              <a:t>내정보</a:t>
            </a:r>
            <a:endParaRPr lang="ko-KR" altLang="en-US" sz="700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2F46D3-11E9-4D53-A185-D6E6A73DCE5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402693" y="796153"/>
            <a:ext cx="0" cy="6281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BAFA0A6-AC37-4348-825F-F3B2DD2142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1834278"/>
              </p:ext>
            </p:extLst>
          </p:nvPr>
        </p:nvGraphicFramePr>
        <p:xfrm>
          <a:off x="133569" y="681916"/>
          <a:ext cx="1283137" cy="3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137">
                  <a:extLst>
                    <a:ext uri="{9D8B030D-6E8A-4147-A177-3AD203B41FA5}">
                      <a16:colId xmlns:a16="http://schemas.microsoft.com/office/drawing/2014/main" val="2159779832"/>
                    </a:ext>
                  </a:extLst>
                </a:gridCol>
              </a:tblGrid>
              <a:tr h="37389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1299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21889E-5E0B-440D-9BF3-767BB689405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6706" y="678967"/>
            <a:ext cx="0" cy="579724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067E314-9879-41A8-80A1-4236ACF4D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802" y="726324"/>
            <a:ext cx="936104" cy="30539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5654C9-6190-44F8-BFDF-6908BF62011C}"/>
              </a:ext>
            </a:extLst>
          </p:cNvPr>
          <p:cNvSpPr/>
          <p:nvPr userDrawn="1"/>
        </p:nvSpPr>
        <p:spPr bwMode="auto">
          <a:xfrm>
            <a:off x="154607" y="702409"/>
            <a:ext cx="6849447" cy="57493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649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5E231-FC85-45F1-BC8A-4D0B0F8A3B57}"/>
              </a:ext>
            </a:extLst>
          </p:cNvPr>
          <p:cNvSpPr txBox="1"/>
          <p:nvPr userDrawn="1"/>
        </p:nvSpPr>
        <p:spPr>
          <a:xfrm>
            <a:off x="4768289" y="764704"/>
            <a:ext cx="12394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관리자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en-US" altLang="ko-KR" sz="700" b="0" dirty="0" err="1">
                <a:latin typeface="나눔고딕" pitchFamily="2" charset="-127"/>
                <a:ea typeface="나눔고딕" pitchFamily="2" charset="-127"/>
              </a:rPr>
              <a:t>intellivix_admin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BD29F-D253-4555-942A-4AA3DF1706C6}"/>
              </a:ext>
            </a:extLst>
          </p:cNvPr>
          <p:cNvSpPr txBox="1"/>
          <p:nvPr userDrawn="1"/>
        </p:nvSpPr>
        <p:spPr>
          <a:xfrm>
            <a:off x="5888310" y="776098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나눔고딕" pitchFamily="2" charset="-127"/>
                <a:ea typeface="나눔고딕" pitchFamily="2" charset="-127"/>
              </a:rPr>
              <a:t>로그아웃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D933FB-CC75-4976-BB24-6CF3FCBD789F}"/>
              </a:ext>
            </a:extLst>
          </p:cNvPr>
          <p:cNvSpPr txBox="1"/>
          <p:nvPr userDrawn="1"/>
        </p:nvSpPr>
        <p:spPr>
          <a:xfrm>
            <a:off x="6474494" y="779974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>
                <a:latin typeface="나눔고딕" pitchFamily="2" charset="-127"/>
                <a:ea typeface="나눔고딕" pitchFamily="2" charset="-127"/>
              </a:rPr>
              <a:t>내정보</a:t>
            </a:r>
            <a:endParaRPr lang="ko-KR" altLang="en-US" sz="700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2F46D3-11E9-4D53-A185-D6E6A73DCE5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412813" y="845903"/>
            <a:ext cx="0" cy="6281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BAFA0A6-AC37-4348-825F-F3B2DD2142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6911100"/>
              </p:ext>
            </p:extLst>
          </p:nvPr>
        </p:nvGraphicFramePr>
        <p:xfrm>
          <a:off x="154606" y="702409"/>
          <a:ext cx="1262099" cy="3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99">
                  <a:extLst>
                    <a:ext uri="{9D8B030D-6E8A-4147-A177-3AD203B41FA5}">
                      <a16:colId xmlns:a16="http://schemas.microsoft.com/office/drawing/2014/main" val="2159779832"/>
                    </a:ext>
                  </a:extLst>
                </a:gridCol>
              </a:tblGrid>
              <a:tr h="37389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1299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21889E-5E0B-440D-9BF3-767BB689405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6705" y="711054"/>
            <a:ext cx="0" cy="574070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B3647678-C909-410F-A86B-EEF9E81F3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1" y="748979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B633A7-D423-4F12-A4AB-C2949606EA34}"/>
              </a:ext>
            </a:extLst>
          </p:cNvPr>
          <p:cNvSpPr/>
          <p:nvPr userDrawn="1"/>
        </p:nvSpPr>
        <p:spPr bwMode="auto">
          <a:xfrm>
            <a:off x="154607" y="702409"/>
            <a:ext cx="6849447" cy="57493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F20D652A-78F8-4F58-ACE1-E69C39A34D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7883801"/>
              </p:ext>
            </p:extLst>
          </p:nvPr>
        </p:nvGraphicFramePr>
        <p:xfrm>
          <a:off x="7031660" y="70595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42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FEBA06C-9712-4D01-85C8-1621281B419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36829259"/>
              </p:ext>
            </p:extLst>
          </p:nvPr>
        </p:nvGraphicFramePr>
        <p:xfrm>
          <a:off x="7031660" y="70595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61C429D-BD03-49E4-AB36-0C17311FBE98}"/>
              </a:ext>
            </a:extLst>
          </p:cNvPr>
          <p:cNvSpPr/>
          <p:nvPr userDrawn="1"/>
        </p:nvSpPr>
        <p:spPr bwMode="auto">
          <a:xfrm>
            <a:off x="154607" y="702409"/>
            <a:ext cx="6849447" cy="57493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868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79" r:id="rId3"/>
    <p:sldLayoutId id="2147483966" r:id="rId4"/>
    <p:sldLayoutId id="2147483972" r:id="rId5"/>
    <p:sldLayoutId id="2147483971" r:id="rId6"/>
    <p:sldLayoutId id="2147483974" r:id="rId7"/>
    <p:sldLayoutId id="2147483978" r:id="rId8"/>
    <p:sldLayoutId id="2147483973" r:id="rId9"/>
    <p:sldLayoutId id="2147483975" r:id="rId10"/>
    <p:sldLayoutId id="2147483977" r:id="rId11"/>
    <p:sldLayoutId id="2147483976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5pPr>
      <a:lvl6pPr marL="45726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52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791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90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48" indent="-34294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3053" indent="-28578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160" indent="-22863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423" indent="-22863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687" indent="-22863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949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2213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477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740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3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8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91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54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19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80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44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09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6263" y="6127431"/>
            <a:ext cx="39959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/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Copyright ©2021 </a:t>
            </a: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UXstory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</a:t>
            </a: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inc.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All rights reserved.</a:t>
            </a:r>
            <a:endParaRPr lang="ko-KR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36266" y="1393954"/>
            <a:ext cx="7872329" cy="189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8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인텔리빅스</a:t>
            </a:r>
            <a:endParaRPr lang="en-US" altLang="ko-KR" sz="180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3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웹사이트 개편</a:t>
            </a:r>
            <a:endParaRPr lang="en-US" altLang="ko-KR" sz="360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Admin </a:t>
            </a:r>
            <a:r>
              <a:rPr lang="ko-KR" altLang="en-US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화면설계서</a:t>
            </a:r>
            <a:r>
              <a:rPr lang="en-US" altLang="ko-KR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Version 0.1</a:t>
            </a:r>
            <a:endParaRPr lang="ko-KR" altLang="en-US" sz="1200" b="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B8BDE2CE-9186-47B4-A9A5-73903D22F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공지사항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B582E75-3888-402E-A306-BBB6A58455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EAB41C4-B9A3-4363-9191-A19EB6C2F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352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상세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493854" y="5207532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686020" y="5203896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목록으로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577D2E0-0489-4B7E-AEBA-51482EC0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4101"/>
              </p:ext>
            </p:extLst>
          </p:nvPr>
        </p:nvGraphicFramePr>
        <p:xfrm>
          <a:off x="1794361" y="1556792"/>
          <a:ext cx="4880835" cy="54245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633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2136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796">
                  <a:extLst>
                    <a:ext uri="{9D8B030D-6E8A-4147-A177-3AD203B41FA5}">
                      <a16:colId xmlns:a16="http://schemas.microsoft.com/office/drawing/2014/main" val="2692461628"/>
                    </a:ext>
                  </a:extLst>
                </a:gridCol>
                <a:gridCol w="1432305">
                  <a:extLst>
                    <a:ext uri="{9D8B030D-6E8A-4147-A177-3AD203B41FA5}">
                      <a16:colId xmlns:a16="http://schemas.microsoft.com/office/drawing/2014/main" val="169296229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등록일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u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2021-09-21</a:t>
                      </a: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등록자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59" rtl="0" eaLnBrk="1" latinLnBrk="1" hangingPunct="1"/>
                      <a:r>
                        <a:rPr lang="ko-KR" altLang="en-US" sz="6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김이름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6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intellivix_admin</a:t>
                      </a:r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9339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2D85F29-BF7E-4CAC-827B-C0F254FCD1FC}"/>
              </a:ext>
            </a:extLst>
          </p:cNvPr>
          <p:cNvSpPr txBox="1"/>
          <p:nvPr/>
        </p:nvSpPr>
        <p:spPr>
          <a:xfrm>
            <a:off x="2382567" y="1863971"/>
            <a:ext cx="7409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공지사항입니다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3E3281-DD20-4D88-82DC-42FFF338FA55}"/>
              </a:ext>
            </a:extLst>
          </p:cNvPr>
          <p:cNvSpPr/>
          <p:nvPr/>
        </p:nvSpPr>
        <p:spPr bwMode="auto">
          <a:xfrm>
            <a:off x="1789075" y="2084618"/>
            <a:ext cx="4880833" cy="253706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1BF15-4A16-4374-9016-5B811987E6D4}"/>
              </a:ext>
            </a:extLst>
          </p:cNvPr>
          <p:cNvSpPr txBox="1"/>
          <p:nvPr/>
        </p:nvSpPr>
        <p:spPr>
          <a:xfrm>
            <a:off x="1898300" y="216069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내용 노출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D711DC-4242-4164-89D8-2976C979BC01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21" name="Group 100">
            <a:extLst>
              <a:ext uri="{FF2B5EF4-FFF2-40B4-BE49-F238E27FC236}">
                <a16:creationId xmlns:a16="http://schemas.microsoft.com/office/drawing/2014/main" id="{4927AB1F-3C29-4028-B4BF-71A9ED86A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07280"/>
              </p:ext>
            </p:extLst>
          </p:nvPr>
        </p:nvGraphicFramePr>
        <p:xfrm>
          <a:off x="7040438" y="980728"/>
          <a:ext cx="2719513" cy="1016169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등록자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공지사항 수정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57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공지사항 삭제 처리되며 목록에서 사라짐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196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목록으로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FFF87C-FAB0-4E60-AE2A-DC9F09A63A02}"/>
              </a:ext>
            </a:extLst>
          </p:cNvPr>
          <p:cNvSpPr/>
          <p:nvPr/>
        </p:nvSpPr>
        <p:spPr bwMode="auto">
          <a:xfrm>
            <a:off x="4089937" y="5203896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삭제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A3A5BE-52AB-408A-AB91-02C4C2B96CCF}"/>
              </a:ext>
            </a:extLst>
          </p:cNvPr>
          <p:cNvSpPr/>
          <p:nvPr/>
        </p:nvSpPr>
        <p:spPr bwMode="auto">
          <a:xfrm>
            <a:off x="1719710" y="147398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E195D2-2EB1-4779-8DED-F9EBC5642C6E}"/>
              </a:ext>
            </a:extLst>
          </p:cNvPr>
          <p:cNvSpPr/>
          <p:nvPr/>
        </p:nvSpPr>
        <p:spPr bwMode="auto">
          <a:xfrm>
            <a:off x="3418733" y="515450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62514B-53B7-438C-91DA-61528D8C5419}"/>
              </a:ext>
            </a:extLst>
          </p:cNvPr>
          <p:cNvSpPr/>
          <p:nvPr/>
        </p:nvSpPr>
        <p:spPr bwMode="auto">
          <a:xfrm>
            <a:off x="4059480" y="515616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4EC0BD-52A4-4AFB-8601-AEC97D7E579A}"/>
              </a:ext>
            </a:extLst>
          </p:cNvPr>
          <p:cNvSpPr/>
          <p:nvPr/>
        </p:nvSpPr>
        <p:spPr bwMode="auto">
          <a:xfrm>
            <a:off x="4629173" y="515450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1DC25F-D4D2-459D-9152-7EB599D6AEDF}"/>
              </a:ext>
            </a:extLst>
          </p:cNvPr>
          <p:cNvSpPr txBox="1"/>
          <p:nvPr/>
        </p:nvSpPr>
        <p:spPr>
          <a:xfrm>
            <a:off x="5528270" y="1296054"/>
            <a:ext cx="124264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상세</a:t>
            </a:r>
          </a:p>
        </p:txBody>
      </p:sp>
      <p:graphicFrame>
        <p:nvGraphicFramePr>
          <p:cNvPr id="34" name="표 6">
            <a:extLst>
              <a:ext uri="{FF2B5EF4-FFF2-40B4-BE49-F238E27FC236}">
                <a16:creationId xmlns:a16="http://schemas.microsoft.com/office/drawing/2014/main" id="{A19705A6-BF5F-49AE-BB12-F73F2D78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51781"/>
              </p:ext>
            </p:extLst>
          </p:nvPr>
        </p:nvGraphicFramePr>
        <p:xfrm>
          <a:off x="127670" y="105332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3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58AE9EA-CD4B-427D-AEAB-C79C78799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공지사항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공지사항 수정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F54A553-2E70-475B-B9C1-6AA11CC113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22D87D0-20D8-40E6-9F20-7BF433E60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7474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수정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475878" y="4852363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214150" y="4852363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F8789D2-DD55-4CDE-AD2D-F87D74D6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33" y="1751783"/>
            <a:ext cx="4880833" cy="2953691"/>
          </a:xfrm>
          <a:prstGeom prst="rect">
            <a:avLst/>
          </a:prstGeom>
        </p:spPr>
      </p:pic>
      <p:sp>
        <p:nvSpPr>
          <p:cNvPr id="34" name="Text Box">
            <a:extLst>
              <a:ext uri="{FF2B5EF4-FFF2-40B4-BE49-F238E27FC236}">
                <a16:creationId xmlns:a16="http://schemas.microsoft.com/office/drawing/2014/main" id="{148DB146-B276-4900-A988-369C03865047}"/>
              </a:ext>
            </a:extLst>
          </p:cNvPr>
          <p:cNvSpPr/>
          <p:nvPr/>
        </p:nvSpPr>
        <p:spPr>
          <a:xfrm>
            <a:off x="2485958" y="1514909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공지사항입니다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D0BE63-C470-4843-B700-8CAFAE796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27568"/>
              </p:ext>
            </p:extLst>
          </p:nvPr>
        </p:nvGraphicFramePr>
        <p:xfrm>
          <a:off x="1773733" y="1484784"/>
          <a:ext cx="4879900" cy="27124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51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27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10E968-E8F6-4602-B0F0-701CF6E8731B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16" name="Group 100">
            <a:extLst>
              <a:ext uri="{FF2B5EF4-FFF2-40B4-BE49-F238E27FC236}">
                <a16:creationId xmlns:a16="http://schemas.microsoft.com/office/drawing/2014/main" id="{369DEE66-2CEA-42F4-A584-39EE9BF1A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91755"/>
              </p:ext>
            </p:extLst>
          </p:nvPr>
        </p:nvGraphicFramePr>
        <p:xfrm>
          <a:off x="7040438" y="980728"/>
          <a:ext cx="2719513" cy="13812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등록된 제목 그대로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등록된 내용 그대로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377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입력한 정보대로 해당 공지사항 수정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 완료 후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관리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등록일은 변동 없음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 등록자와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다를 시 최종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이름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11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관리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C123D77A-3398-420F-8AC1-77523DCA880E}"/>
              </a:ext>
            </a:extLst>
          </p:cNvPr>
          <p:cNvSpPr/>
          <p:nvPr/>
        </p:nvSpPr>
        <p:spPr bwMode="auto">
          <a:xfrm>
            <a:off x="2413017" y="145800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821848A-4C29-432F-ABA4-655326CC14F7}"/>
              </a:ext>
            </a:extLst>
          </p:cNvPr>
          <p:cNvSpPr/>
          <p:nvPr/>
        </p:nvSpPr>
        <p:spPr bwMode="auto">
          <a:xfrm>
            <a:off x="1773733" y="191933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7717978-2429-4451-9099-C639312718A4}"/>
              </a:ext>
            </a:extLst>
          </p:cNvPr>
          <p:cNvSpPr/>
          <p:nvPr/>
        </p:nvSpPr>
        <p:spPr bwMode="auto">
          <a:xfrm>
            <a:off x="3403870" y="480297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052615-433F-415E-81A6-098A3098222A}"/>
              </a:ext>
            </a:extLst>
          </p:cNvPr>
          <p:cNvSpPr/>
          <p:nvPr/>
        </p:nvSpPr>
        <p:spPr bwMode="auto">
          <a:xfrm>
            <a:off x="4160118" y="479715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BDA53A-C3DA-4CFF-A8CA-358D18B59054}"/>
              </a:ext>
            </a:extLst>
          </p:cNvPr>
          <p:cNvSpPr txBox="1"/>
          <p:nvPr/>
        </p:nvSpPr>
        <p:spPr>
          <a:xfrm>
            <a:off x="5528270" y="1296054"/>
            <a:ext cx="124264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수정</a:t>
            </a:r>
          </a:p>
        </p:txBody>
      </p:sp>
      <p:graphicFrame>
        <p:nvGraphicFramePr>
          <p:cNvPr id="32" name="표 6">
            <a:extLst>
              <a:ext uri="{FF2B5EF4-FFF2-40B4-BE49-F238E27FC236}">
                <a16:creationId xmlns:a16="http://schemas.microsoft.com/office/drawing/2014/main" id="{857A97EF-DF73-4249-A136-59DE1E614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51781"/>
              </p:ext>
            </p:extLst>
          </p:nvPr>
        </p:nvGraphicFramePr>
        <p:xfrm>
          <a:off x="127670" y="105332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3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82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235B3B9-031E-4037-AC6C-7BA10E929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EA80D01E-007F-4E95-B02E-E0DA8B52E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뉴스룸</a:t>
            </a:r>
            <a:r>
              <a:rPr lang="ko-KR" altLang="en-US" dirty="0"/>
              <a:t>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CA392BA-910B-4B54-BAAB-175DC173A0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64D081DB-68DA-4654-9002-135612D33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596024" y="116286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506E2F0-04A1-4199-8922-4A0FED2D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88178"/>
              </p:ext>
            </p:extLst>
          </p:nvPr>
        </p:nvGraphicFramePr>
        <p:xfrm>
          <a:off x="1719476" y="2218560"/>
          <a:ext cx="4969609" cy="212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47">
                  <a:extLst>
                    <a:ext uri="{9D8B030D-6E8A-4147-A177-3AD203B41FA5}">
                      <a16:colId xmlns:a16="http://schemas.microsoft.com/office/drawing/2014/main" val="3814018256"/>
                    </a:ext>
                  </a:extLst>
                </a:gridCol>
                <a:gridCol w="211590">
                  <a:extLst>
                    <a:ext uri="{9D8B030D-6E8A-4147-A177-3AD203B41FA5}">
                      <a16:colId xmlns:a16="http://schemas.microsoft.com/office/drawing/2014/main" val="3173515883"/>
                    </a:ext>
                  </a:extLst>
                </a:gridCol>
                <a:gridCol w="784761">
                  <a:extLst>
                    <a:ext uri="{9D8B030D-6E8A-4147-A177-3AD203B41FA5}">
                      <a16:colId xmlns:a16="http://schemas.microsoft.com/office/drawing/2014/main" val="15944907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215195851"/>
                    </a:ext>
                  </a:extLst>
                </a:gridCol>
                <a:gridCol w="872783">
                  <a:extLst>
                    <a:ext uri="{9D8B030D-6E8A-4147-A177-3AD203B41FA5}">
                      <a16:colId xmlns:a16="http://schemas.microsoft.com/office/drawing/2014/main" val="477485598"/>
                    </a:ext>
                  </a:extLst>
                </a:gridCol>
              </a:tblGrid>
              <a:tr h="25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등록자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35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-09-21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인텔리빅스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ITS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성능평가에서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영상분석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기술력 입증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...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돌발상황검지 평가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 </a:t>
                      </a:r>
                      <a:endParaRPr lang="en-US" sz="6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김이름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intellivix_admin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9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2021-09-05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인텔리빅스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NH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투자증권과 </a:t>
                      </a:r>
                      <a:r>
                        <a:rPr lang="en-US" altLang="ko-KR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IPO </a:t>
                      </a:r>
                      <a:r>
                        <a:rPr lang="ko-KR" altLang="en-US" sz="600" b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주관 계약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박이름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(park001)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2021-08-12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인텔리빅스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임직원 전원에 코로나</a:t>
                      </a:r>
                      <a:r>
                        <a:rPr lang="en-US" altLang="ko-KR" sz="6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19 </a:t>
                      </a:r>
                      <a:r>
                        <a:rPr lang="ko-KR" altLang="en-US" sz="6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재난지원금 지급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(namegood01)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876">
                <a:tc gridSpan="4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-07-21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보도자료입니다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최이름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(choice01)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49491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2021-06-05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보도자료입니다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박이름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(park001)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2021-05-12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보도자료입니다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김이름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intellivix_admin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09809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5824992" y="4426742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뉴스 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5226866" y="442388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7D1FE-0A00-4BD7-8398-EF0D380C276C}"/>
              </a:ext>
            </a:extLst>
          </p:cNvPr>
          <p:cNvSpPr txBox="1"/>
          <p:nvPr/>
        </p:nvSpPr>
        <p:spPr>
          <a:xfrm>
            <a:off x="4088110" y="3313166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45231-F0D8-4683-B762-0E57D112BD37}"/>
              </a:ext>
            </a:extLst>
          </p:cNvPr>
          <p:cNvSpPr/>
          <p:nvPr/>
        </p:nvSpPr>
        <p:spPr>
          <a:xfrm>
            <a:off x="3276286" y="4816948"/>
            <a:ext cx="157927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7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◀◀    ◀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  </a:t>
            </a: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1    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2    3   </a:t>
            </a: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▶   ▶▶</a:t>
            </a:r>
          </a:p>
        </p:txBody>
      </p:sp>
      <p:graphicFrame>
        <p:nvGraphicFramePr>
          <p:cNvPr id="25" name="표 6">
            <a:extLst>
              <a:ext uri="{FF2B5EF4-FFF2-40B4-BE49-F238E27FC236}">
                <a16:creationId xmlns:a16="http://schemas.microsoft.com/office/drawing/2014/main" id="{F2F0BBD4-FA35-4AE3-817D-EA7C63453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66296"/>
              </p:ext>
            </p:extLst>
          </p:nvPr>
        </p:nvGraphicFramePr>
        <p:xfrm>
          <a:off x="127670" y="105273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25185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1307CE-FF09-492C-869E-2375D599AD5F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41" name="Group 100">
            <a:extLst>
              <a:ext uri="{FF2B5EF4-FFF2-40B4-BE49-F238E27FC236}">
                <a16:creationId xmlns:a16="http://schemas.microsoft.com/office/drawing/2014/main" id="{CFB2EABA-CBCF-41AE-B618-F8EFFBD23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62244"/>
              </p:ext>
            </p:extLst>
          </p:nvPr>
        </p:nvGraphicFramePr>
        <p:xfrm>
          <a:off x="7040438" y="980728"/>
          <a:ext cx="2719513" cy="20213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 검색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키워드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혹은 제목을 이용해 조건 검색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우측 라디오 버튼으로 기간 선택 시 오늘 날짜 기준으로 선택되어 좌측 날짜 박스에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달력 아이콘 클릭하여 날짜 직접 선택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 버튼 클릭 시 해당 검색 건 하단 목록에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목록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 제공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건 상세 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최근 게시물이 가장 상단에 위치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 게시물은 목록 위치 변화 없음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3106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체크박스 체크 후 버튼 클릭 시 해당 게시물 삭제 처리되며 목록에서 사라짐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미체크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후 버튼 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삭제할 게시물을 선택해주세요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alert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26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뉴스 등록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D64DE8C1-7F7F-428E-B187-5CD15FCE026D}"/>
              </a:ext>
            </a:extLst>
          </p:cNvPr>
          <p:cNvSpPr/>
          <p:nvPr/>
        </p:nvSpPr>
        <p:spPr bwMode="auto">
          <a:xfrm>
            <a:off x="1647469" y="213285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B98105D-D4A8-4AEE-A291-33AF5E4C9F06}"/>
              </a:ext>
            </a:extLst>
          </p:cNvPr>
          <p:cNvSpPr/>
          <p:nvPr/>
        </p:nvSpPr>
        <p:spPr bwMode="auto">
          <a:xfrm>
            <a:off x="5166694" y="436399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04B0130-1F64-4C8D-B4B0-6CAEFA4B3B57}"/>
              </a:ext>
            </a:extLst>
          </p:cNvPr>
          <p:cNvSpPr/>
          <p:nvPr/>
        </p:nvSpPr>
        <p:spPr bwMode="auto">
          <a:xfrm>
            <a:off x="5772313" y="436399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3ABD88-B397-47CD-9D1A-EF7D021907C5}"/>
              </a:ext>
            </a:extLst>
          </p:cNvPr>
          <p:cNvSpPr txBox="1"/>
          <p:nvPr/>
        </p:nvSpPr>
        <p:spPr>
          <a:xfrm>
            <a:off x="6044882" y="1279035"/>
            <a:ext cx="68159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7BFE2F-1FF3-40B0-8F26-41ACF4B02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38508"/>
              </p:ext>
            </p:extLst>
          </p:nvPr>
        </p:nvGraphicFramePr>
        <p:xfrm>
          <a:off x="1691973" y="1518390"/>
          <a:ext cx="5008297" cy="54245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2452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3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등록일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544400"/>
                  </a:ext>
                </a:extLst>
              </a:tr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검색어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</a:tbl>
          </a:graphicData>
        </a:graphic>
      </p:graphicFrame>
      <p:sp>
        <p:nvSpPr>
          <p:cNvPr id="31" name="Text Box">
            <a:extLst>
              <a:ext uri="{FF2B5EF4-FFF2-40B4-BE49-F238E27FC236}">
                <a16:creationId xmlns:a16="http://schemas.microsoft.com/office/drawing/2014/main" id="{5CCE6B73-92B2-45EE-958D-899990C350BE}"/>
              </a:ext>
            </a:extLst>
          </p:cNvPr>
          <p:cNvSpPr/>
          <p:nvPr/>
        </p:nvSpPr>
        <p:spPr>
          <a:xfrm>
            <a:off x="2404421" y="1828815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 err="1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공지명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D389010-EED4-45BD-B10E-33B6430DECDC}"/>
              </a:ext>
            </a:extLst>
          </p:cNvPr>
          <p:cNvSpPr/>
          <p:nvPr/>
        </p:nvSpPr>
        <p:spPr bwMode="auto">
          <a:xfrm>
            <a:off x="5269514" y="1824585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17FB509-7A77-4A2A-8946-8DB38B8A9EFC}"/>
              </a:ext>
            </a:extLst>
          </p:cNvPr>
          <p:cNvSpPr/>
          <p:nvPr/>
        </p:nvSpPr>
        <p:spPr bwMode="auto">
          <a:xfrm>
            <a:off x="1619965" y="144540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918EE86-8679-4C43-9EAA-5AD84FBDB7D9}"/>
              </a:ext>
            </a:extLst>
          </p:cNvPr>
          <p:cNvSpPr/>
          <p:nvPr/>
        </p:nvSpPr>
        <p:spPr bwMode="auto">
          <a:xfrm>
            <a:off x="5197506" y="1777573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9C38B72E-2DEB-4034-AE0F-B9CD98BD65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391483" y="1561690"/>
            <a:ext cx="722403" cy="194909"/>
            <a:chOff x="928689" y="1192622"/>
            <a:chExt cx="774085" cy="378336"/>
          </a:xfrm>
        </p:grpSpPr>
        <p:sp>
          <p:nvSpPr>
            <p:cNvPr id="43" name="Text Box">
              <a:extLst>
                <a:ext uri="{FF2B5EF4-FFF2-40B4-BE49-F238E27FC236}">
                  <a16:creationId xmlns:a16="http://schemas.microsoft.com/office/drawing/2014/main" id="{CFC6C1AE-517B-4494-83AB-DD34C791C6CB}"/>
                </a:ext>
              </a:extLst>
            </p:cNvPr>
            <p:cNvSpPr/>
            <p:nvPr/>
          </p:nvSpPr>
          <p:spPr>
            <a:xfrm>
              <a:off x="928689" y="1192622"/>
              <a:ext cx="774085" cy="3783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50792" rIns="228563" bIns="5079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0" dirty="0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2021-09-21</a:t>
              </a:r>
            </a:p>
          </p:txBody>
        </p:sp>
        <p:sp>
          <p:nvSpPr>
            <p:cNvPr id="44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965F8E-40FD-4BE5-B71E-F71CCF376839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494990" y="1253794"/>
              <a:ext cx="151264" cy="25599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Option">
            <a:extLst>
              <a:ext uri="{FF2B5EF4-FFF2-40B4-BE49-F238E27FC236}">
                <a16:creationId xmlns:a16="http://schemas.microsoft.com/office/drawing/2014/main" id="{DFF56CA4-CC62-4B20-8CB8-FE7D11169C79}"/>
              </a:ext>
            </a:extLst>
          </p:cNvPr>
          <p:cNvGrpSpPr/>
          <p:nvPr/>
        </p:nvGrpSpPr>
        <p:grpSpPr>
          <a:xfrm>
            <a:off x="4096885" y="1591429"/>
            <a:ext cx="289618" cy="126980"/>
            <a:chOff x="1068388" y="1876425"/>
            <a:chExt cx="289663" cy="127000"/>
          </a:xfrm>
        </p:grpSpPr>
        <p:sp>
          <p:nvSpPr>
            <p:cNvPr id="49" name="Circle">
              <a:extLst>
                <a:ext uri="{FF2B5EF4-FFF2-40B4-BE49-F238E27FC236}">
                  <a16:creationId xmlns:a16="http://schemas.microsoft.com/office/drawing/2014/main" id="{E96FEB7A-F3CC-40C5-A9D9-ABDDCD98B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0" name="Text">
              <a:extLst>
                <a:ext uri="{FF2B5EF4-FFF2-40B4-BE49-F238E27FC236}">
                  <a16:creationId xmlns:a16="http://schemas.microsoft.com/office/drawing/2014/main" id="{58D60CCC-377C-4D76-A784-CBCDCD8B9D2D}"/>
                </a:ext>
              </a:extLst>
            </p:cNvPr>
            <p:cNvSpPr txBox="1"/>
            <p:nvPr/>
          </p:nvSpPr>
          <p:spPr>
            <a:xfrm>
              <a:off x="1229791" y="1896604"/>
              <a:ext cx="128260" cy="8664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오늘</a:t>
              </a:r>
              <a:endParaRPr lang="en-US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1" name="Option">
            <a:extLst>
              <a:ext uri="{FF2B5EF4-FFF2-40B4-BE49-F238E27FC236}">
                <a16:creationId xmlns:a16="http://schemas.microsoft.com/office/drawing/2014/main" id="{901C9692-0C21-4C40-B441-473631416DC7}"/>
              </a:ext>
            </a:extLst>
          </p:cNvPr>
          <p:cNvGrpSpPr/>
          <p:nvPr/>
        </p:nvGrpSpPr>
        <p:grpSpPr>
          <a:xfrm>
            <a:off x="4529340" y="1591429"/>
            <a:ext cx="351274" cy="126980"/>
            <a:chOff x="1056694" y="1876425"/>
            <a:chExt cx="351332" cy="127000"/>
          </a:xfrm>
        </p:grpSpPr>
        <p:sp>
          <p:nvSpPr>
            <p:cNvPr id="52" name="Circle">
              <a:extLst>
                <a:ext uri="{FF2B5EF4-FFF2-40B4-BE49-F238E27FC236}">
                  <a16:creationId xmlns:a16="http://schemas.microsoft.com/office/drawing/2014/main" id="{95355EE4-795D-4F3D-B519-927DC3C6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94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3" name="Text">
              <a:extLst>
                <a:ext uri="{FF2B5EF4-FFF2-40B4-BE49-F238E27FC236}">
                  <a16:creationId xmlns:a16="http://schemas.microsoft.com/office/drawing/2014/main" id="{21DCB342-2803-4226-8CF4-51028ACD535F}"/>
                </a:ext>
              </a:extLst>
            </p:cNvPr>
            <p:cNvSpPr txBox="1"/>
            <p:nvPr/>
          </p:nvSpPr>
          <p:spPr>
            <a:xfrm>
              <a:off x="1215634" y="1896861"/>
              <a:ext cx="192392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일주일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4" name="Option">
            <a:extLst>
              <a:ext uri="{FF2B5EF4-FFF2-40B4-BE49-F238E27FC236}">
                <a16:creationId xmlns:a16="http://schemas.microsoft.com/office/drawing/2014/main" id="{57EF0323-42F6-4EA2-97DF-90B1BC76655A}"/>
              </a:ext>
            </a:extLst>
          </p:cNvPr>
          <p:cNvGrpSpPr/>
          <p:nvPr/>
        </p:nvGrpSpPr>
        <p:grpSpPr>
          <a:xfrm>
            <a:off x="5005167" y="1599802"/>
            <a:ext cx="777719" cy="126979"/>
            <a:chOff x="1068388" y="1876425"/>
            <a:chExt cx="777846" cy="127000"/>
          </a:xfrm>
        </p:grpSpPr>
        <p:sp>
          <p:nvSpPr>
            <p:cNvPr id="55" name="Circle">
              <a:extLst>
                <a:ext uri="{FF2B5EF4-FFF2-40B4-BE49-F238E27FC236}">
                  <a16:creationId xmlns:a16="http://schemas.microsoft.com/office/drawing/2014/main" id="{F1F6A13C-214F-46F5-A994-D894F3C9A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6" name="Text">
              <a:extLst>
                <a:ext uri="{FF2B5EF4-FFF2-40B4-BE49-F238E27FC236}">
                  <a16:creationId xmlns:a16="http://schemas.microsoft.com/office/drawing/2014/main" id="{F1E9B372-BA56-4E38-9BD2-C1EE9A8CD7C2}"/>
                </a:ext>
              </a:extLst>
            </p:cNvPr>
            <p:cNvSpPr txBox="1"/>
            <p:nvPr/>
          </p:nvSpPr>
          <p:spPr>
            <a:xfrm>
              <a:off x="1243029" y="1886258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1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7" name="Circle">
              <a:extLst>
                <a:ext uri="{FF2B5EF4-FFF2-40B4-BE49-F238E27FC236}">
                  <a16:creationId xmlns:a16="http://schemas.microsoft.com/office/drawing/2014/main" id="{D8B0F0E0-A7A1-4E9B-8949-F0B3AD27E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375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417B7CE8-3731-4355-B0B0-2AF7F6740B4E}"/>
                </a:ext>
              </a:extLst>
            </p:cNvPr>
            <p:cNvSpPr txBox="1"/>
            <p:nvPr/>
          </p:nvSpPr>
          <p:spPr>
            <a:xfrm>
              <a:off x="1682701" y="1885262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3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9" name="Option">
            <a:extLst>
              <a:ext uri="{FF2B5EF4-FFF2-40B4-BE49-F238E27FC236}">
                <a16:creationId xmlns:a16="http://schemas.microsoft.com/office/drawing/2014/main" id="{8BE66617-733A-4D26-AB2D-E2922A6255F8}"/>
              </a:ext>
            </a:extLst>
          </p:cNvPr>
          <p:cNvGrpSpPr/>
          <p:nvPr/>
        </p:nvGrpSpPr>
        <p:grpSpPr>
          <a:xfrm>
            <a:off x="5895712" y="1599816"/>
            <a:ext cx="327470" cy="126980"/>
            <a:chOff x="1068388" y="1876425"/>
            <a:chExt cx="327524" cy="127000"/>
          </a:xfrm>
        </p:grpSpPr>
        <p:sp>
          <p:nvSpPr>
            <p:cNvPr id="60" name="Circle">
              <a:extLst>
                <a:ext uri="{FF2B5EF4-FFF2-40B4-BE49-F238E27FC236}">
                  <a16:creationId xmlns:a16="http://schemas.microsoft.com/office/drawing/2014/main" id="{4B28610F-CF87-4BE1-BB17-166559607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1" name="Text">
              <a:extLst>
                <a:ext uri="{FF2B5EF4-FFF2-40B4-BE49-F238E27FC236}">
                  <a16:creationId xmlns:a16="http://schemas.microsoft.com/office/drawing/2014/main" id="{4D5BE1A5-FF5E-44FF-BE1D-11066DD7908A}"/>
                </a:ext>
              </a:extLst>
            </p:cNvPr>
            <p:cNvSpPr txBox="1"/>
            <p:nvPr/>
          </p:nvSpPr>
          <p:spPr>
            <a:xfrm>
              <a:off x="1232379" y="1885254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6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2" name="Option">
            <a:extLst>
              <a:ext uri="{FF2B5EF4-FFF2-40B4-BE49-F238E27FC236}">
                <a16:creationId xmlns:a16="http://schemas.microsoft.com/office/drawing/2014/main" id="{C55DABCC-F60E-4BBC-8996-B4405E57B861}"/>
              </a:ext>
            </a:extLst>
          </p:cNvPr>
          <p:cNvGrpSpPr/>
          <p:nvPr/>
        </p:nvGrpSpPr>
        <p:grpSpPr>
          <a:xfrm>
            <a:off x="6312706" y="1599801"/>
            <a:ext cx="278885" cy="126979"/>
            <a:chOff x="1068388" y="1876425"/>
            <a:chExt cx="278932" cy="127000"/>
          </a:xfrm>
        </p:grpSpPr>
        <p:sp>
          <p:nvSpPr>
            <p:cNvPr id="63" name="Circle">
              <a:extLst>
                <a:ext uri="{FF2B5EF4-FFF2-40B4-BE49-F238E27FC236}">
                  <a16:creationId xmlns:a16="http://schemas.microsoft.com/office/drawing/2014/main" id="{234DC543-865A-4AE4-8D51-DF9621A92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4" name="Text">
              <a:extLst>
                <a:ext uri="{FF2B5EF4-FFF2-40B4-BE49-F238E27FC236}">
                  <a16:creationId xmlns:a16="http://schemas.microsoft.com/office/drawing/2014/main" id="{4747A483-0323-4C7C-8601-87F80C7A57EB}"/>
                </a:ext>
              </a:extLst>
            </p:cNvPr>
            <p:cNvSpPr txBox="1"/>
            <p:nvPr/>
          </p:nvSpPr>
          <p:spPr>
            <a:xfrm>
              <a:off x="1247917" y="1882428"/>
              <a:ext cx="9940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1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년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5" name="Check">
            <a:extLst>
              <a:ext uri="{FF2B5EF4-FFF2-40B4-BE49-F238E27FC236}">
                <a16:creationId xmlns:a16="http://schemas.microsoft.com/office/drawing/2014/main" id="{2AFB514B-B970-422F-A93E-3BD2A820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12" y="1629088"/>
            <a:ext cx="68252" cy="69839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500" b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FF9C75B-71C9-4BAB-9B77-7E1D91C17306}"/>
              </a:ext>
            </a:extLst>
          </p:cNvPr>
          <p:cNvSpPr/>
          <p:nvPr/>
        </p:nvSpPr>
        <p:spPr>
          <a:xfrm>
            <a:off x="3044533" y="1541155"/>
            <a:ext cx="2568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7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6FD73E16-5F40-42E7-AE82-3958B6D7708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233109" y="1561690"/>
            <a:ext cx="722403" cy="194909"/>
            <a:chOff x="928689" y="1192622"/>
            <a:chExt cx="774085" cy="378336"/>
          </a:xfrm>
        </p:grpSpPr>
        <p:sp>
          <p:nvSpPr>
            <p:cNvPr id="68" name="Text Box">
              <a:extLst>
                <a:ext uri="{FF2B5EF4-FFF2-40B4-BE49-F238E27FC236}">
                  <a16:creationId xmlns:a16="http://schemas.microsoft.com/office/drawing/2014/main" id="{78DC0DCB-6270-4560-B9AF-7F2365C61F9A}"/>
                </a:ext>
              </a:extLst>
            </p:cNvPr>
            <p:cNvSpPr/>
            <p:nvPr/>
          </p:nvSpPr>
          <p:spPr>
            <a:xfrm>
              <a:off x="928689" y="1192622"/>
              <a:ext cx="774085" cy="3783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50792" rIns="228563" bIns="5079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0" dirty="0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2021-09-21</a:t>
              </a:r>
            </a:p>
          </p:txBody>
        </p:sp>
        <p:sp>
          <p:nvSpPr>
            <p:cNvPr id="69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7AC475A-4B47-4058-A910-28CD1FAF676B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494990" y="1253794"/>
              <a:ext cx="151264" cy="25599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29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577D2E0-0489-4B7E-AEBA-51482EC0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4432"/>
              </p:ext>
            </p:extLst>
          </p:nvPr>
        </p:nvGraphicFramePr>
        <p:xfrm>
          <a:off x="1792643" y="1546454"/>
          <a:ext cx="4879900" cy="2350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51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27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  <a:tr h="15393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썸네일</a:t>
                      </a:r>
                      <a:b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업로드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6546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연결 </a:t>
                      </a:r>
                      <a: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311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보도일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27163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FBE13B-5B09-40CB-8C10-416ADBAFEEE8}"/>
              </a:ext>
            </a:extLst>
          </p:cNvPr>
          <p:cNvSpPr/>
          <p:nvPr/>
        </p:nvSpPr>
        <p:spPr bwMode="auto">
          <a:xfrm>
            <a:off x="2431926" y="1993690"/>
            <a:ext cx="1637992" cy="123740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E016A4-BA52-426F-B421-1967E5479679}"/>
              </a:ext>
            </a:extLst>
          </p:cNvPr>
          <p:cNvSpPr/>
          <p:nvPr/>
        </p:nvSpPr>
        <p:spPr bwMode="auto">
          <a:xfrm>
            <a:off x="4985079" y="4052337"/>
            <a:ext cx="2719512" cy="14067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58AE9EA-CD4B-427D-AEAB-C79C78799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뉴스룸</a:t>
            </a:r>
            <a:r>
              <a:rPr lang="ko-KR" altLang="en-US" dirty="0"/>
              <a:t>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뉴스 등록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F54A553-2E70-475B-B9C1-6AA11CC113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22D87D0-20D8-40E6-9F20-7BF433E60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7416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등록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565862" y="4077072"/>
            <a:ext cx="504056" cy="18925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304134" y="4077072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Text Box">
            <a:extLst>
              <a:ext uri="{FF2B5EF4-FFF2-40B4-BE49-F238E27FC236}">
                <a16:creationId xmlns:a16="http://schemas.microsoft.com/office/drawing/2014/main" id="{148DB146-B276-4900-A988-369C03865047}"/>
              </a:ext>
            </a:extLst>
          </p:cNvPr>
          <p:cNvSpPr/>
          <p:nvPr/>
        </p:nvSpPr>
        <p:spPr>
          <a:xfrm>
            <a:off x="2504867" y="1585120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제목을 입력해주세요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CDFAD783-BAA0-44EB-990C-5D9F281B190A}"/>
              </a:ext>
            </a:extLst>
          </p:cNvPr>
          <p:cNvSpPr/>
          <p:nvPr/>
        </p:nvSpPr>
        <p:spPr>
          <a:xfrm>
            <a:off x="2504867" y="3411172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연결할 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URL</a:t>
            </a: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을 입력해주세요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20" name="Group 100">
            <a:extLst>
              <a:ext uri="{FF2B5EF4-FFF2-40B4-BE49-F238E27FC236}">
                <a16:creationId xmlns:a16="http://schemas.microsoft.com/office/drawing/2014/main" id="{03C9CACF-494F-44FC-BBEA-78BD2C24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39961"/>
              </p:ext>
            </p:extLst>
          </p:nvPr>
        </p:nvGraphicFramePr>
        <p:xfrm>
          <a:off x="7040438" y="980728"/>
          <a:ext cx="2719513" cy="13788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등록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 정보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보도일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인풋박스 내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플레이스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홀더 안내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썸네일 업로드의 경우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이미지 업로드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 클릭 시 파일 업로드 가능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썸네일 이미지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연결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보도일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비활성화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뉴스 등록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완료 후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3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64B46C-7175-4E2C-BE93-D52B13362B90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2" name="Text Box">
            <a:extLst>
              <a:ext uri="{FF2B5EF4-FFF2-40B4-BE49-F238E27FC236}">
                <a16:creationId xmlns:a16="http://schemas.microsoft.com/office/drawing/2014/main" id="{3B069C43-631A-4E2C-B03D-7FF9C17526DD}"/>
              </a:ext>
            </a:extLst>
          </p:cNvPr>
          <p:cNvSpPr/>
          <p:nvPr/>
        </p:nvSpPr>
        <p:spPr>
          <a:xfrm>
            <a:off x="2505940" y="3673272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보도일을 입력해주세요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예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) 2021-10-15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CB6647-CC56-4F90-A9B6-9B47CBFBC326}"/>
              </a:ext>
            </a:extLst>
          </p:cNvPr>
          <p:cNvSpPr txBox="1"/>
          <p:nvPr/>
        </p:nvSpPr>
        <p:spPr>
          <a:xfrm>
            <a:off x="5744294" y="1297675"/>
            <a:ext cx="10502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등록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1C815D7-A6AE-4F90-9E5C-A024140F7BD2}"/>
              </a:ext>
            </a:extLst>
          </p:cNvPr>
          <p:cNvSpPr/>
          <p:nvPr/>
        </p:nvSpPr>
        <p:spPr bwMode="auto">
          <a:xfrm>
            <a:off x="1719477" y="146695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BD80CE-18DA-4718-B8B2-6935A88C7537}"/>
              </a:ext>
            </a:extLst>
          </p:cNvPr>
          <p:cNvSpPr/>
          <p:nvPr/>
        </p:nvSpPr>
        <p:spPr bwMode="auto">
          <a:xfrm>
            <a:off x="3493854" y="400506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676B479-F512-4237-9EAA-57F7684DB54B}"/>
              </a:ext>
            </a:extLst>
          </p:cNvPr>
          <p:cNvSpPr/>
          <p:nvPr/>
        </p:nvSpPr>
        <p:spPr bwMode="auto">
          <a:xfrm>
            <a:off x="4275777" y="401430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3A216D-215C-44C4-BDF2-A5E054C88D85}"/>
              </a:ext>
            </a:extLst>
          </p:cNvPr>
          <p:cNvSpPr/>
          <p:nvPr/>
        </p:nvSpPr>
        <p:spPr bwMode="auto">
          <a:xfrm>
            <a:off x="7160059" y="5543880"/>
            <a:ext cx="2526610" cy="86235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[</a:t>
            </a:r>
            <a:r>
              <a:rPr kumimoji="1" lang="ko-KR" altLang="en-US" sz="70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기획 의도</a:t>
            </a:r>
            <a:r>
              <a:rPr kumimoji="1" lang="en-US" altLang="ko-KR" sz="70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]</a:t>
            </a:r>
            <a:b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</a:b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10/26 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유선 연락 때 최대한 간단히 관리하고 싶다고 </a:t>
            </a:r>
            <a:r>
              <a:rPr lang="ko-KR" altLang="en-US" sz="700" b="0" dirty="0" err="1">
                <a:latin typeface="나눔고딕" pitchFamily="2" charset="-127"/>
                <a:ea typeface="나눔고딕" pitchFamily="2" charset="-127"/>
              </a:rPr>
              <a:t>요청해주셔서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,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 개발자님과 상의한 결과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좌측의 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4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가지 정보를 입력하는 방법을 </a:t>
            </a:r>
            <a:r>
              <a:rPr lang="ko-KR" altLang="en-US" sz="700" b="0" dirty="0" err="1">
                <a:latin typeface="나눔고딕" pitchFamily="2" charset="-127"/>
                <a:ea typeface="나눔고딕" pitchFamily="2" charset="-127"/>
              </a:rPr>
              <a:t>제안해주셨습니다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.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07FDC2-BA1F-4CC1-92AE-4385B3A09FAE}"/>
              </a:ext>
            </a:extLst>
          </p:cNvPr>
          <p:cNvSpPr/>
          <p:nvPr/>
        </p:nvSpPr>
        <p:spPr bwMode="auto">
          <a:xfrm>
            <a:off x="2537623" y="2104199"/>
            <a:ext cx="1440160" cy="1078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latin typeface="+mn-ea"/>
                <a:ea typeface="+mn-ea"/>
              </a:rPr>
              <a:t>No</a:t>
            </a:r>
            <a:r>
              <a:rPr lang="ko-KR" altLang="en-US" sz="500" dirty="0">
                <a:latin typeface="+mn-ea"/>
                <a:ea typeface="+mn-ea"/>
              </a:rPr>
              <a:t> </a:t>
            </a:r>
            <a:r>
              <a:rPr lang="en-US" altLang="ko-KR" sz="500" dirty="0">
                <a:latin typeface="+mn-ea"/>
                <a:ea typeface="+mn-ea"/>
              </a:rPr>
              <a:t>Image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A8067-5A36-41AD-B948-5CAA45989EC8}"/>
              </a:ext>
            </a:extLst>
          </p:cNvPr>
          <p:cNvSpPr txBox="1"/>
          <p:nvPr/>
        </p:nvSpPr>
        <p:spPr>
          <a:xfrm>
            <a:off x="4080773" y="2804769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용량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0E10AA-741F-4632-94C2-6E1CA7BEDD22}"/>
              </a:ext>
            </a:extLst>
          </p:cNvPr>
          <p:cNvSpPr/>
          <p:nvPr/>
        </p:nvSpPr>
        <p:spPr bwMode="auto">
          <a:xfrm>
            <a:off x="5223159" y="4272789"/>
            <a:ext cx="1440160" cy="1078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C0653A-3AAF-4634-9ED4-4B5EA4B61A21}"/>
              </a:ext>
            </a:extLst>
          </p:cNvPr>
          <p:cNvSpPr txBox="1"/>
          <p:nvPr/>
        </p:nvSpPr>
        <p:spPr>
          <a:xfrm>
            <a:off x="6661839" y="4809406"/>
            <a:ext cx="7633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 사이즈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x 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 descr="장정훈 인텔리빅스 대표는 &quot;이번 인증 시험에서 전 부문 최상급 등급을 받은 것은 공신력 있는 기관을 통해 기술력을 한 번 더 인정받았다는 점에서 의미가 크다&quot;고 말했다. (사진=김동원 기자)">
            <a:extLst>
              <a:ext uri="{FF2B5EF4-FFF2-40B4-BE49-F238E27FC236}">
                <a16:creationId xmlns:a16="http://schemas.microsoft.com/office/drawing/2014/main" id="{B283665A-EC50-42E5-8D71-0527E8FEF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58" y="4272788"/>
            <a:ext cx="1440160" cy="10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0687FC3-1BA3-4E0B-A5F1-A1102A71FE06}"/>
              </a:ext>
            </a:extLst>
          </p:cNvPr>
          <p:cNvCxnSpPr>
            <a:cxnSpLocks/>
            <a:stCxn id="40" idx="3"/>
            <a:endCxn id="4" idx="0"/>
          </p:cNvCxnSpPr>
          <p:nvPr/>
        </p:nvCxnSpPr>
        <p:spPr bwMode="auto">
          <a:xfrm>
            <a:off x="4069918" y="2612391"/>
            <a:ext cx="2274917" cy="1439946"/>
          </a:xfrm>
          <a:prstGeom prst="bentConnector2">
            <a:avLst/>
          </a:prstGeom>
          <a:solidFill>
            <a:schemeClr val="accent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2E979A-0982-40B4-945B-4A0DC53FC285}"/>
              </a:ext>
            </a:extLst>
          </p:cNvPr>
          <p:cNvSpPr txBox="1"/>
          <p:nvPr/>
        </p:nvSpPr>
        <p:spPr>
          <a:xfrm>
            <a:off x="5433251" y="2400918"/>
            <a:ext cx="4427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FEF10-EACE-4C84-A8D7-5AAA9CFD77FF}"/>
              </a:ext>
            </a:extLst>
          </p:cNvPr>
          <p:cNvSpPr txBox="1"/>
          <p:nvPr/>
        </p:nvSpPr>
        <p:spPr>
          <a:xfrm>
            <a:off x="5478433" y="4070212"/>
            <a:ext cx="4427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후</a:t>
            </a:r>
          </a:p>
        </p:txBody>
      </p:sp>
      <p:sp>
        <p:nvSpPr>
          <p:cNvPr id="47" name="Text Box">
            <a:extLst>
              <a:ext uri="{FF2B5EF4-FFF2-40B4-BE49-F238E27FC236}">
                <a16:creationId xmlns:a16="http://schemas.microsoft.com/office/drawing/2014/main" id="{B8D9C80F-1A00-4D4F-8A18-483E61178778}"/>
              </a:ext>
            </a:extLst>
          </p:cNvPr>
          <p:cNvSpPr/>
          <p:nvPr/>
        </p:nvSpPr>
        <p:spPr>
          <a:xfrm>
            <a:off x="4128082" y="2996525"/>
            <a:ext cx="763731" cy="17997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이미지 업로드</a:t>
            </a:r>
            <a:endParaRPr lang="en-US" sz="600" b="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9" name="Text Box">
            <a:extLst>
              <a:ext uri="{FF2B5EF4-FFF2-40B4-BE49-F238E27FC236}">
                <a16:creationId xmlns:a16="http://schemas.microsoft.com/office/drawing/2014/main" id="{9BBE2382-5519-44FE-99E3-8D95C05B82C3}"/>
              </a:ext>
            </a:extLst>
          </p:cNvPr>
          <p:cNvSpPr/>
          <p:nvPr/>
        </p:nvSpPr>
        <p:spPr>
          <a:xfrm>
            <a:off x="6730579" y="5151490"/>
            <a:ext cx="763731" cy="17997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이미지 업로드</a:t>
            </a:r>
            <a:endParaRPr lang="en-US" sz="600" b="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38" name="표 6">
            <a:extLst>
              <a:ext uri="{FF2B5EF4-FFF2-40B4-BE49-F238E27FC236}">
                <a16:creationId xmlns:a16="http://schemas.microsoft.com/office/drawing/2014/main" id="{DD485659-F511-46B7-9074-59D3C1325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05228"/>
              </p:ext>
            </p:extLst>
          </p:nvPr>
        </p:nvGraphicFramePr>
        <p:xfrm>
          <a:off x="127670" y="105273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251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F069256-758F-4FAB-A7B1-341493195FEF}"/>
              </a:ext>
            </a:extLst>
          </p:cNvPr>
          <p:cNvSpPr txBox="1"/>
          <p:nvPr/>
        </p:nvSpPr>
        <p:spPr>
          <a:xfrm>
            <a:off x="6669151" y="4938758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용량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40B51-1EA8-498B-AE19-E7EF8C646D8F}"/>
              </a:ext>
            </a:extLst>
          </p:cNvPr>
          <p:cNvSpPr txBox="1"/>
          <p:nvPr/>
        </p:nvSpPr>
        <p:spPr>
          <a:xfrm>
            <a:off x="4069918" y="2661750"/>
            <a:ext cx="7633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 사이즈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x</a:t>
            </a:r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56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195F49D-CDE6-455A-9D15-D9BBFDE5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73113"/>
              </p:ext>
            </p:extLst>
          </p:nvPr>
        </p:nvGraphicFramePr>
        <p:xfrm>
          <a:off x="1792643" y="1546454"/>
          <a:ext cx="4879900" cy="20625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51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27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  <a:tr h="12512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썸네일</a:t>
                      </a:r>
                      <a:b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업로드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6546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연결 </a:t>
                      </a:r>
                      <a: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311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보도일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27163"/>
                  </a:ext>
                </a:extLst>
              </a:tr>
            </a:tbl>
          </a:graphicData>
        </a:graphic>
      </p:graphicFrame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58AE9EA-CD4B-427D-AEAB-C79C78799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뉴스룸</a:t>
            </a:r>
            <a:r>
              <a:rPr lang="ko-KR" altLang="en-US" dirty="0"/>
              <a:t>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뉴스 상세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F54A553-2E70-475B-B9C1-6AA11CC113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22D87D0-20D8-40E6-9F20-7BF433E60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322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상세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564863" y="386104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303135" y="386104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목록으로</a:t>
            </a:r>
          </a:p>
        </p:txBody>
      </p:sp>
      <p:sp>
        <p:nvSpPr>
          <p:cNvPr id="34" name="Text Box">
            <a:extLst>
              <a:ext uri="{FF2B5EF4-FFF2-40B4-BE49-F238E27FC236}">
                <a16:creationId xmlns:a16="http://schemas.microsoft.com/office/drawing/2014/main" id="{148DB146-B276-4900-A988-369C03865047}"/>
              </a:ext>
            </a:extLst>
          </p:cNvPr>
          <p:cNvSpPr/>
          <p:nvPr/>
        </p:nvSpPr>
        <p:spPr>
          <a:xfrm>
            <a:off x="2503867" y="1592021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600" b="0" dirty="0" err="1">
                <a:solidFill>
                  <a:srgbClr val="000000"/>
                </a:solidFill>
                <a:latin typeface="+mj-ea"/>
                <a:ea typeface="+mj-ea"/>
              </a:rPr>
              <a:t>인텔리빅스</a:t>
            </a:r>
            <a:r>
              <a:rPr lang="en-US" altLang="ko-KR" sz="600" b="0" dirty="0">
                <a:solidFill>
                  <a:srgbClr val="000000"/>
                </a:solidFill>
                <a:latin typeface="+mj-ea"/>
                <a:ea typeface="+mj-ea"/>
              </a:rPr>
              <a:t>, NH</a:t>
            </a:r>
            <a:r>
              <a:rPr lang="ko-KR" altLang="en-US" sz="600" b="0" dirty="0">
                <a:solidFill>
                  <a:srgbClr val="000000"/>
                </a:solidFill>
                <a:latin typeface="+mj-ea"/>
                <a:ea typeface="+mj-ea"/>
              </a:rPr>
              <a:t>투자증권과 </a:t>
            </a:r>
            <a:r>
              <a:rPr lang="en-US" altLang="ko-KR" sz="600" b="0" dirty="0">
                <a:solidFill>
                  <a:srgbClr val="000000"/>
                </a:solidFill>
                <a:latin typeface="+mj-ea"/>
                <a:ea typeface="+mj-ea"/>
              </a:rPr>
              <a:t>IPO </a:t>
            </a:r>
            <a:r>
              <a:rPr lang="ko-KR" altLang="en-US" sz="600" b="0" dirty="0">
                <a:solidFill>
                  <a:srgbClr val="000000"/>
                </a:solidFill>
                <a:latin typeface="+mj-ea"/>
                <a:ea typeface="+mj-ea"/>
              </a:rPr>
              <a:t>주관 계약</a:t>
            </a: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CDFAD783-BAA0-44EB-990C-5D9F281B190A}"/>
              </a:ext>
            </a:extLst>
          </p:cNvPr>
          <p:cNvSpPr/>
          <p:nvPr/>
        </p:nvSpPr>
        <p:spPr>
          <a:xfrm>
            <a:off x="2503867" y="3114430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b="0" dirty="0">
                <a:solidFill>
                  <a:schemeClr val="tx1"/>
                </a:solidFill>
                <a:latin typeface="+mj-ea"/>
                <a:ea typeface="+mj-ea"/>
              </a:rPr>
              <a:t>https://blog.naver.com/intellivix_illisis/222536578351</a:t>
            </a:r>
          </a:p>
        </p:txBody>
      </p:sp>
      <p:graphicFrame>
        <p:nvGraphicFramePr>
          <p:cNvPr id="20" name="Group 100">
            <a:extLst>
              <a:ext uri="{FF2B5EF4-FFF2-40B4-BE49-F238E27FC236}">
                <a16:creationId xmlns:a16="http://schemas.microsoft.com/office/drawing/2014/main" id="{BA414CB6-187C-480B-B619-1AD4FD587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07202"/>
              </p:ext>
            </p:extLst>
          </p:nvPr>
        </p:nvGraphicFramePr>
        <p:xfrm>
          <a:off x="7040438" y="980728"/>
          <a:ext cx="2719513" cy="899194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상세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뉴스 입력 시 등록된 정보 제공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수정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19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목록으로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772BF8-E2E2-4D7F-99FC-D0181D765416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C3BAAA-AC4C-4CE9-9603-ED4BBA6C7F90}"/>
              </a:ext>
            </a:extLst>
          </p:cNvPr>
          <p:cNvSpPr txBox="1"/>
          <p:nvPr/>
        </p:nvSpPr>
        <p:spPr>
          <a:xfrm>
            <a:off x="5744294" y="1297675"/>
            <a:ext cx="10502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수정</a:t>
            </a:r>
          </a:p>
        </p:txBody>
      </p:sp>
      <p:sp>
        <p:nvSpPr>
          <p:cNvPr id="23" name="Text Box">
            <a:extLst>
              <a:ext uri="{FF2B5EF4-FFF2-40B4-BE49-F238E27FC236}">
                <a16:creationId xmlns:a16="http://schemas.microsoft.com/office/drawing/2014/main" id="{38EEF2F9-B8AD-43F9-9570-908C2B6AC87F}"/>
              </a:ext>
            </a:extLst>
          </p:cNvPr>
          <p:cNvSpPr/>
          <p:nvPr/>
        </p:nvSpPr>
        <p:spPr>
          <a:xfrm>
            <a:off x="2504940" y="3390215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600" b="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2021-10-15</a:t>
            </a:r>
            <a:endParaRPr lang="en-US" sz="600" b="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8797469-43F6-410E-97C0-8A05B1FAFF76}"/>
              </a:ext>
            </a:extLst>
          </p:cNvPr>
          <p:cNvSpPr/>
          <p:nvPr/>
        </p:nvSpPr>
        <p:spPr bwMode="auto">
          <a:xfrm>
            <a:off x="1719477" y="146695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B377289-3B5F-4D57-94CF-1901108B95BD}"/>
              </a:ext>
            </a:extLst>
          </p:cNvPr>
          <p:cNvSpPr/>
          <p:nvPr/>
        </p:nvSpPr>
        <p:spPr bwMode="auto">
          <a:xfrm>
            <a:off x="3492855" y="378904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B40F13-81CA-4794-AAE2-6BB8828D9450}"/>
              </a:ext>
            </a:extLst>
          </p:cNvPr>
          <p:cNvSpPr/>
          <p:nvPr/>
        </p:nvSpPr>
        <p:spPr bwMode="auto">
          <a:xfrm>
            <a:off x="4274778" y="379827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8" name="Picture 2" descr="장정훈 인텔리빅스 대표는 &quot;이번 인증 시험에서 전 부문 최상급 등급을 받은 것은 공신력 있는 기관을 통해 기술력을 한 번 더 인정받았다는 점에서 의미가 크다&quot;고 말했다. (사진=김동원 기자)">
            <a:extLst>
              <a:ext uri="{FF2B5EF4-FFF2-40B4-BE49-F238E27FC236}">
                <a16:creationId xmlns:a16="http://schemas.microsoft.com/office/drawing/2014/main" id="{3AAB05F2-8B88-4237-82C3-C96A2602C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67" y="1906592"/>
            <a:ext cx="1440160" cy="10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A68229D8-12FE-4904-BB4C-6C11DCB24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05228"/>
              </p:ext>
            </p:extLst>
          </p:nvPr>
        </p:nvGraphicFramePr>
        <p:xfrm>
          <a:off x="127670" y="105273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2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45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58AE9EA-CD4B-427D-AEAB-C79C78799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뉴스룸</a:t>
            </a:r>
            <a:r>
              <a:rPr lang="ko-KR" altLang="en-US" dirty="0"/>
              <a:t>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뉴스 수정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F54A553-2E70-475B-B9C1-6AA11CC113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22D87D0-20D8-40E6-9F20-7BF433E60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322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수정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EEFCDE-1EA5-4E80-9A32-40EE9F50B630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700764" y="4095033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439036" y="4095033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20" name="Group 100">
            <a:extLst>
              <a:ext uri="{FF2B5EF4-FFF2-40B4-BE49-F238E27FC236}">
                <a16:creationId xmlns:a16="http://schemas.microsoft.com/office/drawing/2014/main" id="{BA414CB6-187C-480B-B619-1AD4FD587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23218"/>
              </p:ext>
            </p:extLst>
          </p:nvPr>
        </p:nvGraphicFramePr>
        <p:xfrm>
          <a:off x="7040438" y="980728"/>
          <a:ext cx="2719513" cy="9216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 수정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시 입력된 정보 기본 제공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수정된 정보로 등록 완료 후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19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772BF8-E2E2-4D7F-99FC-D0181D765416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C3BAAA-AC4C-4CE9-9603-ED4BBA6C7F90}"/>
              </a:ext>
            </a:extLst>
          </p:cNvPr>
          <p:cNvSpPr txBox="1"/>
          <p:nvPr/>
        </p:nvSpPr>
        <p:spPr>
          <a:xfrm>
            <a:off x="5744294" y="1297675"/>
            <a:ext cx="10502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수정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8797469-43F6-410E-97C0-8A05B1FAFF76}"/>
              </a:ext>
            </a:extLst>
          </p:cNvPr>
          <p:cNvSpPr/>
          <p:nvPr/>
        </p:nvSpPr>
        <p:spPr bwMode="auto">
          <a:xfrm>
            <a:off x="1719477" y="146695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B377289-3B5F-4D57-94CF-1901108B95BD}"/>
              </a:ext>
            </a:extLst>
          </p:cNvPr>
          <p:cNvSpPr/>
          <p:nvPr/>
        </p:nvSpPr>
        <p:spPr bwMode="auto">
          <a:xfrm>
            <a:off x="3628756" y="402302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B40F13-81CA-4794-AAE2-6BB8828D9450}"/>
              </a:ext>
            </a:extLst>
          </p:cNvPr>
          <p:cNvSpPr/>
          <p:nvPr/>
        </p:nvSpPr>
        <p:spPr bwMode="auto">
          <a:xfrm>
            <a:off x="4410679" y="403226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0419785-FAE8-4DF9-8B5B-D52DCB1D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80394"/>
              </p:ext>
            </p:extLst>
          </p:nvPr>
        </p:nvGraphicFramePr>
        <p:xfrm>
          <a:off x="1792643" y="1546454"/>
          <a:ext cx="4879900" cy="2350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51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27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  <a:tr h="15393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썸네일</a:t>
                      </a:r>
                      <a:b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업로드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6546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연결 </a:t>
                      </a:r>
                      <a:r>
                        <a:rPr lang="en-US" altLang="ko-KR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311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보도일</a:t>
                      </a:r>
                      <a:r>
                        <a:rPr lang="en-US" altLang="ko-KR" sz="6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US" sz="600" b="0" u="non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27163"/>
                  </a:ext>
                </a:extLst>
              </a:tr>
            </a:tbl>
          </a:graphicData>
        </a:graphic>
      </p:graphicFrame>
      <p:sp>
        <p:nvSpPr>
          <p:cNvPr id="33" name="Text Box">
            <a:extLst>
              <a:ext uri="{FF2B5EF4-FFF2-40B4-BE49-F238E27FC236}">
                <a16:creationId xmlns:a16="http://schemas.microsoft.com/office/drawing/2014/main" id="{148C0C37-9659-4B8F-B7B4-2662D1A9FA90}"/>
              </a:ext>
            </a:extLst>
          </p:cNvPr>
          <p:cNvSpPr/>
          <p:nvPr/>
        </p:nvSpPr>
        <p:spPr>
          <a:xfrm>
            <a:off x="2503867" y="1592021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600" b="0" dirty="0" err="1">
                <a:solidFill>
                  <a:srgbClr val="000000"/>
                </a:solidFill>
                <a:latin typeface="+mj-ea"/>
                <a:ea typeface="+mj-ea"/>
              </a:rPr>
              <a:t>인텔리빅스</a:t>
            </a:r>
            <a:r>
              <a:rPr lang="en-US" altLang="ko-KR" sz="600" b="0" dirty="0">
                <a:solidFill>
                  <a:srgbClr val="000000"/>
                </a:solidFill>
                <a:latin typeface="+mj-ea"/>
                <a:ea typeface="+mj-ea"/>
              </a:rPr>
              <a:t>, NH</a:t>
            </a:r>
            <a:r>
              <a:rPr lang="ko-KR" altLang="en-US" sz="600" b="0" dirty="0">
                <a:solidFill>
                  <a:srgbClr val="000000"/>
                </a:solidFill>
                <a:latin typeface="+mj-ea"/>
                <a:ea typeface="+mj-ea"/>
              </a:rPr>
              <a:t>투자증권과 </a:t>
            </a:r>
            <a:r>
              <a:rPr lang="en-US" altLang="ko-KR" sz="600" b="0" dirty="0">
                <a:solidFill>
                  <a:srgbClr val="000000"/>
                </a:solidFill>
                <a:latin typeface="+mj-ea"/>
                <a:ea typeface="+mj-ea"/>
              </a:rPr>
              <a:t>IPO </a:t>
            </a:r>
            <a:r>
              <a:rPr lang="ko-KR" altLang="en-US" sz="600" b="0" dirty="0">
                <a:solidFill>
                  <a:srgbClr val="000000"/>
                </a:solidFill>
                <a:latin typeface="+mj-ea"/>
                <a:ea typeface="+mj-ea"/>
              </a:rPr>
              <a:t>주관 계약</a:t>
            </a:r>
          </a:p>
        </p:txBody>
      </p:sp>
      <p:sp>
        <p:nvSpPr>
          <p:cNvPr id="35" name="Text Box">
            <a:extLst>
              <a:ext uri="{FF2B5EF4-FFF2-40B4-BE49-F238E27FC236}">
                <a16:creationId xmlns:a16="http://schemas.microsoft.com/office/drawing/2014/main" id="{EE958527-FFA6-43BF-AE86-3B35C77EFD69}"/>
              </a:ext>
            </a:extLst>
          </p:cNvPr>
          <p:cNvSpPr/>
          <p:nvPr/>
        </p:nvSpPr>
        <p:spPr>
          <a:xfrm>
            <a:off x="2503867" y="3405373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b="0" dirty="0">
                <a:solidFill>
                  <a:schemeClr val="tx1"/>
                </a:solidFill>
                <a:latin typeface="+mj-ea"/>
                <a:ea typeface="+mj-ea"/>
              </a:rPr>
              <a:t>https://blog.naver.com/intellivix_illisis/222536578351</a:t>
            </a:r>
          </a:p>
        </p:txBody>
      </p:sp>
      <p:sp>
        <p:nvSpPr>
          <p:cNvPr id="36" name="Text Box">
            <a:extLst>
              <a:ext uri="{FF2B5EF4-FFF2-40B4-BE49-F238E27FC236}">
                <a16:creationId xmlns:a16="http://schemas.microsoft.com/office/drawing/2014/main" id="{482CB94B-DCF6-4E15-A7B9-E8913068E3C4}"/>
              </a:ext>
            </a:extLst>
          </p:cNvPr>
          <p:cNvSpPr/>
          <p:nvPr/>
        </p:nvSpPr>
        <p:spPr>
          <a:xfrm>
            <a:off x="2504940" y="3681158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600" b="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2021-10-15</a:t>
            </a:r>
            <a:endParaRPr lang="en-US" sz="600" b="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D1D0813-8D89-4ED5-A990-D937C55F03CF}"/>
              </a:ext>
            </a:extLst>
          </p:cNvPr>
          <p:cNvSpPr/>
          <p:nvPr/>
        </p:nvSpPr>
        <p:spPr bwMode="auto">
          <a:xfrm>
            <a:off x="1719477" y="146695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8" name="Text Box">
            <a:extLst>
              <a:ext uri="{FF2B5EF4-FFF2-40B4-BE49-F238E27FC236}">
                <a16:creationId xmlns:a16="http://schemas.microsoft.com/office/drawing/2014/main" id="{8FB86D88-56B1-4217-887D-3A9AC2D6FF47}"/>
              </a:ext>
            </a:extLst>
          </p:cNvPr>
          <p:cNvSpPr/>
          <p:nvPr/>
        </p:nvSpPr>
        <p:spPr>
          <a:xfrm>
            <a:off x="4027306" y="2913754"/>
            <a:ext cx="763731" cy="17997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chemeClr val="bg1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이미지 업로드</a:t>
            </a:r>
            <a:endParaRPr lang="en-US" sz="600" b="0" dirty="0">
              <a:solidFill>
                <a:schemeClr val="bg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42" name="Picture 2" descr="장정훈 인텔리빅스 대표는 &quot;이번 인증 시험에서 전 부문 최상급 등급을 받은 것은 공신력 있는 기관을 통해 기술력을 한 번 더 인정받았다는 점에서 의미가 크다&quot;고 말했다. (사진=김동원 기자)">
            <a:extLst>
              <a:ext uri="{FF2B5EF4-FFF2-40B4-BE49-F238E27FC236}">
                <a16:creationId xmlns:a16="http://schemas.microsoft.com/office/drawing/2014/main" id="{28D805C9-4BF0-4EF7-B96D-34A38639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51" y="2030451"/>
            <a:ext cx="1440160" cy="10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545296D7-425E-4E0F-893B-48FEF88F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05228"/>
              </p:ext>
            </p:extLst>
          </p:nvPr>
        </p:nvGraphicFramePr>
        <p:xfrm>
          <a:off x="127670" y="105273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251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5A2C54A-837C-44F6-AB7C-3EE27C940CE7}"/>
              </a:ext>
            </a:extLst>
          </p:cNvPr>
          <p:cNvSpPr txBox="1"/>
          <p:nvPr/>
        </p:nvSpPr>
        <p:spPr>
          <a:xfrm>
            <a:off x="3970266" y="2725952"/>
            <a:ext cx="5229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용량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194B6-F79B-4299-BF80-DB51CEF8AA4D}"/>
              </a:ext>
            </a:extLst>
          </p:cNvPr>
          <p:cNvSpPr txBox="1"/>
          <p:nvPr/>
        </p:nvSpPr>
        <p:spPr>
          <a:xfrm>
            <a:off x="3959411" y="2582933"/>
            <a:ext cx="7633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 사이즈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x</a:t>
            </a:r>
            <a:r>
              <a:rPr lang="ko-KR" altLang="en-US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5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468EBD-6162-499E-8807-8C71EDB09E77}"/>
              </a:ext>
            </a:extLst>
          </p:cNvPr>
          <p:cNvSpPr/>
          <p:nvPr/>
        </p:nvSpPr>
        <p:spPr bwMode="auto">
          <a:xfrm>
            <a:off x="7790533" y="6404531"/>
            <a:ext cx="2113880" cy="453469"/>
          </a:xfrm>
          <a:prstGeom prst="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TO. </a:t>
            </a: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원호님</a:t>
            </a:r>
            <a:b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</a:b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이미지 용량 제한을 어떻게 설정하면 될까요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?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9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2449BA5-A31D-4A06-ADEC-73B796AD6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D20991B-7DA5-4CCE-8C55-DE6865F83A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관리자 계정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CC1CCA3-16C2-4BDC-85CF-A7932936B4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FF266D5-C925-4BAD-916D-F377EE12D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5977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 관리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506E2F0-04A1-4199-8922-4A0FED2D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12535"/>
              </p:ext>
            </p:extLst>
          </p:nvPr>
        </p:nvGraphicFramePr>
        <p:xfrm>
          <a:off x="1680791" y="2547207"/>
          <a:ext cx="5201867" cy="212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3814018256"/>
                    </a:ext>
                  </a:extLst>
                </a:gridCol>
                <a:gridCol w="254853">
                  <a:extLst>
                    <a:ext uri="{9D8B030D-6E8A-4147-A177-3AD203B41FA5}">
                      <a16:colId xmlns:a16="http://schemas.microsoft.com/office/drawing/2014/main" val="31735158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91062612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64760764"/>
                    </a:ext>
                  </a:extLst>
                </a:gridCol>
                <a:gridCol w="866470">
                  <a:extLst>
                    <a:ext uri="{9D8B030D-6E8A-4147-A177-3AD203B41FA5}">
                      <a16:colId xmlns:a16="http://schemas.microsoft.com/office/drawing/2014/main" val="3647166521"/>
                    </a:ext>
                  </a:extLst>
                </a:gridCol>
                <a:gridCol w="1144059">
                  <a:extLst>
                    <a:ext uri="{9D8B030D-6E8A-4147-A177-3AD203B41FA5}">
                      <a16:colId xmlns:a16="http://schemas.microsoft.com/office/drawing/2014/main" val="1845311879"/>
                    </a:ext>
                  </a:extLst>
                </a:gridCol>
                <a:gridCol w="1144059">
                  <a:extLst>
                    <a:ext uri="{9D8B030D-6E8A-4147-A177-3AD203B41FA5}">
                      <a16:colId xmlns:a16="http://schemas.microsoft.com/office/drawing/2014/main" val="124835016"/>
                    </a:ext>
                  </a:extLst>
                </a:gridCol>
              </a:tblGrid>
              <a:tr h="25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등록일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등급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휴대폰 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E-Mail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35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-09-21</a:t>
                      </a:r>
                      <a:endParaRPr lang="en-US" sz="6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noProof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김이름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마스터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010-1234-1234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abc000@intellivix.com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9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2021-09-05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최이름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일반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010-1234-1234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abc000@intellivix.com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2021-08-12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박이름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일반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010-1234-1234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abc000@intellivix.com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876">
                <a:tc gridSpan="7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-07-21</a:t>
                      </a:r>
                      <a:endParaRPr lang="en-US" sz="600" dirty="0">
                        <a:solidFill>
                          <a:srgbClr val="5F5F5F"/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일반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010-1234-1234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abc000@intellivix.com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49491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2021-06-05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고이름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일반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010-1234-1234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abc000@intellivix.com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2021-05-12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유이름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일반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010-1234-1234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abc000@intellivix.com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0980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560BF8A-A420-4E3D-BE21-C7E8A5BEB745}"/>
              </a:ext>
            </a:extLst>
          </p:cNvPr>
          <p:cNvGraphicFramePr>
            <a:graphicFrameLocks noGrp="1"/>
          </p:cNvGraphicFramePr>
          <p:nvPr/>
        </p:nvGraphicFramePr>
        <p:xfrm>
          <a:off x="1700134" y="1873673"/>
          <a:ext cx="5008297" cy="27122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2452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3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검색어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5863678" y="4742315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관리자 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5265552" y="4739461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삭제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:a16="http://schemas.microsoft.com/office/drawing/2014/main" id="{44ED31DB-3967-4F50-BB27-BDB04E62D89E}"/>
              </a:ext>
            </a:extLst>
          </p:cNvPr>
          <p:cNvSpPr/>
          <p:nvPr/>
        </p:nvSpPr>
        <p:spPr>
          <a:xfrm>
            <a:off x="2412582" y="1919311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관리자명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휴대폰 번호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C28DDCA-E368-4B6E-9998-9C9711057BDB}"/>
              </a:ext>
            </a:extLst>
          </p:cNvPr>
          <p:cNvSpPr/>
          <p:nvPr/>
        </p:nvSpPr>
        <p:spPr bwMode="auto">
          <a:xfrm>
            <a:off x="5277675" y="1915081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7D1FE-0A00-4BD7-8398-EF0D380C276C}"/>
              </a:ext>
            </a:extLst>
          </p:cNvPr>
          <p:cNvSpPr txBox="1"/>
          <p:nvPr/>
        </p:nvSpPr>
        <p:spPr>
          <a:xfrm>
            <a:off x="4088110" y="3641813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45231-F0D8-4683-B762-0E57D112BD37}"/>
              </a:ext>
            </a:extLst>
          </p:cNvPr>
          <p:cNvSpPr/>
          <p:nvPr/>
        </p:nvSpPr>
        <p:spPr>
          <a:xfrm>
            <a:off x="3368372" y="5050514"/>
            <a:ext cx="15776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7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◀◀    ◀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  </a:t>
            </a: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1    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2    3   </a:t>
            </a: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▶   ▶▶</a:t>
            </a:r>
          </a:p>
        </p:txBody>
      </p: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38FC7EC3-805A-4637-97FD-38B1FAB4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53844"/>
              </p:ext>
            </p:extLst>
          </p:nvPr>
        </p:nvGraphicFramePr>
        <p:xfrm>
          <a:off x="127670" y="105332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39991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2CF0B1-7A67-4E47-9A5F-2E815F89A98A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FE4201C-14E1-403B-8431-EC54E481E2AC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2" name="Group 100">
            <a:extLst>
              <a:ext uri="{FF2B5EF4-FFF2-40B4-BE49-F238E27FC236}">
                <a16:creationId xmlns:a16="http://schemas.microsoft.com/office/drawing/2014/main" id="{CAFBAF6F-F223-44CE-8D3E-1DA59DD7A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96017"/>
              </p:ext>
            </p:extLst>
          </p:nvPr>
        </p:nvGraphicFramePr>
        <p:xfrm>
          <a:off x="7040438" y="980728"/>
          <a:ext cx="2719513" cy="18384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 검색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휴대폰 번호를 이용해 조건 검색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 버튼 클릭 시 해당 검색 건 하단 목록에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목록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휴대폰 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/E-Mail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제공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 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상세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창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6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체크박스 체크 후 게시물 삭제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미체크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후 삭제 버튼 클릭 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삭제할 게시물을 선택해주세요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alert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마스터 관리자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에게만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confirm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생성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3-2.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완료 시 팝업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05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관리자 등록 팝업 창 생성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마스터 관리자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에게만 버튼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38044233-9854-4FFF-95FF-44B32397F53D}"/>
              </a:ext>
            </a:extLst>
          </p:cNvPr>
          <p:cNvSpPr/>
          <p:nvPr/>
        </p:nvSpPr>
        <p:spPr bwMode="auto">
          <a:xfrm>
            <a:off x="1628126" y="180069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75025E7-E731-4AE8-9CB4-1AB9D275F4E5}"/>
              </a:ext>
            </a:extLst>
          </p:cNvPr>
          <p:cNvSpPr/>
          <p:nvPr/>
        </p:nvSpPr>
        <p:spPr bwMode="auto">
          <a:xfrm>
            <a:off x="1628126" y="246987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CF17FE0-C1C0-4420-A1DD-CC3E3E170ED0}"/>
              </a:ext>
            </a:extLst>
          </p:cNvPr>
          <p:cNvSpPr/>
          <p:nvPr/>
        </p:nvSpPr>
        <p:spPr bwMode="auto">
          <a:xfrm>
            <a:off x="5205667" y="467173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BD29F20-7643-4F6B-BE3E-37DA792F6863}"/>
              </a:ext>
            </a:extLst>
          </p:cNvPr>
          <p:cNvSpPr/>
          <p:nvPr/>
        </p:nvSpPr>
        <p:spPr bwMode="auto">
          <a:xfrm>
            <a:off x="5205667" y="1868069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185989A-8726-4900-8AA5-92D3245AC62E}"/>
              </a:ext>
            </a:extLst>
          </p:cNvPr>
          <p:cNvSpPr/>
          <p:nvPr/>
        </p:nvSpPr>
        <p:spPr bwMode="auto">
          <a:xfrm>
            <a:off x="5822704" y="467062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C26AED-9518-4610-89C0-16629CF4D750}"/>
              </a:ext>
            </a:extLst>
          </p:cNvPr>
          <p:cNvSpPr/>
          <p:nvPr/>
        </p:nvSpPr>
        <p:spPr bwMode="auto">
          <a:xfrm>
            <a:off x="2279868" y="2465651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AC62CE-F999-49BC-A43A-0AEF53B37CE7}"/>
              </a:ext>
            </a:extLst>
          </p:cNvPr>
          <p:cNvSpPr txBox="1"/>
          <p:nvPr/>
        </p:nvSpPr>
        <p:spPr>
          <a:xfrm>
            <a:off x="6042155" y="1309087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 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F5615A-DAF5-4178-A661-88B36A6E63C9}"/>
              </a:ext>
            </a:extLst>
          </p:cNvPr>
          <p:cNvSpPr/>
          <p:nvPr/>
        </p:nvSpPr>
        <p:spPr bwMode="auto">
          <a:xfrm>
            <a:off x="7184454" y="2924944"/>
            <a:ext cx="2376264" cy="114174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616F5A-0841-46B5-9252-06F3F536B44C}"/>
              </a:ext>
            </a:extLst>
          </p:cNvPr>
          <p:cNvSpPr txBox="1"/>
          <p:nvPr/>
        </p:nvSpPr>
        <p:spPr>
          <a:xfrm>
            <a:off x="7533253" y="3188037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삭제하시겠습니까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시 계정을 다시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등록해야합니다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5AE30E3-DCD6-45DC-999B-A169DB4F7C0E}"/>
              </a:ext>
            </a:extLst>
          </p:cNvPr>
          <p:cNvSpPr/>
          <p:nvPr/>
        </p:nvSpPr>
        <p:spPr bwMode="auto">
          <a:xfrm>
            <a:off x="7793928" y="3647423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확인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9E47C83-8F02-477F-A4A9-A61027394A61}"/>
              </a:ext>
            </a:extLst>
          </p:cNvPr>
          <p:cNvSpPr/>
          <p:nvPr/>
        </p:nvSpPr>
        <p:spPr bwMode="auto">
          <a:xfrm>
            <a:off x="8406806" y="3647423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9BEC17-057B-40AB-9B72-2A796C3241C0}"/>
              </a:ext>
            </a:extLst>
          </p:cNvPr>
          <p:cNvSpPr/>
          <p:nvPr/>
        </p:nvSpPr>
        <p:spPr bwMode="auto">
          <a:xfrm>
            <a:off x="7184454" y="4209706"/>
            <a:ext cx="2376264" cy="114174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B2B4C5-A949-483C-A307-87CB1D6F13D8}"/>
              </a:ext>
            </a:extLst>
          </p:cNvPr>
          <p:cNvSpPr txBox="1"/>
          <p:nvPr/>
        </p:nvSpPr>
        <p:spPr>
          <a:xfrm>
            <a:off x="7794901" y="4509192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완료되었습니다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87C3E72-D013-4847-B7EF-77C458E2A12B}"/>
              </a:ext>
            </a:extLst>
          </p:cNvPr>
          <p:cNvSpPr/>
          <p:nvPr/>
        </p:nvSpPr>
        <p:spPr bwMode="auto">
          <a:xfrm>
            <a:off x="7793928" y="4846875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확인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6298E94-C6D7-4C69-B859-9FB5D802D834}"/>
              </a:ext>
            </a:extLst>
          </p:cNvPr>
          <p:cNvSpPr/>
          <p:nvPr/>
        </p:nvSpPr>
        <p:spPr bwMode="auto">
          <a:xfrm>
            <a:off x="8406806" y="4846875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취소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6EB04A4-A76A-4171-BA55-EBE1D74A4559}"/>
              </a:ext>
            </a:extLst>
          </p:cNvPr>
          <p:cNvSpPr/>
          <p:nvPr/>
        </p:nvSpPr>
        <p:spPr bwMode="auto">
          <a:xfrm>
            <a:off x="7112446" y="2852795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BC7980-B1F8-4639-B9BC-55C681E933FD}"/>
              </a:ext>
            </a:extLst>
          </p:cNvPr>
          <p:cNvSpPr/>
          <p:nvPr/>
        </p:nvSpPr>
        <p:spPr bwMode="auto">
          <a:xfrm>
            <a:off x="7128147" y="4140490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-2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68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F5DEFEC7-50E7-4F7F-AA3F-6DB0B6B82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37427F6-3046-483A-9D9C-E2EC3C7188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관리자 계정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관리자 등록 팝업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EA5DCF08-BDD1-46EA-92DB-09BB0CC25E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8A849C64-22AE-48B4-8CBF-1087B6AEB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BAB9B3-64FB-44A8-9786-4E1EE30FF89D}"/>
              </a:ext>
            </a:extLst>
          </p:cNvPr>
          <p:cNvSpPr/>
          <p:nvPr/>
        </p:nvSpPr>
        <p:spPr bwMode="auto">
          <a:xfrm>
            <a:off x="2287910" y="1556792"/>
            <a:ext cx="2376264" cy="224509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6C8FD8-F3F4-4A69-8800-2AE590217DA4}"/>
              </a:ext>
            </a:extLst>
          </p:cNvPr>
          <p:cNvSpPr txBox="1"/>
          <p:nvPr/>
        </p:nvSpPr>
        <p:spPr>
          <a:xfrm>
            <a:off x="3079998" y="1767652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등록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A6E89C04-E244-4BDE-B1F4-6599D6FBD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16232"/>
              </p:ext>
            </p:extLst>
          </p:nvPr>
        </p:nvGraphicFramePr>
        <p:xfrm>
          <a:off x="2482972" y="2060848"/>
          <a:ext cx="198614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6">
                  <a:extLst>
                    <a:ext uri="{9D8B030D-6E8A-4147-A177-3AD203B41FA5}">
                      <a16:colId xmlns:a16="http://schemas.microsoft.com/office/drawing/2014/main" val="2003723990"/>
                    </a:ext>
                  </a:extLst>
                </a:gridCol>
                <a:gridCol w="1389114">
                  <a:extLst>
                    <a:ext uri="{9D8B030D-6E8A-4147-A177-3AD203B41FA5}">
                      <a16:colId xmlns:a16="http://schemas.microsoft.com/office/drawing/2014/main" val="31693047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이름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5495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등급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1131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핸드폰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065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아이디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1761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비밀번호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16534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8F71EB-0D4F-4E85-9DE3-7033E4FA48E8}"/>
              </a:ext>
            </a:extLst>
          </p:cNvPr>
          <p:cNvSpPr/>
          <p:nvPr/>
        </p:nvSpPr>
        <p:spPr bwMode="auto">
          <a:xfrm>
            <a:off x="3133497" y="2083775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b="0" dirty="0" err="1">
                <a:latin typeface="+mn-ea"/>
                <a:ea typeface="+mn-ea"/>
              </a:rPr>
              <a:t>서이름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04F55A-1D17-4DF7-A7EC-7035B124814A}"/>
              </a:ext>
            </a:extLst>
          </p:cNvPr>
          <p:cNvSpPr/>
          <p:nvPr/>
        </p:nvSpPr>
        <p:spPr bwMode="auto">
          <a:xfrm>
            <a:off x="3133497" y="2304963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일반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98608-B2D1-4B3A-B147-D3627EAA3A65}"/>
              </a:ext>
            </a:extLst>
          </p:cNvPr>
          <p:cNvSpPr/>
          <p:nvPr/>
        </p:nvSpPr>
        <p:spPr bwMode="auto">
          <a:xfrm>
            <a:off x="3133497" y="2523684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01012341234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1A06D9-6515-4CF0-B354-DB13F11EDC7D}"/>
              </a:ext>
            </a:extLst>
          </p:cNvPr>
          <p:cNvSpPr/>
          <p:nvPr/>
        </p:nvSpPr>
        <p:spPr bwMode="auto">
          <a:xfrm>
            <a:off x="3133497" y="2733183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abs002@intellivix.com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CD121B-6DB7-41C1-B82D-06585FDDDD17}"/>
              </a:ext>
            </a:extLst>
          </p:cNvPr>
          <p:cNvSpPr/>
          <p:nvPr/>
        </p:nvSpPr>
        <p:spPr bwMode="auto">
          <a:xfrm>
            <a:off x="3133497" y="2942682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32" name="그래픽 31" descr="오른쪽 캐럿 윤곽선">
            <a:extLst>
              <a:ext uri="{FF2B5EF4-FFF2-40B4-BE49-F238E27FC236}">
                <a16:creationId xmlns:a16="http://schemas.microsoft.com/office/drawing/2014/main" id="{C68DC8B8-02A8-4096-875E-6F0E1E134C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160118" y="2335723"/>
            <a:ext cx="105323" cy="105323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6667124-8A56-4966-B331-B7F7F7CF0AF2}"/>
              </a:ext>
            </a:extLst>
          </p:cNvPr>
          <p:cNvSpPr/>
          <p:nvPr/>
        </p:nvSpPr>
        <p:spPr bwMode="auto">
          <a:xfrm>
            <a:off x="2834481" y="3383758"/>
            <a:ext cx="504056" cy="18925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F5AFB44-8889-4F15-9FCB-7FC0BAE75760}"/>
              </a:ext>
            </a:extLst>
          </p:cNvPr>
          <p:cNvSpPr/>
          <p:nvPr/>
        </p:nvSpPr>
        <p:spPr bwMode="auto">
          <a:xfrm>
            <a:off x="3572753" y="338375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16CEF0-0482-4B65-B184-1ECBFB61D343}"/>
              </a:ext>
            </a:extLst>
          </p:cNvPr>
          <p:cNvSpPr/>
          <p:nvPr/>
        </p:nvSpPr>
        <p:spPr bwMode="auto">
          <a:xfrm>
            <a:off x="2287910" y="4509120"/>
            <a:ext cx="2376264" cy="114174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624B7E-E675-4E9F-B16D-D3CBDCC21372}"/>
              </a:ext>
            </a:extLst>
          </p:cNvPr>
          <p:cNvSpPr txBox="1"/>
          <p:nvPr/>
        </p:nvSpPr>
        <p:spPr>
          <a:xfrm>
            <a:off x="2906815" y="4815581"/>
            <a:ext cx="11384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등록이 완료되었습니다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9843521-7082-4769-AE31-55BEE6B20FB0}"/>
              </a:ext>
            </a:extLst>
          </p:cNvPr>
          <p:cNvSpPr/>
          <p:nvPr/>
        </p:nvSpPr>
        <p:spPr bwMode="auto">
          <a:xfrm>
            <a:off x="3224013" y="5143990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확인</a:t>
            </a:r>
          </a:p>
        </p:txBody>
      </p:sp>
      <p:graphicFrame>
        <p:nvGraphicFramePr>
          <p:cNvPr id="39" name="Group 100">
            <a:extLst>
              <a:ext uri="{FF2B5EF4-FFF2-40B4-BE49-F238E27FC236}">
                <a16:creationId xmlns:a16="http://schemas.microsoft.com/office/drawing/2014/main" id="{2FE0064E-6016-4AD9-A6C1-835A0E7F4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6098"/>
              </p:ext>
            </p:extLst>
          </p:nvPr>
        </p:nvGraphicFramePr>
        <p:xfrm>
          <a:off x="7040438" y="980728"/>
          <a:ext cx="2719513" cy="147272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등록 팝업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이메일을 아이디로 사용함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입력한 정보로 신규 관리자 등록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버튼 비활성화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6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팝업창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05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등록완료 팝업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(2)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등록 버튼 클릭 후 등록 완료 시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 클릭 시 팝업 닫히며 해당 건 관리자 목록에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F1162A5D-CF0A-446A-9E7F-365C66F72F2F}"/>
              </a:ext>
            </a:extLst>
          </p:cNvPr>
          <p:cNvSpPr/>
          <p:nvPr/>
        </p:nvSpPr>
        <p:spPr bwMode="auto">
          <a:xfrm>
            <a:off x="2215902" y="148478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8F9718C-9B58-4205-A5D6-F4F7B39DD761}"/>
              </a:ext>
            </a:extLst>
          </p:cNvPr>
          <p:cNvSpPr/>
          <p:nvPr/>
        </p:nvSpPr>
        <p:spPr bwMode="auto">
          <a:xfrm>
            <a:off x="2775990" y="333567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82FA68A-FE9C-4C9A-BA1B-116E498742D3}"/>
              </a:ext>
            </a:extLst>
          </p:cNvPr>
          <p:cNvSpPr/>
          <p:nvPr/>
        </p:nvSpPr>
        <p:spPr bwMode="auto">
          <a:xfrm>
            <a:off x="3500745" y="333284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7A2370-8112-42DB-8F34-0EC1299C5E22}"/>
              </a:ext>
            </a:extLst>
          </p:cNvPr>
          <p:cNvSpPr/>
          <p:nvPr/>
        </p:nvSpPr>
        <p:spPr bwMode="auto">
          <a:xfrm>
            <a:off x="2215902" y="443711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20D68B-476E-45DA-8977-BF2A0C3A1499}"/>
              </a:ext>
            </a:extLst>
          </p:cNvPr>
          <p:cNvSpPr/>
          <p:nvPr/>
        </p:nvSpPr>
        <p:spPr bwMode="auto">
          <a:xfrm>
            <a:off x="3133497" y="5079990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661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F5DEFEC7-50E7-4F7F-AA3F-6DB0B6B82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37427F6-3046-483A-9D9C-E2EC3C7188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관리자 계정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관리자 상세 팝업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EA5DCF08-BDD1-46EA-92DB-09BB0CC25E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8A849C64-22AE-48B4-8CBF-1087B6AEB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BAB9B3-64FB-44A8-9786-4E1EE30FF89D}"/>
              </a:ext>
            </a:extLst>
          </p:cNvPr>
          <p:cNvSpPr/>
          <p:nvPr/>
        </p:nvSpPr>
        <p:spPr bwMode="auto">
          <a:xfrm>
            <a:off x="889946" y="1412499"/>
            <a:ext cx="2376264" cy="252028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6C8FD8-F3F4-4A69-8800-2AE590217DA4}"/>
              </a:ext>
            </a:extLst>
          </p:cNvPr>
          <p:cNvSpPr txBox="1"/>
          <p:nvPr/>
        </p:nvSpPr>
        <p:spPr>
          <a:xfrm>
            <a:off x="1682034" y="1623359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상세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A6E89C04-E244-4BDE-B1F4-6599D6FBD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96351"/>
              </p:ext>
            </p:extLst>
          </p:nvPr>
        </p:nvGraphicFramePr>
        <p:xfrm>
          <a:off x="1085008" y="1916555"/>
          <a:ext cx="198614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6">
                  <a:extLst>
                    <a:ext uri="{9D8B030D-6E8A-4147-A177-3AD203B41FA5}">
                      <a16:colId xmlns:a16="http://schemas.microsoft.com/office/drawing/2014/main" val="2003723990"/>
                    </a:ext>
                  </a:extLst>
                </a:gridCol>
                <a:gridCol w="1389114">
                  <a:extLst>
                    <a:ext uri="{9D8B030D-6E8A-4147-A177-3AD203B41FA5}">
                      <a16:colId xmlns:a16="http://schemas.microsoft.com/office/drawing/2014/main" val="31693047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이름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5495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등급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1131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핸드폰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065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아이디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1761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비밀번호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16534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04F55A-1D17-4DF7-A7EC-7035B124814A}"/>
              </a:ext>
            </a:extLst>
          </p:cNvPr>
          <p:cNvSpPr/>
          <p:nvPr/>
        </p:nvSpPr>
        <p:spPr bwMode="auto">
          <a:xfrm>
            <a:off x="1735533" y="2160670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일반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CD121B-6DB7-41C1-B82D-06585FDDDD17}"/>
              </a:ext>
            </a:extLst>
          </p:cNvPr>
          <p:cNvSpPr/>
          <p:nvPr/>
        </p:nvSpPr>
        <p:spPr bwMode="auto">
          <a:xfrm>
            <a:off x="1718038" y="2802365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32" name="그래픽 31" descr="오른쪽 캐럿 윤곽선">
            <a:extLst>
              <a:ext uri="{FF2B5EF4-FFF2-40B4-BE49-F238E27FC236}">
                <a16:creationId xmlns:a16="http://schemas.microsoft.com/office/drawing/2014/main" id="{C68DC8B8-02A8-4096-875E-6F0E1E134C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762154" y="2191430"/>
            <a:ext cx="105323" cy="105323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6667124-8A56-4966-B331-B7F7F7CF0AF2}"/>
              </a:ext>
            </a:extLst>
          </p:cNvPr>
          <p:cNvSpPr/>
          <p:nvPr/>
        </p:nvSpPr>
        <p:spPr bwMode="auto">
          <a:xfrm>
            <a:off x="1436517" y="3455489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저장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F5AFB44-8889-4F15-9FCB-7FC0BAE75760}"/>
              </a:ext>
            </a:extLst>
          </p:cNvPr>
          <p:cNvSpPr/>
          <p:nvPr/>
        </p:nvSpPr>
        <p:spPr bwMode="auto">
          <a:xfrm>
            <a:off x="2174789" y="3455489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16CEF0-0482-4B65-B184-1ECBFB61D343}"/>
              </a:ext>
            </a:extLst>
          </p:cNvPr>
          <p:cNvSpPr/>
          <p:nvPr/>
        </p:nvSpPr>
        <p:spPr bwMode="auto">
          <a:xfrm>
            <a:off x="2287910" y="4509120"/>
            <a:ext cx="2376264" cy="114174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624B7E-E675-4E9F-B16D-D3CBDCC21372}"/>
              </a:ext>
            </a:extLst>
          </p:cNvPr>
          <p:cNvSpPr txBox="1"/>
          <p:nvPr/>
        </p:nvSpPr>
        <p:spPr>
          <a:xfrm>
            <a:off x="2906815" y="4815581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정보가 변경되었습니다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9843521-7082-4769-AE31-55BEE6B20FB0}"/>
              </a:ext>
            </a:extLst>
          </p:cNvPr>
          <p:cNvSpPr/>
          <p:nvPr/>
        </p:nvSpPr>
        <p:spPr bwMode="auto">
          <a:xfrm>
            <a:off x="3224013" y="5143990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확인</a:t>
            </a:r>
          </a:p>
        </p:txBody>
      </p:sp>
      <p:graphicFrame>
        <p:nvGraphicFramePr>
          <p:cNvPr id="31" name="Group 100">
            <a:extLst>
              <a:ext uri="{FF2B5EF4-FFF2-40B4-BE49-F238E27FC236}">
                <a16:creationId xmlns:a16="http://schemas.microsoft.com/office/drawing/2014/main" id="{FAA3AD1E-28D9-41A3-A1FB-FDE4546D3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55673"/>
              </p:ext>
            </p:extLst>
          </p:nvPr>
        </p:nvGraphicFramePr>
        <p:xfrm>
          <a:off x="7040438" y="980728"/>
          <a:ext cx="2719513" cy="13812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상세 팝업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등록된 값 그대로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마스터 관리자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경우 팝업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변경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 관리자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경우 팝업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비밀번호만 변경 가능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변경사항 및 기입한 정보 저장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6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팝업창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05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변경완료 팝업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(2)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저장 버튼 클릭 후 저장 완료 시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 클릭 시 팝업 닫힘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D85E8011-4047-416C-915A-70A87AD731DD}"/>
              </a:ext>
            </a:extLst>
          </p:cNvPr>
          <p:cNvSpPr/>
          <p:nvPr/>
        </p:nvSpPr>
        <p:spPr bwMode="auto">
          <a:xfrm>
            <a:off x="817938" y="134049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A9E43C7-2662-4702-9C9F-1F5E38875BF7}"/>
              </a:ext>
            </a:extLst>
          </p:cNvPr>
          <p:cNvSpPr/>
          <p:nvPr/>
        </p:nvSpPr>
        <p:spPr bwMode="auto">
          <a:xfrm>
            <a:off x="1378026" y="340740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DB42D75-8247-4C08-A039-163A3D2A801B}"/>
              </a:ext>
            </a:extLst>
          </p:cNvPr>
          <p:cNvSpPr/>
          <p:nvPr/>
        </p:nvSpPr>
        <p:spPr bwMode="auto">
          <a:xfrm>
            <a:off x="2102781" y="340457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2B2A959-8CFF-4F4F-B577-C28415E29BC9}"/>
              </a:ext>
            </a:extLst>
          </p:cNvPr>
          <p:cNvSpPr/>
          <p:nvPr/>
        </p:nvSpPr>
        <p:spPr bwMode="auto">
          <a:xfrm>
            <a:off x="2215902" y="443711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F59662F-6919-45BA-8419-D008FCE06649}"/>
              </a:ext>
            </a:extLst>
          </p:cNvPr>
          <p:cNvSpPr/>
          <p:nvPr/>
        </p:nvSpPr>
        <p:spPr bwMode="auto">
          <a:xfrm>
            <a:off x="3133497" y="5079990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04A45-38B1-4426-B2C5-764FAF30AFE0}"/>
              </a:ext>
            </a:extLst>
          </p:cNvPr>
          <p:cNvSpPr txBox="1"/>
          <p:nvPr/>
        </p:nvSpPr>
        <p:spPr>
          <a:xfrm>
            <a:off x="1662721" y="193379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서이름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4B4DE2-C18D-4693-B3C6-703ADE12BFCB}"/>
              </a:ext>
            </a:extLst>
          </p:cNvPr>
          <p:cNvSpPr txBox="1"/>
          <p:nvPr/>
        </p:nvSpPr>
        <p:spPr>
          <a:xfrm>
            <a:off x="1667915" y="2356676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01012341234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0FCD88-2E76-4C2C-9D82-A9E9BB53F854}"/>
              </a:ext>
            </a:extLst>
          </p:cNvPr>
          <p:cNvSpPr txBox="1"/>
          <p:nvPr/>
        </p:nvSpPr>
        <p:spPr>
          <a:xfrm>
            <a:off x="1674444" y="2584282"/>
            <a:ext cx="9557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abs002@intellivix.com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5A44431-BE1A-4C74-BDD2-2A9463ED651C}"/>
              </a:ext>
            </a:extLst>
          </p:cNvPr>
          <p:cNvSpPr/>
          <p:nvPr/>
        </p:nvSpPr>
        <p:spPr bwMode="auto">
          <a:xfrm>
            <a:off x="3791431" y="1412499"/>
            <a:ext cx="2376264" cy="252028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E9F226-4A0D-458B-9634-4D1D7DA51ECE}"/>
              </a:ext>
            </a:extLst>
          </p:cNvPr>
          <p:cNvSpPr txBox="1"/>
          <p:nvPr/>
        </p:nvSpPr>
        <p:spPr>
          <a:xfrm>
            <a:off x="4583519" y="1623359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상세</a:t>
            </a:r>
          </a:p>
        </p:txBody>
      </p:sp>
      <p:graphicFrame>
        <p:nvGraphicFramePr>
          <p:cNvPr id="47" name="표 24">
            <a:extLst>
              <a:ext uri="{FF2B5EF4-FFF2-40B4-BE49-F238E27FC236}">
                <a16:creationId xmlns:a16="http://schemas.microsoft.com/office/drawing/2014/main" id="{FB51071E-D2FC-494C-A65F-8B3934C78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79668"/>
              </p:ext>
            </p:extLst>
          </p:nvPr>
        </p:nvGraphicFramePr>
        <p:xfrm>
          <a:off x="3986493" y="1916555"/>
          <a:ext cx="198614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26">
                  <a:extLst>
                    <a:ext uri="{9D8B030D-6E8A-4147-A177-3AD203B41FA5}">
                      <a16:colId xmlns:a16="http://schemas.microsoft.com/office/drawing/2014/main" val="2003723990"/>
                    </a:ext>
                  </a:extLst>
                </a:gridCol>
                <a:gridCol w="1389114">
                  <a:extLst>
                    <a:ext uri="{9D8B030D-6E8A-4147-A177-3AD203B41FA5}">
                      <a16:colId xmlns:a16="http://schemas.microsoft.com/office/drawing/2014/main" val="31693047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이름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5495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등급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1131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핸드폰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065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아이디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1761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비밀번호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165341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0B0060-620D-423C-B000-3A61DC1CE121}"/>
              </a:ext>
            </a:extLst>
          </p:cNvPr>
          <p:cNvSpPr/>
          <p:nvPr/>
        </p:nvSpPr>
        <p:spPr bwMode="auto">
          <a:xfrm>
            <a:off x="4619523" y="2802365"/>
            <a:ext cx="1224136" cy="1599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3B31CD-98AD-462E-9205-7DA3B71C342E}"/>
              </a:ext>
            </a:extLst>
          </p:cNvPr>
          <p:cNvSpPr/>
          <p:nvPr/>
        </p:nvSpPr>
        <p:spPr bwMode="auto">
          <a:xfrm>
            <a:off x="4338002" y="3455489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저장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4070F46-CBC0-4717-9D7F-2707517CBA80}"/>
              </a:ext>
            </a:extLst>
          </p:cNvPr>
          <p:cNvSpPr/>
          <p:nvPr/>
        </p:nvSpPr>
        <p:spPr bwMode="auto">
          <a:xfrm>
            <a:off x="5076274" y="3455489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6B1F32-3D35-4381-906B-25C011C9F5DE}"/>
              </a:ext>
            </a:extLst>
          </p:cNvPr>
          <p:cNvSpPr/>
          <p:nvPr/>
        </p:nvSpPr>
        <p:spPr bwMode="auto">
          <a:xfrm>
            <a:off x="4279511" y="340740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392B544-333F-4381-ADD3-AA784F1521D9}"/>
              </a:ext>
            </a:extLst>
          </p:cNvPr>
          <p:cNvSpPr/>
          <p:nvPr/>
        </p:nvSpPr>
        <p:spPr bwMode="auto">
          <a:xfrm>
            <a:off x="5004266" y="340457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828787-3AC7-4123-BB6F-B718A72C25C7}"/>
              </a:ext>
            </a:extLst>
          </p:cNvPr>
          <p:cNvSpPr txBox="1"/>
          <p:nvPr/>
        </p:nvSpPr>
        <p:spPr>
          <a:xfrm>
            <a:off x="4564206" y="193379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서이름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AD7A81-B49C-4404-B1F3-53BBD462F210}"/>
              </a:ext>
            </a:extLst>
          </p:cNvPr>
          <p:cNvSpPr txBox="1"/>
          <p:nvPr/>
        </p:nvSpPr>
        <p:spPr>
          <a:xfrm>
            <a:off x="4569400" y="2356676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01012341234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A91EDD-4E10-43EB-A353-D581877D06CD}"/>
              </a:ext>
            </a:extLst>
          </p:cNvPr>
          <p:cNvSpPr txBox="1"/>
          <p:nvPr/>
        </p:nvSpPr>
        <p:spPr>
          <a:xfrm>
            <a:off x="4575929" y="2584282"/>
            <a:ext cx="9557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abs002@intellivix.com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0F903-8522-40D5-A6AA-8B054158F9B4}"/>
              </a:ext>
            </a:extLst>
          </p:cNvPr>
          <p:cNvSpPr txBox="1"/>
          <p:nvPr/>
        </p:nvSpPr>
        <p:spPr>
          <a:xfrm>
            <a:off x="4569399" y="214280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5B6B475-ABE5-40B7-8178-8FF0395DCEFD}"/>
              </a:ext>
            </a:extLst>
          </p:cNvPr>
          <p:cNvSpPr/>
          <p:nvPr/>
        </p:nvSpPr>
        <p:spPr bwMode="auto">
          <a:xfrm>
            <a:off x="3741514" y="1348145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52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7E496DC-A59C-4685-A12A-237753E8FE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19790" y="3097610"/>
            <a:ext cx="5063257" cy="662782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2800" dirty="0">
                <a:latin typeface="+mn-ea"/>
                <a:ea typeface="+mn-ea"/>
              </a:rPr>
              <a:t>- End of Document - 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540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 설계서 </a:t>
            </a:r>
            <a:r>
              <a:rPr lang="en-US" altLang="ko-KR" dirty="0"/>
              <a:t>(Admin)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/</a:t>
            </a:r>
            <a:r>
              <a:rPr lang="ko-KR" altLang="en-US"/>
              <a:t>개정 이력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07861"/>
              </p:ext>
            </p:extLst>
          </p:nvPr>
        </p:nvGraphicFramePr>
        <p:xfrm>
          <a:off x="127678" y="765177"/>
          <a:ext cx="9649741" cy="823496"/>
        </p:xfrm>
        <a:graphic>
          <a:graphicData uri="http://schemas.openxmlformats.org/drawingml/2006/table">
            <a:tbl>
              <a:tblPr/>
              <a:tblGrid>
                <a:gridCol w="718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866">
                  <a:extLst>
                    <a:ext uri="{9D8B030D-6E8A-4147-A177-3AD203B41FA5}">
                      <a16:colId xmlns:a16="http://schemas.microsoft.com/office/drawing/2014/main" val="375906139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 History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Code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2021-11-02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최초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버저닝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UXstory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AD70C7-4AAE-4063-B6D8-F8D26C4CC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Information Architecture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E9EA5-CE75-4CB4-B9AE-3369AC2B1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9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0ADF29-4363-42AA-8B8B-5C79DBD7D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화면설계서 </a:t>
            </a:r>
            <a:r>
              <a:rPr lang="en-US" altLang="ko-KR" dirty="0"/>
              <a:t>(Admin)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2CA88-9662-4F35-A50B-05BF49741B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정보 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C6307-BE8E-4829-8802-C02DF9EA7E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121933-8BD3-4434-93DD-2F4F7CD3A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379877-AAA6-4176-9FF9-5DD0A41F95DB}"/>
              </a:ext>
            </a:extLst>
          </p:cNvPr>
          <p:cNvSpPr/>
          <p:nvPr/>
        </p:nvSpPr>
        <p:spPr bwMode="auto">
          <a:xfrm>
            <a:off x="4550453" y="2852936"/>
            <a:ext cx="626104" cy="293152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메인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A2DF00-430E-464D-A715-D4E1143D84DF}"/>
              </a:ext>
            </a:extLst>
          </p:cNvPr>
          <p:cNvSpPr/>
          <p:nvPr/>
        </p:nvSpPr>
        <p:spPr bwMode="auto">
          <a:xfrm>
            <a:off x="4513029" y="3519416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공지사항 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10929A-1113-4AEF-B0EE-3BD8C764C8E3}"/>
              </a:ext>
            </a:extLst>
          </p:cNvPr>
          <p:cNvSpPr/>
          <p:nvPr/>
        </p:nvSpPr>
        <p:spPr bwMode="auto">
          <a:xfrm>
            <a:off x="3741377" y="3519416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뉴스룸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 관리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014D4A9-F2A4-43B9-8929-4FF23B10CEF6}"/>
              </a:ext>
            </a:extLst>
          </p:cNvPr>
          <p:cNvSpPr/>
          <p:nvPr/>
        </p:nvSpPr>
        <p:spPr bwMode="auto">
          <a:xfrm>
            <a:off x="4550453" y="2255003"/>
            <a:ext cx="626104" cy="293152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2" charset="-127"/>
                <a:ea typeface="나눔고딕" pitchFamily="2" charset="-127"/>
              </a:rPr>
              <a:t>로그인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D7B4DBE-7B2E-4973-A319-FBC4CC97573E}"/>
              </a:ext>
            </a:extLst>
          </p:cNvPr>
          <p:cNvSpPr/>
          <p:nvPr/>
        </p:nvSpPr>
        <p:spPr bwMode="auto">
          <a:xfrm>
            <a:off x="5346830" y="3519416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내정보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B64584C-4D68-4E2C-B518-73B620E5AD4C}"/>
              </a:ext>
            </a:extLst>
          </p:cNvPr>
          <p:cNvCxnSpPr/>
          <p:nvPr/>
        </p:nvCxnSpPr>
        <p:spPr bwMode="auto">
          <a:xfrm>
            <a:off x="4863505" y="2553889"/>
            <a:ext cx="0" cy="299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422D8C2-AAE1-4EA9-A4F8-258C1575A6E7}"/>
              </a:ext>
            </a:extLst>
          </p:cNvPr>
          <p:cNvCxnSpPr>
            <a:stCxn id="6" idx="2"/>
          </p:cNvCxnSpPr>
          <p:nvPr/>
        </p:nvCxnSpPr>
        <p:spPr bwMode="auto">
          <a:xfrm>
            <a:off x="4863505" y="3146088"/>
            <a:ext cx="0" cy="158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9AE8BE-54CC-40C4-90AA-20C416964F06}"/>
              </a:ext>
            </a:extLst>
          </p:cNvPr>
          <p:cNvSpPr/>
          <p:nvPr/>
        </p:nvSpPr>
        <p:spPr bwMode="auto">
          <a:xfrm>
            <a:off x="8215393" y="6163731"/>
            <a:ext cx="1561894" cy="576064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2" charset="-127"/>
                <a:ea typeface="나눔고딕" pitchFamily="2" charset="-127"/>
              </a:rPr>
              <a:t>1.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2" charset="-127"/>
                <a:ea typeface="나눔고딕" pitchFamily="2" charset="-127"/>
              </a:rPr>
              <a:t>관리자 계정 비밀번호 변경 필수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2" charset="-127"/>
                <a:ea typeface="나눔고딕" pitchFamily="2" charset="-127"/>
              </a:rPr>
              <a:t>?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AD377AA-1677-402D-885D-D58E2FF8F673}"/>
              </a:ext>
            </a:extLst>
          </p:cNvPr>
          <p:cNvCxnSpPr>
            <a:cxnSpLocks/>
            <a:stCxn id="20" idx="0"/>
            <a:endCxn id="81" idx="0"/>
          </p:cNvCxnSpPr>
          <p:nvPr/>
        </p:nvCxnSpPr>
        <p:spPr bwMode="auto">
          <a:xfrm rot="5400000" flipH="1" flipV="1">
            <a:off x="4857155" y="2716690"/>
            <a:ext cx="12700" cy="1605453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97EEBC-E573-4F2E-AE4E-EB4D572918FE}"/>
              </a:ext>
            </a:extLst>
          </p:cNvPr>
          <p:cNvCxnSpPr/>
          <p:nvPr/>
        </p:nvCxnSpPr>
        <p:spPr bwMode="auto">
          <a:xfrm>
            <a:off x="4863505" y="3304293"/>
            <a:ext cx="0" cy="2087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9901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Common UI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9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F015ED7-8C67-4CDC-B186-430BBD6B6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공통 정의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E02A083-5D72-4D90-853A-B620C208A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공통 정의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86B72E-60ED-4A9B-B54D-8BC41EBA0B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8DD4B3F-9B36-4CE4-B5EE-703569F8B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7587FC7-B76F-4938-8FE0-BE16AD5D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66143"/>
              </p:ext>
            </p:extLst>
          </p:nvPr>
        </p:nvGraphicFramePr>
        <p:xfrm>
          <a:off x="144462" y="1133159"/>
          <a:ext cx="1279352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352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615453"/>
                  </a:ext>
                </a:extLst>
              </a:tr>
            </a:tbl>
          </a:graphicData>
        </a:graphic>
      </p:graphicFrame>
      <p:graphicFrame>
        <p:nvGraphicFramePr>
          <p:cNvPr id="7" name="Group 100">
            <a:extLst>
              <a:ext uri="{FF2B5EF4-FFF2-40B4-BE49-F238E27FC236}">
                <a16:creationId xmlns:a16="http://schemas.microsoft.com/office/drawing/2014/main" id="{9748383D-3FDA-4173-A486-6060E859C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19360"/>
              </p:ext>
            </p:extLst>
          </p:nvPr>
        </p:nvGraphicFramePr>
        <p:xfrm>
          <a:off x="7040438" y="1074034"/>
          <a:ext cx="2719513" cy="14483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로고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메인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528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(1Depth)]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계정 관리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선택된 메뉴는 볼드 처리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강조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054938"/>
                  </a:ext>
                </a:extLst>
              </a:tr>
              <a:tr h="227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계정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로그아웃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로그아웃되며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로그인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내정보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관리자 상세 팝업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974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6694A88C-B5B0-4332-9BB0-2E4F366B5709}"/>
              </a:ext>
            </a:extLst>
          </p:cNvPr>
          <p:cNvSpPr/>
          <p:nvPr/>
        </p:nvSpPr>
        <p:spPr bwMode="auto">
          <a:xfrm>
            <a:off x="144462" y="76470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26C7496-5881-4D98-937F-EDD8D10BDF37}"/>
              </a:ext>
            </a:extLst>
          </p:cNvPr>
          <p:cNvSpPr/>
          <p:nvPr/>
        </p:nvSpPr>
        <p:spPr bwMode="auto">
          <a:xfrm>
            <a:off x="4808190" y="77981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B049508-8E0A-48FF-ACFF-BBA344945218}"/>
              </a:ext>
            </a:extLst>
          </p:cNvPr>
          <p:cNvSpPr/>
          <p:nvPr/>
        </p:nvSpPr>
        <p:spPr bwMode="auto">
          <a:xfrm>
            <a:off x="5960318" y="77981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FCA2B49-DBAB-45BF-A043-1813CA89D5AC}"/>
              </a:ext>
            </a:extLst>
          </p:cNvPr>
          <p:cNvSpPr/>
          <p:nvPr/>
        </p:nvSpPr>
        <p:spPr bwMode="auto">
          <a:xfrm>
            <a:off x="144462" y="110996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0B7D37-DEB1-4595-A6D7-992C06ADA58F}"/>
              </a:ext>
            </a:extLst>
          </p:cNvPr>
          <p:cNvSpPr/>
          <p:nvPr/>
        </p:nvSpPr>
        <p:spPr bwMode="auto">
          <a:xfrm>
            <a:off x="6464374" y="77981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296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46FDE6-0C60-40BE-9964-C1981974762E}"/>
              </a:ext>
            </a:extLst>
          </p:cNvPr>
          <p:cNvSpPr/>
          <p:nvPr/>
        </p:nvSpPr>
        <p:spPr bwMode="auto">
          <a:xfrm>
            <a:off x="1855862" y="1684474"/>
            <a:ext cx="3456384" cy="352839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C411A6-B7F0-4ACA-A9E4-E70DA7027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EFD52-10DD-4F10-8C2C-7AA69C565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29293-5E0D-4EAF-8152-0EF52424A3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CFE7C-1FE1-44DE-82FB-3C3B17793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32FDDA0-FB7E-4529-8B92-EA20BB6C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79" y="2044514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52BB66-9501-4828-A587-3DD81F722396}"/>
              </a:ext>
            </a:extLst>
          </p:cNvPr>
          <p:cNvSpPr txBox="1"/>
          <p:nvPr/>
        </p:nvSpPr>
        <p:spPr>
          <a:xfrm>
            <a:off x="3296022" y="2620578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EF3C7-A562-40BF-9587-8F0BB2EC9AA5}"/>
              </a:ext>
            </a:extLst>
          </p:cNvPr>
          <p:cNvSpPr txBox="1"/>
          <p:nvPr/>
        </p:nvSpPr>
        <p:spPr>
          <a:xfrm>
            <a:off x="2811914" y="2882188"/>
            <a:ext cx="1592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홈페이지 관리 시스템입니다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415A6-E489-4C12-A669-E3F935F55FBC}"/>
              </a:ext>
            </a:extLst>
          </p:cNvPr>
          <p:cNvSpPr txBox="1"/>
          <p:nvPr/>
        </p:nvSpPr>
        <p:spPr>
          <a:xfrm>
            <a:off x="2668364" y="325884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12150-2B16-4182-9DD9-930D3A67EFA2}"/>
              </a:ext>
            </a:extLst>
          </p:cNvPr>
          <p:cNvSpPr txBox="1"/>
          <p:nvPr/>
        </p:nvSpPr>
        <p:spPr>
          <a:xfrm>
            <a:off x="2691959" y="372036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339B7-621B-4C87-A905-C571D5BE9E8F}"/>
              </a:ext>
            </a:extLst>
          </p:cNvPr>
          <p:cNvSpPr/>
          <p:nvPr/>
        </p:nvSpPr>
        <p:spPr bwMode="auto">
          <a:xfrm>
            <a:off x="2773919" y="3458895"/>
            <a:ext cx="1592103" cy="20005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</a:rPr>
              <a:t>아이디를 입력해주세요</a:t>
            </a:r>
            <a:r>
              <a:rPr kumimoji="1" lang="en-US" altLang="ko-KR" sz="5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</a:rPr>
              <a:t>.</a:t>
            </a:r>
            <a:endParaRPr kumimoji="1" lang="ko-KR" altLang="en-US" sz="5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AF79AE-B5C4-449B-A290-275CFABB8A1A}"/>
              </a:ext>
            </a:extLst>
          </p:cNvPr>
          <p:cNvSpPr/>
          <p:nvPr/>
        </p:nvSpPr>
        <p:spPr bwMode="auto">
          <a:xfrm>
            <a:off x="2773919" y="3922881"/>
            <a:ext cx="1592103" cy="20005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00" b="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비밀번호</a:t>
            </a:r>
            <a:r>
              <a:rPr kumimoji="1" lang="ko-KR" altLang="en-US" sz="5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</a:rPr>
              <a:t>를 입력해주세요</a:t>
            </a:r>
            <a:r>
              <a:rPr kumimoji="1" lang="en-US" altLang="ko-KR" sz="5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</a:rPr>
              <a:t>.</a:t>
            </a:r>
            <a:endParaRPr kumimoji="1" lang="ko-KR" altLang="en-US" sz="5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1AC0BC2-3B2F-461E-93A4-B54ADB2413F8}"/>
              </a:ext>
            </a:extLst>
          </p:cNvPr>
          <p:cNvSpPr/>
          <p:nvPr/>
        </p:nvSpPr>
        <p:spPr bwMode="auto">
          <a:xfrm>
            <a:off x="3296022" y="4669104"/>
            <a:ext cx="533728" cy="200056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C1A03-7120-42B3-93A6-00A3E4F0E0AE}"/>
              </a:ext>
            </a:extLst>
          </p:cNvPr>
          <p:cNvSpPr txBox="1"/>
          <p:nvPr/>
        </p:nvSpPr>
        <p:spPr>
          <a:xfrm>
            <a:off x="2858479" y="4175468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</a:p>
        </p:txBody>
      </p:sp>
      <p:graphicFrame>
        <p:nvGraphicFramePr>
          <p:cNvPr id="23" name="Group 100">
            <a:extLst>
              <a:ext uri="{FF2B5EF4-FFF2-40B4-BE49-F238E27FC236}">
                <a16:creationId xmlns:a16="http://schemas.microsoft.com/office/drawing/2014/main" id="{89911FCA-9003-4530-B80D-734190A0B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61960"/>
              </p:ext>
            </p:extLst>
          </p:nvPr>
        </p:nvGraphicFramePr>
        <p:xfrm>
          <a:off x="7040438" y="980728"/>
          <a:ext cx="2719513" cy="2343462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로고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 입력 인풋박스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아이디를 입력해주세요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플레이스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홀더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아이디는 이메일 형식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454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입력 인풋박스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 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비밀번호를 입력해주세요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플레이스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홀더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 이상 입력 시 직전에 입력한 텍스트는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처리되며 가장 최근에 입력한 텍스트만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비밀번호는 마스터 관리자에게 부여 받으며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계정 관리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상세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변경 가능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 저장 체크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색상 변경되고 다음 로그인 시 이전 로그인한 아이디 정보 저장되어 제공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  <a:tr h="595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입력한 아이디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일치 시 로그인 성공하여 메인 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실패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실패되었습니다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 정보를 확인해주세요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alert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366646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04E28283-B90E-4DE8-A014-8577E324BE0A}"/>
              </a:ext>
            </a:extLst>
          </p:cNvPr>
          <p:cNvSpPr/>
          <p:nvPr/>
        </p:nvSpPr>
        <p:spPr bwMode="auto">
          <a:xfrm>
            <a:off x="2857863" y="198309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19C72C0-7A6F-43F1-948A-4E8A16D726B7}"/>
              </a:ext>
            </a:extLst>
          </p:cNvPr>
          <p:cNvSpPr/>
          <p:nvPr/>
        </p:nvSpPr>
        <p:spPr bwMode="auto">
          <a:xfrm>
            <a:off x="2577126" y="348691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37D8A43-B9D6-4DC0-BF23-0E24A3145F64}"/>
              </a:ext>
            </a:extLst>
          </p:cNvPr>
          <p:cNvSpPr/>
          <p:nvPr/>
        </p:nvSpPr>
        <p:spPr bwMode="auto">
          <a:xfrm>
            <a:off x="2577126" y="393785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C781A7-2EED-45BC-B1F0-00BFA5E3376D}"/>
              </a:ext>
            </a:extLst>
          </p:cNvPr>
          <p:cNvSpPr/>
          <p:nvPr/>
        </p:nvSpPr>
        <p:spPr bwMode="auto">
          <a:xfrm>
            <a:off x="2629903" y="418182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B636990-9C79-480F-9DDE-7099789A1D94}"/>
              </a:ext>
            </a:extLst>
          </p:cNvPr>
          <p:cNvSpPr/>
          <p:nvPr/>
        </p:nvSpPr>
        <p:spPr bwMode="auto">
          <a:xfrm>
            <a:off x="3235698" y="461429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1DC649FE-11B2-4FC5-A5C7-B8661B8CA4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0518" y="5736932"/>
            <a:ext cx="137040" cy="137040"/>
          </a:xfrm>
          <a:prstGeom prst="rect">
            <a:avLst/>
          </a:prstGeom>
        </p:spPr>
      </p:pic>
      <p:pic>
        <p:nvPicPr>
          <p:cNvPr id="33" name="그래픽 32" descr="배지 체크 표시1 윤곽선">
            <a:extLst>
              <a:ext uri="{FF2B5EF4-FFF2-40B4-BE49-F238E27FC236}">
                <a16:creationId xmlns:a16="http://schemas.microsoft.com/office/drawing/2014/main" id="{E60DD188-EC68-42D3-94EA-63A6B9D3A9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9343" y="4191586"/>
            <a:ext cx="137040" cy="137040"/>
          </a:xfrm>
          <a:prstGeom prst="rect">
            <a:avLst/>
          </a:prstGeom>
        </p:spPr>
      </p:pic>
      <p:pic>
        <p:nvPicPr>
          <p:cNvPr id="34" name="그래픽 33" descr="배지 체크 표시1 윤곽선">
            <a:extLst>
              <a:ext uri="{FF2B5EF4-FFF2-40B4-BE49-F238E27FC236}">
                <a16:creationId xmlns:a16="http://schemas.microsoft.com/office/drawing/2014/main" id="{B24F2798-1CFC-4F83-9ADB-48D9C91CC9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4454" y="5736932"/>
            <a:ext cx="137040" cy="13704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BD9A71-9610-461C-9E43-5CBEC8E2E63C}"/>
              </a:ext>
            </a:extLst>
          </p:cNvPr>
          <p:cNvCxnSpPr>
            <a:cxnSpLocks/>
          </p:cNvCxnSpPr>
          <p:nvPr/>
        </p:nvCxnSpPr>
        <p:spPr bwMode="auto">
          <a:xfrm>
            <a:off x="7400478" y="5800039"/>
            <a:ext cx="30894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A15E7BBA-1154-440D-B41C-AAA1B4FAF578}"/>
              </a:ext>
            </a:extLst>
          </p:cNvPr>
          <p:cNvSpPr/>
          <p:nvPr/>
        </p:nvSpPr>
        <p:spPr bwMode="auto">
          <a:xfrm>
            <a:off x="7070789" y="5517232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8BF38B-670C-4A6E-8EC3-3376F25973D8}"/>
              </a:ext>
            </a:extLst>
          </p:cNvPr>
          <p:cNvSpPr/>
          <p:nvPr/>
        </p:nvSpPr>
        <p:spPr bwMode="auto">
          <a:xfrm>
            <a:off x="8342519" y="6309320"/>
            <a:ext cx="1561894" cy="548680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700" b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로그인 </a:t>
            </a:r>
            <a:r>
              <a:rPr lang="en-US" altLang="ko-KR" sz="700" b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n</a:t>
            </a:r>
            <a:r>
              <a:rPr lang="ko-KR" altLang="en-US" sz="700" b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회 이상 실패 시 제재 필요</a:t>
            </a:r>
            <a:r>
              <a:rPr lang="en-US" altLang="ko-KR" sz="700" b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?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7AB7B1-3B64-4422-BB2C-89372576F1D0}"/>
              </a:ext>
            </a:extLst>
          </p:cNvPr>
          <p:cNvSpPr txBox="1"/>
          <p:nvPr/>
        </p:nvSpPr>
        <p:spPr>
          <a:xfrm>
            <a:off x="2848458" y="4350816"/>
            <a:ext cx="14430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5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실패 시 관리자에게 문의해주세요</a:t>
            </a:r>
            <a:r>
              <a:rPr lang="en-US" altLang="ko-KR" sz="5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b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53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2449BA5-A31D-4A06-ADEC-73B796AD6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D20991B-7DA5-4CCE-8C55-DE6865F83A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공지사항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CC1CCA3-16C2-4BDC-85CF-A7932936B4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FF266D5-C925-4BAD-916D-F377EE12D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597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관리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506E2F0-04A1-4199-8922-4A0FED2D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19361"/>
              </p:ext>
            </p:extLst>
          </p:nvPr>
        </p:nvGraphicFramePr>
        <p:xfrm>
          <a:off x="1680791" y="2547207"/>
          <a:ext cx="5095566" cy="212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3814018256"/>
                    </a:ext>
                  </a:extLst>
                </a:gridCol>
                <a:gridCol w="243936">
                  <a:extLst>
                    <a:ext uri="{9D8B030D-6E8A-4147-A177-3AD203B41FA5}">
                      <a16:colId xmlns:a16="http://schemas.microsoft.com/office/drawing/2014/main" val="3173515883"/>
                    </a:ext>
                  </a:extLst>
                </a:gridCol>
                <a:gridCol w="510036">
                  <a:extLst>
                    <a:ext uri="{9D8B030D-6E8A-4147-A177-3AD203B41FA5}">
                      <a16:colId xmlns:a16="http://schemas.microsoft.com/office/drawing/2014/main" val="2279088558"/>
                    </a:ext>
                  </a:extLst>
                </a:gridCol>
                <a:gridCol w="3173289">
                  <a:extLst>
                    <a:ext uri="{9D8B030D-6E8A-4147-A177-3AD203B41FA5}">
                      <a16:colId xmlns:a16="http://schemas.microsoft.com/office/drawing/2014/main" val="61986251"/>
                    </a:ext>
                  </a:extLst>
                </a:gridCol>
                <a:gridCol w="960055">
                  <a:extLst>
                    <a:ext uri="{9D8B030D-6E8A-4147-A177-3AD203B41FA5}">
                      <a16:colId xmlns:a16="http://schemas.microsoft.com/office/drawing/2014/main" val="1564495782"/>
                    </a:ext>
                  </a:extLst>
                </a:gridCol>
              </a:tblGrid>
              <a:tr h="258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등록자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35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10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-09-21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noProof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lang="en-US" altLang="ko-KR" sz="600" kern="1200" noProof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김이름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intellivix_admin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9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2021-09-05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박이름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(park001)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8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2021-08-12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이이름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(namegood01)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876"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91425" marR="91425" marT="45713" marB="45713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3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US" altLang="ko-KR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21</a:t>
                      </a:r>
                      <a:r>
                        <a:rPr lang="en-US" sz="600" dirty="0">
                          <a:solidFill>
                            <a:srgbClr val="5F5F5F"/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-07-21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최이름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(choice01)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49491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2021-06-05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박이름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(park001)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07"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1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2021-05-12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59" rtl="0" eaLnBrk="1" latinLnBrk="1" hangingPunct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공지사항입니다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Segoe UI" panose="020B0502040204020203" pitchFamily="34" charset="0"/>
                        </a:rPr>
                        <a:t>.</a:t>
                      </a:r>
                      <a:endParaRPr lang="en-US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김이름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ko-KR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intellivix_admin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0980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560BF8A-A420-4E3D-BE21-C7E8A5BEB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64480"/>
              </p:ext>
            </p:extLst>
          </p:nvPr>
        </p:nvGraphicFramePr>
        <p:xfrm>
          <a:off x="1700134" y="1873673"/>
          <a:ext cx="5008297" cy="54245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2452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3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등록일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544400"/>
                  </a:ext>
                </a:extLst>
              </a:tr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검색어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5863678" y="4742315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공지사항 등록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5265552" y="4739461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삭제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:a16="http://schemas.microsoft.com/office/drawing/2014/main" id="{44ED31DB-3967-4F50-BB27-BDB04E62D89E}"/>
              </a:ext>
            </a:extLst>
          </p:cNvPr>
          <p:cNvSpPr/>
          <p:nvPr/>
        </p:nvSpPr>
        <p:spPr>
          <a:xfrm>
            <a:off x="2412582" y="2184098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 err="1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공지명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C28DDCA-E368-4B6E-9998-9C9711057BDB}"/>
              </a:ext>
            </a:extLst>
          </p:cNvPr>
          <p:cNvSpPr/>
          <p:nvPr/>
        </p:nvSpPr>
        <p:spPr bwMode="auto">
          <a:xfrm>
            <a:off x="5277675" y="2179868"/>
            <a:ext cx="86409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7D1FE-0A00-4BD7-8398-EF0D380C276C}"/>
              </a:ext>
            </a:extLst>
          </p:cNvPr>
          <p:cNvSpPr txBox="1"/>
          <p:nvPr/>
        </p:nvSpPr>
        <p:spPr>
          <a:xfrm>
            <a:off x="4088110" y="3641813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45231-F0D8-4683-B762-0E57D112BD37}"/>
              </a:ext>
            </a:extLst>
          </p:cNvPr>
          <p:cNvSpPr/>
          <p:nvPr/>
        </p:nvSpPr>
        <p:spPr>
          <a:xfrm>
            <a:off x="3368372" y="5050514"/>
            <a:ext cx="15776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7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◀◀    ◀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  </a:t>
            </a:r>
            <a:r>
              <a:rPr kumimoji="0"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1    </a:t>
            </a:r>
            <a:r>
              <a:rPr kumimoji="0" lang="en-US" altLang="ko-KR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2    3   </a:t>
            </a:r>
            <a:r>
              <a:rPr kumimoji="0" lang="ko-KR" altLang="en-US" sz="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▶   ▶▶</a:t>
            </a:r>
          </a:p>
        </p:txBody>
      </p: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38FC7EC3-805A-4637-97FD-38B1FAB4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33982"/>
              </p:ext>
            </p:extLst>
          </p:nvPr>
        </p:nvGraphicFramePr>
        <p:xfrm>
          <a:off x="127670" y="105332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39991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2CF0B1-7A67-4E47-9A5F-2E815F89A98A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FE4201C-14E1-403B-8431-EC54E481E2AC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2" name="Group 100">
            <a:extLst>
              <a:ext uri="{FF2B5EF4-FFF2-40B4-BE49-F238E27FC236}">
                <a16:creationId xmlns:a16="http://schemas.microsoft.com/office/drawing/2014/main" id="{CAFBAF6F-F223-44CE-8D3E-1DA59DD7A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32304"/>
              </p:ext>
            </p:extLst>
          </p:nvPr>
        </p:nvGraphicFramePr>
        <p:xfrm>
          <a:off x="7040438" y="980728"/>
          <a:ext cx="2719513" cy="3219993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 검색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키워드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혹은 제목을 이용해 조건 검색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우측 라디오 버튼으로 기간 선택 시 오늘 날짜 기준으로 선택되어 좌측 날짜 박스에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달력 아이콘 클릭하여 날짜 직접 선택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 버튼 클릭 시 해당 검색 건 하단 목록에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목록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 제공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건 상세 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게시물 번호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ㆍ내림차순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ㆍ게시물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삭제 시 게시물 번호 밀림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6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 삭제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7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번이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번으로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2-2.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등록일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ㆍ최초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등록일로 표시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 등록일자는 반영 안됨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ㆍ내림차순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2-3.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등록자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6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체크박스 체크 후 게시물 삭제 가능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미체크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후 삭제 버튼 클릭 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삭제할 게시물을 선택해주세요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alert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205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공지사항 등록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  <a:tr h="595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페이지네이션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Default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페이지당 게시물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개씩 표시</a:t>
                      </a:r>
                      <a:b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현재페이지 번호 볼드 처리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강조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&lt;/&gt;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선택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시 이전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다음 페이지로 이동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&lt;&lt;/&gt;&gt;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선택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시 맨 첫 페이지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맨 마지막 페이지로 이동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누적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페이지 이상인 경우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&lt;&lt;/&gt;&gt;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반응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366646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38044233-9854-4FFF-95FF-44B32397F53D}"/>
              </a:ext>
            </a:extLst>
          </p:cNvPr>
          <p:cNvSpPr/>
          <p:nvPr/>
        </p:nvSpPr>
        <p:spPr bwMode="auto">
          <a:xfrm>
            <a:off x="1628126" y="180069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75025E7-E731-4AE8-9CB4-1AB9D275F4E5}"/>
              </a:ext>
            </a:extLst>
          </p:cNvPr>
          <p:cNvSpPr/>
          <p:nvPr/>
        </p:nvSpPr>
        <p:spPr bwMode="auto">
          <a:xfrm>
            <a:off x="1628126" y="246987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CF17FE0-C1C0-4420-A1DD-CC3E3E170ED0}"/>
              </a:ext>
            </a:extLst>
          </p:cNvPr>
          <p:cNvSpPr/>
          <p:nvPr/>
        </p:nvSpPr>
        <p:spPr bwMode="auto">
          <a:xfrm>
            <a:off x="5205667" y="4671734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BD29F20-7643-4F6B-BE3E-37DA792F6863}"/>
              </a:ext>
            </a:extLst>
          </p:cNvPr>
          <p:cNvSpPr/>
          <p:nvPr/>
        </p:nvSpPr>
        <p:spPr bwMode="auto">
          <a:xfrm>
            <a:off x="5205667" y="2132856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185989A-8726-4900-8AA5-92D3245AC62E}"/>
              </a:ext>
            </a:extLst>
          </p:cNvPr>
          <p:cNvSpPr/>
          <p:nvPr/>
        </p:nvSpPr>
        <p:spPr bwMode="auto">
          <a:xfrm>
            <a:off x="5822704" y="467062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192DC3A-AA69-477E-A677-69B6B1CF8E3A}"/>
              </a:ext>
            </a:extLst>
          </p:cNvPr>
          <p:cNvSpPr/>
          <p:nvPr/>
        </p:nvSpPr>
        <p:spPr bwMode="auto">
          <a:xfrm>
            <a:off x="3258254" y="508621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5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C26AED-9518-4610-89C0-16629CF4D750}"/>
              </a:ext>
            </a:extLst>
          </p:cNvPr>
          <p:cNvSpPr/>
          <p:nvPr/>
        </p:nvSpPr>
        <p:spPr bwMode="auto">
          <a:xfrm>
            <a:off x="1862115" y="2472775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17CD67C-77CD-419B-9A07-8E1DC4DB7A52}"/>
              </a:ext>
            </a:extLst>
          </p:cNvPr>
          <p:cNvSpPr/>
          <p:nvPr/>
        </p:nvSpPr>
        <p:spPr bwMode="auto">
          <a:xfrm>
            <a:off x="2244160" y="2472775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2-2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AC62CE-F999-49BC-A43A-0AEF53B37CE7}"/>
              </a:ext>
            </a:extLst>
          </p:cNvPr>
          <p:cNvSpPr txBox="1"/>
          <p:nvPr/>
        </p:nvSpPr>
        <p:spPr>
          <a:xfrm>
            <a:off x="5991321" y="1309087"/>
            <a:ext cx="7457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관리</a:t>
            </a:r>
          </a:p>
        </p:txBody>
      </p:sp>
      <p:grpSp>
        <p:nvGrpSpPr>
          <p:cNvPr id="4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BAD69C69-2027-41BD-AACE-4EB6A12558C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399644" y="1916973"/>
            <a:ext cx="722403" cy="194909"/>
            <a:chOff x="928689" y="1192622"/>
            <a:chExt cx="774085" cy="378336"/>
          </a:xfrm>
        </p:grpSpPr>
        <p:sp>
          <p:nvSpPr>
            <p:cNvPr id="44" name="Text Box">
              <a:extLst>
                <a:ext uri="{FF2B5EF4-FFF2-40B4-BE49-F238E27FC236}">
                  <a16:creationId xmlns:a16="http://schemas.microsoft.com/office/drawing/2014/main" id="{1E06DA6C-66C6-4222-B8B8-857FDF1E8B5B}"/>
                </a:ext>
              </a:extLst>
            </p:cNvPr>
            <p:cNvSpPr/>
            <p:nvPr/>
          </p:nvSpPr>
          <p:spPr>
            <a:xfrm>
              <a:off x="928689" y="1192622"/>
              <a:ext cx="774085" cy="3783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50792" rIns="228563" bIns="5079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0" dirty="0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2021-09-21</a:t>
              </a:r>
            </a:p>
          </p:txBody>
        </p:sp>
        <p:sp>
          <p:nvSpPr>
            <p:cNvPr id="4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5DF6F75-5E98-43D7-95FB-D19415842A88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494990" y="1253794"/>
              <a:ext cx="151264" cy="25599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Option">
            <a:extLst>
              <a:ext uri="{FF2B5EF4-FFF2-40B4-BE49-F238E27FC236}">
                <a16:creationId xmlns:a16="http://schemas.microsoft.com/office/drawing/2014/main" id="{C58F6591-BC3A-48B0-BC5E-0C5328CEC2F0}"/>
              </a:ext>
            </a:extLst>
          </p:cNvPr>
          <p:cNvGrpSpPr/>
          <p:nvPr/>
        </p:nvGrpSpPr>
        <p:grpSpPr>
          <a:xfrm>
            <a:off x="4105046" y="1946712"/>
            <a:ext cx="289618" cy="126980"/>
            <a:chOff x="1068388" y="1876425"/>
            <a:chExt cx="289663" cy="127000"/>
          </a:xfrm>
        </p:grpSpPr>
        <p:sp>
          <p:nvSpPr>
            <p:cNvPr id="47" name="Circle">
              <a:extLst>
                <a:ext uri="{FF2B5EF4-FFF2-40B4-BE49-F238E27FC236}">
                  <a16:creationId xmlns:a16="http://schemas.microsoft.com/office/drawing/2014/main" id="{27FBC321-99B7-4BB8-BBC5-AA5C09853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8" name="Text">
              <a:extLst>
                <a:ext uri="{FF2B5EF4-FFF2-40B4-BE49-F238E27FC236}">
                  <a16:creationId xmlns:a16="http://schemas.microsoft.com/office/drawing/2014/main" id="{661B5575-3D47-4A6D-8C3C-D04879DCFA86}"/>
                </a:ext>
              </a:extLst>
            </p:cNvPr>
            <p:cNvSpPr txBox="1"/>
            <p:nvPr/>
          </p:nvSpPr>
          <p:spPr>
            <a:xfrm>
              <a:off x="1229791" y="1896604"/>
              <a:ext cx="128260" cy="8664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오늘</a:t>
              </a:r>
              <a:endParaRPr lang="en-US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9" name="Option">
            <a:extLst>
              <a:ext uri="{FF2B5EF4-FFF2-40B4-BE49-F238E27FC236}">
                <a16:creationId xmlns:a16="http://schemas.microsoft.com/office/drawing/2014/main" id="{DD5339FC-7551-408B-961A-32C91CC3A356}"/>
              </a:ext>
            </a:extLst>
          </p:cNvPr>
          <p:cNvGrpSpPr/>
          <p:nvPr/>
        </p:nvGrpSpPr>
        <p:grpSpPr>
          <a:xfrm>
            <a:off x="4537501" y="1946712"/>
            <a:ext cx="351274" cy="126980"/>
            <a:chOff x="1056694" y="1876425"/>
            <a:chExt cx="351332" cy="127000"/>
          </a:xfrm>
        </p:grpSpPr>
        <p:sp>
          <p:nvSpPr>
            <p:cNvPr id="50" name="Circle">
              <a:extLst>
                <a:ext uri="{FF2B5EF4-FFF2-40B4-BE49-F238E27FC236}">
                  <a16:creationId xmlns:a16="http://schemas.microsoft.com/office/drawing/2014/main" id="{3DADC336-5613-4041-8838-C922A0251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94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1" name="Text">
              <a:extLst>
                <a:ext uri="{FF2B5EF4-FFF2-40B4-BE49-F238E27FC236}">
                  <a16:creationId xmlns:a16="http://schemas.microsoft.com/office/drawing/2014/main" id="{FF9279EF-94E2-49A4-A4A2-B77D9DF29D0A}"/>
                </a:ext>
              </a:extLst>
            </p:cNvPr>
            <p:cNvSpPr txBox="1"/>
            <p:nvPr/>
          </p:nvSpPr>
          <p:spPr>
            <a:xfrm>
              <a:off x="1215634" y="1896861"/>
              <a:ext cx="192392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일주일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3" name="Option">
            <a:extLst>
              <a:ext uri="{FF2B5EF4-FFF2-40B4-BE49-F238E27FC236}">
                <a16:creationId xmlns:a16="http://schemas.microsoft.com/office/drawing/2014/main" id="{BF3B9073-EDB5-4074-B8D4-F7689D1358DF}"/>
              </a:ext>
            </a:extLst>
          </p:cNvPr>
          <p:cNvGrpSpPr/>
          <p:nvPr/>
        </p:nvGrpSpPr>
        <p:grpSpPr>
          <a:xfrm>
            <a:off x="5013328" y="1955085"/>
            <a:ext cx="777719" cy="126979"/>
            <a:chOff x="1068388" y="1876425"/>
            <a:chExt cx="777846" cy="127000"/>
          </a:xfrm>
        </p:grpSpPr>
        <p:sp>
          <p:nvSpPr>
            <p:cNvPr id="54" name="Circle">
              <a:extLst>
                <a:ext uri="{FF2B5EF4-FFF2-40B4-BE49-F238E27FC236}">
                  <a16:creationId xmlns:a16="http://schemas.microsoft.com/office/drawing/2014/main" id="{3CB4D253-FB1E-4A03-AC86-5148E07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5" name="Text">
              <a:extLst>
                <a:ext uri="{FF2B5EF4-FFF2-40B4-BE49-F238E27FC236}">
                  <a16:creationId xmlns:a16="http://schemas.microsoft.com/office/drawing/2014/main" id="{E4C21B25-5D23-4E2A-B390-7AD59AFB8201}"/>
                </a:ext>
              </a:extLst>
            </p:cNvPr>
            <p:cNvSpPr txBox="1"/>
            <p:nvPr/>
          </p:nvSpPr>
          <p:spPr>
            <a:xfrm>
              <a:off x="1243029" y="1886258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1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6" name="Circle">
              <a:extLst>
                <a:ext uri="{FF2B5EF4-FFF2-40B4-BE49-F238E27FC236}">
                  <a16:creationId xmlns:a16="http://schemas.microsoft.com/office/drawing/2014/main" id="{A21CFD85-A277-470D-A0AD-D6BF87EB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375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7" name="Text">
              <a:extLst>
                <a:ext uri="{FF2B5EF4-FFF2-40B4-BE49-F238E27FC236}">
                  <a16:creationId xmlns:a16="http://schemas.microsoft.com/office/drawing/2014/main" id="{AC287DBC-574C-4470-8ED5-FD2009317344}"/>
                </a:ext>
              </a:extLst>
            </p:cNvPr>
            <p:cNvSpPr txBox="1"/>
            <p:nvPr/>
          </p:nvSpPr>
          <p:spPr>
            <a:xfrm>
              <a:off x="1682701" y="1885262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3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8" name="Option">
            <a:extLst>
              <a:ext uri="{FF2B5EF4-FFF2-40B4-BE49-F238E27FC236}">
                <a16:creationId xmlns:a16="http://schemas.microsoft.com/office/drawing/2014/main" id="{CA55FA0F-ABF1-42A7-AC7D-BDB417ABDFCD}"/>
              </a:ext>
            </a:extLst>
          </p:cNvPr>
          <p:cNvGrpSpPr/>
          <p:nvPr/>
        </p:nvGrpSpPr>
        <p:grpSpPr>
          <a:xfrm>
            <a:off x="5903873" y="1955099"/>
            <a:ext cx="327470" cy="126980"/>
            <a:chOff x="1068388" y="1876425"/>
            <a:chExt cx="327524" cy="127000"/>
          </a:xfrm>
        </p:grpSpPr>
        <p:sp>
          <p:nvSpPr>
            <p:cNvPr id="59" name="Circle">
              <a:extLst>
                <a:ext uri="{FF2B5EF4-FFF2-40B4-BE49-F238E27FC236}">
                  <a16:creationId xmlns:a16="http://schemas.microsoft.com/office/drawing/2014/main" id="{A8081B1A-4AA3-4AF5-AFBB-AC8CD903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0" name="Text">
              <a:extLst>
                <a:ext uri="{FF2B5EF4-FFF2-40B4-BE49-F238E27FC236}">
                  <a16:creationId xmlns:a16="http://schemas.microsoft.com/office/drawing/2014/main" id="{C60A61AF-021C-40C2-939F-17D8A293981F}"/>
                </a:ext>
              </a:extLst>
            </p:cNvPr>
            <p:cNvSpPr txBox="1"/>
            <p:nvPr/>
          </p:nvSpPr>
          <p:spPr>
            <a:xfrm>
              <a:off x="1232379" y="1885254"/>
              <a:ext cx="16353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6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개월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1" name="Option">
            <a:extLst>
              <a:ext uri="{FF2B5EF4-FFF2-40B4-BE49-F238E27FC236}">
                <a16:creationId xmlns:a16="http://schemas.microsoft.com/office/drawing/2014/main" id="{265758D1-61B6-42EC-BC5E-4FE5F41DE87E}"/>
              </a:ext>
            </a:extLst>
          </p:cNvPr>
          <p:cNvGrpSpPr/>
          <p:nvPr/>
        </p:nvGrpSpPr>
        <p:grpSpPr>
          <a:xfrm>
            <a:off x="6320867" y="1955084"/>
            <a:ext cx="278885" cy="126979"/>
            <a:chOff x="1068388" y="1876425"/>
            <a:chExt cx="278932" cy="127000"/>
          </a:xfrm>
        </p:grpSpPr>
        <p:sp>
          <p:nvSpPr>
            <p:cNvPr id="62" name="Circle">
              <a:extLst>
                <a:ext uri="{FF2B5EF4-FFF2-40B4-BE49-F238E27FC236}">
                  <a16:creationId xmlns:a16="http://schemas.microsoft.com/office/drawing/2014/main" id="{56E39CFD-CEF3-4962-8C56-A7C5D44D1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500" b="0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63" name="Text">
              <a:extLst>
                <a:ext uri="{FF2B5EF4-FFF2-40B4-BE49-F238E27FC236}">
                  <a16:creationId xmlns:a16="http://schemas.microsoft.com/office/drawing/2014/main" id="{F2B33E77-F24F-49F1-9A8D-E863EB59EBA2}"/>
                </a:ext>
              </a:extLst>
            </p:cNvPr>
            <p:cNvSpPr txBox="1"/>
            <p:nvPr/>
          </p:nvSpPr>
          <p:spPr>
            <a:xfrm>
              <a:off x="1247917" y="1882428"/>
              <a:ext cx="99403" cy="8612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1</a:t>
              </a:r>
              <a:r>
                <a:rPr lang="ko-KR" altLang="en-US" sz="500" b="0" noProof="1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년</a:t>
              </a:r>
              <a:endParaRPr lang="en-US" altLang="ko-KR" sz="500" b="0" noProof="1">
                <a:solidFill>
                  <a:srgbClr val="5F5F5F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4" name="Check">
            <a:extLst>
              <a:ext uri="{FF2B5EF4-FFF2-40B4-BE49-F238E27FC236}">
                <a16:creationId xmlns:a16="http://schemas.microsoft.com/office/drawing/2014/main" id="{81B6440D-7CB3-4F1E-BD4E-9D22F750F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673" y="1984371"/>
            <a:ext cx="68252" cy="69839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500" b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6C623B-3D31-4D5A-A2D0-54EB100A6823}"/>
              </a:ext>
            </a:extLst>
          </p:cNvPr>
          <p:cNvSpPr/>
          <p:nvPr/>
        </p:nvSpPr>
        <p:spPr>
          <a:xfrm>
            <a:off x="3052694" y="1896438"/>
            <a:ext cx="2568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~</a:t>
            </a: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6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A482665D-E422-4B62-81AF-1536AAF89E8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241270" y="1916973"/>
            <a:ext cx="722403" cy="194909"/>
            <a:chOff x="928689" y="1192622"/>
            <a:chExt cx="774085" cy="378336"/>
          </a:xfrm>
        </p:grpSpPr>
        <p:sp>
          <p:nvSpPr>
            <p:cNvPr id="67" name="Text Box">
              <a:extLst>
                <a:ext uri="{FF2B5EF4-FFF2-40B4-BE49-F238E27FC236}">
                  <a16:creationId xmlns:a16="http://schemas.microsoft.com/office/drawing/2014/main" id="{88140CEA-178B-4C1A-BE05-53E9496A787A}"/>
                </a:ext>
              </a:extLst>
            </p:cNvPr>
            <p:cNvSpPr/>
            <p:nvPr/>
          </p:nvSpPr>
          <p:spPr>
            <a:xfrm>
              <a:off x="928689" y="1192622"/>
              <a:ext cx="774085" cy="3783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5" tIns="50792" rIns="228563" bIns="5079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0" dirty="0">
                  <a:solidFill>
                    <a:srgbClr val="5F5F5F"/>
                  </a:solidFill>
                  <a:latin typeface="+mn-ea"/>
                  <a:cs typeface="Arial" panose="020B0604020202020204" pitchFamily="34" charset="0"/>
                </a:rPr>
                <a:t>2021-09-21</a:t>
              </a:r>
            </a:p>
          </p:txBody>
        </p:sp>
        <p:sp>
          <p:nvSpPr>
            <p:cNvPr id="68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929C9BB-1E36-44CA-BEC6-033F39107F55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494990" y="1253794"/>
              <a:ext cx="151264" cy="25599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5" tIns="45713" rIns="91425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62A140CA-5ED0-4CC4-8224-DAD488F772CE}"/>
              </a:ext>
            </a:extLst>
          </p:cNvPr>
          <p:cNvSpPr/>
          <p:nvPr/>
        </p:nvSpPr>
        <p:spPr bwMode="auto">
          <a:xfrm>
            <a:off x="6155349" y="2466959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2-3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238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58AE9EA-CD4B-427D-AEAB-C79C78799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BAAD006-6991-4FCB-BAAD-D4AF736D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공지사항 관리 </a:t>
            </a:r>
            <a:r>
              <a:rPr lang="en-US" altLang="ko-KR" dirty="0"/>
              <a:t>(</a:t>
            </a:r>
            <a:r>
              <a:rPr lang="ko-KR" altLang="en-US" dirty="0"/>
              <a:t>목록</a:t>
            </a:r>
            <a:r>
              <a:rPr lang="en-US" altLang="ko-KR" dirty="0"/>
              <a:t>) &gt; </a:t>
            </a:r>
            <a:r>
              <a:rPr lang="ko-KR" altLang="en-US" dirty="0"/>
              <a:t>공지사항 등록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F54A553-2E70-475B-B9C1-6AA11CC113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22D87D0-20D8-40E6-9F20-7BF433E60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18A3-1237-4D52-9533-23DE22E0BD2B}"/>
              </a:ext>
            </a:extLst>
          </p:cNvPr>
          <p:cNvSpPr txBox="1"/>
          <p:nvPr/>
        </p:nvSpPr>
        <p:spPr>
          <a:xfrm>
            <a:off x="1639838" y="118322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등록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7E5830-B061-4EB3-81A0-58118A85F4E9}"/>
              </a:ext>
            </a:extLst>
          </p:cNvPr>
          <p:cNvSpPr/>
          <p:nvPr/>
        </p:nvSpPr>
        <p:spPr bwMode="auto">
          <a:xfrm>
            <a:off x="3493854" y="4928618"/>
            <a:ext cx="504056" cy="18925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38F08E-575A-4A4B-AED9-81D018300D5F}"/>
              </a:ext>
            </a:extLst>
          </p:cNvPr>
          <p:cNvSpPr/>
          <p:nvPr/>
        </p:nvSpPr>
        <p:spPr bwMode="auto">
          <a:xfrm>
            <a:off x="4232126" y="4928618"/>
            <a:ext cx="504056" cy="189258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취소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F8789D2-DD55-4CDE-AD2D-F87D74D6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09" y="1828038"/>
            <a:ext cx="4880833" cy="2953691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577D2E0-0489-4B7E-AEBA-51482EC0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93193"/>
              </p:ext>
            </p:extLst>
          </p:nvPr>
        </p:nvGraphicFramePr>
        <p:xfrm>
          <a:off x="1792643" y="1556792"/>
          <a:ext cx="4879900" cy="27122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8517">
                  <a:extLst>
                    <a:ext uri="{9D8B030D-6E8A-4147-A177-3AD203B41FA5}">
                      <a16:colId xmlns:a16="http://schemas.microsoft.com/office/drawing/2014/main" val="2543845032"/>
                    </a:ext>
                  </a:extLst>
                </a:gridCol>
                <a:gridCol w="427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제목</a:t>
                      </a:r>
                      <a:endParaRPr lang="en-US" sz="6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83" marR="82283" marT="82283" marB="82283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25719"/>
                  </a:ext>
                </a:extLst>
              </a:tr>
            </a:tbl>
          </a:graphicData>
        </a:graphic>
      </p:graphicFrame>
      <p:sp>
        <p:nvSpPr>
          <p:cNvPr id="34" name="Text Box">
            <a:extLst>
              <a:ext uri="{FF2B5EF4-FFF2-40B4-BE49-F238E27FC236}">
                <a16:creationId xmlns:a16="http://schemas.microsoft.com/office/drawing/2014/main" id="{148DB146-B276-4900-A988-369C03865047}"/>
              </a:ext>
            </a:extLst>
          </p:cNvPr>
          <p:cNvSpPr/>
          <p:nvPr/>
        </p:nvSpPr>
        <p:spPr>
          <a:xfrm>
            <a:off x="2504867" y="1595458"/>
            <a:ext cx="2669347" cy="17997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5" tIns="0" rIns="91425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제목을 입력해주세요</a:t>
            </a:r>
            <a:r>
              <a:rPr lang="en-US" altLang="ko-KR" sz="600" b="0" dirty="0">
                <a:solidFill>
                  <a:srgbClr val="5F5F5F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sz="600" b="0" dirty="0">
              <a:solidFill>
                <a:srgbClr val="5F5F5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3A1D6B-EFC9-4F2A-BF77-145AB2D39EA6}"/>
              </a:ext>
            </a:extLst>
          </p:cNvPr>
          <p:cNvSpPr/>
          <p:nvPr/>
        </p:nvSpPr>
        <p:spPr bwMode="auto">
          <a:xfrm>
            <a:off x="1423814" y="6134256"/>
            <a:ext cx="5580240" cy="317505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           Copyright(C) 2021 </a:t>
            </a:r>
            <a:r>
              <a:rPr lang="en-US" altLang="ko-KR" sz="600" b="0" i="0" dirty="0" err="1">
                <a:solidFill>
                  <a:srgbClr val="A9A9A9"/>
                </a:solidFill>
                <a:effectLst/>
                <a:latin typeface="+mj-ea"/>
                <a:ea typeface="+mj-ea"/>
              </a:rPr>
              <a:t>Intellivix.Co.,Ltd</a:t>
            </a:r>
            <a:r>
              <a:rPr lang="en-US" altLang="ko-KR" sz="600" b="0" i="0" dirty="0">
                <a:solidFill>
                  <a:srgbClr val="A9A9A9"/>
                </a:solidFill>
                <a:effectLst/>
                <a:latin typeface="+mj-ea"/>
                <a:ea typeface="+mj-ea"/>
              </a:rPr>
              <a:t>.. All rights reserved.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56D229-028C-4BE1-97D7-F9CE8A9B23F4}"/>
              </a:ext>
            </a:extLst>
          </p:cNvPr>
          <p:cNvCxnSpPr>
            <a:cxnSpLocks/>
          </p:cNvCxnSpPr>
          <p:nvPr/>
        </p:nvCxnSpPr>
        <p:spPr bwMode="auto">
          <a:xfrm>
            <a:off x="1423814" y="1053326"/>
            <a:ext cx="55802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6" name="Group 100">
            <a:extLst>
              <a:ext uri="{FF2B5EF4-FFF2-40B4-BE49-F238E27FC236}">
                <a16:creationId xmlns:a16="http://schemas.microsoft.com/office/drawing/2014/main" id="{331FBA28-28A7-4EA6-82F6-EE639F690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41271"/>
              </p:ext>
            </p:extLst>
          </p:nvPr>
        </p:nvGraphicFramePr>
        <p:xfrm>
          <a:off x="7040438" y="980728"/>
          <a:ext cx="2719513" cy="9216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 입력 인풋박스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비활성화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공지 등록되어 목록에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공지사항 관리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13151882-35DF-4260-A112-D1D13BBB1414}"/>
              </a:ext>
            </a:extLst>
          </p:cNvPr>
          <p:cNvSpPr/>
          <p:nvPr/>
        </p:nvSpPr>
        <p:spPr bwMode="auto">
          <a:xfrm>
            <a:off x="2432392" y="152310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8E4A213-92BB-47BF-BD00-875330D17395}"/>
              </a:ext>
            </a:extLst>
          </p:cNvPr>
          <p:cNvSpPr/>
          <p:nvPr/>
        </p:nvSpPr>
        <p:spPr bwMode="auto">
          <a:xfrm>
            <a:off x="3421846" y="487923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633A3BF-9E05-4A6D-A995-647102AB15EE}"/>
              </a:ext>
            </a:extLst>
          </p:cNvPr>
          <p:cNvSpPr/>
          <p:nvPr/>
        </p:nvSpPr>
        <p:spPr bwMode="auto">
          <a:xfrm>
            <a:off x="4192154" y="487923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2915B-7876-4831-8B07-D06B49B4E1BF}"/>
              </a:ext>
            </a:extLst>
          </p:cNvPr>
          <p:cNvSpPr txBox="1"/>
          <p:nvPr/>
        </p:nvSpPr>
        <p:spPr>
          <a:xfrm>
            <a:off x="5528270" y="1296054"/>
            <a:ext cx="124264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관리 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등록</a:t>
            </a:r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0E1859AB-AA0F-4255-B3CD-86338C07F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51781"/>
              </p:ext>
            </p:extLst>
          </p:nvPr>
        </p:nvGraphicFramePr>
        <p:xfrm>
          <a:off x="127670" y="1053326"/>
          <a:ext cx="1296144" cy="113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1483140"/>
                    </a:ext>
                  </a:extLst>
                </a:gridCol>
              </a:tblGrid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905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</a:rPr>
                        <a:t>뉴스룸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608"/>
                  </a:ext>
                </a:extLst>
              </a:tr>
              <a:tr h="376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관리자 계정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3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829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빈화면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488B8"/>
        </a:soli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0" rIns="3600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ea"/>
            <a:ea typeface="+mn-ea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900" b="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121942</TotalTime>
  <Words>2466</Words>
  <Application>Microsoft Office PowerPoint</Application>
  <PresentationFormat>사용자 지정</PresentationFormat>
  <Paragraphs>579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LG스마트체 Regular</vt:lpstr>
      <vt:lpstr>가는각진제목체</vt:lpstr>
      <vt:lpstr>굴림</vt:lpstr>
      <vt:lpstr>나눔고딕</vt:lpstr>
      <vt:lpstr>맑은 고딕</vt:lpstr>
      <vt:lpstr>Arial</vt:lpstr>
      <vt:lpstr>Calibri</vt:lpstr>
      <vt:lpstr>Wingdings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 End of Document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ujungkim</dc:creator>
  <cp:lastModifiedBy>USER</cp:lastModifiedBy>
  <cp:revision>5351</cp:revision>
  <cp:lastPrinted>2019-11-08T06:02:01Z</cp:lastPrinted>
  <dcterms:created xsi:type="dcterms:W3CDTF">2006-03-09T07:11:24Z</dcterms:created>
  <dcterms:modified xsi:type="dcterms:W3CDTF">2021-11-02T02:30:58Z</dcterms:modified>
</cp:coreProperties>
</file>