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8"/>
  </p:notesMasterIdLst>
  <p:sldIdLst>
    <p:sldId id="719" r:id="rId2"/>
    <p:sldId id="298" r:id="rId3"/>
    <p:sldId id="2223" r:id="rId4"/>
    <p:sldId id="2276" r:id="rId5"/>
    <p:sldId id="1708" r:id="rId6"/>
    <p:sldId id="2226" r:id="rId7"/>
    <p:sldId id="2230" r:id="rId8"/>
    <p:sldId id="2274" r:id="rId9"/>
    <p:sldId id="2224" r:id="rId10"/>
    <p:sldId id="2277" r:id="rId11"/>
    <p:sldId id="2225" r:id="rId12"/>
    <p:sldId id="2228" r:id="rId13"/>
    <p:sldId id="2231" r:id="rId14"/>
    <p:sldId id="2275" r:id="rId15"/>
    <p:sldId id="2232" r:id="rId16"/>
    <p:sldId id="2233" r:id="rId17"/>
    <p:sldId id="2234" r:id="rId18"/>
    <p:sldId id="2238" r:id="rId19"/>
    <p:sldId id="2239" r:id="rId20"/>
    <p:sldId id="2278" r:id="rId21"/>
    <p:sldId id="2279" r:id="rId22"/>
    <p:sldId id="2280" r:id="rId23"/>
    <p:sldId id="2281" r:id="rId24"/>
    <p:sldId id="2282" r:id="rId25"/>
    <p:sldId id="2263" r:id="rId26"/>
    <p:sldId id="2264" r:id="rId27"/>
    <p:sldId id="2240" r:id="rId28"/>
    <p:sldId id="2267" r:id="rId29"/>
    <p:sldId id="2268" r:id="rId30"/>
    <p:sldId id="2245" r:id="rId31"/>
    <p:sldId id="2269" r:id="rId32"/>
    <p:sldId id="2247" r:id="rId33"/>
    <p:sldId id="2270" r:id="rId34"/>
    <p:sldId id="2251" r:id="rId35"/>
    <p:sldId id="2271" r:id="rId36"/>
    <p:sldId id="2112" r:id="rId37"/>
  </p:sldIdLst>
  <p:sldSz cx="9904413" cy="6858000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가는각진제목체" pitchFamily="18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가는각진제목체" pitchFamily="18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가는각진제목체" pitchFamily="18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가는각진제목체" pitchFamily="18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가는각진제목체" pitchFamily="18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100" b="1" kern="1200">
        <a:solidFill>
          <a:schemeClr val="tx1"/>
        </a:solidFill>
        <a:latin typeface="가는각진제목체" pitchFamily="18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100" b="1" kern="1200">
        <a:solidFill>
          <a:schemeClr val="tx1"/>
        </a:solidFill>
        <a:latin typeface="가는각진제목체" pitchFamily="18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100" b="1" kern="1200">
        <a:solidFill>
          <a:schemeClr val="tx1"/>
        </a:solidFill>
        <a:latin typeface="가는각진제목체" pitchFamily="18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100" b="1" kern="1200">
        <a:solidFill>
          <a:schemeClr val="tx1"/>
        </a:solidFill>
        <a:latin typeface="가는각진제목체" pitchFamily="18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BD39F38-4AA7-4F23-9D6A-5EC4A32A30DA}">
          <p14:sldIdLst>
            <p14:sldId id="719"/>
            <p14:sldId id="298"/>
          </p14:sldIdLst>
        </p14:section>
        <p14:section name="Information Architecture" id="{4C80372C-8612-4F11-BD96-D9EAC5493DAB}">
          <p14:sldIdLst>
            <p14:sldId id="2223"/>
            <p14:sldId id="2276"/>
          </p14:sldIdLst>
        </p14:section>
        <p14:section name="Common UI" id="{B8995F48-4CCC-4C08-87CB-B72F51EE1897}">
          <p14:sldIdLst>
            <p14:sldId id="1708"/>
            <p14:sldId id="2226"/>
            <p14:sldId id="2230"/>
            <p14:sldId id="2274"/>
          </p14:sldIdLst>
        </p14:section>
        <p14:section name="메인" id="{C0860755-1D57-42D8-90B6-69F494B41191}">
          <p14:sldIdLst>
            <p14:sldId id="2224"/>
            <p14:sldId id="2277"/>
            <p14:sldId id="2225"/>
          </p14:sldIdLst>
        </p14:section>
        <p14:section name="인텔리빅스" id="{8CDE99E5-2CCB-471C-B908-53732A7ABF82}">
          <p14:sldIdLst>
            <p14:sldId id="2228"/>
            <p14:sldId id="2231"/>
            <p14:sldId id="2275"/>
            <p14:sldId id="2232"/>
            <p14:sldId id="2233"/>
            <p14:sldId id="2234"/>
            <p14:sldId id="2238"/>
            <p14:sldId id="2239"/>
            <p14:sldId id="2278"/>
            <p14:sldId id="2279"/>
            <p14:sldId id="2280"/>
            <p14:sldId id="2281"/>
            <p14:sldId id="2282"/>
            <p14:sldId id="2263"/>
            <p14:sldId id="2264"/>
          </p14:sldIdLst>
        </p14:section>
        <p14:section name="기술과 제품" id="{CDC7373E-6C4A-496B-A264-9F72782B8AB4}">
          <p14:sldIdLst>
            <p14:sldId id="2240"/>
            <p14:sldId id="2267"/>
            <p14:sldId id="2268"/>
          </p14:sldIdLst>
        </p14:section>
        <p14:section name="뉴스룸" id="{FD248EA0-AF60-4DB1-AB1B-91DD6031784E}">
          <p14:sldIdLst>
            <p14:sldId id="2245"/>
            <p14:sldId id="2269"/>
          </p14:sldIdLst>
        </p14:section>
        <p14:section name="인재채용" id="{D3F83E80-9F21-4C34-8A37-71EEED8787A1}">
          <p14:sldIdLst>
            <p14:sldId id="2247"/>
            <p14:sldId id="2270"/>
          </p14:sldIdLst>
        </p14:section>
        <p14:section name="고객문의" id="{AC50F224-1A16-4EF0-9C53-0315EC4C5968}">
          <p14:sldIdLst>
            <p14:sldId id="2251"/>
            <p14:sldId id="2271"/>
            <p14:sldId id="211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6AC9"/>
    <a:srgbClr val="00B050"/>
    <a:srgbClr val="926AA6"/>
    <a:srgbClr val="A0DAA8"/>
    <a:srgbClr val="F0B010"/>
    <a:srgbClr val="9CB7D4"/>
    <a:srgbClr val="FCFCFC"/>
    <a:srgbClr val="F86F08"/>
    <a:srgbClr val="6BEFAA"/>
    <a:srgbClr val="5AF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4" autoAdjust="0"/>
    <p:restoredTop sz="95249" autoAdjust="0"/>
  </p:normalViewPr>
  <p:slideViewPr>
    <p:cSldViewPr>
      <p:cViewPr varScale="1">
        <p:scale>
          <a:sx n="162" d="100"/>
          <a:sy n="162" d="100"/>
        </p:scale>
        <p:origin x="1908" y="144"/>
      </p:cViewPr>
      <p:guideLst/>
    </p:cSldViewPr>
  </p:slideViewPr>
  <p:outlineViewPr>
    <p:cViewPr>
      <p:scale>
        <a:sx n="33" d="100"/>
        <a:sy n="33" d="100"/>
      </p:scale>
      <p:origin x="0" y="-9552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9872"/>
    </p:cViewPr>
  </p:sorterViewPr>
  <p:notesViewPr>
    <p:cSldViewPr>
      <p:cViewPr varScale="1">
        <p:scale>
          <a:sx n="114" d="100"/>
          <a:sy n="114" d="100"/>
        </p:scale>
        <p:origin x="4344" y="8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5" tIns="45747" rIns="91495" bIns="45747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5" tIns="45747" rIns="91495" bIns="45747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6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5" tIns="45747" rIns="91495" bIns="457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45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5" tIns="45747" rIns="91495" bIns="45747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5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5" tIns="45747" rIns="91495" bIns="45747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46EDE837-27AD-4DEA-9223-DFCA821F578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42482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1pPr>
            <a:lvl2pPr marL="742950" indent="-285750"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2pPr>
            <a:lvl3pPr marL="1143000" indent="-228600"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3pPr>
            <a:lvl4pPr marL="1600200" indent="-228600"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4pPr>
            <a:lvl5pPr marL="2057400" indent="-228600"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9pPr>
          </a:lstStyle>
          <a:p>
            <a:fld id="{97BED3D8-79E0-486F-B673-3CBA803DC23E}" type="slidenum">
              <a:rPr lang="en-US" altLang="ko-KR" sz="1200" b="0" smtClean="0">
                <a:latin typeface="굴림" pitchFamily="50" charset="-127"/>
              </a:rPr>
              <a:pPr/>
              <a:t>1</a:t>
            </a:fld>
            <a:endParaRPr lang="en-US" altLang="ko-KR" sz="1200" b="0">
              <a:latin typeface="굴림" pitchFamily="50" charset="-127"/>
            </a:endParaRPr>
          </a:p>
        </p:txBody>
      </p:sp>
      <p:sp>
        <p:nvSpPr>
          <p:cNvPr id="78851" name="Rectangle 7"/>
          <p:cNvSpPr txBox="1">
            <a:spLocks noGrp="1" noChangeArrowheads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95" tIns="45747" rIns="91495" bIns="45747" anchor="b"/>
          <a:lstStyle>
            <a:lvl1pPr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1pPr>
            <a:lvl2pPr marL="742950" indent="-285750"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2pPr>
            <a:lvl3pPr marL="1143000" indent="-228600"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3pPr>
            <a:lvl4pPr marL="1600200" indent="-228600"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4pPr>
            <a:lvl5pPr marL="2057400" indent="-228600"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9pPr>
          </a:lstStyle>
          <a:p>
            <a:pPr algn="r" eaLnBrk="1" latinLnBrk="1" hangingPunct="1"/>
            <a:fld id="{E0CA0375-8774-4ED7-84B7-4F4E7830A069}" type="slidenum">
              <a:rPr lang="en-US" altLang="ko-KR" sz="1200" b="0">
                <a:latin typeface="굴림" pitchFamily="50" charset="-127"/>
              </a:rPr>
              <a:pPr algn="r" eaLnBrk="1" latinLnBrk="1" hangingPunct="1"/>
              <a:t>1</a:t>
            </a:fld>
            <a:endParaRPr lang="en-US" altLang="ko-KR" sz="1200" b="0">
              <a:latin typeface="굴림" pitchFamily="50" charset="-127"/>
            </a:endParaRPr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ln/>
        </p:spPr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01004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7443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7"/>
          <p:cNvSpPr>
            <a:spLocks noChangeArrowheads="1"/>
          </p:cNvSpPr>
          <p:nvPr userDrawn="1"/>
        </p:nvSpPr>
        <p:spPr bwMode="auto">
          <a:xfrm>
            <a:off x="127001" y="682624"/>
            <a:ext cx="9650412" cy="5793589"/>
          </a:xfrm>
          <a:prstGeom prst="rect">
            <a:avLst/>
          </a:prstGeom>
          <a:noFill/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 sz="110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3" name="그룹 52"/>
          <p:cNvGrpSpPr/>
          <p:nvPr userDrawn="1"/>
        </p:nvGrpSpPr>
        <p:grpSpPr>
          <a:xfrm>
            <a:off x="357325" y="1020833"/>
            <a:ext cx="2866690" cy="5112568"/>
            <a:chOff x="3518068" y="1020833"/>
            <a:chExt cx="2866690" cy="5112568"/>
          </a:xfrm>
        </p:grpSpPr>
        <p:sp>
          <p:nvSpPr>
            <p:cNvPr id="54" name="Case">
              <a:extLst>
                <a:ext uri="{FF2B5EF4-FFF2-40B4-BE49-F238E27FC236}">
                  <a16:creationId xmlns:a16="http://schemas.microsoft.com/office/drawing/2014/main" id="{96452AC0-B4A0-42D1-A00A-EEFD9BD1DA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18068" y="1020833"/>
              <a:ext cx="2866690" cy="5112568"/>
            </a:xfrm>
            <a:prstGeom prst="roundRect">
              <a:avLst>
                <a:gd name="adj" fmla="val 6224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5" name="Display">
              <a:extLst>
                <a:ext uri="{FF2B5EF4-FFF2-40B4-BE49-F238E27FC236}">
                  <a16:creationId xmlns:a16="http://schemas.microsoft.com/office/drawing/2014/main" id="{5FD2AA24-1BE8-4F48-8614-7CFEBAB6A8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6406" y="1288208"/>
              <a:ext cx="2610016" cy="4485153"/>
            </a:xfrm>
            <a:prstGeom prst="rect">
              <a:avLst/>
            </a:prstGeom>
            <a:noFill/>
            <a:ln w="317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6" name="Speaker">
              <a:extLst>
                <a:ext uri="{FF2B5EF4-FFF2-40B4-BE49-F238E27FC236}">
                  <a16:creationId xmlns:a16="http://schemas.microsoft.com/office/drawing/2014/main" id="{D907C303-5219-4583-9B39-FC2D4DE796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2781" y="1116904"/>
              <a:ext cx="477264" cy="9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7" name="Camera Outer">
              <a:extLst>
                <a:ext uri="{FF2B5EF4-FFF2-40B4-BE49-F238E27FC236}">
                  <a16:creationId xmlns:a16="http://schemas.microsoft.com/office/drawing/2014/main" id="{C005CCDF-4A9B-4035-B9B5-CA96DDC0C2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1124" y="1117133"/>
              <a:ext cx="90000" cy="895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8" name="Speaker">
              <a:extLst>
                <a:ext uri="{FF2B5EF4-FFF2-40B4-BE49-F238E27FC236}">
                  <a16:creationId xmlns:a16="http://schemas.microsoft.com/office/drawing/2014/main" id="{D907C303-5219-4583-9B39-FC2D4DE796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994" y="5852659"/>
              <a:ext cx="636838" cy="21880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</p:grpSp>
      <p:graphicFrame>
        <p:nvGraphicFramePr>
          <p:cNvPr id="25" name="Group 18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78912273"/>
              </p:ext>
            </p:extLst>
          </p:nvPr>
        </p:nvGraphicFramePr>
        <p:xfrm>
          <a:off x="127002" y="352232"/>
          <a:ext cx="6908114" cy="287313"/>
        </p:xfrm>
        <a:graphic>
          <a:graphicData uri="http://schemas.openxmlformats.org/drawingml/2006/table">
            <a:tbl>
              <a:tblPr/>
              <a:tblGrid>
                <a:gridCol w="71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4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ID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Title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18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07972305"/>
              </p:ext>
            </p:extLst>
          </p:nvPr>
        </p:nvGraphicFramePr>
        <p:xfrm>
          <a:off x="7082162" y="352231"/>
          <a:ext cx="2700000" cy="288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텍스트 개체 틀 65"/>
          <p:cNvSpPr>
            <a:spLocks noGrp="1"/>
          </p:cNvSpPr>
          <p:nvPr>
            <p:ph type="body" sz="quarter" idx="10" hasCustomPrompt="1"/>
          </p:nvPr>
        </p:nvSpPr>
        <p:spPr>
          <a:xfrm>
            <a:off x="840932" y="406237"/>
            <a:ext cx="14006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(Screen ID)</a:t>
            </a:r>
            <a:endParaRPr lang="ko-KR" altLang="en-US" dirty="0"/>
          </a:p>
        </p:txBody>
      </p:sp>
      <p:sp>
        <p:nvSpPr>
          <p:cNvPr id="32" name="텍스트 개체 틀 65"/>
          <p:cNvSpPr>
            <a:spLocks noGrp="1"/>
          </p:cNvSpPr>
          <p:nvPr>
            <p:ph type="body" sz="quarter" idx="11" hasCustomPrompt="1"/>
          </p:nvPr>
        </p:nvSpPr>
        <p:spPr>
          <a:xfrm>
            <a:off x="3001879" y="406237"/>
            <a:ext cx="400217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(Title)</a:t>
            </a:r>
            <a:endParaRPr lang="ko-KR" altLang="en-US" dirty="0"/>
          </a:p>
        </p:txBody>
      </p:sp>
      <p:sp>
        <p:nvSpPr>
          <p:cNvPr id="33" name="텍스트 개체 틀 65"/>
          <p:cNvSpPr>
            <a:spLocks noGrp="1"/>
          </p:cNvSpPr>
          <p:nvPr>
            <p:ph type="body" sz="quarter" idx="12" hasCustomPrompt="1"/>
          </p:nvPr>
        </p:nvSpPr>
        <p:spPr>
          <a:xfrm>
            <a:off x="7626949" y="406237"/>
            <a:ext cx="87570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34" name="텍스트 개체 틀 65"/>
          <p:cNvSpPr>
            <a:spLocks noGrp="1"/>
          </p:cNvSpPr>
          <p:nvPr>
            <p:ph type="body" sz="quarter" idx="13" hasCustomPrompt="1"/>
          </p:nvPr>
        </p:nvSpPr>
        <p:spPr>
          <a:xfrm>
            <a:off x="9065933" y="406237"/>
            <a:ext cx="6940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(Name)</a:t>
            </a:r>
            <a:endParaRPr lang="ko-KR" altLang="en-US" dirty="0"/>
          </a:p>
        </p:txBody>
      </p:sp>
      <p:graphicFrame>
        <p:nvGraphicFramePr>
          <p:cNvPr id="19" name="표 8">
            <a:extLst>
              <a:ext uri="{FF2B5EF4-FFF2-40B4-BE49-F238E27FC236}">
                <a16:creationId xmlns:a16="http://schemas.microsoft.com/office/drawing/2014/main" id="{9122E1D0-E70B-439F-9606-9451F15CDB7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40745341"/>
              </p:ext>
            </p:extLst>
          </p:nvPr>
        </p:nvGraphicFramePr>
        <p:xfrm>
          <a:off x="7031660" y="705951"/>
          <a:ext cx="2718145" cy="256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747">
                  <a:extLst>
                    <a:ext uri="{9D8B030D-6E8A-4147-A177-3AD203B41FA5}">
                      <a16:colId xmlns:a16="http://schemas.microsoft.com/office/drawing/2014/main" val="2886050746"/>
                    </a:ext>
                  </a:extLst>
                </a:gridCol>
                <a:gridCol w="2205398">
                  <a:extLst>
                    <a:ext uri="{9D8B030D-6E8A-4147-A177-3AD203B41FA5}">
                      <a16:colId xmlns:a16="http://schemas.microsoft.com/office/drawing/2014/main" val="3159465582"/>
                    </a:ext>
                  </a:extLst>
                </a:gridCol>
              </a:tblGrid>
              <a:tr h="256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033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033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7"/>
          <p:cNvSpPr>
            <a:spLocks noChangeArrowheads="1"/>
          </p:cNvSpPr>
          <p:nvPr userDrawn="1"/>
        </p:nvSpPr>
        <p:spPr bwMode="auto">
          <a:xfrm>
            <a:off x="127001" y="682624"/>
            <a:ext cx="9650412" cy="5793589"/>
          </a:xfrm>
          <a:prstGeom prst="rect">
            <a:avLst/>
          </a:prstGeom>
          <a:noFill/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 sz="110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3" name="그룹 52"/>
          <p:cNvGrpSpPr/>
          <p:nvPr userDrawn="1"/>
        </p:nvGrpSpPr>
        <p:grpSpPr>
          <a:xfrm>
            <a:off x="357325" y="1020833"/>
            <a:ext cx="2866690" cy="5112568"/>
            <a:chOff x="3518068" y="1020833"/>
            <a:chExt cx="2866690" cy="5112568"/>
          </a:xfrm>
        </p:grpSpPr>
        <p:sp>
          <p:nvSpPr>
            <p:cNvPr id="54" name="Case">
              <a:extLst>
                <a:ext uri="{FF2B5EF4-FFF2-40B4-BE49-F238E27FC236}">
                  <a16:creationId xmlns:a16="http://schemas.microsoft.com/office/drawing/2014/main" id="{96452AC0-B4A0-42D1-A00A-EEFD9BD1DA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18068" y="1020833"/>
              <a:ext cx="2866690" cy="5112568"/>
            </a:xfrm>
            <a:prstGeom prst="roundRect">
              <a:avLst>
                <a:gd name="adj" fmla="val 6224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5" name="Display">
              <a:extLst>
                <a:ext uri="{FF2B5EF4-FFF2-40B4-BE49-F238E27FC236}">
                  <a16:creationId xmlns:a16="http://schemas.microsoft.com/office/drawing/2014/main" id="{5FD2AA24-1BE8-4F48-8614-7CFEBAB6A8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6406" y="1288208"/>
              <a:ext cx="2610016" cy="4485153"/>
            </a:xfrm>
            <a:prstGeom prst="rect">
              <a:avLst/>
            </a:prstGeom>
            <a:noFill/>
            <a:ln w="317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6" name="Speaker">
              <a:extLst>
                <a:ext uri="{FF2B5EF4-FFF2-40B4-BE49-F238E27FC236}">
                  <a16:creationId xmlns:a16="http://schemas.microsoft.com/office/drawing/2014/main" id="{D907C303-5219-4583-9B39-FC2D4DE796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2781" y="1116904"/>
              <a:ext cx="477264" cy="9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7" name="Camera Outer">
              <a:extLst>
                <a:ext uri="{FF2B5EF4-FFF2-40B4-BE49-F238E27FC236}">
                  <a16:creationId xmlns:a16="http://schemas.microsoft.com/office/drawing/2014/main" id="{C005CCDF-4A9B-4035-B9B5-CA96DDC0C2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1124" y="1117133"/>
              <a:ext cx="90000" cy="895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8" name="Speaker">
              <a:extLst>
                <a:ext uri="{FF2B5EF4-FFF2-40B4-BE49-F238E27FC236}">
                  <a16:creationId xmlns:a16="http://schemas.microsoft.com/office/drawing/2014/main" id="{D907C303-5219-4583-9B39-FC2D4DE796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994" y="5852659"/>
              <a:ext cx="636838" cy="21880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</p:grpSp>
      <p:graphicFrame>
        <p:nvGraphicFramePr>
          <p:cNvPr id="25" name="Group 18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02834537"/>
              </p:ext>
            </p:extLst>
          </p:nvPr>
        </p:nvGraphicFramePr>
        <p:xfrm>
          <a:off x="127002" y="352232"/>
          <a:ext cx="6908114" cy="287313"/>
        </p:xfrm>
        <a:graphic>
          <a:graphicData uri="http://schemas.openxmlformats.org/drawingml/2006/table">
            <a:tbl>
              <a:tblPr/>
              <a:tblGrid>
                <a:gridCol w="71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4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ID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Title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18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52420147"/>
              </p:ext>
            </p:extLst>
          </p:nvPr>
        </p:nvGraphicFramePr>
        <p:xfrm>
          <a:off x="7082162" y="352231"/>
          <a:ext cx="2700000" cy="288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텍스트 개체 틀 65"/>
          <p:cNvSpPr>
            <a:spLocks noGrp="1"/>
          </p:cNvSpPr>
          <p:nvPr>
            <p:ph type="body" sz="quarter" idx="10" hasCustomPrompt="1"/>
          </p:nvPr>
        </p:nvSpPr>
        <p:spPr>
          <a:xfrm>
            <a:off x="840932" y="406237"/>
            <a:ext cx="14006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(Screen ID)</a:t>
            </a:r>
            <a:endParaRPr lang="ko-KR" altLang="en-US" dirty="0"/>
          </a:p>
        </p:txBody>
      </p:sp>
      <p:sp>
        <p:nvSpPr>
          <p:cNvPr id="32" name="텍스트 개체 틀 65"/>
          <p:cNvSpPr>
            <a:spLocks noGrp="1"/>
          </p:cNvSpPr>
          <p:nvPr>
            <p:ph type="body" sz="quarter" idx="11" hasCustomPrompt="1"/>
          </p:nvPr>
        </p:nvSpPr>
        <p:spPr>
          <a:xfrm>
            <a:off x="3001879" y="406237"/>
            <a:ext cx="400217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(Title)</a:t>
            </a:r>
            <a:endParaRPr lang="ko-KR" altLang="en-US" dirty="0"/>
          </a:p>
        </p:txBody>
      </p:sp>
      <p:sp>
        <p:nvSpPr>
          <p:cNvPr id="33" name="텍스트 개체 틀 65"/>
          <p:cNvSpPr>
            <a:spLocks noGrp="1"/>
          </p:cNvSpPr>
          <p:nvPr>
            <p:ph type="body" sz="quarter" idx="12" hasCustomPrompt="1"/>
          </p:nvPr>
        </p:nvSpPr>
        <p:spPr>
          <a:xfrm>
            <a:off x="7626949" y="406237"/>
            <a:ext cx="87570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34" name="텍스트 개체 틀 65"/>
          <p:cNvSpPr>
            <a:spLocks noGrp="1"/>
          </p:cNvSpPr>
          <p:nvPr>
            <p:ph type="body" sz="quarter" idx="13" hasCustomPrompt="1"/>
          </p:nvPr>
        </p:nvSpPr>
        <p:spPr>
          <a:xfrm>
            <a:off x="9065933" y="406237"/>
            <a:ext cx="6940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(Name)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0DD3AF-267D-4AFF-AEFB-8BB9C31D5B09}"/>
              </a:ext>
            </a:extLst>
          </p:cNvPr>
          <p:cNvCxnSpPr/>
          <p:nvPr userDrawn="1"/>
        </p:nvCxnSpPr>
        <p:spPr bwMode="auto">
          <a:xfrm>
            <a:off x="485663" y="1700808"/>
            <a:ext cx="2610016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3" name="그래픽 22" descr="햄버거 메뉴 아이콘 윤곽선">
            <a:extLst>
              <a:ext uri="{FF2B5EF4-FFF2-40B4-BE49-F238E27FC236}">
                <a16:creationId xmlns:a16="http://schemas.microsoft.com/office/drawing/2014/main" id="{F418C471-D5C6-4625-905F-9C38A9A21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0703" y="1373920"/>
            <a:ext cx="241176" cy="241176"/>
          </a:xfrm>
          <a:prstGeom prst="rect">
            <a:avLst/>
          </a:prstGeom>
        </p:spPr>
      </p:pic>
      <p:graphicFrame>
        <p:nvGraphicFramePr>
          <p:cNvPr id="19" name="표 8">
            <a:extLst>
              <a:ext uri="{FF2B5EF4-FFF2-40B4-BE49-F238E27FC236}">
                <a16:creationId xmlns:a16="http://schemas.microsoft.com/office/drawing/2014/main" id="{9122E1D0-E70B-439F-9606-9451F15CDB7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93810918"/>
              </p:ext>
            </p:extLst>
          </p:nvPr>
        </p:nvGraphicFramePr>
        <p:xfrm>
          <a:off x="7031660" y="705951"/>
          <a:ext cx="2718145" cy="256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747">
                  <a:extLst>
                    <a:ext uri="{9D8B030D-6E8A-4147-A177-3AD203B41FA5}">
                      <a16:colId xmlns:a16="http://schemas.microsoft.com/office/drawing/2014/main" val="2886050746"/>
                    </a:ext>
                  </a:extLst>
                </a:gridCol>
                <a:gridCol w="2205398">
                  <a:extLst>
                    <a:ext uri="{9D8B030D-6E8A-4147-A177-3AD203B41FA5}">
                      <a16:colId xmlns:a16="http://schemas.microsoft.com/office/drawing/2014/main" val="3159465582"/>
                    </a:ext>
                  </a:extLst>
                </a:gridCol>
              </a:tblGrid>
              <a:tr h="256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033524"/>
                  </a:ext>
                </a:extLst>
              </a:tr>
            </a:tbl>
          </a:graphicData>
        </a:graphic>
      </p:graphicFrame>
      <p:pic>
        <p:nvPicPr>
          <p:cNvPr id="20" name="Picture 4">
            <a:extLst>
              <a:ext uri="{FF2B5EF4-FFF2-40B4-BE49-F238E27FC236}">
                <a16:creationId xmlns:a16="http://schemas.microsoft.com/office/drawing/2014/main" id="{ECE8A94D-5CA0-4E5C-AA86-0579DAF389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21" y="1360970"/>
            <a:ext cx="1136184" cy="2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래픽 20" descr="세계 윤곽선">
            <a:extLst>
              <a:ext uri="{FF2B5EF4-FFF2-40B4-BE49-F238E27FC236}">
                <a16:creationId xmlns:a16="http://schemas.microsoft.com/office/drawing/2014/main" id="{2EFAF42B-DFDF-4738-9662-6747C783D5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67773" y="1416610"/>
            <a:ext cx="169168" cy="169168"/>
          </a:xfrm>
          <a:prstGeom prst="rect">
            <a:avLst/>
          </a:prstGeom>
        </p:spPr>
      </p:pic>
      <p:pic>
        <p:nvPicPr>
          <p:cNvPr id="22" name="그래픽 21" descr="위쪽 캐럿 단색으로 채워진">
            <a:extLst>
              <a:ext uri="{FF2B5EF4-FFF2-40B4-BE49-F238E27FC236}">
                <a16:creationId xmlns:a16="http://schemas.microsoft.com/office/drawing/2014/main" id="{62588A18-0226-48A8-B275-03A5D936545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2661666" y="1455492"/>
            <a:ext cx="72008" cy="7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086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7"/>
          <p:cNvSpPr>
            <a:spLocks noChangeArrowheads="1"/>
          </p:cNvSpPr>
          <p:nvPr userDrawn="1"/>
        </p:nvSpPr>
        <p:spPr bwMode="auto">
          <a:xfrm>
            <a:off x="127001" y="682624"/>
            <a:ext cx="9650412" cy="5793589"/>
          </a:xfrm>
          <a:prstGeom prst="rect">
            <a:avLst/>
          </a:prstGeom>
          <a:noFill/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 sz="110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2" name="그룹 51"/>
          <p:cNvGrpSpPr/>
          <p:nvPr userDrawn="1"/>
        </p:nvGrpSpPr>
        <p:grpSpPr>
          <a:xfrm>
            <a:off x="3518070" y="1020833"/>
            <a:ext cx="2866690" cy="5112568"/>
            <a:chOff x="3518068" y="1020833"/>
            <a:chExt cx="2866690" cy="5112568"/>
          </a:xfrm>
        </p:grpSpPr>
        <p:sp>
          <p:nvSpPr>
            <p:cNvPr id="28" name="Case">
              <a:extLst>
                <a:ext uri="{FF2B5EF4-FFF2-40B4-BE49-F238E27FC236}">
                  <a16:creationId xmlns:a16="http://schemas.microsoft.com/office/drawing/2014/main" id="{96452AC0-B4A0-42D1-A00A-EEFD9BD1DA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18068" y="1020833"/>
              <a:ext cx="2866690" cy="5112568"/>
            </a:xfrm>
            <a:prstGeom prst="roundRect">
              <a:avLst>
                <a:gd name="adj" fmla="val 6224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29" name="Display">
              <a:extLst>
                <a:ext uri="{FF2B5EF4-FFF2-40B4-BE49-F238E27FC236}">
                  <a16:creationId xmlns:a16="http://schemas.microsoft.com/office/drawing/2014/main" id="{5FD2AA24-1BE8-4F48-8614-7CFEBAB6A8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6406" y="1288208"/>
              <a:ext cx="2610016" cy="4485153"/>
            </a:xfrm>
            <a:prstGeom prst="rect">
              <a:avLst/>
            </a:prstGeom>
            <a:noFill/>
            <a:ln w="317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30" name="Speaker">
              <a:extLst>
                <a:ext uri="{FF2B5EF4-FFF2-40B4-BE49-F238E27FC236}">
                  <a16:creationId xmlns:a16="http://schemas.microsoft.com/office/drawing/2014/main" id="{D907C303-5219-4583-9B39-FC2D4DE796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2781" y="1116904"/>
              <a:ext cx="477264" cy="9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31" name="Camera Outer">
              <a:extLst>
                <a:ext uri="{FF2B5EF4-FFF2-40B4-BE49-F238E27FC236}">
                  <a16:creationId xmlns:a16="http://schemas.microsoft.com/office/drawing/2014/main" id="{C005CCDF-4A9B-4035-B9B5-CA96DDC0C2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1124" y="1117133"/>
              <a:ext cx="90000" cy="895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38" name="Speaker">
              <a:extLst>
                <a:ext uri="{FF2B5EF4-FFF2-40B4-BE49-F238E27FC236}">
                  <a16:creationId xmlns:a16="http://schemas.microsoft.com/office/drawing/2014/main" id="{D907C303-5219-4583-9B39-FC2D4DE796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994" y="5852659"/>
              <a:ext cx="636838" cy="21880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</p:grpSp>
      <p:grpSp>
        <p:nvGrpSpPr>
          <p:cNvPr id="53" name="그룹 52"/>
          <p:cNvGrpSpPr/>
          <p:nvPr userDrawn="1"/>
        </p:nvGrpSpPr>
        <p:grpSpPr>
          <a:xfrm>
            <a:off x="357325" y="1020833"/>
            <a:ext cx="2866690" cy="5112568"/>
            <a:chOff x="3518068" y="1020833"/>
            <a:chExt cx="2866690" cy="5112568"/>
          </a:xfrm>
        </p:grpSpPr>
        <p:sp>
          <p:nvSpPr>
            <p:cNvPr id="54" name="Case">
              <a:extLst>
                <a:ext uri="{FF2B5EF4-FFF2-40B4-BE49-F238E27FC236}">
                  <a16:creationId xmlns:a16="http://schemas.microsoft.com/office/drawing/2014/main" id="{96452AC0-B4A0-42D1-A00A-EEFD9BD1DA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18068" y="1020833"/>
              <a:ext cx="2866690" cy="5112568"/>
            </a:xfrm>
            <a:prstGeom prst="roundRect">
              <a:avLst>
                <a:gd name="adj" fmla="val 6224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5" name="Display">
              <a:extLst>
                <a:ext uri="{FF2B5EF4-FFF2-40B4-BE49-F238E27FC236}">
                  <a16:creationId xmlns:a16="http://schemas.microsoft.com/office/drawing/2014/main" id="{5FD2AA24-1BE8-4F48-8614-7CFEBAB6A8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6406" y="1288208"/>
              <a:ext cx="2610016" cy="4485153"/>
            </a:xfrm>
            <a:prstGeom prst="rect">
              <a:avLst/>
            </a:prstGeom>
            <a:noFill/>
            <a:ln w="317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6" name="Speaker">
              <a:extLst>
                <a:ext uri="{FF2B5EF4-FFF2-40B4-BE49-F238E27FC236}">
                  <a16:creationId xmlns:a16="http://schemas.microsoft.com/office/drawing/2014/main" id="{D907C303-5219-4583-9B39-FC2D4DE796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2781" y="1116904"/>
              <a:ext cx="477264" cy="9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7" name="Camera Outer">
              <a:extLst>
                <a:ext uri="{FF2B5EF4-FFF2-40B4-BE49-F238E27FC236}">
                  <a16:creationId xmlns:a16="http://schemas.microsoft.com/office/drawing/2014/main" id="{C005CCDF-4A9B-4035-B9B5-CA96DDC0C2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1124" y="1117133"/>
              <a:ext cx="90000" cy="895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8" name="Speaker">
              <a:extLst>
                <a:ext uri="{FF2B5EF4-FFF2-40B4-BE49-F238E27FC236}">
                  <a16:creationId xmlns:a16="http://schemas.microsoft.com/office/drawing/2014/main" id="{D907C303-5219-4583-9B39-FC2D4DE796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994" y="5852659"/>
              <a:ext cx="636838" cy="21880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</p:grpSp>
      <p:graphicFrame>
        <p:nvGraphicFramePr>
          <p:cNvPr id="25" name="Group 18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04976083"/>
              </p:ext>
            </p:extLst>
          </p:nvPr>
        </p:nvGraphicFramePr>
        <p:xfrm>
          <a:off x="127002" y="352232"/>
          <a:ext cx="6908114" cy="287313"/>
        </p:xfrm>
        <a:graphic>
          <a:graphicData uri="http://schemas.openxmlformats.org/drawingml/2006/table">
            <a:tbl>
              <a:tblPr/>
              <a:tblGrid>
                <a:gridCol w="71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4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ID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Title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18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34005224"/>
              </p:ext>
            </p:extLst>
          </p:nvPr>
        </p:nvGraphicFramePr>
        <p:xfrm>
          <a:off x="7082162" y="352231"/>
          <a:ext cx="2700000" cy="288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텍스트 개체 틀 65"/>
          <p:cNvSpPr>
            <a:spLocks noGrp="1"/>
          </p:cNvSpPr>
          <p:nvPr>
            <p:ph type="body" sz="quarter" idx="10" hasCustomPrompt="1"/>
          </p:nvPr>
        </p:nvSpPr>
        <p:spPr>
          <a:xfrm>
            <a:off x="840932" y="406237"/>
            <a:ext cx="14006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(Screen ID)</a:t>
            </a:r>
            <a:endParaRPr lang="ko-KR" altLang="en-US" dirty="0"/>
          </a:p>
        </p:txBody>
      </p:sp>
      <p:sp>
        <p:nvSpPr>
          <p:cNvPr id="32" name="텍스트 개체 틀 65"/>
          <p:cNvSpPr>
            <a:spLocks noGrp="1"/>
          </p:cNvSpPr>
          <p:nvPr>
            <p:ph type="body" sz="quarter" idx="11" hasCustomPrompt="1"/>
          </p:nvPr>
        </p:nvSpPr>
        <p:spPr>
          <a:xfrm>
            <a:off x="3001879" y="406237"/>
            <a:ext cx="400217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(Title)</a:t>
            </a:r>
            <a:endParaRPr lang="ko-KR" altLang="en-US" dirty="0"/>
          </a:p>
        </p:txBody>
      </p:sp>
      <p:sp>
        <p:nvSpPr>
          <p:cNvPr id="33" name="텍스트 개체 틀 65"/>
          <p:cNvSpPr>
            <a:spLocks noGrp="1"/>
          </p:cNvSpPr>
          <p:nvPr>
            <p:ph type="body" sz="quarter" idx="12" hasCustomPrompt="1"/>
          </p:nvPr>
        </p:nvSpPr>
        <p:spPr>
          <a:xfrm>
            <a:off x="7626949" y="406237"/>
            <a:ext cx="87570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34" name="텍스트 개체 틀 65"/>
          <p:cNvSpPr>
            <a:spLocks noGrp="1"/>
          </p:cNvSpPr>
          <p:nvPr>
            <p:ph type="body" sz="quarter" idx="13" hasCustomPrompt="1"/>
          </p:nvPr>
        </p:nvSpPr>
        <p:spPr>
          <a:xfrm>
            <a:off x="9065933" y="406237"/>
            <a:ext cx="6940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(Name)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538143E-4A6E-4DB8-B37A-156C1FC7CB05}"/>
              </a:ext>
            </a:extLst>
          </p:cNvPr>
          <p:cNvCxnSpPr/>
          <p:nvPr userDrawn="1"/>
        </p:nvCxnSpPr>
        <p:spPr bwMode="auto">
          <a:xfrm>
            <a:off x="485663" y="1700808"/>
            <a:ext cx="2610016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2" name="그래픽 21" descr="햄버거 메뉴 아이콘 윤곽선">
            <a:extLst>
              <a:ext uri="{FF2B5EF4-FFF2-40B4-BE49-F238E27FC236}">
                <a16:creationId xmlns:a16="http://schemas.microsoft.com/office/drawing/2014/main" id="{3EEF32EB-4BC3-4B8A-8215-EE6C051A7B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0703" y="1373920"/>
            <a:ext cx="241176" cy="241176"/>
          </a:xfrm>
          <a:prstGeom prst="rect">
            <a:avLst/>
          </a:prstGeom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953C1B41-F2E5-42E4-BF28-D14DE6D807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21" y="1360970"/>
            <a:ext cx="1136184" cy="2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EA0BB81-93AE-41FB-9ADD-EE7E2A3510C7}"/>
              </a:ext>
            </a:extLst>
          </p:cNvPr>
          <p:cNvCxnSpPr/>
          <p:nvPr userDrawn="1"/>
        </p:nvCxnSpPr>
        <p:spPr bwMode="auto">
          <a:xfrm>
            <a:off x="3646408" y="1680683"/>
            <a:ext cx="2610016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6" name="그래픽 35" descr="햄버거 메뉴 아이콘 윤곽선">
            <a:extLst>
              <a:ext uri="{FF2B5EF4-FFF2-40B4-BE49-F238E27FC236}">
                <a16:creationId xmlns:a16="http://schemas.microsoft.com/office/drawing/2014/main" id="{7673BF16-75A8-4B97-BCA8-7D6F980AD7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1448" y="1353795"/>
            <a:ext cx="241176" cy="241176"/>
          </a:xfrm>
          <a:prstGeom prst="rect">
            <a:avLst/>
          </a:prstGeom>
        </p:spPr>
      </p:pic>
      <p:pic>
        <p:nvPicPr>
          <p:cNvPr id="39" name="Picture 4">
            <a:extLst>
              <a:ext uri="{FF2B5EF4-FFF2-40B4-BE49-F238E27FC236}">
                <a16:creationId xmlns:a16="http://schemas.microsoft.com/office/drawing/2014/main" id="{D4EAD576-A3BE-4EEC-B24F-F46EEF9054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366" y="1340845"/>
            <a:ext cx="1136184" cy="2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4" name="표 8">
            <a:extLst>
              <a:ext uri="{FF2B5EF4-FFF2-40B4-BE49-F238E27FC236}">
                <a16:creationId xmlns:a16="http://schemas.microsoft.com/office/drawing/2014/main" id="{2E8418BB-0ADE-494A-8CD5-7285E4F723E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92209756"/>
              </p:ext>
            </p:extLst>
          </p:nvPr>
        </p:nvGraphicFramePr>
        <p:xfrm>
          <a:off x="7031660" y="705951"/>
          <a:ext cx="2718145" cy="256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747">
                  <a:extLst>
                    <a:ext uri="{9D8B030D-6E8A-4147-A177-3AD203B41FA5}">
                      <a16:colId xmlns:a16="http://schemas.microsoft.com/office/drawing/2014/main" val="2886050746"/>
                    </a:ext>
                  </a:extLst>
                </a:gridCol>
                <a:gridCol w="2205398">
                  <a:extLst>
                    <a:ext uri="{9D8B030D-6E8A-4147-A177-3AD203B41FA5}">
                      <a16:colId xmlns:a16="http://schemas.microsoft.com/office/drawing/2014/main" val="3159465582"/>
                    </a:ext>
                  </a:extLst>
                </a:gridCol>
              </a:tblGrid>
              <a:tr h="256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033524"/>
                  </a:ext>
                </a:extLst>
              </a:tr>
            </a:tbl>
          </a:graphicData>
        </a:graphic>
      </p:graphicFrame>
      <p:pic>
        <p:nvPicPr>
          <p:cNvPr id="40" name="그래픽 39" descr="세계 윤곽선">
            <a:extLst>
              <a:ext uri="{FF2B5EF4-FFF2-40B4-BE49-F238E27FC236}">
                <a16:creationId xmlns:a16="http://schemas.microsoft.com/office/drawing/2014/main" id="{404BA2E7-484E-4A1D-9CBB-FF46DEE1EB7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67773" y="1416610"/>
            <a:ext cx="169168" cy="169168"/>
          </a:xfrm>
          <a:prstGeom prst="rect">
            <a:avLst/>
          </a:prstGeom>
        </p:spPr>
      </p:pic>
      <p:pic>
        <p:nvPicPr>
          <p:cNvPr id="41" name="그래픽 40" descr="세계 윤곽선">
            <a:extLst>
              <a:ext uri="{FF2B5EF4-FFF2-40B4-BE49-F238E27FC236}">
                <a16:creationId xmlns:a16="http://schemas.microsoft.com/office/drawing/2014/main" id="{B065B944-A340-4A2B-A092-35309F71FA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3944" y="1399466"/>
            <a:ext cx="169168" cy="169168"/>
          </a:xfrm>
          <a:prstGeom prst="rect">
            <a:avLst/>
          </a:prstGeom>
        </p:spPr>
      </p:pic>
      <p:pic>
        <p:nvPicPr>
          <p:cNvPr id="42" name="그래픽 41" descr="위쪽 캐럿 단색으로 채워진">
            <a:extLst>
              <a:ext uri="{FF2B5EF4-FFF2-40B4-BE49-F238E27FC236}">
                <a16:creationId xmlns:a16="http://schemas.microsoft.com/office/drawing/2014/main" id="{EF60959B-68A3-4F1C-A2FE-127AB427B47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2661666" y="1455492"/>
            <a:ext cx="72008" cy="72008"/>
          </a:xfrm>
          <a:prstGeom prst="rect">
            <a:avLst/>
          </a:prstGeom>
        </p:spPr>
      </p:pic>
      <p:pic>
        <p:nvPicPr>
          <p:cNvPr id="43" name="그래픽 42" descr="위쪽 캐럿 단색으로 채워진">
            <a:extLst>
              <a:ext uri="{FF2B5EF4-FFF2-40B4-BE49-F238E27FC236}">
                <a16:creationId xmlns:a16="http://schemas.microsoft.com/office/drawing/2014/main" id="{F4C13AA2-70FF-4691-8C58-78BE1B9E365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5821275" y="1448442"/>
            <a:ext cx="72008" cy="7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48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7"/>
          <p:cNvSpPr>
            <a:spLocks noChangeArrowheads="1"/>
          </p:cNvSpPr>
          <p:nvPr userDrawn="1"/>
        </p:nvSpPr>
        <p:spPr bwMode="auto">
          <a:xfrm>
            <a:off x="127001" y="682624"/>
            <a:ext cx="9650412" cy="5793589"/>
          </a:xfrm>
          <a:prstGeom prst="rect">
            <a:avLst/>
          </a:prstGeom>
          <a:noFill/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 sz="110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2" name="그룹 51"/>
          <p:cNvGrpSpPr/>
          <p:nvPr userDrawn="1"/>
        </p:nvGrpSpPr>
        <p:grpSpPr>
          <a:xfrm>
            <a:off x="3518070" y="1020833"/>
            <a:ext cx="2866690" cy="5112568"/>
            <a:chOff x="3518068" y="1020833"/>
            <a:chExt cx="2866690" cy="5112568"/>
          </a:xfrm>
        </p:grpSpPr>
        <p:sp>
          <p:nvSpPr>
            <p:cNvPr id="28" name="Case">
              <a:extLst>
                <a:ext uri="{FF2B5EF4-FFF2-40B4-BE49-F238E27FC236}">
                  <a16:creationId xmlns:a16="http://schemas.microsoft.com/office/drawing/2014/main" id="{96452AC0-B4A0-42D1-A00A-EEFD9BD1DA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18068" y="1020833"/>
              <a:ext cx="2866690" cy="5112568"/>
            </a:xfrm>
            <a:prstGeom prst="roundRect">
              <a:avLst>
                <a:gd name="adj" fmla="val 6224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29" name="Display">
              <a:extLst>
                <a:ext uri="{FF2B5EF4-FFF2-40B4-BE49-F238E27FC236}">
                  <a16:creationId xmlns:a16="http://schemas.microsoft.com/office/drawing/2014/main" id="{5FD2AA24-1BE8-4F48-8614-7CFEBAB6A8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6406" y="1288208"/>
              <a:ext cx="2610016" cy="4485153"/>
            </a:xfrm>
            <a:prstGeom prst="rect">
              <a:avLst/>
            </a:prstGeom>
            <a:noFill/>
            <a:ln w="317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30" name="Speaker">
              <a:extLst>
                <a:ext uri="{FF2B5EF4-FFF2-40B4-BE49-F238E27FC236}">
                  <a16:creationId xmlns:a16="http://schemas.microsoft.com/office/drawing/2014/main" id="{D907C303-5219-4583-9B39-FC2D4DE796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2781" y="1116904"/>
              <a:ext cx="477264" cy="9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31" name="Camera Outer">
              <a:extLst>
                <a:ext uri="{FF2B5EF4-FFF2-40B4-BE49-F238E27FC236}">
                  <a16:creationId xmlns:a16="http://schemas.microsoft.com/office/drawing/2014/main" id="{C005CCDF-4A9B-4035-B9B5-CA96DDC0C2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1124" y="1117133"/>
              <a:ext cx="90000" cy="895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38" name="Speaker">
              <a:extLst>
                <a:ext uri="{FF2B5EF4-FFF2-40B4-BE49-F238E27FC236}">
                  <a16:creationId xmlns:a16="http://schemas.microsoft.com/office/drawing/2014/main" id="{D907C303-5219-4583-9B39-FC2D4DE796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994" y="5852659"/>
              <a:ext cx="636838" cy="21880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</p:grpSp>
      <p:grpSp>
        <p:nvGrpSpPr>
          <p:cNvPr id="53" name="그룹 52"/>
          <p:cNvGrpSpPr/>
          <p:nvPr userDrawn="1"/>
        </p:nvGrpSpPr>
        <p:grpSpPr>
          <a:xfrm>
            <a:off x="357325" y="1020833"/>
            <a:ext cx="2866690" cy="5112568"/>
            <a:chOff x="3518068" y="1020833"/>
            <a:chExt cx="2866690" cy="5112568"/>
          </a:xfrm>
        </p:grpSpPr>
        <p:sp>
          <p:nvSpPr>
            <p:cNvPr id="54" name="Case">
              <a:extLst>
                <a:ext uri="{FF2B5EF4-FFF2-40B4-BE49-F238E27FC236}">
                  <a16:creationId xmlns:a16="http://schemas.microsoft.com/office/drawing/2014/main" id="{96452AC0-B4A0-42D1-A00A-EEFD9BD1DA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18068" y="1020833"/>
              <a:ext cx="2866690" cy="5112568"/>
            </a:xfrm>
            <a:prstGeom prst="roundRect">
              <a:avLst>
                <a:gd name="adj" fmla="val 6224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5" name="Display">
              <a:extLst>
                <a:ext uri="{FF2B5EF4-FFF2-40B4-BE49-F238E27FC236}">
                  <a16:creationId xmlns:a16="http://schemas.microsoft.com/office/drawing/2014/main" id="{5FD2AA24-1BE8-4F48-8614-7CFEBAB6A8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6406" y="1288208"/>
              <a:ext cx="2610016" cy="4485153"/>
            </a:xfrm>
            <a:prstGeom prst="rect">
              <a:avLst/>
            </a:prstGeom>
            <a:noFill/>
            <a:ln w="317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6" name="Speaker">
              <a:extLst>
                <a:ext uri="{FF2B5EF4-FFF2-40B4-BE49-F238E27FC236}">
                  <a16:creationId xmlns:a16="http://schemas.microsoft.com/office/drawing/2014/main" id="{D907C303-5219-4583-9B39-FC2D4DE796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2781" y="1116904"/>
              <a:ext cx="477264" cy="9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7" name="Camera Outer">
              <a:extLst>
                <a:ext uri="{FF2B5EF4-FFF2-40B4-BE49-F238E27FC236}">
                  <a16:creationId xmlns:a16="http://schemas.microsoft.com/office/drawing/2014/main" id="{C005CCDF-4A9B-4035-B9B5-CA96DDC0C2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1124" y="1117133"/>
              <a:ext cx="90000" cy="895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8" name="Speaker">
              <a:extLst>
                <a:ext uri="{FF2B5EF4-FFF2-40B4-BE49-F238E27FC236}">
                  <a16:creationId xmlns:a16="http://schemas.microsoft.com/office/drawing/2014/main" id="{D907C303-5219-4583-9B39-FC2D4DE796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994" y="5852659"/>
              <a:ext cx="636838" cy="21880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</p:grpSp>
      <p:graphicFrame>
        <p:nvGraphicFramePr>
          <p:cNvPr id="25" name="Group 18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37002257"/>
              </p:ext>
            </p:extLst>
          </p:nvPr>
        </p:nvGraphicFramePr>
        <p:xfrm>
          <a:off x="127002" y="352232"/>
          <a:ext cx="6908114" cy="287313"/>
        </p:xfrm>
        <a:graphic>
          <a:graphicData uri="http://schemas.openxmlformats.org/drawingml/2006/table">
            <a:tbl>
              <a:tblPr/>
              <a:tblGrid>
                <a:gridCol w="71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4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ID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Title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18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12537064"/>
              </p:ext>
            </p:extLst>
          </p:nvPr>
        </p:nvGraphicFramePr>
        <p:xfrm>
          <a:off x="7082162" y="352231"/>
          <a:ext cx="2700000" cy="288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텍스트 개체 틀 65"/>
          <p:cNvSpPr>
            <a:spLocks noGrp="1"/>
          </p:cNvSpPr>
          <p:nvPr>
            <p:ph type="body" sz="quarter" idx="10" hasCustomPrompt="1"/>
          </p:nvPr>
        </p:nvSpPr>
        <p:spPr>
          <a:xfrm>
            <a:off x="840932" y="406237"/>
            <a:ext cx="14006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(Screen ID)</a:t>
            </a:r>
            <a:endParaRPr lang="ko-KR" altLang="en-US" dirty="0"/>
          </a:p>
        </p:txBody>
      </p:sp>
      <p:sp>
        <p:nvSpPr>
          <p:cNvPr id="32" name="텍스트 개체 틀 65"/>
          <p:cNvSpPr>
            <a:spLocks noGrp="1"/>
          </p:cNvSpPr>
          <p:nvPr>
            <p:ph type="body" sz="quarter" idx="11" hasCustomPrompt="1"/>
          </p:nvPr>
        </p:nvSpPr>
        <p:spPr>
          <a:xfrm>
            <a:off x="3001879" y="406237"/>
            <a:ext cx="400217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(Title)</a:t>
            </a:r>
            <a:endParaRPr lang="ko-KR" altLang="en-US" dirty="0"/>
          </a:p>
        </p:txBody>
      </p:sp>
      <p:sp>
        <p:nvSpPr>
          <p:cNvPr id="33" name="텍스트 개체 틀 65"/>
          <p:cNvSpPr>
            <a:spLocks noGrp="1"/>
          </p:cNvSpPr>
          <p:nvPr>
            <p:ph type="body" sz="quarter" idx="12" hasCustomPrompt="1"/>
          </p:nvPr>
        </p:nvSpPr>
        <p:spPr>
          <a:xfrm>
            <a:off x="7626949" y="406237"/>
            <a:ext cx="87570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34" name="텍스트 개체 틀 65"/>
          <p:cNvSpPr>
            <a:spLocks noGrp="1"/>
          </p:cNvSpPr>
          <p:nvPr>
            <p:ph type="body" sz="quarter" idx="13" hasCustomPrompt="1"/>
          </p:nvPr>
        </p:nvSpPr>
        <p:spPr>
          <a:xfrm>
            <a:off x="9065933" y="406237"/>
            <a:ext cx="6940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(Name)</a:t>
            </a:r>
            <a:endParaRPr lang="ko-KR" altLang="en-US" dirty="0"/>
          </a:p>
        </p:txBody>
      </p:sp>
      <p:graphicFrame>
        <p:nvGraphicFramePr>
          <p:cNvPr id="44" name="표 8">
            <a:extLst>
              <a:ext uri="{FF2B5EF4-FFF2-40B4-BE49-F238E27FC236}">
                <a16:creationId xmlns:a16="http://schemas.microsoft.com/office/drawing/2014/main" id="{2E8418BB-0ADE-494A-8CD5-7285E4F723E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84294115"/>
              </p:ext>
            </p:extLst>
          </p:nvPr>
        </p:nvGraphicFramePr>
        <p:xfrm>
          <a:off x="7031660" y="705951"/>
          <a:ext cx="2718145" cy="256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747">
                  <a:extLst>
                    <a:ext uri="{9D8B030D-6E8A-4147-A177-3AD203B41FA5}">
                      <a16:colId xmlns:a16="http://schemas.microsoft.com/office/drawing/2014/main" val="2886050746"/>
                    </a:ext>
                  </a:extLst>
                </a:gridCol>
                <a:gridCol w="2205398">
                  <a:extLst>
                    <a:ext uri="{9D8B030D-6E8A-4147-A177-3AD203B41FA5}">
                      <a16:colId xmlns:a16="http://schemas.microsoft.com/office/drawing/2014/main" val="3159465582"/>
                    </a:ext>
                  </a:extLst>
                </a:gridCol>
              </a:tblGrid>
              <a:tr h="256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033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5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7"/>
          <p:cNvSpPr>
            <a:spLocks noChangeArrowheads="1"/>
          </p:cNvSpPr>
          <p:nvPr userDrawn="1"/>
        </p:nvSpPr>
        <p:spPr bwMode="auto">
          <a:xfrm>
            <a:off x="127001" y="682624"/>
            <a:ext cx="9650412" cy="5793589"/>
          </a:xfrm>
          <a:prstGeom prst="rect">
            <a:avLst/>
          </a:prstGeom>
          <a:noFill/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 sz="110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2" name="그룹 51"/>
          <p:cNvGrpSpPr/>
          <p:nvPr userDrawn="1"/>
        </p:nvGrpSpPr>
        <p:grpSpPr>
          <a:xfrm>
            <a:off x="3518070" y="1020833"/>
            <a:ext cx="2866690" cy="5112568"/>
            <a:chOff x="3518068" y="1020833"/>
            <a:chExt cx="2866690" cy="5112568"/>
          </a:xfrm>
        </p:grpSpPr>
        <p:sp>
          <p:nvSpPr>
            <p:cNvPr id="28" name="Case">
              <a:extLst>
                <a:ext uri="{FF2B5EF4-FFF2-40B4-BE49-F238E27FC236}">
                  <a16:creationId xmlns:a16="http://schemas.microsoft.com/office/drawing/2014/main" id="{96452AC0-B4A0-42D1-A00A-EEFD9BD1DA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18068" y="1020833"/>
              <a:ext cx="2866690" cy="5112568"/>
            </a:xfrm>
            <a:prstGeom prst="roundRect">
              <a:avLst>
                <a:gd name="adj" fmla="val 6224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29" name="Display">
              <a:extLst>
                <a:ext uri="{FF2B5EF4-FFF2-40B4-BE49-F238E27FC236}">
                  <a16:creationId xmlns:a16="http://schemas.microsoft.com/office/drawing/2014/main" id="{5FD2AA24-1BE8-4F48-8614-7CFEBAB6A8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6406" y="1288208"/>
              <a:ext cx="2610016" cy="4485153"/>
            </a:xfrm>
            <a:prstGeom prst="rect">
              <a:avLst/>
            </a:prstGeom>
            <a:noFill/>
            <a:ln w="317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30" name="Speaker">
              <a:extLst>
                <a:ext uri="{FF2B5EF4-FFF2-40B4-BE49-F238E27FC236}">
                  <a16:creationId xmlns:a16="http://schemas.microsoft.com/office/drawing/2014/main" id="{D907C303-5219-4583-9B39-FC2D4DE796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2781" y="1116904"/>
              <a:ext cx="477264" cy="9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31" name="Camera Outer">
              <a:extLst>
                <a:ext uri="{FF2B5EF4-FFF2-40B4-BE49-F238E27FC236}">
                  <a16:creationId xmlns:a16="http://schemas.microsoft.com/office/drawing/2014/main" id="{C005CCDF-4A9B-4035-B9B5-CA96DDC0C2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1124" y="1117133"/>
              <a:ext cx="90000" cy="895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38" name="Speaker">
              <a:extLst>
                <a:ext uri="{FF2B5EF4-FFF2-40B4-BE49-F238E27FC236}">
                  <a16:creationId xmlns:a16="http://schemas.microsoft.com/office/drawing/2014/main" id="{D907C303-5219-4583-9B39-FC2D4DE796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994" y="5852659"/>
              <a:ext cx="636838" cy="21880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</p:grpSp>
      <p:grpSp>
        <p:nvGrpSpPr>
          <p:cNvPr id="53" name="그룹 52"/>
          <p:cNvGrpSpPr/>
          <p:nvPr userDrawn="1"/>
        </p:nvGrpSpPr>
        <p:grpSpPr>
          <a:xfrm>
            <a:off x="357325" y="1020833"/>
            <a:ext cx="2866690" cy="5112568"/>
            <a:chOff x="3518068" y="1020833"/>
            <a:chExt cx="2866690" cy="5112568"/>
          </a:xfrm>
        </p:grpSpPr>
        <p:sp>
          <p:nvSpPr>
            <p:cNvPr id="54" name="Case">
              <a:extLst>
                <a:ext uri="{FF2B5EF4-FFF2-40B4-BE49-F238E27FC236}">
                  <a16:creationId xmlns:a16="http://schemas.microsoft.com/office/drawing/2014/main" id="{96452AC0-B4A0-42D1-A00A-EEFD9BD1DA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18068" y="1020833"/>
              <a:ext cx="2866690" cy="5112568"/>
            </a:xfrm>
            <a:prstGeom prst="roundRect">
              <a:avLst>
                <a:gd name="adj" fmla="val 6224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5" name="Display">
              <a:extLst>
                <a:ext uri="{FF2B5EF4-FFF2-40B4-BE49-F238E27FC236}">
                  <a16:creationId xmlns:a16="http://schemas.microsoft.com/office/drawing/2014/main" id="{5FD2AA24-1BE8-4F48-8614-7CFEBAB6A8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6406" y="1288208"/>
              <a:ext cx="2610016" cy="4485153"/>
            </a:xfrm>
            <a:prstGeom prst="rect">
              <a:avLst/>
            </a:prstGeom>
            <a:noFill/>
            <a:ln w="317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6" name="Speaker">
              <a:extLst>
                <a:ext uri="{FF2B5EF4-FFF2-40B4-BE49-F238E27FC236}">
                  <a16:creationId xmlns:a16="http://schemas.microsoft.com/office/drawing/2014/main" id="{D907C303-5219-4583-9B39-FC2D4DE796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2781" y="1116904"/>
              <a:ext cx="477264" cy="9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7" name="Camera Outer">
              <a:extLst>
                <a:ext uri="{FF2B5EF4-FFF2-40B4-BE49-F238E27FC236}">
                  <a16:creationId xmlns:a16="http://schemas.microsoft.com/office/drawing/2014/main" id="{C005CCDF-4A9B-4035-B9B5-CA96DDC0C2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1124" y="1117133"/>
              <a:ext cx="90000" cy="895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8" name="Speaker">
              <a:extLst>
                <a:ext uri="{FF2B5EF4-FFF2-40B4-BE49-F238E27FC236}">
                  <a16:creationId xmlns:a16="http://schemas.microsoft.com/office/drawing/2014/main" id="{D907C303-5219-4583-9B39-FC2D4DE796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994" y="5852659"/>
              <a:ext cx="636838" cy="21880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</p:grpSp>
      <p:graphicFrame>
        <p:nvGraphicFramePr>
          <p:cNvPr id="25" name="Group 18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40278775"/>
              </p:ext>
            </p:extLst>
          </p:nvPr>
        </p:nvGraphicFramePr>
        <p:xfrm>
          <a:off x="127002" y="352232"/>
          <a:ext cx="6908114" cy="287313"/>
        </p:xfrm>
        <a:graphic>
          <a:graphicData uri="http://schemas.openxmlformats.org/drawingml/2006/table">
            <a:tbl>
              <a:tblPr/>
              <a:tblGrid>
                <a:gridCol w="71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4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ID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Title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18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83306994"/>
              </p:ext>
            </p:extLst>
          </p:nvPr>
        </p:nvGraphicFramePr>
        <p:xfrm>
          <a:off x="7082162" y="352231"/>
          <a:ext cx="2700000" cy="288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텍스트 개체 틀 65"/>
          <p:cNvSpPr>
            <a:spLocks noGrp="1"/>
          </p:cNvSpPr>
          <p:nvPr>
            <p:ph type="body" sz="quarter" idx="10" hasCustomPrompt="1"/>
          </p:nvPr>
        </p:nvSpPr>
        <p:spPr>
          <a:xfrm>
            <a:off x="840932" y="406237"/>
            <a:ext cx="14006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(Screen ID)</a:t>
            </a:r>
            <a:endParaRPr lang="ko-KR" altLang="en-US" dirty="0"/>
          </a:p>
        </p:txBody>
      </p:sp>
      <p:sp>
        <p:nvSpPr>
          <p:cNvPr id="32" name="텍스트 개체 틀 65"/>
          <p:cNvSpPr>
            <a:spLocks noGrp="1"/>
          </p:cNvSpPr>
          <p:nvPr>
            <p:ph type="body" sz="quarter" idx="11" hasCustomPrompt="1"/>
          </p:nvPr>
        </p:nvSpPr>
        <p:spPr>
          <a:xfrm>
            <a:off x="3001879" y="406237"/>
            <a:ext cx="400217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(Title)</a:t>
            </a:r>
            <a:endParaRPr lang="ko-KR" altLang="en-US" dirty="0"/>
          </a:p>
        </p:txBody>
      </p:sp>
      <p:sp>
        <p:nvSpPr>
          <p:cNvPr id="33" name="텍스트 개체 틀 65"/>
          <p:cNvSpPr>
            <a:spLocks noGrp="1"/>
          </p:cNvSpPr>
          <p:nvPr>
            <p:ph type="body" sz="quarter" idx="12" hasCustomPrompt="1"/>
          </p:nvPr>
        </p:nvSpPr>
        <p:spPr>
          <a:xfrm>
            <a:off x="7626949" y="406237"/>
            <a:ext cx="87570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34" name="텍스트 개체 틀 65"/>
          <p:cNvSpPr>
            <a:spLocks noGrp="1"/>
          </p:cNvSpPr>
          <p:nvPr>
            <p:ph type="body" sz="quarter" idx="13" hasCustomPrompt="1"/>
          </p:nvPr>
        </p:nvSpPr>
        <p:spPr>
          <a:xfrm>
            <a:off x="9065933" y="406237"/>
            <a:ext cx="6940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(Name)</a:t>
            </a:r>
            <a:endParaRPr lang="ko-KR" altLang="en-US" dirty="0"/>
          </a:p>
        </p:txBody>
      </p:sp>
      <p:graphicFrame>
        <p:nvGraphicFramePr>
          <p:cNvPr id="44" name="표 8">
            <a:extLst>
              <a:ext uri="{FF2B5EF4-FFF2-40B4-BE49-F238E27FC236}">
                <a16:creationId xmlns:a16="http://schemas.microsoft.com/office/drawing/2014/main" id="{2E8418BB-0ADE-494A-8CD5-7285E4F723E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82227223"/>
              </p:ext>
            </p:extLst>
          </p:nvPr>
        </p:nvGraphicFramePr>
        <p:xfrm>
          <a:off x="7031660" y="705951"/>
          <a:ext cx="2718145" cy="256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747">
                  <a:extLst>
                    <a:ext uri="{9D8B030D-6E8A-4147-A177-3AD203B41FA5}">
                      <a16:colId xmlns:a16="http://schemas.microsoft.com/office/drawing/2014/main" val="2886050746"/>
                    </a:ext>
                  </a:extLst>
                </a:gridCol>
                <a:gridCol w="2205398">
                  <a:extLst>
                    <a:ext uri="{9D8B030D-6E8A-4147-A177-3AD203B41FA5}">
                      <a16:colId xmlns:a16="http://schemas.microsoft.com/office/drawing/2014/main" val="3159465582"/>
                    </a:ext>
                  </a:extLst>
                </a:gridCol>
              </a:tblGrid>
              <a:tr h="256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033524"/>
                  </a:ext>
                </a:extLst>
              </a:tr>
            </a:tbl>
          </a:graphicData>
        </a:graphic>
      </p:graphicFrame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373BA46-2B83-491A-B866-E181BB49EF1E}"/>
              </a:ext>
            </a:extLst>
          </p:cNvPr>
          <p:cNvCxnSpPr/>
          <p:nvPr userDrawn="1"/>
        </p:nvCxnSpPr>
        <p:spPr bwMode="auto">
          <a:xfrm>
            <a:off x="485663" y="1700808"/>
            <a:ext cx="2610016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3" name="그래픽 22" descr="햄버거 메뉴 아이콘 윤곽선">
            <a:extLst>
              <a:ext uri="{FF2B5EF4-FFF2-40B4-BE49-F238E27FC236}">
                <a16:creationId xmlns:a16="http://schemas.microsoft.com/office/drawing/2014/main" id="{6B805C3D-872F-4798-BB6E-4BB24E19F4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0703" y="1373920"/>
            <a:ext cx="241176" cy="241176"/>
          </a:xfrm>
          <a:prstGeom prst="rect">
            <a:avLst/>
          </a:prstGeom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4B926A76-07A6-4224-AC8F-98634AEDAB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21" y="1360970"/>
            <a:ext cx="1136184" cy="2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그래픽 34" descr="세계 윤곽선">
            <a:extLst>
              <a:ext uri="{FF2B5EF4-FFF2-40B4-BE49-F238E27FC236}">
                <a16:creationId xmlns:a16="http://schemas.microsoft.com/office/drawing/2014/main" id="{1BF9A9B5-42E3-45B5-8CF6-02D9ECBCB85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67773" y="1416610"/>
            <a:ext cx="169168" cy="169168"/>
          </a:xfrm>
          <a:prstGeom prst="rect">
            <a:avLst/>
          </a:prstGeom>
        </p:spPr>
      </p:pic>
      <p:pic>
        <p:nvPicPr>
          <p:cNvPr id="36" name="그래픽 35" descr="위쪽 캐럿 단색으로 채워진">
            <a:extLst>
              <a:ext uri="{FF2B5EF4-FFF2-40B4-BE49-F238E27FC236}">
                <a16:creationId xmlns:a16="http://schemas.microsoft.com/office/drawing/2014/main" id="{57B654F2-5C8E-4FF7-807F-A66047F1F6ED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2661666" y="1455492"/>
            <a:ext cx="72008" cy="7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03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2" y="0"/>
            <a:ext cx="9904413" cy="76470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44340" tIns="22170" rIns="44340" bIns="22170" rtlCol="0" anchor="ctr"/>
          <a:lstStyle/>
          <a:p>
            <a:pPr algn="ctr" defTabSz="611584" latinLnBrk="0">
              <a:spcBef>
                <a:spcPct val="50000"/>
              </a:spcBef>
            </a:pPr>
            <a:endParaRPr kumimoji="0" lang="ko-KR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액자 3"/>
          <p:cNvSpPr/>
          <p:nvPr userDrawn="1"/>
        </p:nvSpPr>
        <p:spPr bwMode="auto">
          <a:xfrm>
            <a:off x="2" y="0"/>
            <a:ext cx="9904413" cy="6858000"/>
          </a:xfrm>
          <a:prstGeom prst="frame">
            <a:avLst>
              <a:gd name="adj1" fmla="val 1893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67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1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graphicFrame>
        <p:nvGraphicFramePr>
          <p:cNvPr id="14" name="Group 18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97538929"/>
              </p:ext>
            </p:extLst>
          </p:nvPr>
        </p:nvGraphicFramePr>
        <p:xfrm>
          <a:off x="127002" y="352232"/>
          <a:ext cx="6908114" cy="287313"/>
        </p:xfrm>
        <a:graphic>
          <a:graphicData uri="http://schemas.openxmlformats.org/drawingml/2006/table">
            <a:tbl>
              <a:tblPr/>
              <a:tblGrid>
                <a:gridCol w="71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4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Document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 Title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Group 18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10899040"/>
              </p:ext>
            </p:extLst>
          </p:nvPr>
        </p:nvGraphicFramePr>
        <p:xfrm>
          <a:off x="7082162" y="352231"/>
          <a:ext cx="2700000" cy="288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텍스트 개체 틀 65"/>
          <p:cNvSpPr>
            <a:spLocks noGrp="1"/>
          </p:cNvSpPr>
          <p:nvPr>
            <p:ph type="body" sz="quarter" idx="10" hasCustomPrompt="1"/>
          </p:nvPr>
        </p:nvSpPr>
        <p:spPr>
          <a:xfrm>
            <a:off x="840932" y="406237"/>
            <a:ext cx="14006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(Index)</a:t>
            </a:r>
            <a:endParaRPr lang="ko-KR" altLang="en-US" dirty="0"/>
          </a:p>
        </p:txBody>
      </p:sp>
      <p:sp>
        <p:nvSpPr>
          <p:cNvPr id="17" name="텍스트 개체 틀 65"/>
          <p:cNvSpPr>
            <a:spLocks noGrp="1"/>
          </p:cNvSpPr>
          <p:nvPr>
            <p:ph type="body" sz="quarter" idx="11" hasCustomPrompt="1"/>
          </p:nvPr>
        </p:nvSpPr>
        <p:spPr>
          <a:xfrm>
            <a:off x="3001879" y="406237"/>
            <a:ext cx="400217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(Title)</a:t>
            </a:r>
            <a:endParaRPr lang="ko-KR" altLang="en-US" dirty="0"/>
          </a:p>
        </p:txBody>
      </p:sp>
      <p:sp>
        <p:nvSpPr>
          <p:cNvPr id="18" name="텍스트 개체 틀 65"/>
          <p:cNvSpPr>
            <a:spLocks noGrp="1"/>
          </p:cNvSpPr>
          <p:nvPr>
            <p:ph type="body" sz="quarter" idx="12" hasCustomPrompt="1"/>
          </p:nvPr>
        </p:nvSpPr>
        <p:spPr>
          <a:xfrm>
            <a:off x="7626949" y="406237"/>
            <a:ext cx="87570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19" name="텍스트 개체 틀 65"/>
          <p:cNvSpPr>
            <a:spLocks noGrp="1"/>
          </p:cNvSpPr>
          <p:nvPr>
            <p:ph type="body" sz="quarter" idx="13" hasCustomPrompt="1"/>
          </p:nvPr>
        </p:nvSpPr>
        <p:spPr>
          <a:xfrm>
            <a:off x="9065933" y="406237"/>
            <a:ext cx="6940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(Name)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6174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2" y="0"/>
            <a:ext cx="9904413" cy="76470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44340" tIns="22170" rIns="44340" bIns="22170" rtlCol="0" anchor="ctr"/>
          <a:lstStyle/>
          <a:p>
            <a:pPr algn="ctr" defTabSz="611584" latinLnBrk="0">
              <a:spcBef>
                <a:spcPct val="50000"/>
              </a:spcBef>
            </a:pPr>
            <a:endParaRPr kumimoji="0" lang="ko-KR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액자 3"/>
          <p:cNvSpPr/>
          <p:nvPr userDrawn="1"/>
        </p:nvSpPr>
        <p:spPr bwMode="auto">
          <a:xfrm>
            <a:off x="2" y="0"/>
            <a:ext cx="9904413" cy="6858000"/>
          </a:xfrm>
          <a:prstGeom prst="frame">
            <a:avLst>
              <a:gd name="adj1" fmla="val 1893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67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1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graphicFrame>
        <p:nvGraphicFramePr>
          <p:cNvPr id="14" name="Group 18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24107680"/>
              </p:ext>
            </p:extLst>
          </p:nvPr>
        </p:nvGraphicFramePr>
        <p:xfrm>
          <a:off x="127002" y="352232"/>
          <a:ext cx="6908114" cy="287313"/>
        </p:xfrm>
        <a:graphic>
          <a:graphicData uri="http://schemas.openxmlformats.org/drawingml/2006/table">
            <a:tbl>
              <a:tblPr/>
              <a:tblGrid>
                <a:gridCol w="71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4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Document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 Title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Group 18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62628128"/>
              </p:ext>
            </p:extLst>
          </p:nvPr>
        </p:nvGraphicFramePr>
        <p:xfrm>
          <a:off x="7082162" y="352231"/>
          <a:ext cx="2700000" cy="288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텍스트 개체 틀 65"/>
          <p:cNvSpPr>
            <a:spLocks noGrp="1"/>
          </p:cNvSpPr>
          <p:nvPr>
            <p:ph type="body" sz="quarter" idx="10" hasCustomPrompt="1"/>
          </p:nvPr>
        </p:nvSpPr>
        <p:spPr>
          <a:xfrm>
            <a:off x="840932" y="406237"/>
            <a:ext cx="14006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(Index)</a:t>
            </a:r>
            <a:endParaRPr lang="ko-KR" altLang="en-US" dirty="0"/>
          </a:p>
        </p:txBody>
      </p:sp>
      <p:sp>
        <p:nvSpPr>
          <p:cNvPr id="17" name="텍스트 개체 틀 65"/>
          <p:cNvSpPr>
            <a:spLocks noGrp="1"/>
          </p:cNvSpPr>
          <p:nvPr>
            <p:ph type="body" sz="quarter" idx="11" hasCustomPrompt="1"/>
          </p:nvPr>
        </p:nvSpPr>
        <p:spPr>
          <a:xfrm>
            <a:off x="3001879" y="406237"/>
            <a:ext cx="400217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(Title)</a:t>
            </a:r>
            <a:endParaRPr lang="ko-KR" altLang="en-US" dirty="0"/>
          </a:p>
        </p:txBody>
      </p:sp>
      <p:sp>
        <p:nvSpPr>
          <p:cNvPr id="18" name="텍스트 개체 틀 65"/>
          <p:cNvSpPr>
            <a:spLocks noGrp="1"/>
          </p:cNvSpPr>
          <p:nvPr>
            <p:ph type="body" sz="quarter" idx="12" hasCustomPrompt="1"/>
          </p:nvPr>
        </p:nvSpPr>
        <p:spPr>
          <a:xfrm>
            <a:off x="7626949" y="406237"/>
            <a:ext cx="87570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19" name="텍스트 개체 틀 65"/>
          <p:cNvSpPr>
            <a:spLocks noGrp="1"/>
          </p:cNvSpPr>
          <p:nvPr>
            <p:ph type="body" sz="quarter" idx="13" hasCustomPrompt="1"/>
          </p:nvPr>
        </p:nvSpPr>
        <p:spPr>
          <a:xfrm>
            <a:off x="9065933" y="406237"/>
            <a:ext cx="6940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(Name)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ECBCDAD-70BC-4F82-A3F1-48A1E76D8402}"/>
              </a:ext>
            </a:extLst>
          </p:cNvPr>
          <p:cNvGrpSpPr/>
          <p:nvPr userDrawn="1"/>
        </p:nvGrpSpPr>
        <p:grpSpPr>
          <a:xfrm>
            <a:off x="357325" y="1020833"/>
            <a:ext cx="2866690" cy="5112568"/>
            <a:chOff x="3518068" y="1020833"/>
            <a:chExt cx="2866690" cy="5112568"/>
          </a:xfrm>
        </p:grpSpPr>
        <p:sp>
          <p:nvSpPr>
            <p:cNvPr id="11" name="Case">
              <a:extLst>
                <a:ext uri="{FF2B5EF4-FFF2-40B4-BE49-F238E27FC236}">
                  <a16:creationId xmlns:a16="http://schemas.microsoft.com/office/drawing/2014/main" id="{88762CB9-AE53-4F0F-8C6D-3549D24C1D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18068" y="1020833"/>
              <a:ext cx="2866690" cy="5112568"/>
            </a:xfrm>
            <a:prstGeom prst="roundRect">
              <a:avLst>
                <a:gd name="adj" fmla="val 6224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12" name="Display">
              <a:extLst>
                <a:ext uri="{FF2B5EF4-FFF2-40B4-BE49-F238E27FC236}">
                  <a16:creationId xmlns:a16="http://schemas.microsoft.com/office/drawing/2014/main" id="{03C7D76A-EDD8-48E6-841A-6DC0756261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6406" y="1288208"/>
              <a:ext cx="2610016" cy="4485153"/>
            </a:xfrm>
            <a:prstGeom prst="rect">
              <a:avLst/>
            </a:prstGeom>
            <a:noFill/>
            <a:ln w="317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13" name="Speaker">
              <a:extLst>
                <a:ext uri="{FF2B5EF4-FFF2-40B4-BE49-F238E27FC236}">
                  <a16:creationId xmlns:a16="http://schemas.microsoft.com/office/drawing/2014/main" id="{5BAA4000-63B0-4185-B2EB-5D260928F5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2781" y="1116904"/>
              <a:ext cx="477264" cy="9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20" name="Camera Outer">
              <a:extLst>
                <a:ext uri="{FF2B5EF4-FFF2-40B4-BE49-F238E27FC236}">
                  <a16:creationId xmlns:a16="http://schemas.microsoft.com/office/drawing/2014/main" id="{2CD91CE5-36FB-4C5F-82D3-1144EA5915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1124" y="1117133"/>
              <a:ext cx="90000" cy="895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21" name="Speaker">
              <a:extLst>
                <a:ext uri="{FF2B5EF4-FFF2-40B4-BE49-F238E27FC236}">
                  <a16:creationId xmlns:a16="http://schemas.microsoft.com/office/drawing/2014/main" id="{BEA3310B-F452-4782-9D52-8B7061A0A2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994" y="5852659"/>
              <a:ext cx="636838" cy="21880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ABE6932-AFF0-44D4-B0D1-F325F623BE1D}"/>
              </a:ext>
            </a:extLst>
          </p:cNvPr>
          <p:cNvCxnSpPr/>
          <p:nvPr userDrawn="1"/>
        </p:nvCxnSpPr>
        <p:spPr bwMode="auto">
          <a:xfrm>
            <a:off x="485663" y="1700808"/>
            <a:ext cx="2610016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3" name="그래픽 22" descr="햄버거 메뉴 아이콘 윤곽선">
            <a:extLst>
              <a:ext uri="{FF2B5EF4-FFF2-40B4-BE49-F238E27FC236}">
                <a16:creationId xmlns:a16="http://schemas.microsoft.com/office/drawing/2014/main" id="{C55444D4-F6EB-48E2-B7AF-6A278476A2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0703" y="1373920"/>
            <a:ext cx="241176" cy="241176"/>
          </a:xfrm>
          <a:prstGeom prst="rect">
            <a:avLst/>
          </a:prstGeom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34C91727-F57B-43E7-B07E-41C1487D61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21" y="1360970"/>
            <a:ext cx="1136184" cy="2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래픽 24" descr="세계 윤곽선">
            <a:extLst>
              <a:ext uri="{FF2B5EF4-FFF2-40B4-BE49-F238E27FC236}">
                <a16:creationId xmlns:a16="http://schemas.microsoft.com/office/drawing/2014/main" id="{F8D42953-E077-4DE7-A047-0B1887BA8EF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67773" y="1416610"/>
            <a:ext cx="169168" cy="169168"/>
          </a:xfrm>
          <a:prstGeom prst="rect">
            <a:avLst/>
          </a:prstGeom>
        </p:spPr>
      </p:pic>
      <p:pic>
        <p:nvPicPr>
          <p:cNvPr id="26" name="그래픽 25" descr="위쪽 캐럿 단색으로 채워진">
            <a:extLst>
              <a:ext uri="{FF2B5EF4-FFF2-40B4-BE49-F238E27FC236}">
                <a16:creationId xmlns:a16="http://schemas.microsoft.com/office/drawing/2014/main" id="{BAEF8016-AC11-43B2-92D4-24BA86DFC7F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2661666" y="1455492"/>
            <a:ext cx="72008" cy="72008"/>
          </a:xfrm>
          <a:prstGeom prst="rect">
            <a:avLst/>
          </a:prstGeom>
        </p:spPr>
      </p:pic>
      <p:graphicFrame>
        <p:nvGraphicFramePr>
          <p:cNvPr id="28" name="표 8">
            <a:extLst>
              <a:ext uri="{FF2B5EF4-FFF2-40B4-BE49-F238E27FC236}">
                <a16:creationId xmlns:a16="http://schemas.microsoft.com/office/drawing/2014/main" id="{AB2DED68-6593-4E81-9491-6E50730A77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10215310"/>
              </p:ext>
            </p:extLst>
          </p:nvPr>
        </p:nvGraphicFramePr>
        <p:xfrm>
          <a:off x="7055028" y="764387"/>
          <a:ext cx="2718145" cy="256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747">
                  <a:extLst>
                    <a:ext uri="{9D8B030D-6E8A-4147-A177-3AD203B41FA5}">
                      <a16:colId xmlns:a16="http://schemas.microsoft.com/office/drawing/2014/main" val="2886050746"/>
                    </a:ext>
                  </a:extLst>
                </a:gridCol>
                <a:gridCol w="2205398">
                  <a:extLst>
                    <a:ext uri="{9D8B030D-6E8A-4147-A177-3AD203B41FA5}">
                      <a16:colId xmlns:a16="http://schemas.microsoft.com/office/drawing/2014/main" val="3159465582"/>
                    </a:ext>
                  </a:extLst>
                </a:gridCol>
              </a:tblGrid>
              <a:tr h="256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033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4254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2" y="0"/>
            <a:ext cx="9904413" cy="76470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44340" tIns="22170" rIns="44340" bIns="22170" rtlCol="0" anchor="ctr"/>
          <a:lstStyle/>
          <a:p>
            <a:pPr algn="ctr" defTabSz="611584" latinLnBrk="0">
              <a:spcBef>
                <a:spcPct val="50000"/>
              </a:spcBef>
            </a:pPr>
            <a:endParaRPr kumimoji="0" lang="ko-KR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액자 3"/>
          <p:cNvSpPr/>
          <p:nvPr userDrawn="1"/>
        </p:nvSpPr>
        <p:spPr bwMode="auto">
          <a:xfrm>
            <a:off x="2" y="0"/>
            <a:ext cx="9904413" cy="6858000"/>
          </a:xfrm>
          <a:prstGeom prst="frame">
            <a:avLst>
              <a:gd name="adj1" fmla="val 1893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67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1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graphicFrame>
        <p:nvGraphicFramePr>
          <p:cNvPr id="14" name="Group 18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03834939"/>
              </p:ext>
            </p:extLst>
          </p:nvPr>
        </p:nvGraphicFramePr>
        <p:xfrm>
          <a:off x="127002" y="352232"/>
          <a:ext cx="6908114" cy="287313"/>
        </p:xfrm>
        <a:graphic>
          <a:graphicData uri="http://schemas.openxmlformats.org/drawingml/2006/table">
            <a:tbl>
              <a:tblPr/>
              <a:tblGrid>
                <a:gridCol w="71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4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Document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 Title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Group 18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7912262"/>
              </p:ext>
            </p:extLst>
          </p:nvPr>
        </p:nvGraphicFramePr>
        <p:xfrm>
          <a:off x="7082162" y="352231"/>
          <a:ext cx="2700000" cy="288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텍스트 개체 틀 65"/>
          <p:cNvSpPr>
            <a:spLocks noGrp="1"/>
          </p:cNvSpPr>
          <p:nvPr>
            <p:ph type="body" sz="quarter" idx="10" hasCustomPrompt="1"/>
          </p:nvPr>
        </p:nvSpPr>
        <p:spPr>
          <a:xfrm>
            <a:off x="840932" y="406237"/>
            <a:ext cx="14006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(Index)</a:t>
            </a:r>
            <a:endParaRPr lang="ko-KR" altLang="en-US" dirty="0"/>
          </a:p>
        </p:txBody>
      </p:sp>
      <p:sp>
        <p:nvSpPr>
          <p:cNvPr id="17" name="텍스트 개체 틀 65"/>
          <p:cNvSpPr>
            <a:spLocks noGrp="1"/>
          </p:cNvSpPr>
          <p:nvPr>
            <p:ph type="body" sz="quarter" idx="11" hasCustomPrompt="1"/>
          </p:nvPr>
        </p:nvSpPr>
        <p:spPr>
          <a:xfrm>
            <a:off x="3001879" y="406237"/>
            <a:ext cx="400217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(Title)</a:t>
            </a:r>
            <a:endParaRPr lang="ko-KR" altLang="en-US" dirty="0"/>
          </a:p>
        </p:txBody>
      </p:sp>
      <p:sp>
        <p:nvSpPr>
          <p:cNvPr id="18" name="텍스트 개체 틀 65"/>
          <p:cNvSpPr>
            <a:spLocks noGrp="1"/>
          </p:cNvSpPr>
          <p:nvPr>
            <p:ph type="body" sz="quarter" idx="12" hasCustomPrompt="1"/>
          </p:nvPr>
        </p:nvSpPr>
        <p:spPr>
          <a:xfrm>
            <a:off x="7626949" y="406237"/>
            <a:ext cx="87570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19" name="텍스트 개체 틀 65"/>
          <p:cNvSpPr>
            <a:spLocks noGrp="1"/>
          </p:cNvSpPr>
          <p:nvPr>
            <p:ph type="body" sz="quarter" idx="13" hasCustomPrompt="1"/>
          </p:nvPr>
        </p:nvSpPr>
        <p:spPr>
          <a:xfrm>
            <a:off x="9065933" y="406237"/>
            <a:ext cx="6940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(Name)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58E71C6-CF86-428C-A10F-F0810BF11DCB}"/>
              </a:ext>
            </a:extLst>
          </p:cNvPr>
          <p:cNvGrpSpPr/>
          <p:nvPr userDrawn="1"/>
        </p:nvGrpSpPr>
        <p:grpSpPr>
          <a:xfrm>
            <a:off x="3518070" y="1020833"/>
            <a:ext cx="2866690" cy="5112568"/>
            <a:chOff x="3518068" y="1020833"/>
            <a:chExt cx="2866690" cy="5112568"/>
          </a:xfrm>
        </p:grpSpPr>
        <p:sp>
          <p:nvSpPr>
            <p:cNvPr id="11" name="Case">
              <a:extLst>
                <a:ext uri="{FF2B5EF4-FFF2-40B4-BE49-F238E27FC236}">
                  <a16:creationId xmlns:a16="http://schemas.microsoft.com/office/drawing/2014/main" id="{B5B4C38D-587B-40E7-8289-030681E618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18068" y="1020833"/>
              <a:ext cx="2866690" cy="5112568"/>
            </a:xfrm>
            <a:prstGeom prst="roundRect">
              <a:avLst>
                <a:gd name="adj" fmla="val 6224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12" name="Display">
              <a:extLst>
                <a:ext uri="{FF2B5EF4-FFF2-40B4-BE49-F238E27FC236}">
                  <a16:creationId xmlns:a16="http://schemas.microsoft.com/office/drawing/2014/main" id="{2C151A82-8243-41E3-9E46-8F83DBB738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6406" y="1288208"/>
              <a:ext cx="2610016" cy="4485153"/>
            </a:xfrm>
            <a:prstGeom prst="rect">
              <a:avLst/>
            </a:prstGeom>
            <a:noFill/>
            <a:ln w="317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13" name="Speaker">
              <a:extLst>
                <a:ext uri="{FF2B5EF4-FFF2-40B4-BE49-F238E27FC236}">
                  <a16:creationId xmlns:a16="http://schemas.microsoft.com/office/drawing/2014/main" id="{1D38F4DE-AC56-46FC-8815-C172B23F59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2781" y="1116904"/>
              <a:ext cx="477264" cy="9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20" name="Camera Outer">
              <a:extLst>
                <a:ext uri="{FF2B5EF4-FFF2-40B4-BE49-F238E27FC236}">
                  <a16:creationId xmlns:a16="http://schemas.microsoft.com/office/drawing/2014/main" id="{2E924913-6891-4433-A2F1-8A5D04D98D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1124" y="1117133"/>
              <a:ext cx="90000" cy="895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21" name="Speaker">
              <a:extLst>
                <a:ext uri="{FF2B5EF4-FFF2-40B4-BE49-F238E27FC236}">
                  <a16:creationId xmlns:a16="http://schemas.microsoft.com/office/drawing/2014/main" id="{CB49C48D-1BCA-4053-905E-4E6CBB77B0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994" y="5852659"/>
              <a:ext cx="636838" cy="21880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2EE8061-C740-4930-A45D-93EC4400E384}"/>
              </a:ext>
            </a:extLst>
          </p:cNvPr>
          <p:cNvGrpSpPr/>
          <p:nvPr userDrawn="1"/>
        </p:nvGrpSpPr>
        <p:grpSpPr>
          <a:xfrm>
            <a:off x="357325" y="1020833"/>
            <a:ext cx="2866690" cy="5112568"/>
            <a:chOff x="3518068" y="1020833"/>
            <a:chExt cx="2866690" cy="5112568"/>
          </a:xfrm>
        </p:grpSpPr>
        <p:sp>
          <p:nvSpPr>
            <p:cNvPr id="23" name="Case">
              <a:extLst>
                <a:ext uri="{FF2B5EF4-FFF2-40B4-BE49-F238E27FC236}">
                  <a16:creationId xmlns:a16="http://schemas.microsoft.com/office/drawing/2014/main" id="{39E95616-D860-40D6-9197-40F70A9061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18068" y="1020833"/>
              <a:ext cx="2866690" cy="5112568"/>
            </a:xfrm>
            <a:prstGeom prst="roundRect">
              <a:avLst>
                <a:gd name="adj" fmla="val 6224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24" name="Display">
              <a:extLst>
                <a:ext uri="{FF2B5EF4-FFF2-40B4-BE49-F238E27FC236}">
                  <a16:creationId xmlns:a16="http://schemas.microsoft.com/office/drawing/2014/main" id="{9FCADF05-BCD3-478A-9F34-77A74929F8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6406" y="1288208"/>
              <a:ext cx="2610016" cy="4485153"/>
            </a:xfrm>
            <a:prstGeom prst="rect">
              <a:avLst/>
            </a:prstGeom>
            <a:noFill/>
            <a:ln w="317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25" name="Speaker">
              <a:extLst>
                <a:ext uri="{FF2B5EF4-FFF2-40B4-BE49-F238E27FC236}">
                  <a16:creationId xmlns:a16="http://schemas.microsoft.com/office/drawing/2014/main" id="{05EC4C2D-A475-4DA0-96C5-0E08A955AD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2781" y="1116904"/>
              <a:ext cx="477264" cy="9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26" name="Camera Outer">
              <a:extLst>
                <a:ext uri="{FF2B5EF4-FFF2-40B4-BE49-F238E27FC236}">
                  <a16:creationId xmlns:a16="http://schemas.microsoft.com/office/drawing/2014/main" id="{88957581-EE4D-4583-856A-D9B8C0C040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1124" y="1117133"/>
              <a:ext cx="90000" cy="895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27" name="Speaker">
              <a:extLst>
                <a:ext uri="{FF2B5EF4-FFF2-40B4-BE49-F238E27FC236}">
                  <a16:creationId xmlns:a16="http://schemas.microsoft.com/office/drawing/2014/main" id="{6A43374B-85E0-4792-9823-A6C1EDF31C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994" y="5852659"/>
              <a:ext cx="636838" cy="21880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CBF66DE-2F0F-444C-8221-0F7775037076}"/>
              </a:ext>
            </a:extLst>
          </p:cNvPr>
          <p:cNvCxnSpPr/>
          <p:nvPr userDrawn="1"/>
        </p:nvCxnSpPr>
        <p:spPr bwMode="auto">
          <a:xfrm>
            <a:off x="485663" y="1700808"/>
            <a:ext cx="2610016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9" name="그래픽 28" descr="햄버거 메뉴 아이콘 윤곽선">
            <a:extLst>
              <a:ext uri="{FF2B5EF4-FFF2-40B4-BE49-F238E27FC236}">
                <a16:creationId xmlns:a16="http://schemas.microsoft.com/office/drawing/2014/main" id="{D7528BD5-82B7-499B-B41F-AF71C897F6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0703" y="1373920"/>
            <a:ext cx="241176" cy="241176"/>
          </a:xfrm>
          <a:prstGeom prst="rect">
            <a:avLst/>
          </a:prstGeom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ABA2CD94-77C4-41E1-A083-F84FA3C011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21" y="1360970"/>
            <a:ext cx="1136184" cy="2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849C5F0-EF44-44BA-B88D-53D0BFAD34BD}"/>
              </a:ext>
            </a:extLst>
          </p:cNvPr>
          <p:cNvCxnSpPr/>
          <p:nvPr userDrawn="1"/>
        </p:nvCxnSpPr>
        <p:spPr bwMode="auto">
          <a:xfrm>
            <a:off x="3646408" y="1680683"/>
            <a:ext cx="2610016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2" name="그래픽 31" descr="햄버거 메뉴 아이콘 윤곽선">
            <a:extLst>
              <a:ext uri="{FF2B5EF4-FFF2-40B4-BE49-F238E27FC236}">
                <a16:creationId xmlns:a16="http://schemas.microsoft.com/office/drawing/2014/main" id="{2A5E35FA-B0AA-4124-BE82-EC96073DC6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1448" y="1353795"/>
            <a:ext cx="241176" cy="241176"/>
          </a:xfrm>
          <a:prstGeom prst="rect">
            <a:avLst/>
          </a:prstGeom>
        </p:spPr>
      </p:pic>
      <p:pic>
        <p:nvPicPr>
          <p:cNvPr id="33" name="Picture 4">
            <a:extLst>
              <a:ext uri="{FF2B5EF4-FFF2-40B4-BE49-F238E27FC236}">
                <a16:creationId xmlns:a16="http://schemas.microsoft.com/office/drawing/2014/main" id="{0B29789D-D15A-4C95-95E1-B9A414AFDB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366" y="1340845"/>
            <a:ext cx="1136184" cy="2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그래픽 33" descr="세계 윤곽선">
            <a:extLst>
              <a:ext uri="{FF2B5EF4-FFF2-40B4-BE49-F238E27FC236}">
                <a16:creationId xmlns:a16="http://schemas.microsoft.com/office/drawing/2014/main" id="{F0CDFA00-C7F2-4E4C-8F87-EB562ACE4E1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67773" y="1416610"/>
            <a:ext cx="169168" cy="169168"/>
          </a:xfrm>
          <a:prstGeom prst="rect">
            <a:avLst/>
          </a:prstGeom>
        </p:spPr>
      </p:pic>
      <p:pic>
        <p:nvPicPr>
          <p:cNvPr id="35" name="그래픽 34" descr="세계 윤곽선">
            <a:extLst>
              <a:ext uri="{FF2B5EF4-FFF2-40B4-BE49-F238E27FC236}">
                <a16:creationId xmlns:a16="http://schemas.microsoft.com/office/drawing/2014/main" id="{998C8932-3B1A-41E7-904D-496AD13BC88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3944" y="1399466"/>
            <a:ext cx="169168" cy="169168"/>
          </a:xfrm>
          <a:prstGeom prst="rect">
            <a:avLst/>
          </a:prstGeom>
        </p:spPr>
      </p:pic>
      <p:pic>
        <p:nvPicPr>
          <p:cNvPr id="36" name="그래픽 35" descr="위쪽 캐럿 단색으로 채워진">
            <a:extLst>
              <a:ext uri="{FF2B5EF4-FFF2-40B4-BE49-F238E27FC236}">
                <a16:creationId xmlns:a16="http://schemas.microsoft.com/office/drawing/2014/main" id="{43024EA2-328E-4961-9D64-D1A335B6756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2661666" y="1455492"/>
            <a:ext cx="72008" cy="72008"/>
          </a:xfrm>
          <a:prstGeom prst="rect">
            <a:avLst/>
          </a:prstGeom>
        </p:spPr>
      </p:pic>
      <p:pic>
        <p:nvPicPr>
          <p:cNvPr id="37" name="그래픽 36" descr="위쪽 캐럿 단색으로 채워진">
            <a:extLst>
              <a:ext uri="{FF2B5EF4-FFF2-40B4-BE49-F238E27FC236}">
                <a16:creationId xmlns:a16="http://schemas.microsoft.com/office/drawing/2014/main" id="{18F59C73-92F7-4291-80E9-7E3033F1E5F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5821275" y="1448442"/>
            <a:ext cx="72008" cy="72008"/>
          </a:xfrm>
          <a:prstGeom prst="rect">
            <a:avLst/>
          </a:prstGeom>
        </p:spPr>
      </p:pic>
      <p:graphicFrame>
        <p:nvGraphicFramePr>
          <p:cNvPr id="38" name="표 8">
            <a:extLst>
              <a:ext uri="{FF2B5EF4-FFF2-40B4-BE49-F238E27FC236}">
                <a16:creationId xmlns:a16="http://schemas.microsoft.com/office/drawing/2014/main" id="{42AD1572-87AD-45AE-B582-64C72772DB0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19215593"/>
              </p:ext>
            </p:extLst>
          </p:nvPr>
        </p:nvGraphicFramePr>
        <p:xfrm>
          <a:off x="7055028" y="764387"/>
          <a:ext cx="2718145" cy="256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747">
                  <a:extLst>
                    <a:ext uri="{9D8B030D-6E8A-4147-A177-3AD203B41FA5}">
                      <a16:colId xmlns:a16="http://schemas.microsoft.com/office/drawing/2014/main" val="2886050746"/>
                    </a:ext>
                  </a:extLst>
                </a:gridCol>
                <a:gridCol w="2205398">
                  <a:extLst>
                    <a:ext uri="{9D8B030D-6E8A-4147-A177-3AD203B41FA5}">
                      <a16:colId xmlns:a16="http://schemas.microsoft.com/office/drawing/2014/main" val="3159465582"/>
                    </a:ext>
                  </a:extLst>
                </a:gridCol>
              </a:tblGrid>
              <a:tr h="256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033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5284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 bwMode="auto">
          <a:xfrm>
            <a:off x="0" y="6521370"/>
            <a:ext cx="9906000" cy="336630"/>
          </a:xfrm>
          <a:prstGeom prst="rect">
            <a:avLst/>
          </a:prstGeom>
          <a:solidFill>
            <a:srgbClr val="F1F2F2"/>
          </a:solidFill>
          <a:ln w="3175">
            <a:noFill/>
            <a:miter lim="800000"/>
            <a:headEnd/>
            <a:tailEnd/>
          </a:ln>
        </p:spPr>
        <p:txBody>
          <a:bodyPr wrap="none" lIns="44340" tIns="22170" rIns="44340" bIns="22170" rtlCol="0" anchor="ctr"/>
          <a:lstStyle/>
          <a:p>
            <a:pPr algn="ctr" defTabSz="611584" latinLnBrk="0">
              <a:spcBef>
                <a:spcPct val="50000"/>
              </a:spcBef>
            </a:pPr>
            <a:endParaRPr kumimoji="0" lang="ko-KR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텍스트 개체 틀 65"/>
          <p:cNvSpPr>
            <a:spLocks noGrp="1"/>
          </p:cNvSpPr>
          <p:nvPr>
            <p:ph type="body" sz="quarter" idx="10" hasCustomPrompt="1"/>
          </p:nvPr>
        </p:nvSpPr>
        <p:spPr>
          <a:xfrm>
            <a:off x="367576" y="2708927"/>
            <a:ext cx="9073008" cy="461665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buNone/>
              <a:defRPr sz="2400" b="1" baseline="0"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(Partition)</a:t>
            </a:r>
            <a:endParaRPr lang="ko-KR" altLang="en-US" dirty="0"/>
          </a:p>
        </p:txBody>
      </p:sp>
      <p:sp>
        <p:nvSpPr>
          <p:cNvPr id="5" name="Line 60"/>
          <p:cNvSpPr>
            <a:spLocks noChangeShapeType="1"/>
          </p:cNvSpPr>
          <p:nvPr userDrawn="1"/>
        </p:nvSpPr>
        <p:spPr bwMode="auto">
          <a:xfrm>
            <a:off x="487367" y="3184872"/>
            <a:ext cx="8929687" cy="0"/>
          </a:xfrm>
          <a:prstGeom prst="line">
            <a:avLst/>
          </a:prstGeom>
          <a:noFill/>
          <a:ln w="3810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ko-KR" altLang="en-US" sz="1101" dirty="0">
              <a:latin typeface="+mn-ea"/>
              <a:ea typeface="+mn-ea"/>
            </a:endParaRPr>
          </a:p>
        </p:txBody>
      </p:sp>
      <p:sp>
        <p:nvSpPr>
          <p:cNvPr id="9" name="텍스트 개체 틀 65"/>
          <p:cNvSpPr>
            <a:spLocks noGrp="1"/>
          </p:cNvSpPr>
          <p:nvPr>
            <p:ph type="body" sz="quarter" idx="11" hasCustomPrompt="1"/>
          </p:nvPr>
        </p:nvSpPr>
        <p:spPr>
          <a:xfrm>
            <a:off x="383618" y="3254793"/>
            <a:ext cx="9073008" cy="246221"/>
          </a:xfrm>
          <a:prstGeom prst="rect">
            <a:avLst/>
          </a:prstGeom>
        </p:spPr>
        <p:txBody>
          <a:bodyPr anchor="t">
            <a:spAutoFit/>
          </a:bodyPr>
          <a:lstStyle>
            <a:lvl1pPr marL="88906" indent="-88906">
              <a:buFont typeface="Wingdings" panose="05000000000000000000" pitchFamily="2" charset="2"/>
              <a:buChar char="§"/>
              <a:defRPr sz="1000" b="0" baseline="0"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(Explanation)</a:t>
            </a:r>
            <a:endParaRPr lang="ko-KR" altLang="en-US" dirty="0"/>
          </a:p>
        </p:txBody>
      </p:sp>
      <p:sp>
        <p:nvSpPr>
          <p:cNvPr id="11" name="Line 60"/>
          <p:cNvSpPr>
            <a:spLocks noChangeShapeType="1"/>
          </p:cNvSpPr>
          <p:nvPr userDrawn="1"/>
        </p:nvSpPr>
        <p:spPr bwMode="auto">
          <a:xfrm>
            <a:off x="0" y="291344"/>
            <a:ext cx="9906000" cy="0"/>
          </a:xfrm>
          <a:prstGeom prst="line">
            <a:avLst/>
          </a:prstGeom>
          <a:noFill/>
          <a:ln w="3175" cmpd="sng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ko-KR" altLang="en-US" sz="1101" dirty="0">
              <a:latin typeface="+mn-ea"/>
              <a:ea typeface="+mn-ea"/>
            </a:endParaRPr>
          </a:p>
        </p:txBody>
      </p:sp>
      <p:sp>
        <p:nvSpPr>
          <p:cNvPr id="8" name="Right Triangle 6"/>
          <p:cNvSpPr/>
          <p:nvPr userDrawn="1"/>
        </p:nvSpPr>
        <p:spPr>
          <a:xfrm flipH="1">
            <a:off x="912816" y="-1"/>
            <a:ext cx="8991601" cy="6858001"/>
          </a:xfrm>
          <a:prstGeom prst="rtTriangle">
            <a:avLst/>
          </a:prstGeom>
          <a:gradFill flip="none" rotWithShape="1">
            <a:gsLst>
              <a:gs pos="19000">
                <a:schemeClr val="bg1">
                  <a:lumMod val="85000"/>
                  <a:alpha val="0"/>
                </a:schemeClr>
              </a:gs>
              <a:gs pos="95000">
                <a:schemeClr val="bg1">
                  <a:lumMod val="75000"/>
                  <a:alpha val="63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70264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07" userDrawn="1">
          <p15:clr>
            <a:srgbClr val="FBAE40"/>
          </p15:clr>
        </p15:guide>
        <p15:guide id="3" pos="593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/>
          <p:nvPr userDrawn="1"/>
        </p:nvSpPr>
        <p:spPr>
          <a:xfrm>
            <a:off x="2" y="-1"/>
            <a:ext cx="9904413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1"/>
          </a:p>
        </p:txBody>
      </p:sp>
      <p:sp>
        <p:nvSpPr>
          <p:cNvPr id="10" name="직사각형 9"/>
          <p:cNvSpPr/>
          <p:nvPr userDrawn="1"/>
        </p:nvSpPr>
        <p:spPr bwMode="auto">
          <a:xfrm>
            <a:off x="0" y="6521370"/>
            <a:ext cx="9906000" cy="336630"/>
          </a:xfrm>
          <a:prstGeom prst="rect">
            <a:avLst/>
          </a:prstGeom>
          <a:solidFill>
            <a:srgbClr val="F1F2F2"/>
          </a:solidFill>
          <a:ln w="3175">
            <a:noFill/>
            <a:miter lim="800000"/>
            <a:headEnd/>
            <a:tailEnd/>
          </a:ln>
        </p:spPr>
        <p:txBody>
          <a:bodyPr wrap="none" lIns="44340" tIns="22170" rIns="44340" bIns="22170" rtlCol="0" anchor="ctr"/>
          <a:lstStyle/>
          <a:p>
            <a:pPr algn="ctr" defTabSz="611584" latinLnBrk="0">
              <a:spcBef>
                <a:spcPct val="50000"/>
              </a:spcBef>
            </a:pPr>
            <a:endParaRPr kumimoji="0" lang="ko-KR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텍스트 개체 틀 65"/>
          <p:cNvSpPr>
            <a:spLocks noGrp="1"/>
          </p:cNvSpPr>
          <p:nvPr>
            <p:ph type="body" sz="quarter" idx="10" hasCustomPrompt="1"/>
          </p:nvPr>
        </p:nvSpPr>
        <p:spPr>
          <a:xfrm>
            <a:off x="367577" y="2708927"/>
            <a:ext cx="4152582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2400" b="1" baseline="0"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(Partition)</a:t>
            </a:r>
            <a:endParaRPr lang="ko-KR" altLang="en-US" dirty="0"/>
          </a:p>
        </p:txBody>
      </p:sp>
      <p:sp>
        <p:nvSpPr>
          <p:cNvPr id="11" name="Line 60"/>
          <p:cNvSpPr>
            <a:spLocks noChangeShapeType="1"/>
          </p:cNvSpPr>
          <p:nvPr userDrawn="1"/>
        </p:nvSpPr>
        <p:spPr bwMode="auto">
          <a:xfrm>
            <a:off x="0" y="291344"/>
            <a:ext cx="9906000" cy="0"/>
          </a:xfrm>
          <a:prstGeom prst="line">
            <a:avLst/>
          </a:prstGeom>
          <a:noFill/>
          <a:ln w="3175" cmpd="sng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ko-KR" altLang="en-US" sz="1101" dirty="0">
              <a:latin typeface="+mn-ea"/>
              <a:ea typeface="+mn-ea"/>
            </a:endParaRPr>
          </a:p>
        </p:txBody>
      </p:sp>
      <p:sp>
        <p:nvSpPr>
          <p:cNvPr id="12" name="텍스트 개체 틀 65"/>
          <p:cNvSpPr>
            <a:spLocks noGrp="1"/>
          </p:cNvSpPr>
          <p:nvPr>
            <p:ph type="body" sz="quarter" idx="12" hasCustomPrompt="1"/>
          </p:nvPr>
        </p:nvSpPr>
        <p:spPr>
          <a:xfrm>
            <a:off x="487364" y="3257027"/>
            <a:ext cx="1795684" cy="369332"/>
          </a:xfrm>
          <a:prstGeom prst="rect">
            <a:avLst/>
          </a:prstGeom>
          <a:solidFill>
            <a:srgbClr val="404040"/>
          </a:solidFill>
        </p:spPr>
        <p:txBody>
          <a:bodyPr wrap="none" anchor="ctr">
            <a:spAutoFit/>
          </a:bodyPr>
          <a:lstStyle>
            <a:lvl1pPr marL="0" indent="0" algn="l">
              <a:buNone/>
              <a:defRPr sz="1800" b="1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(Sub Partition)</a:t>
            </a:r>
            <a:endParaRPr lang="ko-KR" altLang="en-US" dirty="0"/>
          </a:p>
        </p:txBody>
      </p:sp>
      <p:sp>
        <p:nvSpPr>
          <p:cNvPr id="13" name="Line 60"/>
          <p:cNvSpPr>
            <a:spLocks noChangeShapeType="1"/>
          </p:cNvSpPr>
          <p:nvPr userDrawn="1"/>
        </p:nvSpPr>
        <p:spPr bwMode="auto">
          <a:xfrm>
            <a:off x="487367" y="3184872"/>
            <a:ext cx="8929687" cy="0"/>
          </a:xfrm>
          <a:prstGeom prst="line">
            <a:avLst/>
          </a:prstGeom>
          <a:noFill/>
          <a:ln w="3810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ko-KR" altLang="en-US" sz="110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3115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07" userDrawn="1">
          <p15:clr>
            <a:srgbClr val="FBAE40"/>
          </p15:clr>
        </p15:guide>
        <p15:guide id="3" pos="593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7"/>
          <p:cNvSpPr>
            <a:spLocks noChangeArrowheads="1"/>
          </p:cNvSpPr>
          <p:nvPr userDrawn="1"/>
        </p:nvSpPr>
        <p:spPr bwMode="auto">
          <a:xfrm>
            <a:off x="127001" y="682624"/>
            <a:ext cx="9650412" cy="5793589"/>
          </a:xfrm>
          <a:prstGeom prst="rect">
            <a:avLst/>
          </a:prstGeom>
          <a:noFill/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 sz="110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5" name="Group 185"/>
          <p:cNvGraphicFramePr>
            <a:graphicFrameLocks noGrp="1"/>
          </p:cNvGraphicFramePr>
          <p:nvPr userDrawn="1"/>
        </p:nvGraphicFramePr>
        <p:xfrm>
          <a:off x="127002" y="352232"/>
          <a:ext cx="6908114" cy="287313"/>
        </p:xfrm>
        <a:graphic>
          <a:graphicData uri="http://schemas.openxmlformats.org/drawingml/2006/table">
            <a:tbl>
              <a:tblPr/>
              <a:tblGrid>
                <a:gridCol w="71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4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ID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Title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185"/>
          <p:cNvGraphicFramePr>
            <a:graphicFrameLocks noGrp="1"/>
          </p:cNvGraphicFramePr>
          <p:nvPr userDrawn="1"/>
        </p:nvGraphicFramePr>
        <p:xfrm>
          <a:off x="7082162" y="352231"/>
          <a:ext cx="2700000" cy="288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Writer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텍스트 개체 틀 65"/>
          <p:cNvSpPr>
            <a:spLocks noGrp="1"/>
          </p:cNvSpPr>
          <p:nvPr>
            <p:ph type="body" sz="quarter" idx="10" hasCustomPrompt="1"/>
          </p:nvPr>
        </p:nvSpPr>
        <p:spPr>
          <a:xfrm>
            <a:off x="840932" y="406237"/>
            <a:ext cx="14006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(Screen ID)</a:t>
            </a:r>
            <a:endParaRPr lang="ko-KR" altLang="en-US" dirty="0"/>
          </a:p>
        </p:txBody>
      </p:sp>
      <p:sp>
        <p:nvSpPr>
          <p:cNvPr id="32" name="텍스트 개체 틀 65"/>
          <p:cNvSpPr>
            <a:spLocks noGrp="1"/>
          </p:cNvSpPr>
          <p:nvPr>
            <p:ph type="body" sz="quarter" idx="11" hasCustomPrompt="1"/>
          </p:nvPr>
        </p:nvSpPr>
        <p:spPr>
          <a:xfrm>
            <a:off x="3001879" y="406237"/>
            <a:ext cx="400217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(Title)</a:t>
            </a:r>
            <a:endParaRPr lang="ko-KR" altLang="en-US" dirty="0"/>
          </a:p>
        </p:txBody>
      </p:sp>
      <p:sp>
        <p:nvSpPr>
          <p:cNvPr id="33" name="텍스트 개체 틀 65"/>
          <p:cNvSpPr>
            <a:spLocks noGrp="1"/>
          </p:cNvSpPr>
          <p:nvPr>
            <p:ph type="body" sz="quarter" idx="12" hasCustomPrompt="1"/>
          </p:nvPr>
        </p:nvSpPr>
        <p:spPr>
          <a:xfrm>
            <a:off x="7626949" y="406237"/>
            <a:ext cx="87570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34" name="텍스트 개체 틀 65"/>
          <p:cNvSpPr>
            <a:spLocks noGrp="1"/>
          </p:cNvSpPr>
          <p:nvPr>
            <p:ph type="body" sz="quarter" idx="13" hasCustomPrompt="1"/>
          </p:nvPr>
        </p:nvSpPr>
        <p:spPr>
          <a:xfrm>
            <a:off x="9065933" y="406237"/>
            <a:ext cx="6940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(Name)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67E314-9879-41A8-80A1-4236ACF4D9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2880" y="744102"/>
            <a:ext cx="936104" cy="305396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61847C9-E113-4197-8E3F-EB083715CEE6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27001" y="1124744"/>
            <a:ext cx="965041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4E6E98-CD58-41C1-8395-5EE25A4D2539}"/>
              </a:ext>
            </a:extLst>
          </p:cNvPr>
          <p:cNvSpPr txBox="1"/>
          <p:nvPr userDrawn="1"/>
        </p:nvSpPr>
        <p:spPr>
          <a:xfrm>
            <a:off x="2752132" y="775143"/>
            <a:ext cx="6655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 err="1">
                <a:latin typeface="나눔고딕" pitchFamily="2" charset="-127"/>
                <a:ea typeface="나눔고딕" pitchFamily="2" charset="-127"/>
              </a:rPr>
              <a:t>인텔리빅스</a:t>
            </a:r>
            <a:endParaRPr lang="ko-KR" altLang="en-US" sz="800" b="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261B20-3620-4BBC-8B3C-0FDE0CA67CDA}"/>
              </a:ext>
            </a:extLst>
          </p:cNvPr>
          <p:cNvSpPr txBox="1"/>
          <p:nvPr userDrawn="1"/>
        </p:nvSpPr>
        <p:spPr>
          <a:xfrm>
            <a:off x="3708726" y="775143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latin typeface="나눔고딕" pitchFamily="2" charset="-127"/>
                <a:ea typeface="나눔고딕" pitchFamily="2" charset="-127"/>
              </a:rPr>
              <a:t>기술과 제품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C3E174-4636-4A18-B9E9-315DCB57FD89}"/>
              </a:ext>
            </a:extLst>
          </p:cNvPr>
          <p:cNvSpPr txBox="1"/>
          <p:nvPr userDrawn="1"/>
        </p:nvSpPr>
        <p:spPr>
          <a:xfrm>
            <a:off x="4688299" y="775143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 err="1">
                <a:latin typeface="나눔고딕" pitchFamily="2" charset="-127"/>
                <a:ea typeface="나눔고딕" pitchFamily="2" charset="-127"/>
              </a:rPr>
              <a:t>뉴스룸</a:t>
            </a:r>
            <a:endParaRPr lang="ko-KR" altLang="en-US" sz="800" b="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E5B9E1-EC59-4B8F-83EA-02CF3C79035C}"/>
              </a:ext>
            </a:extLst>
          </p:cNvPr>
          <p:cNvSpPr txBox="1"/>
          <p:nvPr userDrawn="1"/>
        </p:nvSpPr>
        <p:spPr>
          <a:xfrm>
            <a:off x="5446657" y="775143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>
                <a:latin typeface="나눔고딕" pitchFamily="2" charset="-127"/>
                <a:ea typeface="나눔고딕" pitchFamily="2" charset="-127"/>
              </a:rPr>
              <a:t>인재채용</a:t>
            </a:r>
            <a:endParaRPr lang="ko-KR" altLang="en-US" sz="800" b="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4A584A-2D67-410F-9BEE-B71F222A6BCD}"/>
              </a:ext>
            </a:extLst>
          </p:cNvPr>
          <p:cNvSpPr txBox="1"/>
          <p:nvPr userDrawn="1"/>
        </p:nvSpPr>
        <p:spPr>
          <a:xfrm>
            <a:off x="6302369" y="775143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latin typeface="나눔고딕" pitchFamily="2" charset="-127"/>
                <a:ea typeface="나눔고딕" pitchFamily="2" charset="-127"/>
              </a:rPr>
              <a:t>고객문의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BFCA3B-CD09-4CF0-9FB2-E3B90C074459}"/>
              </a:ext>
            </a:extLst>
          </p:cNvPr>
          <p:cNvSpPr txBox="1"/>
          <p:nvPr userDrawn="1"/>
        </p:nvSpPr>
        <p:spPr>
          <a:xfrm>
            <a:off x="8432162" y="798474"/>
            <a:ext cx="3433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>
                <a:latin typeface="나눔고딕" pitchFamily="2" charset="-127"/>
                <a:ea typeface="나눔고딕" pitchFamily="2" charset="-127"/>
              </a:rPr>
              <a:t>KOR</a:t>
            </a:r>
            <a:endParaRPr lang="ko-KR" altLang="en-US" sz="600" b="0" dirty="0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31" name="그래픽 30" descr="햄버거 메뉴 아이콘 윤곽선">
            <a:extLst>
              <a:ext uri="{FF2B5EF4-FFF2-40B4-BE49-F238E27FC236}">
                <a16:creationId xmlns:a16="http://schemas.microsoft.com/office/drawing/2014/main" id="{13E058AD-5266-4D4B-B78D-51EE7BD56E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45345" y="775307"/>
            <a:ext cx="241176" cy="24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153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7"/>
          <p:cNvSpPr>
            <a:spLocks noChangeArrowheads="1"/>
          </p:cNvSpPr>
          <p:nvPr userDrawn="1"/>
        </p:nvSpPr>
        <p:spPr bwMode="auto">
          <a:xfrm>
            <a:off x="127001" y="682624"/>
            <a:ext cx="9650412" cy="5793589"/>
          </a:xfrm>
          <a:prstGeom prst="rect">
            <a:avLst/>
          </a:prstGeom>
          <a:noFill/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 sz="110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5" name="Group 185"/>
          <p:cNvGraphicFramePr>
            <a:graphicFrameLocks noGrp="1"/>
          </p:cNvGraphicFramePr>
          <p:nvPr userDrawn="1"/>
        </p:nvGraphicFramePr>
        <p:xfrm>
          <a:off x="127002" y="352232"/>
          <a:ext cx="6908114" cy="287313"/>
        </p:xfrm>
        <a:graphic>
          <a:graphicData uri="http://schemas.openxmlformats.org/drawingml/2006/table">
            <a:tbl>
              <a:tblPr/>
              <a:tblGrid>
                <a:gridCol w="71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4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ID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Title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185"/>
          <p:cNvGraphicFramePr>
            <a:graphicFrameLocks noGrp="1"/>
          </p:cNvGraphicFramePr>
          <p:nvPr userDrawn="1"/>
        </p:nvGraphicFramePr>
        <p:xfrm>
          <a:off x="7082162" y="352231"/>
          <a:ext cx="2700000" cy="288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Writer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텍스트 개체 틀 65"/>
          <p:cNvSpPr>
            <a:spLocks noGrp="1"/>
          </p:cNvSpPr>
          <p:nvPr>
            <p:ph type="body" sz="quarter" idx="10" hasCustomPrompt="1"/>
          </p:nvPr>
        </p:nvSpPr>
        <p:spPr>
          <a:xfrm>
            <a:off x="840932" y="406237"/>
            <a:ext cx="14006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(Screen ID)</a:t>
            </a:r>
            <a:endParaRPr lang="ko-KR" altLang="en-US" dirty="0"/>
          </a:p>
        </p:txBody>
      </p:sp>
      <p:sp>
        <p:nvSpPr>
          <p:cNvPr id="32" name="텍스트 개체 틀 65"/>
          <p:cNvSpPr>
            <a:spLocks noGrp="1"/>
          </p:cNvSpPr>
          <p:nvPr>
            <p:ph type="body" sz="quarter" idx="11" hasCustomPrompt="1"/>
          </p:nvPr>
        </p:nvSpPr>
        <p:spPr>
          <a:xfrm>
            <a:off x="3001879" y="406237"/>
            <a:ext cx="400217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(Title)</a:t>
            </a:r>
            <a:endParaRPr lang="ko-KR" altLang="en-US" dirty="0"/>
          </a:p>
        </p:txBody>
      </p:sp>
      <p:sp>
        <p:nvSpPr>
          <p:cNvPr id="33" name="텍스트 개체 틀 65"/>
          <p:cNvSpPr>
            <a:spLocks noGrp="1"/>
          </p:cNvSpPr>
          <p:nvPr>
            <p:ph type="body" sz="quarter" idx="12" hasCustomPrompt="1"/>
          </p:nvPr>
        </p:nvSpPr>
        <p:spPr>
          <a:xfrm>
            <a:off x="7626949" y="406237"/>
            <a:ext cx="87570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34" name="텍스트 개체 틀 65"/>
          <p:cNvSpPr>
            <a:spLocks noGrp="1"/>
          </p:cNvSpPr>
          <p:nvPr>
            <p:ph type="body" sz="quarter" idx="13" hasCustomPrompt="1"/>
          </p:nvPr>
        </p:nvSpPr>
        <p:spPr>
          <a:xfrm>
            <a:off x="9065933" y="406237"/>
            <a:ext cx="6940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(Name)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65E231-FC85-45F1-BC8A-4D0B0F8A3B57}"/>
              </a:ext>
            </a:extLst>
          </p:cNvPr>
          <p:cNvSpPr txBox="1"/>
          <p:nvPr userDrawn="1"/>
        </p:nvSpPr>
        <p:spPr>
          <a:xfrm>
            <a:off x="7278449" y="711054"/>
            <a:ext cx="10150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dirty="0">
                <a:latin typeface="나눔고딕" pitchFamily="2" charset="-127"/>
                <a:ea typeface="나눔고딕" pitchFamily="2" charset="-127"/>
              </a:rPr>
              <a:t>관리자</a:t>
            </a:r>
            <a:r>
              <a:rPr lang="en-US" altLang="ko-KR" sz="700" b="0" dirty="0">
                <a:latin typeface="나눔고딕" pitchFamily="2" charset="-127"/>
                <a:ea typeface="나눔고딕" pitchFamily="2" charset="-127"/>
              </a:rPr>
              <a:t>(admin001)</a:t>
            </a:r>
            <a:r>
              <a:rPr lang="ko-KR" altLang="en-US" sz="700" b="0" dirty="0">
                <a:latin typeface="나눔고딕" pitchFamily="2" charset="-127"/>
                <a:ea typeface="나눔고딕" pitchFamily="2" charset="-127"/>
              </a:rPr>
              <a:t>님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3BD29F-D253-4555-942A-4AA3DF1706C6}"/>
              </a:ext>
            </a:extLst>
          </p:cNvPr>
          <p:cNvSpPr txBox="1"/>
          <p:nvPr userDrawn="1"/>
        </p:nvSpPr>
        <p:spPr>
          <a:xfrm>
            <a:off x="8398470" y="722448"/>
            <a:ext cx="5245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latin typeface="나눔고딕" pitchFamily="2" charset="-127"/>
                <a:ea typeface="나눔고딕" pitchFamily="2" charset="-127"/>
              </a:rPr>
              <a:t>로그아웃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D933FB-CC75-4976-BB24-6CF3FCBD789F}"/>
              </a:ext>
            </a:extLst>
          </p:cNvPr>
          <p:cNvSpPr txBox="1"/>
          <p:nvPr userDrawn="1"/>
        </p:nvSpPr>
        <p:spPr>
          <a:xfrm>
            <a:off x="8984654" y="726324"/>
            <a:ext cx="4395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err="1">
                <a:latin typeface="나눔고딕" pitchFamily="2" charset="-127"/>
                <a:ea typeface="나눔고딕" pitchFamily="2" charset="-127"/>
              </a:rPr>
              <a:t>내정보</a:t>
            </a:r>
            <a:endParaRPr lang="ko-KR" altLang="en-US" sz="700" b="1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D2F46D3-11E9-4D53-A185-D6E6A73DCE5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8922973" y="796153"/>
            <a:ext cx="0" cy="6281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ABAFA0A6-AC37-4348-825F-F3B2DD21420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21834278"/>
              </p:ext>
            </p:extLst>
          </p:nvPr>
        </p:nvGraphicFramePr>
        <p:xfrm>
          <a:off x="133569" y="681916"/>
          <a:ext cx="1283137" cy="373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137">
                  <a:extLst>
                    <a:ext uri="{9D8B030D-6E8A-4147-A177-3AD203B41FA5}">
                      <a16:colId xmlns:a16="http://schemas.microsoft.com/office/drawing/2014/main" val="2159779832"/>
                    </a:ext>
                  </a:extLst>
                </a:gridCol>
              </a:tblGrid>
              <a:tr h="37389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412992"/>
                  </a:ext>
                </a:extLst>
              </a:tr>
            </a:tbl>
          </a:graphicData>
        </a:graphic>
      </p:graphicFrame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C21889E-5E0B-440D-9BF3-767BB689405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416706" y="678967"/>
            <a:ext cx="0" cy="5797246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067E314-9879-41A8-80A1-4236ACF4D9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3802" y="726324"/>
            <a:ext cx="936104" cy="30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49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7"/>
          <p:cNvSpPr>
            <a:spLocks noChangeArrowheads="1"/>
          </p:cNvSpPr>
          <p:nvPr userDrawn="1"/>
        </p:nvSpPr>
        <p:spPr bwMode="auto">
          <a:xfrm>
            <a:off x="127001" y="682624"/>
            <a:ext cx="9650412" cy="5793589"/>
          </a:xfrm>
          <a:prstGeom prst="rect">
            <a:avLst/>
          </a:prstGeom>
          <a:noFill/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 sz="110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5" name="Group 185"/>
          <p:cNvGraphicFramePr>
            <a:graphicFrameLocks noGrp="1"/>
          </p:cNvGraphicFramePr>
          <p:nvPr userDrawn="1"/>
        </p:nvGraphicFramePr>
        <p:xfrm>
          <a:off x="127002" y="352232"/>
          <a:ext cx="6908114" cy="287313"/>
        </p:xfrm>
        <a:graphic>
          <a:graphicData uri="http://schemas.openxmlformats.org/drawingml/2006/table">
            <a:tbl>
              <a:tblPr/>
              <a:tblGrid>
                <a:gridCol w="71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4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ID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Title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185"/>
          <p:cNvGraphicFramePr>
            <a:graphicFrameLocks noGrp="1"/>
          </p:cNvGraphicFramePr>
          <p:nvPr userDrawn="1"/>
        </p:nvGraphicFramePr>
        <p:xfrm>
          <a:off x="7082162" y="352231"/>
          <a:ext cx="2700000" cy="288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Writer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텍스트 개체 틀 65"/>
          <p:cNvSpPr>
            <a:spLocks noGrp="1"/>
          </p:cNvSpPr>
          <p:nvPr>
            <p:ph type="body" sz="quarter" idx="10" hasCustomPrompt="1"/>
          </p:nvPr>
        </p:nvSpPr>
        <p:spPr>
          <a:xfrm>
            <a:off x="840932" y="406237"/>
            <a:ext cx="14006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(Screen ID)</a:t>
            </a:r>
            <a:endParaRPr lang="ko-KR" altLang="en-US" dirty="0"/>
          </a:p>
        </p:txBody>
      </p:sp>
      <p:sp>
        <p:nvSpPr>
          <p:cNvPr id="32" name="텍스트 개체 틀 65"/>
          <p:cNvSpPr>
            <a:spLocks noGrp="1"/>
          </p:cNvSpPr>
          <p:nvPr>
            <p:ph type="body" sz="quarter" idx="11" hasCustomPrompt="1"/>
          </p:nvPr>
        </p:nvSpPr>
        <p:spPr>
          <a:xfrm>
            <a:off x="3001879" y="406237"/>
            <a:ext cx="400217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(Title)</a:t>
            </a:r>
            <a:endParaRPr lang="ko-KR" altLang="en-US" dirty="0"/>
          </a:p>
        </p:txBody>
      </p:sp>
      <p:sp>
        <p:nvSpPr>
          <p:cNvPr id="33" name="텍스트 개체 틀 65"/>
          <p:cNvSpPr>
            <a:spLocks noGrp="1"/>
          </p:cNvSpPr>
          <p:nvPr>
            <p:ph type="body" sz="quarter" idx="12" hasCustomPrompt="1"/>
          </p:nvPr>
        </p:nvSpPr>
        <p:spPr>
          <a:xfrm>
            <a:off x="7626949" y="406237"/>
            <a:ext cx="87570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34" name="텍스트 개체 틀 65"/>
          <p:cNvSpPr>
            <a:spLocks noGrp="1"/>
          </p:cNvSpPr>
          <p:nvPr>
            <p:ph type="body" sz="quarter" idx="13" hasCustomPrompt="1"/>
          </p:nvPr>
        </p:nvSpPr>
        <p:spPr>
          <a:xfrm>
            <a:off x="9065933" y="406237"/>
            <a:ext cx="6940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(Name)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8680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80" r:id="rId3"/>
    <p:sldLayoutId id="2147483981" r:id="rId4"/>
    <p:sldLayoutId id="2147483966" r:id="rId5"/>
    <p:sldLayoutId id="2147483972" r:id="rId6"/>
    <p:sldLayoutId id="2147483971" r:id="rId7"/>
    <p:sldLayoutId id="2147483974" r:id="rId8"/>
    <p:sldLayoutId id="2147483973" r:id="rId9"/>
    <p:sldLayoutId id="2147483975" r:id="rId10"/>
    <p:sldLayoutId id="2147483979" r:id="rId11"/>
    <p:sldLayoutId id="2147483976" r:id="rId12"/>
    <p:sldLayoutId id="2147483982" r:id="rId13"/>
    <p:sldLayoutId id="2147483983" r:id="rId1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나눔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나눔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나눔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나눔고딕" pitchFamily="50" charset="-127"/>
        </a:defRPr>
      </a:lvl5pPr>
      <a:lvl6pPr marL="457263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528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791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9054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48" indent="-34294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3053" indent="-285789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160" indent="-228632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423" indent="-228632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687" indent="-228632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949" indent="-228632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2213" indent="-228632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477" indent="-228632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740" indent="-228632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52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63" algn="l" defTabSz="91452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28" algn="l" defTabSz="91452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91" algn="l" defTabSz="91452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54" algn="l" defTabSz="91452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319" algn="l" defTabSz="91452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80" algn="l" defTabSz="91452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844" algn="l" defTabSz="91452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109" algn="l" defTabSz="91452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9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bkorea.co.kr/Recruit/Co_Read/Recruit/C/illisis3883" TargetMode="External"/><Relationship Id="rId2" Type="http://schemas.openxmlformats.org/officeDocument/2006/relationships/hyperlink" Target="https://www.saramin.co.kr/zf_user/company-info/view-inner-recruit?csn=RWlZdHF4K1Y2bDlyTUkzRzhINUFkZz09" TargetMode="Externa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7.svg"/><Relationship Id="rId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6263" y="6127431"/>
            <a:ext cx="39959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/>
            <a:r>
              <a:rPr lang="en-US" altLang="ko-KR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Copyright ©2021 </a:t>
            </a:r>
            <a:r>
              <a:rPr lang="en-US" altLang="ko-KR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UXstory</a:t>
            </a:r>
            <a:r>
              <a:rPr lang="en-US" altLang="ko-KR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 </a:t>
            </a:r>
            <a:r>
              <a:rPr lang="en-US" altLang="ko-KR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inc.</a:t>
            </a:r>
            <a:r>
              <a:rPr lang="en-US" altLang="ko-KR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 All rights reserved.</a:t>
            </a:r>
            <a:endParaRPr lang="ko-KR" altLang="en-US" sz="1200" b="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36266" y="1393954"/>
            <a:ext cx="7872329" cy="1891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800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인텔리빅스</a:t>
            </a:r>
            <a:endParaRPr lang="en-US" altLang="ko-KR" sz="1800" spc="-6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3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웹사이트 개편</a:t>
            </a:r>
            <a:endParaRPr lang="en-US" altLang="ko-KR" sz="3600" spc="-6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800" b="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Mobile </a:t>
            </a:r>
            <a:r>
              <a:rPr lang="ko-KR" altLang="en-US" sz="1800" b="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화면설계서</a:t>
            </a:r>
            <a:r>
              <a:rPr lang="en-US" altLang="ko-KR" sz="1800" b="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 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200" b="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Version 0.1</a:t>
            </a:r>
            <a:endParaRPr lang="ko-KR" altLang="en-US" sz="1200" b="0" spc="-6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3AEF0-0C3E-457F-946D-D52FA49503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A967C603-E7D8-4E97-9538-C47E750A63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47CD11-A577-4033-A0ED-D13BEAFD2A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B90BC0-9328-4462-A5E8-4FA2B13760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53E4AED-8B0E-4E6F-9DA5-BFC04BF616A5}"/>
              </a:ext>
            </a:extLst>
          </p:cNvPr>
          <p:cNvGrpSpPr/>
          <p:nvPr/>
        </p:nvGrpSpPr>
        <p:grpSpPr>
          <a:xfrm>
            <a:off x="487710" y="1700808"/>
            <a:ext cx="2592288" cy="2278761"/>
            <a:chOff x="7544399" y="4209378"/>
            <a:chExt cx="847200" cy="56414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7C9197F-5ABE-4372-958A-34A62F52A316}"/>
                </a:ext>
              </a:extLst>
            </p:cNvPr>
            <p:cNvSpPr/>
            <p:nvPr/>
          </p:nvSpPr>
          <p:spPr>
            <a:xfrm>
              <a:off x="7544399" y="4209378"/>
              <a:ext cx="847200" cy="5641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3073A92-B279-4D5F-8A99-27932024D08F}"/>
                </a:ext>
              </a:extLst>
            </p:cNvPr>
            <p:cNvCxnSpPr>
              <a:cxnSpLocks/>
            </p:cNvCxnSpPr>
            <p:nvPr/>
          </p:nvCxnSpPr>
          <p:spPr>
            <a:xfrm>
              <a:off x="7544399" y="4209378"/>
              <a:ext cx="830077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769246D-532F-4EE7-88CF-DCD6AFB6F2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399" y="4209378"/>
              <a:ext cx="847199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E2656FA-2233-49E9-82FD-7D22BE2C5B0A}"/>
              </a:ext>
            </a:extLst>
          </p:cNvPr>
          <p:cNvSpPr txBox="1"/>
          <p:nvPr/>
        </p:nvSpPr>
        <p:spPr>
          <a:xfrm>
            <a:off x="4686748" y="143622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뉴스룸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2E9BC4-19DD-4B30-AA28-48D1E8DFD111}"/>
              </a:ext>
            </a:extLst>
          </p:cNvPr>
          <p:cNvSpPr txBox="1"/>
          <p:nvPr/>
        </p:nvSpPr>
        <p:spPr>
          <a:xfrm>
            <a:off x="5528270" y="1459311"/>
            <a:ext cx="4988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u="sng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더보기</a:t>
            </a:r>
            <a:r>
              <a:rPr lang="en-US" altLang="ko-KR" sz="6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&gt;</a:t>
            </a:r>
            <a:endParaRPr lang="ko-KR" altLang="en-US" sz="600" u="sng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6837D8E-CD07-4892-8616-F037E0D1CF60}"/>
              </a:ext>
            </a:extLst>
          </p:cNvPr>
          <p:cNvSpPr/>
          <p:nvPr/>
        </p:nvSpPr>
        <p:spPr bwMode="auto">
          <a:xfrm>
            <a:off x="487710" y="5031045"/>
            <a:ext cx="2617520" cy="190185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DD45E4C4-768C-4B51-86F0-46A028DB8B1C}"/>
              </a:ext>
            </a:extLst>
          </p:cNvPr>
          <p:cNvCxnSpPr>
            <a:cxnSpLocks/>
          </p:cNvCxnSpPr>
          <p:nvPr/>
        </p:nvCxnSpPr>
        <p:spPr bwMode="auto">
          <a:xfrm>
            <a:off x="481481" y="6739455"/>
            <a:ext cx="261152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물결 110">
            <a:extLst>
              <a:ext uri="{FF2B5EF4-FFF2-40B4-BE49-F238E27FC236}">
                <a16:creationId xmlns:a16="http://schemas.microsoft.com/office/drawing/2014/main" id="{E5A70A71-E54B-4D11-A441-325C8F3B90A6}"/>
              </a:ext>
            </a:extLst>
          </p:cNvPr>
          <p:cNvSpPr/>
          <p:nvPr/>
        </p:nvSpPr>
        <p:spPr bwMode="auto">
          <a:xfrm>
            <a:off x="487711" y="6768061"/>
            <a:ext cx="2617519" cy="154142"/>
          </a:xfrm>
          <a:prstGeom prst="wav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12" name="물결 111">
            <a:extLst>
              <a:ext uri="{FF2B5EF4-FFF2-40B4-BE49-F238E27FC236}">
                <a16:creationId xmlns:a16="http://schemas.microsoft.com/office/drawing/2014/main" id="{342EA4A6-9B82-4267-BDB0-395FBF46ADB3}"/>
              </a:ext>
            </a:extLst>
          </p:cNvPr>
          <p:cNvSpPr/>
          <p:nvPr/>
        </p:nvSpPr>
        <p:spPr bwMode="auto">
          <a:xfrm>
            <a:off x="3637217" y="1291536"/>
            <a:ext cx="2617519" cy="154142"/>
          </a:xfrm>
          <a:prstGeom prst="wav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graphicFrame>
        <p:nvGraphicFramePr>
          <p:cNvPr id="82" name="Group 100">
            <a:extLst>
              <a:ext uri="{FF2B5EF4-FFF2-40B4-BE49-F238E27FC236}">
                <a16:creationId xmlns:a16="http://schemas.microsoft.com/office/drawing/2014/main" id="{BA394857-5825-4ACA-897D-A7B3F2B9B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033725"/>
              </p:ext>
            </p:extLst>
          </p:nvPr>
        </p:nvGraphicFramePr>
        <p:xfrm>
          <a:off x="7040438" y="980728"/>
          <a:ext cx="2719513" cy="1195980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0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기업 홍보 영상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홈페이지 진입 시 무한 재생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  <a:tr h="34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기술과 제품 소개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간략한 기술과 제품 소개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2-1.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기술과 제품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기술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화면으로 이동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2-2.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제품의 간략한 소개와 관련 제품명 표시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154842"/>
                  </a:ext>
                </a:extLst>
              </a:tr>
              <a:tr h="4121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뉴스룸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관리자 계정에서 등록한 기업 보도자료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최신 등록 게시물 내림차순으로 최대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 노출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보도자료 제목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보도일자 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366646"/>
                  </a:ext>
                </a:extLst>
              </a:tr>
            </a:tbl>
          </a:graphicData>
        </a:graphic>
      </p:graphicFrame>
      <p:sp>
        <p:nvSpPr>
          <p:cNvPr id="118" name="타원 117">
            <a:extLst>
              <a:ext uri="{FF2B5EF4-FFF2-40B4-BE49-F238E27FC236}">
                <a16:creationId xmlns:a16="http://schemas.microsoft.com/office/drawing/2014/main" id="{DC9D92FF-31D5-4738-8837-5D1160AE7EE3}"/>
              </a:ext>
            </a:extLst>
          </p:cNvPr>
          <p:cNvSpPr/>
          <p:nvPr/>
        </p:nvSpPr>
        <p:spPr bwMode="auto">
          <a:xfrm>
            <a:off x="4586679" y="1468090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3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FE519D45-E6B1-40DE-AAFD-5C28FD5059FE}"/>
              </a:ext>
            </a:extLst>
          </p:cNvPr>
          <p:cNvSpPr/>
          <p:nvPr/>
        </p:nvSpPr>
        <p:spPr bwMode="auto">
          <a:xfrm>
            <a:off x="5324692" y="1475862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3-1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EDB6292-FB2F-4026-B75C-0F311152D8E4}"/>
              </a:ext>
            </a:extLst>
          </p:cNvPr>
          <p:cNvSpPr/>
          <p:nvPr/>
        </p:nvSpPr>
        <p:spPr bwMode="auto">
          <a:xfrm>
            <a:off x="500718" y="4899247"/>
            <a:ext cx="2592286" cy="25502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F35D596-BC4F-4BD8-99DA-39ABE31F7C91}"/>
              </a:ext>
            </a:extLst>
          </p:cNvPr>
          <p:cNvCxnSpPr>
            <a:cxnSpLocks/>
          </p:cNvCxnSpPr>
          <p:nvPr/>
        </p:nvCxnSpPr>
        <p:spPr bwMode="auto">
          <a:xfrm>
            <a:off x="488062" y="4005064"/>
            <a:ext cx="2592288" cy="93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94A02DA-5C88-4DD7-8FB3-3A46B6D9EF43}"/>
              </a:ext>
            </a:extLst>
          </p:cNvPr>
          <p:cNvSpPr txBox="1"/>
          <p:nvPr/>
        </p:nvSpPr>
        <p:spPr>
          <a:xfrm>
            <a:off x="1393640" y="4082846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기술과 제품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3F3734-B9AE-4C6B-B0C1-D4ED337A9B12}"/>
              </a:ext>
            </a:extLst>
          </p:cNvPr>
          <p:cNvSpPr txBox="1"/>
          <p:nvPr/>
        </p:nvSpPr>
        <p:spPr>
          <a:xfrm>
            <a:off x="586275" y="4347080"/>
            <a:ext cx="245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인텔리빅스는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컴퓨터 비전 및 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분야에 특화된 전문 개발 인력과 </a:t>
            </a:r>
            <a:b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수년간 축적된 노하우를 바탕으로</a:t>
            </a:r>
            <a:endParaRPr lang="en-US" altLang="ko-KR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최상의 영상 분석 솔루션을 개발하여 상품화하고 있습니다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600" b="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F0214C-BB58-4896-8EDC-041CD855181E}"/>
              </a:ext>
            </a:extLst>
          </p:cNvPr>
          <p:cNvSpPr txBox="1"/>
          <p:nvPr/>
        </p:nvSpPr>
        <p:spPr>
          <a:xfrm>
            <a:off x="2449339" y="4087111"/>
            <a:ext cx="4988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u="sng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더보기</a:t>
            </a:r>
            <a:r>
              <a:rPr lang="en-US" altLang="ko-KR" sz="6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&gt;</a:t>
            </a:r>
            <a:endParaRPr lang="ko-KR" altLang="en-US" sz="600" u="sng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B61A7A2-B91F-4A79-B176-961F7DE30D93}"/>
              </a:ext>
            </a:extLst>
          </p:cNvPr>
          <p:cNvSpPr/>
          <p:nvPr/>
        </p:nvSpPr>
        <p:spPr bwMode="auto">
          <a:xfrm>
            <a:off x="1255927" y="4843699"/>
            <a:ext cx="971829" cy="971829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  <a:t>icon</a:t>
            </a:r>
            <a:endParaRPr kumimoji="1" lang="ko-KR" altLang="en-US" sz="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10CEE5-80B0-4833-BDBD-E92B829157D5}"/>
              </a:ext>
            </a:extLst>
          </p:cNvPr>
          <p:cNvSpPr txBox="1"/>
          <p:nvPr/>
        </p:nvSpPr>
        <p:spPr>
          <a:xfrm>
            <a:off x="1430812" y="5845917"/>
            <a:ext cx="6254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영상 분석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196F74-C112-4E48-A532-98CAEAC1CA51}"/>
              </a:ext>
            </a:extLst>
          </p:cNvPr>
          <p:cNvSpPr txBox="1"/>
          <p:nvPr/>
        </p:nvSpPr>
        <p:spPr>
          <a:xfrm>
            <a:off x="1369112" y="5991537"/>
            <a:ext cx="7777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지능형 영상 감지</a:t>
            </a:r>
            <a:endParaRPr lang="en-US" altLang="ko-KR" sz="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</a:t>
            </a:r>
            <a:endParaRPr lang="en-US" altLang="ko-KR" sz="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VIX-100B/VIX-120B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38F8E2F9-0E30-4EB5-9058-5FE7E144D16B}"/>
              </a:ext>
            </a:extLst>
          </p:cNvPr>
          <p:cNvSpPr/>
          <p:nvPr/>
        </p:nvSpPr>
        <p:spPr bwMode="auto">
          <a:xfrm>
            <a:off x="1286018" y="4107993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D69E3EC6-01CE-4BB3-97C7-888714D24E59}"/>
              </a:ext>
            </a:extLst>
          </p:cNvPr>
          <p:cNvSpPr/>
          <p:nvPr/>
        </p:nvSpPr>
        <p:spPr bwMode="auto">
          <a:xfrm>
            <a:off x="2263986" y="4113934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-1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2B95242D-3B5A-4162-B237-47B25CDCD268}"/>
              </a:ext>
            </a:extLst>
          </p:cNvPr>
          <p:cNvSpPr/>
          <p:nvPr/>
        </p:nvSpPr>
        <p:spPr bwMode="auto">
          <a:xfrm>
            <a:off x="787822" y="4762168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-2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C93E7F-3539-40E3-B82F-E4362067A14A}"/>
              </a:ext>
            </a:extLst>
          </p:cNvPr>
          <p:cNvSpPr txBox="1"/>
          <p:nvPr/>
        </p:nvSpPr>
        <p:spPr>
          <a:xfrm>
            <a:off x="1631820" y="6379415"/>
            <a:ext cx="323165" cy="17729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900" b="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065CCAC2-9C8F-4B1C-890B-BC69D649958E}"/>
              </a:ext>
            </a:extLst>
          </p:cNvPr>
          <p:cNvGrpSpPr/>
          <p:nvPr/>
        </p:nvGrpSpPr>
        <p:grpSpPr>
          <a:xfrm>
            <a:off x="3815983" y="1735484"/>
            <a:ext cx="2318658" cy="1377182"/>
            <a:chOff x="640683" y="2434515"/>
            <a:chExt cx="2318658" cy="1377182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08F89943-9134-4125-A187-52B6ED8DDE52}"/>
                </a:ext>
              </a:extLst>
            </p:cNvPr>
            <p:cNvSpPr/>
            <p:nvPr/>
          </p:nvSpPr>
          <p:spPr>
            <a:xfrm>
              <a:off x="640683" y="2439940"/>
              <a:ext cx="2318658" cy="1371757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930F9CBB-1C9C-4CE7-BAAD-628DBFB00C8E}"/>
                </a:ext>
              </a:extLst>
            </p:cNvPr>
            <p:cNvSpPr/>
            <p:nvPr/>
          </p:nvSpPr>
          <p:spPr>
            <a:xfrm>
              <a:off x="640683" y="2434515"/>
              <a:ext cx="2318658" cy="7947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7" name="Picture 2" descr="장정훈 인텔리빅스 대표는 &quot;이번 인증 시험에서 전 부문 최상급 등급을 받은 것은 공신력 있는 기관을 통해 기술력을 한 번 더 인정받았다는 점에서 의미가 크다&quot;고 말했다. (사진=김동원 기자)">
              <a:extLst>
                <a:ext uri="{FF2B5EF4-FFF2-40B4-BE49-F238E27FC236}">
                  <a16:creationId xmlns:a16="http://schemas.microsoft.com/office/drawing/2014/main" id="{12F749B6-BF46-495B-82D6-1C0CF82513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683" y="2445366"/>
              <a:ext cx="2318658" cy="800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8" name="제목 3">
              <a:extLst>
                <a:ext uri="{FF2B5EF4-FFF2-40B4-BE49-F238E27FC236}">
                  <a16:creationId xmlns:a16="http://schemas.microsoft.com/office/drawing/2014/main" id="{D105477B-9A0A-42B6-9CA0-A46F1C0CE724}"/>
                </a:ext>
              </a:extLst>
            </p:cNvPr>
            <p:cNvSpPr txBox="1">
              <a:spLocks/>
            </p:cNvSpPr>
            <p:nvPr/>
          </p:nvSpPr>
          <p:spPr>
            <a:xfrm>
              <a:off x="658463" y="3245552"/>
              <a:ext cx="2300878" cy="286556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Autofit/>
            </a:bodyPr>
            <a:lstStyle>
              <a:lvl1pPr algn="l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500" b="1" dirty="0" err="1">
                  <a:solidFill>
                    <a:srgbClr val="000000"/>
                  </a:solidFill>
                  <a:latin typeface="+mj-ea"/>
                </a:rPr>
                <a:t>인텔리빅스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, ITS 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성능평가에서 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AI 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영상분석</a:t>
              </a:r>
              <a:r>
                <a:rPr lang="en-US" altLang="ko-KR" sz="500" dirty="0">
                  <a:solidFill>
                    <a:srgbClr val="000000"/>
                  </a:solidFill>
                  <a:latin typeface="+mj-ea"/>
                </a:rPr>
                <a:t> 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기술력 입증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...</a:t>
              </a:r>
              <a:r>
                <a:rPr lang="ko-KR" altLang="en-US" sz="500" b="1" dirty="0" err="1">
                  <a:solidFill>
                    <a:srgbClr val="000000"/>
                  </a:solidFill>
                  <a:latin typeface="+mj-ea"/>
                </a:rPr>
                <a:t>돌발상황검지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 평가 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1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위 </a:t>
              </a:r>
            </a:p>
          </p:txBody>
        </p:sp>
        <p:sp>
          <p:nvSpPr>
            <p:cNvPr id="129" name="제목 3">
              <a:extLst>
                <a:ext uri="{FF2B5EF4-FFF2-40B4-BE49-F238E27FC236}">
                  <a16:creationId xmlns:a16="http://schemas.microsoft.com/office/drawing/2014/main" id="{DB0D72D9-9C69-49B9-9A63-7E0FDC27ED82}"/>
                </a:ext>
              </a:extLst>
            </p:cNvPr>
            <p:cNvSpPr txBox="1">
              <a:spLocks/>
            </p:cNvSpPr>
            <p:nvPr/>
          </p:nvSpPr>
          <p:spPr>
            <a:xfrm>
              <a:off x="658463" y="3561683"/>
              <a:ext cx="1467699" cy="194156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rmAutofit/>
            </a:bodyPr>
            <a:lstStyle>
              <a:lvl1pPr algn="l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2021-10-15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8CE6D80E-DDD7-46F6-A911-27D3EE947135}"/>
              </a:ext>
            </a:extLst>
          </p:cNvPr>
          <p:cNvGrpSpPr/>
          <p:nvPr/>
        </p:nvGrpSpPr>
        <p:grpSpPr>
          <a:xfrm>
            <a:off x="3815983" y="3151329"/>
            <a:ext cx="2318658" cy="1343374"/>
            <a:chOff x="643193" y="3900872"/>
            <a:chExt cx="2318658" cy="1343374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7445EFAF-8892-472A-9140-C5325E6CE5F4}"/>
                </a:ext>
              </a:extLst>
            </p:cNvPr>
            <p:cNvSpPr/>
            <p:nvPr/>
          </p:nvSpPr>
          <p:spPr>
            <a:xfrm>
              <a:off x="643193" y="3900872"/>
              <a:ext cx="2318658" cy="1343374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A982868F-69CA-4520-B85A-EC7A46491178}"/>
                </a:ext>
              </a:extLst>
            </p:cNvPr>
            <p:cNvSpPr/>
            <p:nvPr/>
          </p:nvSpPr>
          <p:spPr>
            <a:xfrm>
              <a:off x="643193" y="3900872"/>
              <a:ext cx="2318658" cy="64367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3" name="Picture 4">
              <a:extLst>
                <a:ext uri="{FF2B5EF4-FFF2-40B4-BE49-F238E27FC236}">
                  <a16:creationId xmlns:a16="http://schemas.microsoft.com/office/drawing/2014/main" id="{49BF3BB1-F5A2-4560-BE28-DFB3177B31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395" y="4124603"/>
              <a:ext cx="1498254" cy="232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4" name="제목 3">
              <a:extLst>
                <a:ext uri="{FF2B5EF4-FFF2-40B4-BE49-F238E27FC236}">
                  <a16:creationId xmlns:a16="http://schemas.microsoft.com/office/drawing/2014/main" id="{C53BD3B1-98AA-4F25-97A8-916D4074241B}"/>
                </a:ext>
              </a:extLst>
            </p:cNvPr>
            <p:cNvSpPr txBox="1">
              <a:spLocks/>
            </p:cNvSpPr>
            <p:nvPr/>
          </p:nvSpPr>
          <p:spPr>
            <a:xfrm>
              <a:off x="685648" y="4601299"/>
              <a:ext cx="1540709" cy="23208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Autofit/>
            </a:bodyPr>
            <a:lstStyle>
              <a:lvl1pPr algn="l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500" b="1" dirty="0" err="1">
                  <a:solidFill>
                    <a:srgbClr val="000000"/>
                  </a:solidFill>
                  <a:latin typeface="+mj-ea"/>
                </a:rPr>
                <a:t>인텔리빅스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, NH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투자증권과 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IPO 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주관 계약</a:t>
              </a:r>
            </a:p>
          </p:txBody>
        </p:sp>
        <p:sp>
          <p:nvSpPr>
            <p:cNvPr id="143" name="제목 3">
              <a:extLst>
                <a:ext uri="{FF2B5EF4-FFF2-40B4-BE49-F238E27FC236}">
                  <a16:creationId xmlns:a16="http://schemas.microsoft.com/office/drawing/2014/main" id="{1FDAA29E-E84F-4283-BE71-6CD050EA8A91}"/>
                </a:ext>
              </a:extLst>
            </p:cNvPr>
            <p:cNvSpPr txBox="1">
              <a:spLocks/>
            </p:cNvSpPr>
            <p:nvPr/>
          </p:nvSpPr>
          <p:spPr>
            <a:xfrm>
              <a:off x="685648" y="4946406"/>
              <a:ext cx="1465375" cy="23208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rmAutofit/>
            </a:bodyPr>
            <a:lstStyle>
              <a:lvl1pPr algn="l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2021-10-15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</p:grp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34A8C54D-D41A-4BD3-B503-6DA1C708B922}"/>
              </a:ext>
            </a:extLst>
          </p:cNvPr>
          <p:cNvSpPr/>
          <p:nvPr/>
        </p:nvSpPr>
        <p:spPr bwMode="auto">
          <a:xfrm>
            <a:off x="3643446" y="5089851"/>
            <a:ext cx="2617520" cy="114746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89FFF084-CCF6-4189-A1F3-88C2DBAB5ADF}"/>
              </a:ext>
            </a:extLst>
          </p:cNvPr>
          <p:cNvCxnSpPr>
            <a:cxnSpLocks/>
          </p:cNvCxnSpPr>
          <p:nvPr/>
        </p:nvCxnSpPr>
        <p:spPr bwMode="auto">
          <a:xfrm>
            <a:off x="3637217" y="6039964"/>
            <a:ext cx="261152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2" name="물결 161">
            <a:extLst>
              <a:ext uri="{FF2B5EF4-FFF2-40B4-BE49-F238E27FC236}">
                <a16:creationId xmlns:a16="http://schemas.microsoft.com/office/drawing/2014/main" id="{59A4DF57-FF6B-444D-BBEC-17D8F16760E3}"/>
              </a:ext>
            </a:extLst>
          </p:cNvPr>
          <p:cNvSpPr/>
          <p:nvPr/>
        </p:nvSpPr>
        <p:spPr bwMode="auto">
          <a:xfrm>
            <a:off x="3643353" y="6061567"/>
            <a:ext cx="2617519" cy="154142"/>
          </a:xfrm>
          <a:prstGeom prst="wav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6E40A44-4889-4C8F-B9E6-BBB3CA91BF75}"/>
              </a:ext>
            </a:extLst>
          </p:cNvPr>
          <p:cNvSpPr/>
          <p:nvPr/>
        </p:nvSpPr>
        <p:spPr bwMode="auto">
          <a:xfrm>
            <a:off x="3656454" y="4959082"/>
            <a:ext cx="2592286" cy="25502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5A722C0C-5DC8-4E57-9464-0F342EE3712D}"/>
              </a:ext>
            </a:extLst>
          </p:cNvPr>
          <p:cNvGrpSpPr/>
          <p:nvPr/>
        </p:nvGrpSpPr>
        <p:grpSpPr>
          <a:xfrm>
            <a:off x="3824873" y="4528762"/>
            <a:ext cx="2318658" cy="1376150"/>
            <a:chOff x="3788822" y="1826898"/>
            <a:chExt cx="2318658" cy="1376150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C9CB3AFE-A414-496F-9FB1-2BE08B4D0936}"/>
                </a:ext>
              </a:extLst>
            </p:cNvPr>
            <p:cNvSpPr/>
            <p:nvPr/>
          </p:nvSpPr>
          <p:spPr>
            <a:xfrm>
              <a:off x="3788822" y="1831292"/>
              <a:ext cx="2318658" cy="137175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제목 3">
              <a:extLst>
                <a:ext uri="{FF2B5EF4-FFF2-40B4-BE49-F238E27FC236}">
                  <a16:creationId xmlns:a16="http://schemas.microsoft.com/office/drawing/2014/main" id="{E2B4DEBC-1CC2-415F-AAD1-D46478A08E22}"/>
                </a:ext>
              </a:extLst>
            </p:cNvPr>
            <p:cNvSpPr txBox="1">
              <a:spLocks/>
            </p:cNvSpPr>
            <p:nvPr/>
          </p:nvSpPr>
          <p:spPr>
            <a:xfrm>
              <a:off x="3808580" y="2511195"/>
              <a:ext cx="2221348" cy="23208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Autofit/>
            </a:bodyPr>
            <a:lstStyle>
              <a:lvl1pPr algn="l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500" b="1" dirty="0" err="1">
                  <a:solidFill>
                    <a:srgbClr val="000000"/>
                  </a:solidFill>
                  <a:latin typeface="+mj-ea"/>
                </a:rPr>
                <a:t>인텔리빅스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, 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임직원 전원에 코로나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19 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재난지원금 지급</a:t>
              </a:r>
            </a:p>
          </p:txBody>
        </p:sp>
        <p:sp>
          <p:nvSpPr>
            <p:cNvPr id="157" name="제목 3">
              <a:extLst>
                <a:ext uri="{FF2B5EF4-FFF2-40B4-BE49-F238E27FC236}">
                  <a16:creationId xmlns:a16="http://schemas.microsoft.com/office/drawing/2014/main" id="{DCCE0A7D-FE34-47AB-94D3-6FBBEF1614B2}"/>
                </a:ext>
              </a:extLst>
            </p:cNvPr>
            <p:cNvSpPr txBox="1">
              <a:spLocks/>
            </p:cNvSpPr>
            <p:nvPr/>
          </p:nvSpPr>
          <p:spPr>
            <a:xfrm>
              <a:off x="3808580" y="2942208"/>
              <a:ext cx="1077342" cy="23208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rmAutofit/>
            </a:bodyPr>
            <a:lstStyle>
              <a:lvl1pPr algn="l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2021-10-15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B05AC37C-57C8-4327-A909-9F0D2A547CB8}"/>
                </a:ext>
              </a:extLst>
            </p:cNvPr>
            <p:cNvSpPr/>
            <p:nvPr/>
          </p:nvSpPr>
          <p:spPr>
            <a:xfrm>
              <a:off x="3788822" y="1826898"/>
              <a:ext cx="2318658" cy="64367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9" name="Picture 6">
              <a:extLst>
                <a:ext uri="{FF2B5EF4-FFF2-40B4-BE49-F238E27FC236}">
                  <a16:creationId xmlns:a16="http://schemas.microsoft.com/office/drawing/2014/main" id="{072614A8-DEB6-4720-8D62-C8E15B884E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568" b="13555"/>
            <a:stretch/>
          </p:blipFill>
          <p:spPr bwMode="auto">
            <a:xfrm>
              <a:off x="3796931" y="1833925"/>
              <a:ext cx="2310549" cy="655046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1" name="타원 60">
            <a:extLst>
              <a:ext uri="{FF2B5EF4-FFF2-40B4-BE49-F238E27FC236}">
                <a16:creationId xmlns:a16="http://schemas.microsoft.com/office/drawing/2014/main" id="{4C7C5B80-1DE6-4D8E-9845-E74777FB189C}"/>
              </a:ext>
            </a:extLst>
          </p:cNvPr>
          <p:cNvSpPr/>
          <p:nvPr/>
        </p:nvSpPr>
        <p:spPr bwMode="auto">
          <a:xfrm>
            <a:off x="1553174" y="2635252"/>
            <a:ext cx="401460" cy="40146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62" name="그래픽 61" descr="재생 단색으로 채워진">
            <a:extLst>
              <a:ext uri="{FF2B5EF4-FFF2-40B4-BE49-F238E27FC236}">
                <a16:creationId xmlns:a16="http://schemas.microsoft.com/office/drawing/2014/main" id="{77CAD3A0-CF81-443B-853A-9937ECDE3C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75142" y="2722460"/>
            <a:ext cx="215241" cy="215241"/>
          </a:xfrm>
          <a:prstGeom prst="rect">
            <a:avLst/>
          </a:prstGeom>
        </p:spPr>
      </p:pic>
      <p:sp>
        <p:nvSpPr>
          <p:cNvPr id="106" name="타원 105">
            <a:extLst>
              <a:ext uri="{FF2B5EF4-FFF2-40B4-BE49-F238E27FC236}">
                <a16:creationId xmlns:a16="http://schemas.microsoft.com/office/drawing/2014/main" id="{78CD53A1-FCA8-446E-AEEF-098C0EECE43F}"/>
              </a:ext>
            </a:extLst>
          </p:cNvPr>
          <p:cNvSpPr/>
          <p:nvPr/>
        </p:nvSpPr>
        <p:spPr bwMode="auto">
          <a:xfrm>
            <a:off x="1500784" y="2601193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5639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B6ADF17-F874-48DC-8F7F-74DDA84CE1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A967C603-E7D8-4E97-9538-C47E750A63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E63CDD-C514-429E-9E1C-531B3B47D3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7DC72E-9F55-4D4E-914F-F7D0004FE3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E23FAE6-2464-4135-9240-3DA71C1E6E88}"/>
              </a:ext>
            </a:extLst>
          </p:cNvPr>
          <p:cNvSpPr/>
          <p:nvPr/>
        </p:nvSpPr>
        <p:spPr bwMode="auto">
          <a:xfrm>
            <a:off x="495284" y="3168606"/>
            <a:ext cx="2591505" cy="25502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91A3C65-52AD-42A1-A1AF-28A7ADB87827}"/>
              </a:ext>
            </a:extLst>
          </p:cNvPr>
          <p:cNvGrpSpPr/>
          <p:nvPr/>
        </p:nvGrpSpPr>
        <p:grpSpPr>
          <a:xfrm>
            <a:off x="504991" y="1494624"/>
            <a:ext cx="2581709" cy="1895887"/>
            <a:chOff x="7544399" y="4209378"/>
            <a:chExt cx="847200" cy="564143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B117B50-EA7D-4F64-97A8-57FE2FB6EEB5}"/>
                </a:ext>
              </a:extLst>
            </p:cNvPr>
            <p:cNvSpPr/>
            <p:nvPr/>
          </p:nvSpPr>
          <p:spPr>
            <a:xfrm>
              <a:off x="7544399" y="4209378"/>
              <a:ext cx="847200" cy="5641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7221A8EE-7270-4576-9B50-30B88EA578FC}"/>
                </a:ext>
              </a:extLst>
            </p:cNvPr>
            <p:cNvCxnSpPr>
              <a:cxnSpLocks/>
            </p:cNvCxnSpPr>
            <p:nvPr/>
          </p:nvCxnSpPr>
          <p:spPr>
            <a:xfrm>
              <a:off x="7544399" y="4209378"/>
              <a:ext cx="830077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9B58EB32-8E80-48C1-AEED-3F272EA7E4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399" y="4209378"/>
              <a:ext cx="847199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3DADDCB-9B8D-43B2-98B7-89FE599DB66E}"/>
              </a:ext>
            </a:extLst>
          </p:cNvPr>
          <p:cNvSpPr/>
          <p:nvPr/>
        </p:nvSpPr>
        <p:spPr bwMode="auto">
          <a:xfrm>
            <a:off x="717762" y="1700808"/>
            <a:ext cx="2157343" cy="151216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F71911-61B0-4DD5-8263-7F2515E1D87E}"/>
              </a:ext>
            </a:extLst>
          </p:cNvPr>
          <p:cNvSpPr txBox="1"/>
          <p:nvPr/>
        </p:nvSpPr>
        <p:spPr>
          <a:xfrm>
            <a:off x="1460647" y="177316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인재채용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6B97880-26FB-4A05-A7A1-2E465DCF00A6}"/>
              </a:ext>
            </a:extLst>
          </p:cNvPr>
          <p:cNvSpPr txBox="1"/>
          <p:nvPr/>
        </p:nvSpPr>
        <p:spPr>
          <a:xfrm>
            <a:off x="870742" y="1998293"/>
            <a:ext cx="1826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최고의 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Vision AI 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</a:t>
            </a:r>
            <a:endParaRPr lang="en-US" altLang="ko-KR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7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인텔리빅스와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함께할 인재를 기다립니다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b="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D15598B-8990-4B48-BEAA-D811230046BD}"/>
              </a:ext>
            </a:extLst>
          </p:cNvPr>
          <p:cNvSpPr txBox="1"/>
          <p:nvPr/>
        </p:nvSpPr>
        <p:spPr>
          <a:xfrm>
            <a:off x="1567141" y="2310231"/>
            <a:ext cx="4988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u="sng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더보기</a:t>
            </a:r>
            <a:r>
              <a:rPr lang="en-US" altLang="ko-KR" sz="6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&gt;</a:t>
            </a:r>
            <a:endParaRPr lang="ko-KR" altLang="en-US" sz="600" u="sng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AA379467-FF71-4FB2-B207-C69FEAB1682E}"/>
              </a:ext>
            </a:extLst>
          </p:cNvPr>
          <p:cNvSpPr/>
          <p:nvPr/>
        </p:nvSpPr>
        <p:spPr bwMode="auto">
          <a:xfrm>
            <a:off x="1425738" y="2569968"/>
            <a:ext cx="688664" cy="177279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사람인 채용공고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ACEFFECE-FA39-4D94-9E14-716DDDBAF53B}"/>
              </a:ext>
            </a:extLst>
          </p:cNvPr>
          <p:cNvSpPr/>
          <p:nvPr/>
        </p:nvSpPr>
        <p:spPr bwMode="auto">
          <a:xfrm>
            <a:off x="1386346" y="2774131"/>
            <a:ext cx="777085" cy="179300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잡코리아</a:t>
            </a: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 채용공고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B430F865-B790-494D-AF71-73847ACEE817}"/>
              </a:ext>
            </a:extLst>
          </p:cNvPr>
          <p:cNvSpPr/>
          <p:nvPr/>
        </p:nvSpPr>
        <p:spPr bwMode="auto">
          <a:xfrm>
            <a:off x="1386346" y="2974639"/>
            <a:ext cx="777619" cy="179300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김박사넷 채용공고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9D15E64-301F-4505-96E5-4F0FC9189354}"/>
              </a:ext>
            </a:extLst>
          </p:cNvPr>
          <p:cNvSpPr txBox="1"/>
          <p:nvPr/>
        </p:nvSpPr>
        <p:spPr>
          <a:xfrm>
            <a:off x="1486923" y="364502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고객문의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03CAAB5-7962-4910-8FF2-929A37888DEF}"/>
              </a:ext>
            </a:extLst>
          </p:cNvPr>
          <p:cNvSpPr txBox="1"/>
          <p:nvPr/>
        </p:nvSpPr>
        <p:spPr>
          <a:xfrm>
            <a:off x="480837" y="3905273"/>
            <a:ext cx="2576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인텔리빅스는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모두에게 </a:t>
            </a:r>
            <a:r>
              <a:rPr lang="ko-KR" altLang="en-US" sz="7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열려있습니다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고객의 어떤 문의사항이라도 친절하게 답변해드리겠습니다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b="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CB39BD31-EA05-4119-B5EF-12879594A44B}"/>
              </a:ext>
            </a:extLst>
          </p:cNvPr>
          <p:cNvSpPr/>
          <p:nvPr/>
        </p:nvSpPr>
        <p:spPr bwMode="auto">
          <a:xfrm>
            <a:off x="1443512" y="4302691"/>
            <a:ext cx="692567" cy="19544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문의하러 가기</a:t>
            </a:r>
          </a:p>
        </p:txBody>
      </p:sp>
      <p:sp>
        <p:nvSpPr>
          <p:cNvPr id="112" name="물결 111">
            <a:extLst>
              <a:ext uri="{FF2B5EF4-FFF2-40B4-BE49-F238E27FC236}">
                <a16:creationId xmlns:a16="http://schemas.microsoft.com/office/drawing/2014/main" id="{342EA4A6-9B82-4267-BDB0-395FBF46ADB3}"/>
              </a:ext>
            </a:extLst>
          </p:cNvPr>
          <p:cNvSpPr/>
          <p:nvPr/>
        </p:nvSpPr>
        <p:spPr bwMode="auto">
          <a:xfrm>
            <a:off x="477740" y="1294958"/>
            <a:ext cx="2617519" cy="154142"/>
          </a:xfrm>
          <a:prstGeom prst="wav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graphicFrame>
        <p:nvGraphicFramePr>
          <p:cNvPr id="82" name="Group 100">
            <a:extLst>
              <a:ext uri="{FF2B5EF4-FFF2-40B4-BE49-F238E27FC236}">
                <a16:creationId xmlns:a16="http://schemas.microsoft.com/office/drawing/2014/main" id="{BA394857-5825-4ACA-897D-A7B3F2B9B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5513"/>
              </p:ext>
            </p:extLst>
          </p:nvPr>
        </p:nvGraphicFramePr>
        <p:xfrm>
          <a:off x="7040438" y="980728"/>
          <a:ext cx="2719513" cy="1010680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5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인재채용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간단한 인재채용 문구 노출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1-1.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인재채용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화면으로 이동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1-2.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채용 사이트별 바로가기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ㆍ클릭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시 각 홈페이지에서 기업명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인텔리빅스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검색된 상태로 창 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397773"/>
                  </a:ext>
                </a:extLst>
              </a:tr>
              <a:tr h="3511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고객문의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고객문의 문구 노출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2-1.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고객문의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화면으로 이동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2165910"/>
                  </a:ext>
                </a:extLst>
              </a:tr>
            </a:tbl>
          </a:graphicData>
        </a:graphic>
      </p:graphicFrame>
      <p:sp>
        <p:nvSpPr>
          <p:cNvPr id="120" name="타원 119">
            <a:extLst>
              <a:ext uri="{FF2B5EF4-FFF2-40B4-BE49-F238E27FC236}">
                <a16:creationId xmlns:a16="http://schemas.microsoft.com/office/drawing/2014/main" id="{094097E5-6BED-4B04-8A39-27DAF2E5D806}"/>
              </a:ext>
            </a:extLst>
          </p:cNvPr>
          <p:cNvSpPr/>
          <p:nvPr/>
        </p:nvSpPr>
        <p:spPr bwMode="auto">
          <a:xfrm>
            <a:off x="1388550" y="1820018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D986DE46-7929-4E3A-A37D-78BE9D00D8DA}"/>
              </a:ext>
            </a:extLst>
          </p:cNvPr>
          <p:cNvSpPr/>
          <p:nvPr/>
        </p:nvSpPr>
        <p:spPr bwMode="auto">
          <a:xfrm>
            <a:off x="1365770" y="2331209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1-1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142F72B-7225-4880-A698-5D58DD7B9FA5}"/>
              </a:ext>
            </a:extLst>
          </p:cNvPr>
          <p:cNvSpPr/>
          <p:nvPr/>
        </p:nvSpPr>
        <p:spPr bwMode="auto">
          <a:xfrm>
            <a:off x="1251548" y="2530285"/>
            <a:ext cx="1088510" cy="657712"/>
          </a:xfrm>
          <a:prstGeom prst="rect">
            <a:avLst/>
          </a:prstGeom>
          <a:noFill/>
          <a:ln w="3175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402E8B85-A8DA-42B7-A452-A1D5501C2729}"/>
              </a:ext>
            </a:extLst>
          </p:cNvPr>
          <p:cNvSpPr/>
          <p:nvPr/>
        </p:nvSpPr>
        <p:spPr bwMode="auto">
          <a:xfrm>
            <a:off x="1388550" y="3675851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9904D972-B05B-40C5-BDED-0126173B84CF}"/>
              </a:ext>
            </a:extLst>
          </p:cNvPr>
          <p:cNvSpPr/>
          <p:nvPr/>
        </p:nvSpPr>
        <p:spPr bwMode="auto">
          <a:xfrm>
            <a:off x="1100343" y="2476113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1-2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D98C5949-3AE4-4EB4-998B-4709DBB26531}"/>
              </a:ext>
            </a:extLst>
          </p:cNvPr>
          <p:cNvSpPr/>
          <p:nvPr/>
        </p:nvSpPr>
        <p:spPr bwMode="auto">
          <a:xfrm>
            <a:off x="1353568" y="4206061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2-1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535D1ED-DDBB-494D-BF2A-8972B9CAF2A5}"/>
              </a:ext>
            </a:extLst>
          </p:cNvPr>
          <p:cNvSpPr txBox="1"/>
          <p:nvPr/>
        </p:nvSpPr>
        <p:spPr>
          <a:xfrm>
            <a:off x="1352420" y="4976688"/>
            <a:ext cx="13901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1" dirty="0">
                <a:solidFill>
                  <a:schemeClr val="bg1"/>
                </a:solidFill>
                <a:latin typeface="+mj-ea"/>
                <a:ea typeface="+mj-ea"/>
              </a:rPr>
              <a:t>서울특별시 서초구 </a:t>
            </a:r>
            <a:r>
              <a:rPr lang="ko-KR" altLang="en-US" sz="500" b="1" dirty="0" err="1">
                <a:solidFill>
                  <a:schemeClr val="bg1"/>
                </a:solidFill>
                <a:latin typeface="+mj-ea"/>
                <a:ea typeface="+mj-ea"/>
              </a:rPr>
              <a:t>효령료</a:t>
            </a:r>
            <a: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  <a:t>34</a:t>
            </a:r>
            <a:r>
              <a:rPr lang="ko-KR" altLang="en-US" sz="500" b="1" dirty="0">
                <a:solidFill>
                  <a:schemeClr val="bg1"/>
                </a:solidFill>
                <a:latin typeface="+mj-ea"/>
                <a:ea typeface="+mj-ea"/>
              </a:rPr>
              <a:t>길 </a:t>
            </a:r>
            <a: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  <a:t>4, 6</a:t>
            </a:r>
            <a:r>
              <a:rPr lang="ko-KR" altLang="en-US" sz="500" b="1" dirty="0">
                <a:solidFill>
                  <a:schemeClr val="bg1"/>
                </a:solidFill>
                <a:latin typeface="+mj-ea"/>
                <a:ea typeface="+mj-ea"/>
              </a:rPr>
              <a:t>층</a:t>
            </a:r>
            <a:b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  <a:t>TEL: 02-581-3883 </a:t>
            </a:r>
            <a:r>
              <a:rPr lang="ko-KR" altLang="en-US" sz="500" b="1" dirty="0">
                <a:solidFill>
                  <a:schemeClr val="bg1"/>
                </a:solidFill>
                <a:latin typeface="+mj-ea"/>
                <a:ea typeface="+mj-ea"/>
              </a:rPr>
              <a:t>｜ </a:t>
            </a:r>
            <a: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  <a:t>FAX: 02-581-3886 </a:t>
            </a:r>
          </a:p>
          <a:p>
            <a:r>
              <a:rPr lang="ko-KR" altLang="en-US" sz="500" b="1" dirty="0">
                <a:solidFill>
                  <a:schemeClr val="bg1"/>
                </a:solidFill>
                <a:latin typeface="+mj-ea"/>
                <a:ea typeface="+mj-ea"/>
              </a:rPr>
              <a:t>｜ </a:t>
            </a:r>
            <a: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  <a:t>E-Mail: intellivix@intellivix.com</a:t>
            </a:r>
            <a:b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  <a:t>Copyright 2021 </a:t>
            </a:r>
            <a:r>
              <a:rPr lang="en-US" altLang="ko-KR" sz="500" b="1" dirty="0" err="1">
                <a:solidFill>
                  <a:schemeClr val="bg1"/>
                </a:solidFill>
                <a:latin typeface="+mj-ea"/>
                <a:ea typeface="+mj-ea"/>
              </a:rPr>
              <a:t>Intellivix</a:t>
            </a:r>
            <a: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  <a:t> Co., Ltd. </a:t>
            </a:r>
          </a:p>
          <a:p>
            <a: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  <a:t>All rights reserved.</a:t>
            </a:r>
          </a:p>
        </p:txBody>
      </p:sp>
      <p:pic>
        <p:nvPicPr>
          <p:cNvPr id="102" name="Picture 4">
            <a:extLst>
              <a:ext uri="{FF2B5EF4-FFF2-40B4-BE49-F238E27FC236}">
                <a16:creationId xmlns:a16="http://schemas.microsoft.com/office/drawing/2014/main" id="{130F9DA0-33DE-4DDD-A578-A0E7680C5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72" y="5000122"/>
            <a:ext cx="843629" cy="19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C556FDAB-95E9-4A2C-BFDA-FBD8CC4D90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673" y="5015900"/>
            <a:ext cx="113986" cy="113986"/>
          </a:xfrm>
          <a:prstGeom prst="rect">
            <a:avLst/>
          </a:prstGeom>
        </p:spPr>
      </p:pic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3C07E9E4-5DED-408B-8DAA-53BE871CBA58}"/>
              </a:ext>
            </a:extLst>
          </p:cNvPr>
          <p:cNvGrpSpPr/>
          <p:nvPr/>
        </p:nvGrpSpPr>
        <p:grpSpPr>
          <a:xfrm>
            <a:off x="2843659" y="4967165"/>
            <a:ext cx="239168" cy="200055"/>
            <a:chOff x="5969735" y="3228945"/>
            <a:chExt cx="239168" cy="200055"/>
          </a:xfrm>
        </p:grpSpPr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8EC6FE41-DC36-484E-B55D-3A5B65900FCB}"/>
                </a:ext>
              </a:extLst>
            </p:cNvPr>
            <p:cNvSpPr/>
            <p:nvPr/>
          </p:nvSpPr>
          <p:spPr bwMode="auto">
            <a:xfrm>
              <a:off x="6032326" y="3277680"/>
              <a:ext cx="113986" cy="113986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0" rIns="36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FEB739C-865A-41B0-92BB-1520B754419B}"/>
                </a:ext>
              </a:extLst>
            </p:cNvPr>
            <p:cNvSpPr txBox="1"/>
            <p:nvPr/>
          </p:nvSpPr>
          <p:spPr>
            <a:xfrm>
              <a:off x="5969735" y="3228945"/>
              <a:ext cx="23916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sz="700" dirty="0" err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A898E371-C41D-414F-A4FB-04068CD8ABF6}"/>
              </a:ext>
            </a:extLst>
          </p:cNvPr>
          <p:cNvSpPr/>
          <p:nvPr/>
        </p:nvSpPr>
        <p:spPr>
          <a:xfrm>
            <a:off x="477740" y="4934528"/>
            <a:ext cx="2617519" cy="836793"/>
          </a:xfrm>
          <a:prstGeom prst="rect">
            <a:avLst/>
          </a:prstGeom>
          <a:solidFill>
            <a:srgbClr val="292929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D17BFD0-AA0D-4496-9FD4-86BC9CE5E229}"/>
              </a:ext>
            </a:extLst>
          </p:cNvPr>
          <p:cNvSpPr txBox="1"/>
          <p:nvPr/>
        </p:nvSpPr>
        <p:spPr>
          <a:xfrm>
            <a:off x="541505" y="5284330"/>
            <a:ext cx="24288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1" dirty="0">
                <a:solidFill>
                  <a:schemeClr val="bg1"/>
                </a:solidFill>
                <a:latin typeface="+mj-ea"/>
                <a:ea typeface="+mj-ea"/>
              </a:rPr>
              <a:t>서울특별시 서초구 </a:t>
            </a:r>
            <a:r>
              <a:rPr lang="ko-KR" altLang="en-US" sz="500" b="1" dirty="0" err="1">
                <a:solidFill>
                  <a:schemeClr val="bg1"/>
                </a:solidFill>
                <a:latin typeface="+mj-ea"/>
                <a:ea typeface="+mj-ea"/>
              </a:rPr>
              <a:t>효령료</a:t>
            </a:r>
            <a: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  <a:t>34</a:t>
            </a:r>
            <a:r>
              <a:rPr lang="ko-KR" altLang="en-US" sz="500" b="1" dirty="0">
                <a:solidFill>
                  <a:schemeClr val="bg1"/>
                </a:solidFill>
                <a:latin typeface="+mj-ea"/>
                <a:ea typeface="+mj-ea"/>
              </a:rPr>
              <a:t>길 </a:t>
            </a:r>
            <a: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  <a:t>4, 6</a:t>
            </a:r>
            <a:r>
              <a:rPr lang="ko-KR" altLang="en-US" sz="500" b="1" dirty="0">
                <a:solidFill>
                  <a:schemeClr val="bg1"/>
                </a:solidFill>
                <a:latin typeface="+mj-ea"/>
                <a:ea typeface="+mj-ea"/>
              </a:rPr>
              <a:t>층</a:t>
            </a:r>
            <a:b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  <a:t>TEL: 02-581-3883 </a:t>
            </a:r>
            <a:r>
              <a:rPr lang="ko-KR" altLang="en-US" sz="500" b="1" dirty="0">
                <a:solidFill>
                  <a:schemeClr val="bg1"/>
                </a:solidFill>
                <a:latin typeface="+mj-ea"/>
                <a:ea typeface="+mj-ea"/>
              </a:rPr>
              <a:t>｜ </a:t>
            </a:r>
            <a: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  <a:t>FAX: 02-581-3886 </a:t>
            </a:r>
            <a:r>
              <a:rPr lang="ko-KR" altLang="en-US" sz="500" b="1" dirty="0">
                <a:solidFill>
                  <a:schemeClr val="bg1"/>
                </a:solidFill>
                <a:latin typeface="+mj-ea"/>
                <a:ea typeface="+mj-ea"/>
              </a:rPr>
              <a:t>｜ </a:t>
            </a:r>
            <a: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  <a:t>E-Mail: intellivix@intellivix.com</a:t>
            </a:r>
            <a:b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  <a:t>Copyright 2021 </a:t>
            </a:r>
            <a:r>
              <a:rPr lang="en-US" altLang="ko-KR" sz="500" b="1" dirty="0" err="1">
                <a:solidFill>
                  <a:schemeClr val="bg1"/>
                </a:solidFill>
                <a:latin typeface="+mj-ea"/>
                <a:ea typeface="+mj-ea"/>
              </a:rPr>
              <a:t>Intellivix</a:t>
            </a:r>
            <a: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  <a:t> Co., Ltd. All rights reserved.</a:t>
            </a:r>
          </a:p>
        </p:txBody>
      </p:sp>
      <p:pic>
        <p:nvPicPr>
          <p:cNvPr id="139" name="Picture 4">
            <a:extLst>
              <a:ext uri="{FF2B5EF4-FFF2-40B4-BE49-F238E27FC236}">
                <a16:creationId xmlns:a16="http://schemas.microsoft.com/office/drawing/2014/main" id="{A5C3360B-60BA-4837-AF78-DD06B0EA1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11" y="5077821"/>
            <a:ext cx="843629" cy="19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B4237A11-B0B6-4857-B372-0ABAFE213B67}"/>
              </a:ext>
            </a:extLst>
          </p:cNvPr>
          <p:cNvGrpSpPr/>
          <p:nvPr/>
        </p:nvGrpSpPr>
        <p:grpSpPr>
          <a:xfrm>
            <a:off x="2827278" y="5088122"/>
            <a:ext cx="239168" cy="200055"/>
            <a:chOff x="5969735" y="3228945"/>
            <a:chExt cx="239168" cy="200055"/>
          </a:xfrm>
        </p:grpSpPr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272B849B-679E-41FF-B945-881C96DD9CC2}"/>
                </a:ext>
              </a:extLst>
            </p:cNvPr>
            <p:cNvSpPr/>
            <p:nvPr/>
          </p:nvSpPr>
          <p:spPr bwMode="auto">
            <a:xfrm>
              <a:off x="6032326" y="3277680"/>
              <a:ext cx="113986" cy="113986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0" rIns="36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58DA40E-926E-440C-9803-75DF2F662CA8}"/>
                </a:ext>
              </a:extLst>
            </p:cNvPr>
            <p:cNvSpPr txBox="1"/>
            <p:nvPr/>
          </p:nvSpPr>
          <p:spPr>
            <a:xfrm>
              <a:off x="5969735" y="3228945"/>
              <a:ext cx="23916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sz="700" dirty="0" err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47DC5D4F-ED29-49DB-8FEA-66E859C82F84}"/>
              </a:ext>
            </a:extLst>
          </p:cNvPr>
          <p:cNvSpPr/>
          <p:nvPr/>
        </p:nvSpPr>
        <p:spPr bwMode="auto">
          <a:xfrm>
            <a:off x="2704484" y="5136857"/>
            <a:ext cx="113986" cy="113986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37E9997F-53F5-4455-A142-DB5A6EF457E2}"/>
              </a:ext>
            </a:extLst>
          </p:cNvPr>
          <p:cNvSpPr/>
          <p:nvPr/>
        </p:nvSpPr>
        <p:spPr bwMode="auto">
          <a:xfrm>
            <a:off x="2722318" y="5168811"/>
            <a:ext cx="72008" cy="45719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146" name="그래픽 145" descr="재생 단색으로 채워진">
            <a:extLst>
              <a:ext uri="{FF2B5EF4-FFF2-40B4-BE49-F238E27FC236}">
                <a16:creationId xmlns:a16="http://schemas.microsoft.com/office/drawing/2014/main" id="{2230EBE5-EB1A-4DA8-B70F-B82D4A9F3B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2599" y="5175330"/>
            <a:ext cx="45719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2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AB5D37A-7015-4CAD-B2D0-3F73223F15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인텔리빅스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42DE93-BD23-49FB-AA5E-938C2940FC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7364" y="3257027"/>
            <a:ext cx="1107996" cy="369332"/>
          </a:xfrm>
        </p:spPr>
        <p:txBody>
          <a:bodyPr/>
          <a:lstStyle/>
          <a:p>
            <a:r>
              <a:rPr lang="ko-KR" altLang="en-US" dirty="0"/>
              <a:t>기업정보</a:t>
            </a:r>
          </a:p>
        </p:txBody>
      </p:sp>
    </p:spTree>
    <p:extLst>
      <p:ext uri="{BB962C8B-B14F-4D97-AF65-F5344CB8AC3E}">
        <p14:creationId xmlns:p14="http://schemas.microsoft.com/office/powerpoint/2010/main" val="3325172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BE73CFCB-ABE6-4063-AF4E-E3D954DE7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0A30ACA2-4394-43FA-AC8B-742CED75C5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인텔리빅스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기업정보 </a:t>
            </a:r>
            <a:r>
              <a:rPr lang="en-US" altLang="ko-KR" dirty="0"/>
              <a:t>&gt; </a:t>
            </a:r>
            <a:r>
              <a:rPr lang="ko-KR" altLang="en-US" dirty="0" err="1"/>
              <a:t>인텔리빅스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A9EA738C-7BEE-44FD-8C2A-3315412E27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F007E0BE-40E0-4A93-AFA5-86CC3C8879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8A0150-2F09-4AF1-9999-552AC5A4FA28}"/>
              </a:ext>
            </a:extLst>
          </p:cNvPr>
          <p:cNvSpPr/>
          <p:nvPr/>
        </p:nvSpPr>
        <p:spPr>
          <a:xfrm>
            <a:off x="720762" y="2103474"/>
            <a:ext cx="542469" cy="28613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5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07ACA8-CE43-4FD0-B1FE-6FD8DC989F5F}"/>
              </a:ext>
            </a:extLst>
          </p:cNvPr>
          <p:cNvSpPr/>
          <p:nvPr/>
        </p:nvSpPr>
        <p:spPr>
          <a:xfrm>
            <a:off x="1263231" y="2103474"/>
            <a:ext cx="542470" cy="28613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500" dirty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2AC55A-A95F-4118-914B-B115A6092877}"/>
              </a:ext>
            </a:extLst>
          </p:cNvPr>
          <p:cNvSpPr/>
          <p:nvPr/>
        </p:nvSpPr>
        <p:spPr>
          <a:xfrm>
            <a:off x="1805028" y="2103474"/>
            <a:ext cx="334334" cy="28613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500" dirty="0">
              <a:latin typeface="+mj-ea"/>
              <a:ea typeface="+mj-ea"/>
            </a:endParaRPr>
          </a:p>
        </p:txBody>
      </p:sp>
      <p:sp>
        <p:nvSpPr>
          <p:cNvPr id="9" name="TextBox 72">
            <a:extLst>
              <a:ext uri="{FF2B5EF4-FFF2-40B4-BE49-F238E27FC236}">
                <a16:creationId xmlns:a16="http://schemas.microsoft.com/office/drawing/2014/main" id="{640D7B68-C55D-4ADC-B42A-1D2721A7325D}"/>
              </a:ext>
            </a:extLst>
          </p:cNvPr>
          <p:cNvSpPr txBox="1"/>
          <p:nvPr/>
        </p:nvSpPr>
        <p:spPr>
          <a:xfrm>
            <a:off x="480464" y="2121976"/>
            <a:ext cx="1037492" cy="19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" b="1" dirty="0" err="1">
                <a:solidFill>
                  <a:schemeClr val="bg1"/>
                </a:solidFill>
                <a:latin typeface="+mj-ea"/>
                <a:ea typeface="+mj-ea"/>
              </a:rPr>
              <a:t>인텔리빅스</a:t>
            </a:r>
            <a:endParaRPr lang="ko-KR" altLang="en-US" sz="5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72">
            <a:extLst>
              <a:ext uri="{FF2B5EF4-FFF2-40B4-BE49-F238E27FC236}">
                <a16:creationId xmlns:a16="http://schemas.microsoft.com/office/drawing/2014/main" id="{C3D159D9-D3F4-471F-A89E-57213913F0C9}"/>
              </a:ext>
            </a:extLst>
          </p:cNvPr>
          <p:cNvSpPr txBox="1"/>
          <p:nvPr/>
        </p:nvSpPr>
        <p:spPr>
          <a:xfrm>
            <a:off x="1015720" y="2132857"/>
            <a:ext cx="1037492" cy="19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CEO</a:t>
            </a:r>
            <a:r>
              <a:rPr lang="ko-KR" altLang="en-US" sz="5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의 말</a:t>
            </a:r>
          </a:p>
        </p:txBody>
      </p:sp>
      <p:sp>
        <p:nvSpPr>
          <p:cNvPr id="11" name="TextBox 72">
            <a:extLst>
              <a:ext uri="{FF2B5EF4-FFF2-40B4-BE49-F238E27FC236}">
                <a16:creationId xmlns:a16="http://schemas.microsoft.com/office/drawing/2014/main" id="{1A26A731-6710-4A68-8F21-6C1A10BF581E}"/>
              </a:ext>
            </a:extLst>
          </p:cNvPr>
          <p:cNvSpPr txBox="1"/>
          <p:nvPr/>
        </p:nvSpPr>
        <p:spPr>
          <a:xfrm>
            <a:off x="1445635" y="2132856"/>
            <a:ext cx="1037492" cy="19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연혁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A7C9BE-B37F-4BD8-97FE-2CE8EF2D511C}"/>
              </a:ext>
            </a:extLst>
          </p:cNvPr>
          <p:cNvSpPr/>
          <p:nvPr/>
        </p:nvSpPr>
        <p:spPr>
          <a:xfrm>
            <a:off x="2137522" y="2103474"/>
            <a:ext cx="722467" cy="28613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500" dirty="0">
              <a:latin typeface="+mj-ea"/>
              <a:ea typeface="+mj-ea"/>
            </a:endParaRPr>
          </a:p>
        </p:txBody>
      </p:sp>
      <p:sp>
        <p:nvSpPr>
          <p:cNvPr id="13" name="TextBox 72">
            <a:extLst>
              <a:ext uri="{FF2B5EF4-FFF2-40B4-BE49-F238E27FC236}">
                <a16:creationId xmlns:a16="http://schemas.microsoft.com/office/drawing/2014/main" id="{CEDAAFE9-7640-4110-AAC6-24EF371694F7}"/>
              </a:ext>
            </a:extLst>
          </p:cNvPr>
          <p:cNvSpPr txBox="1"/>
          <p:nvPr/>
        </p:nvSpPr>
        <p:spPr>
          <a:xfrm>
            <a:off x="1980009" y="2132856"/>
            <a:ext cx="1037492" cy="19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인증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·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수상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·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특허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B37F73-6CC1-4EE0-A89F-3A78F0EA04B4}"/>
              </a:ext>
            </a:extLst>
          </p:cNvPr>
          <p:cNvSpPr txBox="1"/>
          <p:nvPr/>
        </p:nvSpPr>
        <p:spPr>
          <a:xfrm>
            <a:off x="492847" y="1772816"/>
            <a:ext cx="141577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기업정보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</a:t>
            </a:r>
            <a:endParaRPr lang="ko-KR" altLang="en-US" sz="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29E5D8-D701-4A31-B09A-4042731526F8}"/>
              </a:ext>
            </a:extLst>
          </p:cNvPr>
          <p:cNvSpPr txBox="1"/>
          <p:nvPr/>
        </p:nvSpPr>
        <p:spPr>
          <a:xfrm>
            <a:off x="1335187" y="2564904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소개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B32E0-C52D-4C35-987A-69F79F08EE2E}"/>
              </a:ext>
            </a:extLst>
          </p:cNvPr>
          <p:cNvSpPr txBox="1"/>
          <p:nvPr/>
        </p:nvSpPr>
        <p:spPr>
          <a:xfrm>
            <a:off x="1040343" y="2780348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b="1" dirty="0">
                <a:latin typeface="+mj-ea"/>
                <a:ea typeface="+mj-ea"/>
              </a:rPr>
              <a:t>앞선 경쟁력</a:t>
            </a:r>
            <a:r>
              <a:rPr lang="en-US" altLang="ko-KR" sz="600" b="1" dirty="0">
                <a:latin typeface="+mj-ea"/>
                <a:ea typeface="+mj-ea"/>
              </a:rPr>
              <a:t>, </a:t>
            </a:r>
            <a:r>
              <a:rPr lang="ko-KR" altLang="en-US" sz="600" b="1" dirty="0">
                <a:latin typeface="+mj-ea"/>
                <a:ea typeface="+mj-ea"/>
              </a:rPr>
              <a:t>최고의 가치를 전달하는 </a:t>
            </a:r>
            <a:endParaRPr lang="en-US" altLang="ko-KR" sz="600" b="1" dirty="0">
              <a:latin typeface="+mj-ea"/>
              <a:ea typeface="+mj-ea"/>
            </a:endParaRPr>
          </a:p>
          <a:p>
            <a:pPr algn="ctr"/>
            <a:r>
              <a:rPr lang="en-US" altLang="ko-KR" sz="600" b="1" dirty="0">
                <a:latin typeface="+mj-ea"/>
                <a:ea typeface="+mj-ea"/>
              </a:rPr>
              <a:t>Vision AI </a:t>
            </a:r>
            <a:r>
              <a:rPr lang="ko-KR" altLang="en-US" sz="600" b="1" dirty="0">
                <a:latin typeface="+mj-ea"/>
                <a:ea typeface="+mj-ea"/>
              </a:rPr>
              <a:t>선도기업 </a:t>
            </a:r>
            <a:r>
              <a:rPr lang="ko-KR" altLang="en-US" sz="600" b="1" dirty="0" err="1">
                <a:latin typeface="+mj-ea"/>
                <a:ea typeface="+mj-ea"/>
              </a:rPr>
              <a:t>인텔리빅스</a:t>
            </a:r>
            <a:endParaRPr lang="en-US" altLang="ko-KR" sz="600" b="1" dirty="0">
              <a:latin typeface="+mj-ea"/>
              <a:ea typeface="+mj-ea"/>
            </a:endParaRPr>
          </a:p>
          <a:p>
            <a:pPr algn="ctr"/>
            <a:endParaRPr lang="ko-KR" altLang="en-US" sz="6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48E90B-1861-421B-82A5-5160B68F706C}"/>
              </a:ext>
            </a:extLst>
          </p:cNvPr>
          <p:cNvSpPr txBox="1"/>
          <p:nvPr/>
        </p:nvSpPr>
        <p:spPr>
          <a:xfrm>
            <a:off x="722038" y="3050808"/>
            <a:ext cx="21659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" b="0" dirty="0" err="1">
                <a:latin typeface="+mj-ea"/>
                <a:ea typeface="+mj-ea"/>
              </a:rPr>
              <a:t>인텔리빅스는</a:t>
            </a:r>
            <a:r>
              <a:rPr lang="ko-KR" altLang="en-US" sz="500" b="0" dirty="0">
                <a:latin typeface="+mj-ea"/>
                <a:ea typeface="+mj-ea"/>
              </a:rPr>
              <a:t> 기술 개발 및 시스템 구축을 통해 </a:t>
            </a:r>
            <a:endParaRPr lang="en-US" altLang="ko-KR" sz="500" b="0" dirty="0">
              <a:latin typeface="+mj-ea"/>
              <a:ea typeface="+mj-ea"/>
            </a:endParaRPr>
          </a:p>
          <a:p>
            <a:pPr algn="ctr"/>
            <a:r>
              <a:rPr lang="ko-KR" altLang="en-US" sz="500" b="0" dirty="0">
                <a:latin typeface="+mj-ea"/>
                <a:ea typeface="+mj-ea"/>
              </a:rPr>
              <a:t>영상 분석 핵심 노하우를 보유하고 있는 </a:t>
            </a:r>
            <a:r>
              <a:rPr lang="en-US" altLang="ko-KR" sz="500" b="0" dirty="0">
                <a:latin typeface="+mj-ea"/>
                <a:ea typeface="+mj-ea"/>
              </a:rPr>
              <a:t>Vision AI </a:t>
            </a:r>
            <a:r>
              <a:rPr lang="ko-KR" altLang="en-US" sz="500" b="0" dirty="0">
                <a:latin typeface="+mj-ea"/>
                <a:ea typeface="+mj-ea"/>
              </a:rPr>
              <a:t>전문 기업 입니다</a:t>
            </a:r>
            <a:r>
              <a:rPr lang="en-US" altLang="ko-KR" sz="500" b="0" dirty="0">
                <a:latin typeface="+mj-ea"/>
                <a:ea typeface="+mj-ea"/>
              </a:rPr>
              <a:t>. 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Vision AI </a:t>
            </a:r>
            <a:r>
              <a:rPr lang="ko-KR" altLang="en-US" sz="500" b="0" dirty="0">
                <a:latin typeface="+mj-ea"/>
                <a:ea typeface="+mj-ea"/>
              </a:rPr>
              <a:t>핵심 기술 개발 </a:t>
            </a:r>
            <a:r>
              <a:rPr lang="en-US" altLang="ko-KR" sz="500" b="0" dirty="0">
                <a:latin typeface="+mj-ea"/>
                <a:ea typeface="+mj-ea"/>
              </a:rPr>
              <a:t>/ </a:t>
            </a:r>
            <a:r>
              <a:rPr lang="ko-KR" altLang="en-US" sz="500" b="0" dirty="0">
                <a:latin typeface="+mj-ea"/>
                <a:ea typeface="+mj-ea"/>
              </a:rPr>
              <a:t>상품화를 통해</a:t>
            </a:r>
            <a:r>
              <a:rPr lang="en-US" altLang="ko-KR" sz="500" b="0" dirty="0">
                <a:latin typeface="+mj-ea"/>
                <a:ea typeface="+mj-ea"/>
              </a:rPr>
              <a:t> </a:t>
            </a:r>
            <a:r>
              <a:rPr lang="ko-KR" altLang="en-US" sz="500" b="0" dirty="0">
                <a:latin typeface="+mj-ea"/>
                <a:ea typeface="+mj-ea"/>
              </a:rPr>
              <a:t>지속적으로 높은 정밀도의 </a:t>
            </a:r>
            <a:endParaRPr lang="en-US" altLang="ko-KR" sz="500" b="0" dirty="0">
              <a:latin typeface="+mj-ea"/>
              <a:ea typeface="+mj-ea"/>
            </a:endParaRPr>
          </a:p>
          <a:p>
            <a:pPr algn="ctr"/>
            <a:r>
              <a:rPr lang="ko-KR" altLang="en-US" sz="500" b="0" dirty="0">
                <a:latin typeface="+mj-ea"/>
                <a:ea typeface="+mj-ea"/>
              </a:rPr>
              <a:t>지능형 영상분석 기술 및 서비스를 제공하고 있습니다</a:t>
            </a:r>
            <a:r>
              <a:rPr lang="en-US" altLang="ko-KR" sz="500" b="0" dirty="0">
                <a:latin typeface="+mj-ea"/>
                <a:ea typeface="+mj-ea"/>
              </a:rPr>
              <a:t>. </a:t>
            </a:r>
          </a:p>
          <a:p>
            <a:pPr algn="ctr"/>
            <a:endParaRPr lang="ko-KR" altLang="en-US" sz="500" b="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3">
            <a:extLst>
              <a:ext uri="{FF2B5EF4-FFF2-40B4-BE49-F238E27FC236}">
                <a16:creationId xmlns:a16="http://schemas.microsoft.com/office/drawing/2014/main" id="{A3835119-1A39-4070-BAB0-61440476D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384173"/>
              </p:ext>
            </p:extLst>
          </p:nvPr>
        </p:nvGraphicFramePr>
        <p:xfrm>
          <a:off x="832919" y="3501008"/>
          <a:ext cx="1944216" cy="1974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84">
                  <a:extLst>
                    <a:ext uri="{9D8B030D-6E8A-4147-A177-3AD203B41FA5}">
                      <a16:colId xmlns:a16="http://schemas.microsoft.com/office/drawing/2014/main" val="3369048764"/>
                    </a:ext>
                  </a:extLst>
                </a:gridCol>
                <a:gridCol w="1379632">
                  <a:extLst>
                    <a:ext uri="{9D8B030D-6E8A-4147-A177-3AD203B41FA5}">
                      <a16:colId xmlns:a16="http://schemas.microsoft.com/office/drawing/2014/main" val="3664470180"/>
                    </a:ext>
                  </a:extLst>
                </a:gridCol>
              </a:tblGrid>
              <a:tr h="3291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5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j-ea"/>
                        </a:rPr>
                        <a:t>회사명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5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j-ea"/>
                        </a:rPr>
                        <a:t>인텔리빅스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209800"/>
                  </a:ext>
                </a:extLst>
              </a:tr>
              <a:tr h="3291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500" b="1">
                          <a:latin typeface="+mj-ea"/>
                          <a:ea typeface="+mj-ea"/>
                        </a:rPr>
                        <a:t>대표이사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500" b="0">
                          <a:latin typeface="+mj-ea"/>
                          <a:ea typeface="+mj-ea"/>
                        </a:rPr>
                        <a:t>장정훈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45953"/>
                  </a:ext>
                </a:extLst>
              </a:tr>
              <a:tr h="3291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500" b="1">
                          <a:latin typeface="+mj-ea"/>
                          <a:ea typeface="+mj-ea"/>
                        </a:rPr>
                        <a:t>설립일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500" b="0">
                          <a:latin typeface="+mj-ea"/>
                          <a:ea typeface="+mj-ea"/>
                        </a:rPr>
                        <a:t>2000</a:t>
                      </a:r>
                      <a:r>
                        <a:rPr lang="ko-KR" altLang="en-US" sz="500" b="0">
                          <a:latin typeface="+mj-ea"/>
                          <a:ea typeface="+mj-ea"/>
                        </a:rPr>
                        <a:t>년 </a:t>
                      </a:r>
                      <a:r>
                        <a:rPr lang="en-US" altLang="ko-KR" sz="500" b="0"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500" b="0">
                          <a:latin typeface="+mj-ea"/>
                          <a:ea typeface="+mj-ea"/>
                        </a:rPr>
                        <a:t>월 </a:t>
                      </a:r>
                      <a:r>
                        <a:rPr lang="en-US" altLang="ko-KR" sz="500" b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500" b="0">
                          <a:latin typeface="+mj-ea"/>
                          <a:ea typeface="+mj-ea"/>
                        </a:rPr>
                        <a:t>업력 </a:t>
                      </a:r>
                      <a:r>
                        <a:rPr lang="en-US" altLang="ko-KR" sz="500" b="0">
                          <a:latin typeface="+mj-ea"/>
                          <a:ea typeface="+mj-ea"/>
                        </a:rPr>
                        <a:t>21</a:t>
                      </a:r>
                      <a:r>
                        <a:rPr lang="ko-KR" altLang="en-US" sz="500" b="0">
                          <a:latin typeface="+mj-ea"/>
                          <a:ea typeface="+mj-ea"/>
                        </a:rPr>
                        <a:t>년</a:t>
                      </a:r>
                      <a:r>
                        <a:rPr lang="en-US" altLang="ko-KR" sz="500" b="0">
                          <a:latin typeface="+mj-ea"/>
                          <a:ea typeface="+mj-ea"/>
                        </a:rPr>
                        <a:t>) </a:t>
                      </a:r>
                      <a:endParaRPr lang="ko-KR" altLang="en-US" sz="500" b="0">
                        <a:latin typeface="+mj-ea"/>
                        <a:ea typeface="+mj-ea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091442"/>
                  </a:ext>
                </a:extLst>
              </a:tr>
              <a:tr h="3291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500" b="1">
                          <a:latin typeface="+mj-ea"/>
                          <a:ea typeface="+mj-ea"/>
                        </a:rPr>
                        <a:t>자본금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500" b="0">
                          <a:latin typeface="+mj-ea"/>
                          <a:ea typeface="+mj-ea"/>
                        </a:rPr>
                        <a:t>10</a:t>
                      </a:r>
                      <a:r>
                        <a:rPr lang="ko-KR" altLang="en-US" sz="500" b="0">
                          <a:latin typeface="+mj-ea"/>
                          <a:ea typeface="+mj-ea"/>
                        </a:rPr>
                        <a:t>억원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241765"/>
                  </a:ext>
                </a:extLst>
              </a:tr>
              <a:tr h="3291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500" b="1">
                          <a:latin typeface="+mj-ea"/>
                          <a:ea typeface="+mj-ea"/>
                        </a:rPr>
                        <a:t>매출액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500" b="0">
                          <a:latin typeface="+mj-ea"/>
                          <a:ea typeface="+mj-ea"/>
                        </a:rPr>
                        <a:t>102</a:t>
                      </a:r>
                      <a:r>
                        <a:rPr lang="ko-KR" altLang="en-US" sz="500" b="0">
                          <a:latin typeface="+mj-ea"/>
                          <a:ea typeface="+mj-ea"/>
                        </a:rPr>
                        <a:t>억 </a:t>
                      </a:r>
                      <a:r>
                        <a:rPr lang="en-US" altLang="ko-KR" sz="500" b="0">
                          <a:latin typeface="+mj-ea"/>
                          <a:ea typeface="+mj-ea"/>
                        </a:rPr>
                        <a:t>(2020.12)</a:t>
                      </a:r>
                      <a:r>
                        <a:rPr lang="ko-KR" altLang="en-US" sz="500" b="0">
                          <a:latin typeface="+mj-ea"/>
                          <a:ea typeface="+mj-ea"/>
                        </a:rPr>
                        <a:t> 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63389"/>
                  </a:ext>
                </a:extLst>
              </a:tr>
              <a:tr h="3291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500" b="1">
                          <a:latin typeface="+mj-ea"/>
                          <a:ea typeface="+mj-ea"/>
                        </a:rPr>
                        <a:t>신용등급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500" b="0" dirty="0">
                          <a:latin typeface="+mj-ea"/>
                          <a:ea typeface="+mj-ea"/>
                        </a:rPr>
                        <a:t>BBB 0 (SCI</a:t>
                      </a:r>
                      <a:r>
                        <a:rPr lang="ko-KR" altLang="en-US" sz="500" b="0" dirty="0">
                          <a:latin typeface="+mj-ea"/>
                          <a:ea typeface="+mj-ea"/>
                        </a:rPr>
                        <a:t> 평가정보</a:t>
                      </a:r>
                      <a:r>
                        <a:rPr lang="en-US" altLang="ko-KR" sz="500" b="0" dirty="0">
                          <a:latin typeface="+mj-ea"/>
                          <a:ea typeface="+mj-ea"/>
                        </a:rPr>
                        <a:t>) </a:t>
                      </a:r>
                      <a:endParaRPr lang="ko-KR" altLang="en-US" sz="5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054641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22C1C2C-603A-41ED-8265-595935C9B14C}"/>
              </a:ext>
            </a:extLst>
          </p:cNvPr>
          <p:cNvSpPr txBox="1"/>
          <p:nvPr/>
        </p:nvSpPr>
        <p:spPr>
          <a:xfrm>
            <a:off x="4369221" y="1917412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사업 현황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66FCE6-C19F-4F93-AEF1-89054CAB18E9}"/>
              </a:ext>
            </a:extLst>
          </p:cNvPr>
          <p:cNvSpPr txBox="1"/>
          <p:nvPr/>
        </p:nvSpPr>
        <p:spPr>
          <a:xfrm>
            <a:off x="4620809" y="233440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latin typeface="+mj-ea"/>
                <a:ea typeface="+mj-ea"/>
              </a:rPr>
              <a:t>해외시장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46D96F-E3CA-4C0A-952C-C4B826006F5B}"/>
              </a:ext>
            </a:extLst>
          </p:cNvPr>
          <p:cNvSpPr txBox="1"/>
          <p:nvPr/>
        </p:nvSpPr>
        <p:spPr>
          <a:xfrm>
            <a:off x="4102866" y="2584888"/>
            <a:ext cx="18001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 err="1">
                <a:latin typeface="+mj-ea"/>
                <a:ea typeface="+mj-ea"/>
              </a:rPr>
              <a:t>카길</a:t>
            </a:r>
            <a:r>
              <a:rPr lang="ko-KR" altLang="en-US" sz="500" b="0" dirty="0">
                <a:latin typeface="+mj-ea"/>
                <a:ea typeface="+mj-ea"/>
              </a:rPr>
              <a:t> </a:t>
            </a:r>
            <a:r>
              <a:rPr lang="ko-KR" altLang="en-US" sz="500" b="0" dirty="0" err="1">
                <a:latin typeface="+mj-ea"/>
                <a:ea typeface="+mj-ea"/>
              </a:rPr>
              <a:t>스마트팜</a:t>
            </a:r>
            <a:r>
              <a:rPr lang="ko-KR" altLang="en-US" sz="500" b="0" dirty="0">
                <a:latin typeface="+mj-ea"/>
                <a:ea typeface="+mj-ea"/>
              </a:rPr>
              <a:t> 사업 추진</a:t>
            </a:r>
            <a:r>
              <a:rPr lang="en-US" altLang="ko-KR" sz="500" b="0" dirty="0">
                <a:latin typeface="+mj-ea"/>
                <a:ea typeface="+mj-ea"/>
              </a:rPr>
              <a:t>(20~21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소프트뱅크 </a:t>
            </a:r>
            <a:r>
              <a:rPr lang="ko-KR" altLang="en-US" sz="500" b="0" dirty="0" err="1">
                <a:latin typeface="+mj-ea"/>
                <a:ea typeface="+mj-ea"/>
              </a:rPr>
              <a:t>로보틱스사</a:t>
            </a:r>
            <a:r>
              <a:rPr lang="ko-KR" altLang="en-US" sz="500" b="0" dirty="0">
                <a:latin typeface="+mj-ea"/>
                <a:ea typeface="+mj-ea"/>
              </a:rPr>
              <a:t> 계약 체결</a:t>
            </a:r>
            <a:r>
              <a:rPr lang="en-US" altLang="ko-KR" sz="500" b="0" dirty="0">
                <a:latin typeface="+mj-ea"/>
                <a:ea typeface="+mj-ea"/>
              </a:rPr>
              <a:t>(2020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일본 총판 및 시장 진출</a:t>
            </a:r>
            <a:r>
              <a:rPr lang="en-US" altLang="ko-KR" sz="500" b="0" dirty="0">
                <a:latin typeface="+mj-ea"/>
                <a:ea typeface="+mj-ea"/>
              </a:rPr>
              <a:t>(JR LINE)(2019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말레이시아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태국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대만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멕시코 국가 총판 계약</a:t>
            </a:r>
            <a:r>
              <a:rPr lang="en-US" altLang="ko-KR" sz="500" b="0" dirty="0">
                <a:latin typeface="+mj-ea"/>
                <a:ea typeface="+mj-ea"/>
              </a:rPr>
              <a:t>(2018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말레이시아 총리공관 지능형 솔루션 납품</a:t>
            </a:r>
            <a:r>
              <a:rPr lang="en-US" altLang="ko-KR" sz="500" b="0" dirty="0">
                <a:latin typeface="+mj-ea"/>
                <a:ea typeface="+mj-ea"/>
              </a:rPr>
              <a:t>(2017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러시아 경찰청 시범사업</a:t>
            </a:r>
            <a:r>
              <a:rPr lang="en-US" altLang="ko-KR" sz="500" b="0" dirty="0">
                <a:latin typeface="+mj-ea"/>
                <a:ea typeface="+mj-ea"/>
              </a:rPr>
              <a:t>(2014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러시아 모스크바 </a:t>
            </a:r>
            <a:r>
              <a:rPr lang="en-US" altLang="ko-KR" sz="500" b="0" dirty="0">
                <a:latin typeface="+mj-ea"/>
                <a:ea typeface="+mj-ea"/>
              </a:rPr>
              <a:t>Safety City </a:t>
            </a:r>
            <a:r>
              <a:rPr lang="ko-KR" altLang="en-US" sz="500" b="0" dirty="0">
                <a:latin typeface="+mj-ea"/>
                <a:ea typeface="+mj-ea"/>
              </a:rPr>
              <a:t>파일럿시스템</a:t>
            </a:r>
            <a:r>
              <a:rPr lang="en-US" altLang="ko-KR" sz="500" b="0" dirty="0">
                <a:latin typeface="+mj-ea"/>
                <a:ea typeface="+mj-ea"/>
              </a:rPr>
              <a:t>(2013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endParaRPr lang="ko-KR" altLang="en-US" sz="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2A1E16E-A2D8-4432-811A-86F8007C200F}"/>
              </a:ext>
            </a:extLst>
          </p:cNvPr>
          <p:cNvSpPr/>
          <p:nvPr/>
        </p:nvSpPr>
        <p:spPr bwMode="auto">
          <a:xfrm>
            <a:off x="4369221" y="2281753"/>
            <a:ext cx="270955" cy="273048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  <a:t>icon</a:t>
            </a:r>
            <a:endParaRPr kumimoji="1" lang="ko-KR" altLang="en-US" sz="4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5C16B9-CACF-4011-8EC6-83AB805E4688}"/>
              </a:ext>
            </a:extLst>
          </p:cNvPr>
          <p:cNvSpPr txBox="1"/>
          <p:nvPr/>
        </p:nvSpPr>
        <p:spPr>
          <a:xfrm>
            <a:off x="4798505" y="3457911"/>
            <a:ext cx="323165" cy="17729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900" b="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F41873-0ED5-4058-9319-F734FDAD463A}"/>
              </a:ext>
            </a:extLst>
          </p:cNvPr>
          <p:cNvSpPr txBox="1"/>
          <p:nvPr/>
        </p:nvSpPr>
        <p:spPr>
          <a:xfrm>
            <a:off x="4659734" y="3839905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latin typeface="+mj-ea"/>
                <a:ea typeface="+mj-ea"/>
              </a:rPr>
              <a:t>민수분야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8005F1-D5C7-4B68-9FF9-6498658C5B76}"/>
              </a:ext>
            </a:extLst>
          </p:cNvPr>
          <p:cNvSpPr txBox="1"/>
          <p:nvPr/>
        </p:nvSpPr>
        <p:spPr>
          <a:xfrm>
            <a:off x="3966226" y="4084614"/>
            <a:ext cx="20734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삼성디스플레이 아산 </a:t>
            </a:r>
            <a:r>
              <a:rPr lang="en-US" altLang="ko-KR" sz="500" b="0" dirty="0">
                <a:latin typeface="+mj-ea"/>
                <a:ea typeface="+mj-ea"/>
              </a:rPr>
              <a:t>8</a:t>
            </a:r>
            <a:r>
              <a:rPr lang="ko-KR" altLang="en-US" sz="500" b="0" dirty="0">
                <a:latin typeface="+mj-ea"/>
                <a:ea typeface="+mj-ea"/>
              </a:rPr>
              <a:t>라인 산업안전솔루션 구축</a:t>
            </a:r>
            <a:r>
              <a:rPr lang="en-US" altLang="ko-KR" sz="500" b="0" dirty="0">
                <a:latin typeface="+mj-ea"/>
                <a:ea typeface="+mj-ea"/>
              </a:rPr>
              <a:t>(2020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삼성물산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삼성엔지니어링 산업안전솔루션 계약</a:t>
            </a:r>
            <a:r>
              <a:rPr lang="en-US" altLang="ko-KR" sz="500" b="0" dirty="0">
                <a:latin typeface="+mj-ea"/>
                <a:ea typeface="+mj-ea"/>
              </a:rPr>
              <a:t>(2020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포스코</a:t>
            </a:r>
            <a:r>
              <a:rPr lang="en-US" altLang="ko-KR" sz="500" b="0" dirty="0">
                <a:latin typeface="+mj-ea"/>
                <a:ea typeface="+mj-ea"/>
              </a:rPr>
              <a:t>(</a:t>
            </a:r>
            <a:r>
              <a:rPr lang="ko-KR" altLang="en-US" sz="500" b="0" dirty="0">
                <a:latin typeface="+mj-ea"/>
                <a:ea typeface="+mj-ea"/>
              </a:rPr>
              <a:t>포항</a:t>
            </a:r>
            <a:r>
              <a:rPr lang="en-US" altLang="ko-KR" sz="500" b="0" dirty="0">
                <a:latin typeface="+mj-ea"/>
                <a:ea typeface="+mj-ea"/>
              </a:rPr>
              <a:t>) </a:t>
            </a:r>
            <a:r>
              <a:rPr lang="ko-KR" altLang="en-US" sz="500" b="0" dirty="0">
                <a:latin typeface="+mj-ea"/>
                <a:ea typeface="+mj-ea"/>
              </a:rPr>
              <a:t>화재 감시용 솔루션 납품</a:t>
            </a:r>
            <a:r>
              <a:rPr lang="en-US" altLang="ko-KR" sz="500" b="0" dirty="0">
                <a:latin typeface="+mj-ea"/>
                <a:ea typeface="+mj-ea"/>
              </a:rPr>
              <a:t>(2020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삼성중공업 선박 화재 감시 솔루션 납품</a:t>
            </a:r>
            <a:r>
              <a:rPr lang="en-US" altLang="ko-KR" sz="500" b="0" dirty="0">
                <a:latin typeface="+mj-ea"/>
                <a:ea typeface="+mj-ea"/>
              </a:rPr>
              <a:t>(2020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GS</a:t>
            </a:r>
            <a:r>
              <a:rPr lang="ko-KR" altLang="en-US" sz="500" b="0" dirty="0">
                <a:latin typeface="+mj-ea"/>
                <a:ea typeface="+mj-ea"/>
              </a:rPr>
              <a:t>건설 산업안전 솔루션 납품</a:t>
            </a:r>
            <a:r>
              <a:rPr lang="en-US" altLang="ko-KR" sz="500" b="0" dirty="0">
                <a:latin typeface="+mj-ea"/>
                <a:ea typeface="+mj-ea"/>
              </a:rPr>
              <a:t>(2020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LG</a:t>
            </a:r>
            <a:r>
              <a:rPr lang="ko-KR" altLang="en-US" sz="500" b="0" dirty="0">
                <a:latin typeface="+mj-ea"/>
                <a:ea typeface="+mj-ea"/>
              </a:rPr>
              <a:t>화학</a:t>
            </a:r>
            <a:r>
              <a:rPr lang="en-US" altLang="ko-KR" sz="500" b="0" dirty="0">
                <a:latin typeface="+mj-ea"/>
                <a:ea typeface="+mj-ea"/>
              </a:rPr>
              <a:t>(</a:t>
            </a:r>
            <a:r>
              <a:rPr lang="ko-KR" altLang="en-US" sz="500" b="0" dirty="0">
                <a:latin typeface="+mj-ea"/>
                <a:ea typeface="+mj-ea"/>
              </a:rPr>
              <a:t>대산</a:t>
            </a:r>
            <a:r>
              <a:rPr lang="en-US" altLang="ko-KR" sz="500" b="0" dirty="0">
                <a:latin typeface="+mj-ea"/>
                <a:ea typeface="+mj-ea"/>
              </a:rPr>
              <a:t>) </a:t>
            </a:r>
            <a:r>
              <a:rPr lang="ko-KR" altLang="en-US" sz="500" b="0" dirty="0">
                <a:latin typeface="+mj-ea"/>
                <a:ea typeface="+mj-ea"/>
              </a:rPr>
              <a:t>화재감시용 솔루션 납품</a:t>
            </a:r>
            <a:r>
              <a:rPr lang="en-US" altLang="ko-KR" sz="500" b="0" dirty="0">
                <a:latin typeface="+mj-ea"/>
                <a:ea typeface="+mj-ea"/>
              </a:rPr>
              <a:t>(2020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SK</a:t>
            </a:r>
            <a:r>
              <a:rPr lang="ko-KR" altLang="en-US" sz="500" b="0" dirty="0">
                <a:latin typeface="+mj-ea"/>
                <a:ea typeface="+mj-ea"/>
              </a:rPr>
              <a:t>에너지 주유소 차량 추적 솔루션 납품</a:t>
            </a:r>
            <a:r>
              <a:rPr lang="en-US" altLang="ko-KR" sz="500" b="0" dirty="0">
                <a:latin typeface="+mj-ea"/>
                <a:ea typeface="+mj-ea"/>
              </a:rPr>
              <a:t>(2019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LG U+ </a:t>
            </a:r>
            <a:r>
              <a:rPr lang="ko-KR" altLang="en-US" sz="500" b="0" dirty="0">
                <a:latin typeface="+mj-ea"/>
                <a:ea typeface="+mj-ea"/>
              </a:rPr>
              <a:t>지능형 </a:t>
            </a:r>
            <a:r>
              <a:rPr lang="en-US" altLang="ko-KR" sz="500" b="0" dirty="0">
                <a:latin typeface="+mj-ea"/>
                <a:ea typeface="+mj-ea"/>
              </a:rPr>
              <a:t>CCTV </a:t>
            </a:r>
            <a:r>
              <a:rPr lang="ko-KR" altLang="en-US" sz="500" b="0" dirty="0">
                <a:latin typeface="+mj-ea"/>
                <a:ea typeface="+mj-ea"/>
              </a:rPr>
              <a:t>클라우드 상용화 및 고도화</a:t>
            </a:r>
            <a:r>
              <a:rPr lang="en-US" altLang="ko-KR" sz="500" b="0" dirty="0">
                <a:latin typeface="+mj-ea"/>
                <a:ea typeface="+mj-ea"/>
              </a:rPr>
              <a:t>(2018~19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KT </a:t>
            </a:r>
            <a:r>
              <a:rPr lang="ko-KR" altLang="en-US" sz="500" b="0" dirty="0">
                <a:latin typeface="+mj-ea"/>
                <a:ea typeface="+mj-ea"/>
              </a:rPr>
              <a:t>지능형 </a:t>
            </a:r>
            <a:r>
              <a:rPr lang="en-US" altLang="ko-KR" sz="500" b="0" dirty="0">
                <a:latin typeface="+mj-ea"/>
                <a:ea typeface="+mj-ea"/>
              </a:rPr>
              <a:t>CCTV </a:t>
            </a:r>
            <a:r>
              <a:rPr lang="ko-KR" altLang="en-US" sz="500" b="0" dirty="0">
                <a:latin typeface="+mj-ea"/>
                <a:ea typeface="+mj-ea"/>
              </a:rPr>
              <a:t>클라우드 계약</a:t>
            </a:r>
            <a:r>
              <a:rPr lang="en-US" altLang="ko-KR" sz="500" b="0" dirty="0">
                <a:latin typeface="+mj-ea"/>
                <a:ea typeface="+mj-ea"/>
              </a:rPr>
              <a:t>(2019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 err="1">
                <a:latin typeface="+mj-ea"/>
                <a:ea typeface="+mj-ea"/>
              </a:rPr>
              <a:t>한화토탈</a:t>
            </a:r>
            <a:r>
              <a:rPr lang="en-US" altLang="ko-KR" sz="500" b="0" dirty="0">
                <a:latin typeface="+mj-ea"/>
                <a:ea typeface="+mj-ea"/>
              </a:rPr>
              <a:t>/SK</a:t>
            </a:r>
            <a:r>
              <a:rPr lang="ko-KR" altLang="en-US" sz="500" b="0" dirty="0">
                <a:latin typeface="+mj-ea"/>
                <a:ea typeface="+mj-ea"/>
              </a:rPr>
              <a:t>이노베이션 산업안전솔루션 납품</a:t>
            </a:r>
            <a:r>
              <a:rPr lang="en-US" altLang="ko-KR" sz="500" b="0" dirty="0">
                <a:latin typeface="+mj-ea"/>
                <a:ea typeface="+mj-ea"/>
              </a:rPr>
              <a:t>(2018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CJ</a:t>
            </a:r>
            <a:r>
              <a:rPr lang="ko-KR" altLang="en-US" sz="500" b="0" dirty="0">
                <a:latin typeface="+mj-ea"/>
                <a:ea typeface="+mj-ea"/>
              </a:rPr>
              <a:t>대한통운 스마트물류 영상분석 계약</a:t>
            </a:r>
            <a:r>
              <a:rPr lang="en-US" altLang="ko-KR" sz="500" b="0" dirty="0">
                <a:latin typeface="+mj-ea"/>
                <a:ea typeface="+mj-ea"/>
              </a:rPr>
              <a:t>(2018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강원랜드 재난안전 지능형 납품</a:t>
            </a:r>
            <a:r>
              <a:rPr lang="en-US" altLang="ko-KR" sz="500" b="0" dirty="0">
                <a:latin typeface="+mj-ea"/>
                <a:ea typeface="+mj-ea"/>
              </a:rPr>
              <a:t>(2017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현대자동차 </a:t>
            </a:r>
            <a:r>
              <a:rPr lang="en-US" altLang="ko-KR" sz="500" b="0" dirty="0">
                <a:latin typeface="+mj-ea"/>
                <a:ea typeface="+mj-ea"/>
              </a:rPr>
              <a:t>GAC </a:t>
            </a:r>
            <a:r>
              <a:rPr lang="ko-KR" altLang="en-US" sz="500" b="0" dirty="0">
                <a:latin typeface="+mj-ea"/>
                <a:ea typeface="+mj-ea"/>
              </a:rPr>
              <a:t>모터스튜디오</a:t>
            </a:r>
            <a:r>
              <a:rPr lang="en-US" altLang="ko-KR" sz="500" b="0" dirty="0">
                <a:latin typeface="+mj-ea"/>
                <a:ea typeface="+mj-ea"/>
              </a:rPr>
              <a:t>/SM</a:t>
            </a:r>
            <a:r>
              <a:rPr lang="ko-KR" altLang="en-US" sz="500" b="0" dirty="0">
                <a:latin typeface="+mj-ea"/>
                <a:ea typeface="+mj-ea"/>
              </a:rPr>
              <a:t>타운</a:t>
            </a:r>
            <a:r>
              <a:rPr lang="en-US" altLang="ko-KR" sz="500" b="0" dirty="0">
                <a:latin typeface="+mj-ea"/>
                <a:ea typeface="+mj-ea"/>
              </a:rPr>
              <a:t>/</a:t>
            </a:r>
            <a:r>
              <a:rPr lang="ko-KR" altLang="en-US" sz="500" b="0" dirty="0">
                <a:latin typeface="+mj-ea"/>
                <a:ea typeface="+mj-ea"/>
              </a:rPr>
              <a:t>삼성전자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  </a:t>
            </a:r>
            <a:r>
              <a:rPr lang="ko-KR" altLang="en-US" sz="500" b="0" dirty="0">
                <a:latin typeface="+mj-ea"/>
                <a:ea typeface="+mj-ea"/>
              </a:rPr>
              <a:t>미국 갤럭시 매장 등 리테일 납품</a:t>
            </a:r>
            <a:endParaRPr lang="ko-KR" altLang="en-US" sz="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물결 54">
            <a:extLst>
              <a:ext uri="{FF2B5EF4-FFF2-40B4-BE49-F238E27FC236}">
                <a16:creationId xmlns:a16="http://schemas.microsoft.com/office/drawing/2014/main" id="{F046C531-C35B-49F9-998A-45ECE0617031}"/>
              </a:ext>
            </a:extLst>
          </p:cNvPr>
          <p:cNvSpPr/>
          <p:nvPr/>
        </p:nvSpPr>
        <p:spPr bwMode="auto">
          <a:xfrm>
            <a:off x="487711" y="5589240"/>
            <a:ext cx="2617519" cy="154142"/>
          </a:xfrm>
          <a:prstGeom prst="wav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6" name="물결 55">
            <a:extLst>
              <a:ext uri="{FF2B5EF4-FFF2-40B4-BE49-F238E27FC236}">
                <a16:creationId xmlns:a16="http://schemas.microsoft.com/office/drawing/2014/main" id="{4A524666-578B-4059-9304-5BBA0F8F5562}"/>
              </a:ext>
            </a:extLst>
          </p:cNvPr>
          <p:cNvSpPr/>
          <p:nvPr/>
        </p:nvSpPr>
        <p:spPr bwMode="auto">
          <a:xfrm>
            <a:off x="3643446" y="1706643"/>
            <a:ext cx="2617519" cy="154142"/>
          </a:xfrm>
          <a:prstGeom prst="wav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1A0B25F-514F-4829-90FD-8D81DADFFC68}"/>
              </a:ext>
            </a:extLst>
          </p:cNvPr>
          <p:cNvSpPr/>
          <p:nvPr/>
        </p:nvSpPr>
        <p:spPr bwMode="auto">
          <a:xfrm>
            <a:off x="1191223" y="2592585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7D45696D-C390-4327-9175-39D02AC974DE}"/>
              </a:ext>
            </a:extLst>
          </p:cNvPr>
          <p:cNvSpPr/>
          <p:nvPr/>
        </p:nvSpPr>
        <p:spPr bwMode="auto">
          <a:xfrm>
            <a:off x="656640" y="2061661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graphicFrame>
        <p:nvGraphicFramePr>
          <p:cNvPr id="59" name="Group 100">
            <a:extLst>
              <a:ext uri="{FF2B5EF4-FFF2-40B4-BE49-F238E27FC236}">
                <a16:creationId xmlns:a16="http://schemas.microsoft.com/office/drawing/2014/main" id="{0B370346-86AD-47C7-BA50-976370C9D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120227"/>
              </p:ext>
            </p:extLst>
          </p:nvPr>
        </p:nvGraphicFramePr>
        <p:xfrm>
          <a:off x="7040438" y="980728"/>
          <a:ext cx="2719513" cy="1062931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소메뉴별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이동 버튼 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set]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해당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소메뉴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화면으로 이동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014167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인텔리빅스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소개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소개 문구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및 회사명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대표이사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설립일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자본금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매출액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신용등급 표 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인텔리빅스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사업 현황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해외시장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지자체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문화재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군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경분야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공공분야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민수분야에 대한 사업 현황 정보 표시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902760"/>
                  </a:ext>
                </a:extLst>
              </a:tr>
            </a:tbl>
          </a:graphicData>
        </a:graphic>
      </p:graphicFrame>
      <p:sp>
        <p:nvSpPr>
          <p:cNvPr id="60" name="타원 59">
            <a:extLst>
              <a:ext uri="{FF2B5EF4-FFF2-40B4-BE49-F238E27FC236}">
                <a16:creationId xmlns:a16="http://schemas.microsoft.com/office/drawing/2014/main" id="{2E1341DA-AB9E-4BE1-92D6-D640C79E68EF}"/>
              </a:ext>
            </a:extLst>
          </p:cNvPr>
          <p:cNvSpPr/>
          <p:nvPr/>
        </p:nvSpPr>
        <p:spPr bwMode="auto">
          <a:xfrm>
            <a:off x="4260929" y="1940219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3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4" name="물결 63">
            <a:extLst>
              <a:ext uri="{FF2B5EF4-FFF2-40B4-BE49-F238E27FC236}">
                <a16:creationId xmlns:a16="http://schemas.microsoft.com/office/drawing/2014/main" id="{CCE08FED-929C-42F3-9870-4C5A07EFA124}"/>
              </a:ext>
            </a:extLst>
          </p:cNvPr>
          <p:cNvSpPr/>
          <p:nvPr/>
        </p:nvSpPr>
        <p:spPr bwMode="auto">
          <a:xfrm>
            <a:off x="3643445" y="5594609"/>
            <a:ext cx="2617519" cy="154142"/>
          </a:xfrm>
          <a:prstGeom prst="wav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AC60D16-DAF5-48BD-BF11-6BDCB349887E}"/>
              </a:ext>
            </a:extLst>
          </p:cNvPr>
          <p:cNvSpPr/>
          <p:nvPr/>
        </p:nvSpPr>
        <p:spPr bwMode="auto">
          <a:xfrm>
            <a:off x="4369221" y="3771408"/>
            <a:ext cx="270955" cy="273048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  <a:t>icon</a:t>
            </a:r>
            <a:endParaRPr kumimoji="1" lang="ko-KR" altLang="en-US" sz="4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7041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C4619B-073C-4614-BEFB-F77466D74C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687826-6A11-4A25-B088-DDC6F11C61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인텔리빅스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찾아오시는 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3E06C6-BE46-4184-A3A7-FFE6CEC187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5552AB-3C06-43B8-B7BE-2922D55572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A70981-C171-439F-95D2-1A425BB856F8}"/>
              </a:ext>
            </a:extLst>
          </p:cNvPr>
          <p:cNvSpPr txBox="1"/>
          <p:nvPr/>
        </p:nvSpPr>
        <p:spPr>
          <a:xfrm>
            <a:off x="1351806" y="1452553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찾아오시는 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D2C931-D788-430F-9285-ABB31858BDE0}"/>
              </a:ext>
            </a:extLst>
          </p:cNvPr>
          <p:cNvSpPr/>
          <p:nvPr/>
        </p:nvSpPr>
        <p:spPr bwMode="auto">
          <a:xfrm>
            <a:off x="654226" y="1799204"/>
            <a:ext cx="2232248" cy="136814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atin typeface="+mn-ea"/>
                <a:ea typeface="+mn-ea"/>
              </a:rPr>
              <a:t>지도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effectLst/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832C8F-86F2-4821-9A2B-688B8740A908}"/>
              </a:ext>
            </a:extLst>
          </p:cNvPr>
          <p:cNvSpPr txBox="1"/>
          <p:nvPr/>
        </p:nvSpPr>
        <p:spPr>
          <a:xfrm>
            <a:off x="559282" y="3324761"/>
            <a:ext cx="2533066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본사</a:t>
            </a:r>
            <a:r>
              <a:rPr lang="en-US" altLang="ko-KR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오시는 방법</a:t>
            </a:r>
            <a:endParaRPr lang="en-US" altLang="ko-KR" sz="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자가용 </a:t>
            </a:r>
            <a:r>
              <a:rPr lang="ko-KR" altLang="en-US" sz="5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이용시</a:t>
            </a:r>
            <a:endParaRPr lang="en-US" altLang="ko-KR" sz="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도로명주소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서울특별시 서초구 </a:t>
            </a:r>
            <a:r>
              <a:rPr lang="ko-KR" altLang="en-US" sz="5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효령로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34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4, 6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  <a:endParaRPr lang="en-US" altLang="ko-KR" sz="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지번주소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 서초구 방배동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984-3 </a:t>
            </a:r>
            <a:r>
              <a:rPr lang="ko-KR" altLang="en-US" sz="5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프린스효령빌딩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  <a:endParaRPr lang="en-US" altLang="ko-KR" sz="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대중교통 </a:t>
            </a:r>
            <a:r>
              <a:rPr lang="ko-KR" altLang="en-US" sz="5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이용시</a:t>
            </a:r>
            <a:endParaRPr lang="en-US" altLang="ko-KR" sz="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지하철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호선 </a:t>
            </a:r>
            <a:r>
              <a:rPr lang="ko-KR" altLang="en-US" sz="5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방배역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출구 강남역 방향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100m</a:t>
            </a:r>
          </a:p>
          <a:p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버스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4319, 6016,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마을버스 서초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07,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서초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13,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서초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17, </a:t>
            </a:r>
            <a:r>
              <a:rPr lang="ko-KR" altLang="en-US" sz="5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방배역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5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번출구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정류장 하차</a:t>
            </a:r>
            <a:endParaRPr lang="en-US" altLang="ko-KR" sz="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버스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148, 350, 461, 641,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마을버스 서초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 </a:t>
            </a:r>
            <a:r>
              <a:rPr lang="ko-KR" altLang="en-US" sz="5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방배역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5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백석예술대학교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정류장 </a:t>
            </a:r>
            <a:b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하차 후 강남역 방향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200m</a:t>
            </a:r>
          </a:p>
          <a:p>
            <a:endParaRPr lang="en-US" altLang="ko-KR" sz="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공장</a:t>
            </a:r>
            <a:r>
              <a:rPr lang="en-US" altLang="ko-KR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지번주소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의왕시 </a:t>
            </a:r>
            <a:r>
              <a:rPr lang="ko-KR" altLang="en-US" sz="5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포일동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657-2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에이스 청계타워 제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층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A908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endParaRPr lang="en-US" altLang="ko-KR" sz="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연락처</a:t>
            </a:r>
            <a:r>
              <a:rPr lang="en-US" altLang="ko-KR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전화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02-581-3883 /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팩스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02-581-3886 /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intellivix@intellivix.com</a:t>
            </a:r>
            <a:endParaRPr lang="ko-KR" altLang="en-US" sz="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782FE99-E328-41AF-80D8-1CC410B2989E}"/>
              </a:ext>
            </a:extLst>
          </p:cNvPr>
          <p:cNvSpPr/>
          <p:nvPr/>
        </p:nvSpPr>
        <p:spPr bwMode="auto">
          <a:xfrm>
            <a:off x="582218" y="1727196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596FDEC-16A9-435F-AC03-0B4D6607D98B}"/>
              </a:ext>
            </a:extLst>
          </p:cNvPr>
          <p:cNvSpPr/>
          <p:nvPr/>
        </p:nvSpPr>
        <p:spPr bwMode="auto">
          <a:xfrm>
            <a:off x="510210" y="3226543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graphicFrame>
        <p:nvGraphicFramePr>
          <p:cNvPr id="14" name="Group 100">
            <a:extLst>
              <a:ext uri="{FF2B5EF4-FFF2-40B4-BE49-F238E27FC236}">
                <a16:creationId xmlns:a16="http://schemas.microsoft.com/office/drawing/2014/main" id="{4C3FB004-F494-4B31-B466-AD9FA2292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314602"/>
              </p:ext>
            </p:extLst>
          </p:nvPr>
        </p:nvGraphicFramePr>
        <p:xfrm>
          <a:off x="7040438" y="980728"/>
          <a:ext cx="2719513" cy="830220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지도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회사 주소 등록된 지도 표시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찾아오시는 길 안내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안내 문구 표시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  <a:tr h="155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회사 소개서 및 회사 로고 다운로드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각 버튼 클릭 시 해당 파일 다운로드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88299"/>
                  </a:ext>
                </a:extLst>
              </a:tr>
            </a:tbl>
          </a:graphicData>
        </a:graphic>
      </p:graphicFrame>
      <p:sp>
        <p:nvSpPr>
          <p:cNvPr id="15" name="물결 14">
            <a:extLst>
              <a:ext uri="{FF2B5EF4-FFF2-40B4-BE49-F238E27FC236}">
                <a16:creationId xmlns:a16="http://schemas.microsoft.com/office/drawing/2014/main" id="{CB724C18-45BF-4E94-A286-2F9A6EFCB353}"/>
              </a:ext>
            </a:extLst>
          </p:cNvPr>
          <p:cNvSpPr/>
          <p:nvPr/>
        </p:nvSpPr>
        <p:spPr bwMode="auto">
          <a:xfrm>
            <a:off x="482637" y="1300938"/>
            <a:ext cx="2617519" cy="154142"/>
          </a:xfrm>
          <a:prstGeom prst="wav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59FAFE-656B-442D-8761-35950F52B0D7}"/>
              </a:ext>
            </a:extLst>
          </p:cNvPr>
          <p:cNvSpPr/>
          <p:nvPr/>
        </p:nvSpPr>
        <p:spPr bwMode="auto">
          <a:xfrm>
            <a:off x="482636" y="4758499"/>
            <a:ext cx="2617520" cy="191086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CED2F0-75E8-4D48-B885-885094354A44}"/>
              </a:ext>
            </a:extLst>
          </p:cNvPr>
          <p:cNvSpPr/>
          <p:nvPr/>
        </p:nvSpPr>
        <p:spPr bwMode="auto">
          <a:xfrm>
            <a:off x="503135" y="4695729"/>
            <a:ext cx="2592286" cy="25502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1CB13D8-49BF-49AB-8EE0-32BFB1408F25}"/>
              </a:ext>
            </a:extLst>
          </p:cNvPr>
          <p:cNvSpPr/>
          <p:nvPr/>
        </p:nvSpPr>
        <p:spPr bwMode="auto">
          <a:xfrm>
            <a:off x="719158" y="5093276"/>
            <a:ext cx="2160240" cy="10156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B2A532-A475-41E1-892C-708F81F647CF}"/>
              </a:ext>
            </a:extLst>
          </p:cNvPr>
          <p:cNvSpPr txBox="1"/>
          <p:nvPr/>
        </p:nvSpPr>
        <p:spPr>
          <a:xfrm>
            <a:off x="1432841" y="5134414"/>
            <a:ext cx="5966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회사 소개서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472A99-86AA-4682-B587-5F04423E587E}"/>
              </a:ext>
            </a:extLst>
          </p:cNvPr>
          <p:cNvSpPr txBox="1"/>
          <p:nvPr/>
        </p:nvSpPr>
        <p:spPr>
          <a:xfrm>
            <a:off x="1497563" y="5604702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회사 로고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F52F1AF-CC0A-47B2-B749-816F69F7E11C}"/>
              </a:ext>
            </a:extLst>
          </p:cNvPr>
          <p:cNvGrpSpPr/>
          <p:nvPr/>
        </p:nvGrpSpPr>
        <p:grpSpPr>
          <a:xfrm>
            <a:off x="829388" y="5369272"/>
            <a:ext cx="541462" cy="174951"/>
            <a:chOff x="4086083" y="6329139"/>
            <a:chExt cx="541462" cy="174951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32250B91-F9A8-458E-B05F-09FA2D75641B}"/>
                </a:ext>
              </a:extLst>
            </p:cNvPr>
            <p:cNvSpPr/>
            <p:nvPr/>
          </p:nvSpPr>
          <p:spPr bwMode="auto">
            <a:xfrm>
              <a:off x="4086083" y="6329139"/>
              <a:ext cx="541462" cy="174951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0" rIns="36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500" b="0" i="0" u="none" strike="noStrike" cap="none" normalizeH="0" baseline="0" dirty="0">
                  <a:ln>
                    <a:noFill/>
                  </a:ln>
                  <a:effectLst/>
                  <a:latin typeface="+mn-ea"/>
                  <a:ea typeface="+mn-ea"/>
                </a:rPr>
                <a:t>2021 </a:t>
              </a:r>
              <a:r>
                <a:rPr kumimoji="1" lang="ko-KR" altLang="en-US" sz="500" b="0" i="0" u="none" strike="noStrike" cap="none" normalizeH="0" baseline="0" dirty="0">
                  <a:ln>
                    <a:noFill/>
                  </a:ln>
                  <a:effectLst/>
                  <a:latin typeface="+mn-ea"/>
                  <a:ea typeface="+mn-ea"/>
                </a:rPr>
                <a:t>국문</a:t>
              </a:r>
            </a:p>
          </p:txBody>
        </p:sp>
        <p:pic>
          <p:nvPicPr>
            <p:cNvPr id="23" name="그래픽 22" descr="다운로드 단색으로 채워진">
              <a:extLst>
                <a:ext uri="{FF2B5EF4-FFF2-40B4-BE49-F238E27FC236}">
                  <a16:creationId xmlns:a16="http://schemas.microsoft.com/office/drawing/2014/main" id="{15A26272-9F67-486F-91AE-9BF9B9F82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00088" y="6369878"/>
              <a:ext cx="93471" cy="93471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05969D6-5EFD-4552-8F16-660FCE5547B3}"/>
              </a:ext>
            </a:extLst>
          </p:cNvPr>
          <p:cNvGrpSpPr/>
          <p:nvPr/>
        </p:nvGrpSpPr>
        <p:grpSpPr>
          <a:xfrm>
            <a:off x="1488017" y="5369272"/>
            <a:ext cx="541462" cy="167685"/>
            <a:chOff x="4693459" y="6332197"/>
            <a:chExt cx="541462" cy="167685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5E963D61-BDEE-46FF-A04C-6CD5EAE2EA34}"/>
                </a:ext>
              </a:extLst>
            </p:cNvPr>
            <p:cNvSpPr/>
            <p:nvPr/>
          </p:nvSpPr>
          <p:spPr bwMode="auto">
            <a:xfrm>
              <a:off x="4693459" y="6332197"/>
              <a:ext cx="541462" cy="167685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0" rIns="36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500" b="0" i="0" u="none" strike="noStrike" cap="none" normalizeH="0" baseline="0" dirty="0">
                  <a:ln>
                    <a:noFill/>
                  </a:ln>
                  <a:effectLst/>
                  <a:latin typeface="+mn-ea"/>
                  <a:ea typeface="+mn-ea"/>
                </a:rPr>
                <a:t>2021 </a:t>
              </a:r>
              <a:r>
                <a:rPr lang="ko-KR" altLang="en-US" sz="500" b="0" dirty="0">
                  <a:latin typeface="+mn-ea"/>
                  <a:ea typeface="+mn-ea"/>
                </a:rPr>
                <a:t>영</a:t>
              </a:r>
              <a:r>
                <a:rPr kumimoji="1" lang="ko-KR" altLang="en-US" sz="500" b="0" i="0" u="none" strike="noStrike" cap="none" normalizeH="0" baseline="0" dirty="0">
                  <a:ln>
                    <a:noFill/>
                  </a:ln>
                  <a:effectLst/>
                  <a:latin typeface="+mn-ea"/>
                  <a:ea typeface="+mn-ea"/>
                </a:rPr>
                <a:t>문</a:t>
              </a:r>
            </a:p>
          </p:txBody>
        </p:sp>
        <p:pic>
          <p:nvPicPr>
            <p:cNvPr id="26" name="그래픽 25" descr="다운로드 단색으로 채워진">
              <a:extLst>
                <a:ext uri="{FF2B5EF4-FFF2-40B4-BE49-F238E27FC236}">
                  <a16:creationId xmlns:a16="http://schemas.microsoft.com/office/drawing/2014/main" id="{4FDCF8AD-4A17-4824-81C6-13831156C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23570" y="6369878"/>
              <a:ext cx="93471" cy="93471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CB7668C-3B98-4C15-9DA3-7B4AE39DCE97}"/>
              </a:ext>
            </a:extLst>
          </p:cNvPr>
          <p:cNvGrpSpPr/>
          <p:nvPr/>
        </p:nvGrpSpPr>
        <p:grpSpPr>
          <a:xfrm>
            <a:off x="2142641" y="5369272"/>
            <a:ext cx="541462" cy="174952"/>
            <a:chOff x="5292631" y="6333789"/>
            <a:chExt cx="541462" cy="174952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71F073C-CFBD-4427-AB51-9E987C015F00}"/>
                </a:ext>
              </a:extLst>
            </p:cNvPr>
            <p:cNvSpPr/>
            <p:nvPr/>
          </p:nvSpPr>
          <p:spPr bwMode="auto">
            <a:xfrm>
              <a:off x="5292631" y="6333789"/>
              <a:ext cx="541462" cy="174952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0" rIns="36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500" b="0" i="0" u="none" strike="noStrike" cap="none" normalizeH="0" baseline="0" dirty="0">
                  <a:ln>
                    <a:noFill/>
                  </a:ln>
                  <a:effectLst/>
                  <a:latin typeface="+mn-ea"/>
                  <a:ea typeface="+mn-ea"/>
                </a:rPr>
                <a:t>2021 </a:t>
              </a:r>
              <a:r>
                <a:rPr kumimoji="1" lang="ko-KR" altLang="en-US" sz="500" b="0" i="0" u="none" strike="noStrike" cap="none" normalizeH="0" baseline="0" dirty="0">
                  <a:ln>
                    <a:noFill/>
                  </a:ln>
                  <a:effectLst/>
                  <a:latin typeface="+mn-ea"/>
                  <a:ea typeface="+mn-ea"/>
                </a:rPr>
                <a:t>일문</a:t>
              </a:r>
            </a:p>
          </p:txBody>
        </p:sp>
        <p:pic>
          <p:nvPicPr>
            <p:cNvPr id="29" name="그래픽 28" descr="다운로드 단색으로 채워진">
              <a:extLst>
                <a:ext uri="{FF2B5EF4-FFF2-40B4-BE49-F238E27FC236}">
                  <a16:creationId xmlns:a16="http://schemas.microsoft.com/office/drawing/2014/main" id="{53DBAB41-2824-4BB2-8E64-393CFE999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20593" y="6366005"/>
              <a:ext cx="93471" cy="93471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78B3FB7-5DDC-46FC-9B89-D70A8BB5E1CF}"/>
              </a:ext>
            </a:extLst>
          </p:cNvPr>
          <p:cNvGrpSpPr/>
          <p:nvPr/>
        </p:nvGrpSpPr>
        <p:grpSpPr>
          <a:xfrm>
            <a:off x="1333154" y="5797260"/>
            <a:ext cx="419023" cy="174952"/>
            <a:chOff x="4443113" y="6899687"/>
            <a:chExt cx="419023" cy="17495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3BCA5300-527D-4046-8ED2-EBAC2F1C9657}"/>
                </a:ext>
              </a:extLst>
            </p:cNvPr>
            <p:cNvSpPr/>
            <p:nvPr/>
          </p:nvSpPr>
          <p:spPr bwMode="auto">
            <a:xfrm>
              <a:off x="4443113" y="6899687"/>
              <a:ext cx="419023" cy="174952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0" rIns="36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500" b="0" i="0" u="none" strike="noStrike" cap="none" normalizeH="0" baseline="0" dirty="0">
                  <a:ln>
                    <a:noFill/>
                  </a:ln>
                  <a:effectLst/>
                  <a:latin typeface="+mn-ea"/>
                  <a:ea typeface="+mn-ea"/>
                </a:rPr>
                <a:t>Ai</a:t>
              </a:r>
              <a:endParaRPr kumimoji="1" lang="ko-KR" altLang="en-US" sz="500" b="0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endParaRPr>
            </a:p>
          </p:txBody>
        </p:sp>
        <p:pic>
          <p:nvPicPr>
            <p:cNvPr id="32" name="그래픽 31" descr="다운로드 단색으로 채워진">
              <a:extLst>
                <a:ext uri="{FF2B5EF4-FFF2-40B4-BE49-F238E27FC236}">
                  <a16:creationId xmlns:a16="http://schemas.microsoft.com/office/drawing/2014/main" id="{EEF77001-1009-4C3C-8C22-6420CF20B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09940" y="6939802"/>
              <a:ext cx="93471" cy="93471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A109250-E56B-4360-8341-462FC7D27416}"/>
              </a:ext>
            </a:extLst>
          </p:cNvPr>
          <p:cNvGrpSpPr/>
          <p:nvPr/>
        </p:nvGrpSpPr>
        <p:grpSpPr>
          <a:xfrm>
            <a:off x="1843384" y="5790986"/>
            <a:ext cx="419023" cy="167685"/>
            <a:chOff x="5078550" y="6899686"/>
            <a:chExt cx="419023" cy="167685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9F00324A-0DDC-4BE8-BAD1-43DF4A07A4E0}"/>
                </a:ext>
              </a:extLst>
            </p:cNvPr>
            <p:cNvSpPr/>
            <p:nvPr/>
          </p:nvSpPr>
          <p:spPr bwMode="auto">
            <a:xfrm>
              <a:off x="5078550" y="6899686"/>
              <a:ext cx="419023" cy="167685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0" rIns="36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500" b="0" i="0" u="none" strike="noStrike" cap="none" normalizeH="0" baseline="0" dirty="0">
                  <a:ln>
                    <a:noFill/>
                  </a:ln>
                  <a:effectLst/>
                  <a:latin typeface="+mn-ea"/>
                  <a:ea typeface="+mn-ea"/>
                </a:rPr>
                <a:t>JPG</a:t>
              </a:r>
              <a:endParaRPr kumimoji="1" lang="ko-KR" altLang="en-US" sz="500" b="0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endParaRPr>
            </a:p>
          </p:txBody>
        </p:sp>
        <p:pic>
          <p:nvPicPr>
            <p:cNvPr id="35" name="그래픽 34" descr="다운로드 단색으로 채워진">
              <a:extLst>
                <a:ext uri="{FF2B5EF4-FFF2-40B4-BE49-F238E27FC236}">
                  <a16:creationId xmlns:a16="http://schemas.microsoft.com/office/drawing/2014/main" id="{6534C6C7-40E7-40B6-A7F0-594AF6369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61693" y="6942942"/>
              <a:ext cx="93471" cy="93471"/>
            </a:xfrm>
            <a:prstGeom prst="rect">
              <a:avLst/>
            </a:prstGeom>
          </p:spPr>
        </p:pic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105B10-81B9-41CB-BD61-038B807BE31C}"/>
              </a:ext>
            </a:extLst>
          </p:cNvPr>
          <p:cNvSpPr/>
          <p:nvPr/>
        </p:nvSpPr>
        <p:spPr>
          <a:xfrm>
            <a:off x="482636" y="6376655"/>
            <a:ext cx="2611364" cy="284596"/>
          </a:xfrm>
          <a:prstGeom prst="rect">
            <a:avLst/>
          </a:prstGeom>
          <a:solidFill>
            <a:srgbClr val="292929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j-ea"/>
                <a:ea typeface="+mj-ea"/>
              </a:rPr>
              <a:t>Footer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D1E3FBA-10C8-47D4-890F-A3E3003F765A}"/>
              </a:ext>
            </a:extLst>
          </p:cNvPr>
          <p:cNvSpPr/>
          <p:nvPr/>
        </p:nvSpPr>
        <p:spPr bwMode="auto">
          <a:xfrm>
            <a:off x="685372" y="5070941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3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4287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A7DB4D42-963C-4FD4-8BFB-EF9CEAC94B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767F63-9BF1-4B20-9C1D-CC4827AC05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인텔리빅스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기업정보 </a:t>
            </a:r>
            <a:r>
              <a:rPr lang="en-US" altLang="ko-KR" dirty="0"/>
              <a:t>&gt; CEO</a:t>
            </a:r>
            <a:r>
              <a:rPr lang="ko-KR" altLang="en-US" dirty="0"/>
              <a:t>의 말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2E8D8CC5-0B25-4AEF-9738-505C684816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3A387290-FACC-4C2A-B4A4-45567EEEF1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CA87C8-1E26-4FAF-BF15-7990CF40F4F7}"/>
              </a:ext>
            </a:extLst>
          </p:cNvPr>
          <p:cNvSpPr/>
          <p:nvPr/>
        </p:nvSpPr>
        <p:spPr>
          <a:xfrm>
            <a:off x="720762" y="2103474"/>
            <a:ext cx="542469" cy="28613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5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F0BB3D-F895-4FCE-B903-33E1E741FA04}"/>
              </a:ext>
            </a:extLst>
          </p:cNvPr>
          <p:cNvSpPr/>
          <p:nvPr/>
        </p:nvSpPr>
        <p:spPr>
          <a:xfrm>
            <a:off x="1263231" y="2103474"/>
            <a:ext cx="542470" cy="28613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500" dirty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C40937-866C-4BB7-85D7-F646ACA6B783}"/>
              </a:ext>
            </a:extLst>
          </p:cNvPr>
          <p:cNvSpPr/>
          <p:nvPr/>
        </p:nvSpPr>
        <p:spPr>
          <a:xfrm>
            <a:off x="1805028" y="2103474"/>
            <a:ext cx="334334" cy="28613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500" dirty="0">
              <a:latin typeface="+mj-ea"/>
              <a:ea typeface="+mj-ea"/>
            </a:endParaRPr>
          </a:p>
        </p:txBody>
      </p:sp>
      <p:sp>
        <p:nvSpPr>
          <p:cNvPr id="9" name="TextBox 72">
            <a:extLst>
              <a:ext uri="{FF2B5EF4-FFF2-40B4-BE49-F238E27FC236}">
                <a16:creationId xmlns:a16="http://schemas.microsoft.com/office/drawing/2014/main" id="{CDF75477-6791-44FA-86B7-D6C401ABF370}"/>
              </a:ext>
            </a:extLst>
          </p:cNvPr>
          <p:cNvSpPr txBox="1"/>
          <p:nvPr/>
        </p:nvSpPr>
        <p:spPr>
          <a:xfrm>
            <a:off x="480464" y="2121976"/>
            <a:ext cx="1037492" cy="19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" b="1" dirty="0" err="1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인텔리빅스</a:t>
            </a:r>
            <a:endParaRPr lang="ko-KR" altLang="en-US" sz="500" b="1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72">
            <a:extLst>
              <a:ext uri="{FF2B5EF4-FFF2-40B4-BE49-F238E27FC236}">
                <a16:creationId xmlns:a16="http://schemas.microsoft.com/office/drawing/2014/main" id="{72E1E177-9E15-4294-823F-94D89936CC58}"/>
              </a:ext>
            </a:extLst>
          </p:cNvPr>
          <p:cNvSpPr txBox="1"/>
          <p:nvPr/>
        </p:nvSpPr>
        <p:spPr>
          <a:xfrm>
            <a:off x="1015720" y="2132857"/>
            <a:ext cx="1037492" cy="19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  <a:t>CEO</a:t>
            </a:r>
            <a:r>
              <a:rPr lang="ko-KR" altLang="en-US" sz="500" b="1" dirty="0">
                <a:solidFill>
                  <a:schemeClr val="bg1"/>
                </a:solidFill>
                <a:latin typeface="+mj-ea"/>
                <a:ea typeface="+mj-ea"/>
              </a:rPr>
              <a:t>의 말</a:t>
            </a:r>
          </a:p>
        </p:txBody>
      </p:sp>
      <p:sp>
        <p:nvSpPr>
          <p:cNvPr id="11" name="TextBox 72">
            <a:extLst>
              <a:ext uri="{FF2B5EF4-FFF2-40B4-BE49-F238E27FC236}">
                <a16:creationId xmlns:a16="http://schemas.microsoft.com/office/drawing/2014/main" id="{ECCD4BE6-BAE5-4A55-A86B-9BAB06B4A927}"/>
              </a:ext>
            </a:extLst>
          </p:cNvPr>
          <p:cNvSpPr txBox="1"/>
          <p:nvPr/>
        </p:nvSpPr>
        <p:spPr>
          <a:xfrm>
            <a:off x="1445635" y="2132856"/>
            <a:ext cx="1037492" cy="19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연혁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F1D8D0-981B-4BDF-8BE0-A0BDDFB24E65}"/>
              </a:ext>
            </a:extLst>
          </p:cNvPr>
          <p:cNvSpPr/>
          <p:nvPr/>
        </p:nvSpPr>
        <p:spPr>
          <a:xfrm>
            <a:off x="2137522" y="2103474"/>
            <a:ext cx="722467" cy="28613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500" dirty="0">
              <a:latin typeface="+mj-ea"/>
              <a:ea typeface="+mj-ea"/>
            </a:endParaRPr>
          </a:p>
        </p:txBody>
      </p:sp>
      <p:sp>
        <p:nvSpPr>
          <p:cNvPr id="13" name="TextBox 72">
            <a:extLst>
              <a:ext uri="{FF2B5EF4-FFF2-40B4-BE49-F238E27FC236}">
                <a16:creationId xmlns:a16="http://schemas.microsoft.com/office/drawing/2014/main" id="{ACE0BD1D-2C23-4360-9597-BEB93266AEE2}"/>
              </a:ext>
            </a:extLst>
          </p:cNvPr>
          <p:cNvSpPr txBox="1"/>
          <p:nvPr/>
        </p:nvSpPr>
        <p:spPr>
          <a:xfrm>
            <a:off x="1980009" y="2132856"/>
            <a:ext cx="1037492" cy="19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인증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·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수상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·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특허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7EC8AC-0F35-431C-94EC-443B9F8C518E}"/>
              </a:ext>
            </a:extLst>
          </p:cNvPr>
          <p:cNvSpPr txBox="1"/>
          <p:nvPr/>
        </p:nvSpPr>
        <p:spPr>
          <a:xfrm>
            <a:off x="492847" y="1772816"/>
            <a:ext cx="13692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기업정보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CEO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말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E9D9B9D-22C6-4413-AB35-0B9E3C1DAAFD}"/>
              </a:ext>
            </a:extLst>
          </p:cNvPr>
          <p:cNvGrpSpPr/>
          <p:nvPr/>
        </p:nvGrpSpPr>
        <p:grpSpPr>
          <a:xfrm>
            <a:off x="1337930" y="2793036"/>
            <a:ext cx="856330" cy="938646"/>
            <a:chOff x="7544399" y="4209378"/>
            <a:chExt cx="847200" cy="56414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E02AC00-848B-496A-99E3-0B80FC863692}"/>
                </a:ext>
              </a:extLst>
            </p:cNvPr>
            <p:cNvSpPr/>
            <p:nvPr/>
          </p:nvSpPr>
          <p:spPr>
            <a:xfrm>
              <a:off x="7544399" y="4209378"/>
              <a:ext cx="847200" cy="5641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A037CD6-6555-4575-A81E-F0A0839F7D9A}"/>
                </a:ext>
              </a:extLst>
            </p:cNvPr>
            <p:cNvCxnSpPr>
              <a:cxnSpLocks/>
            </p:cNvCxnSpPr>
            <p:nvPr/>
          </p:nvCxnSpPr>
          <p:spPr>
            <a:xfrm>
              <a:off x="7544399" y="4209378"/>
              <a:ext cx="830077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3A92EDDE-127F-4D0D-9FBF-5B57F0FAB9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399" y="4209378"/>
              <a:ext cx="847199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57A0FD2-471D-4483-8857-07B7C044EF3F}"/>
              </a:ext>
            </a:extLst>
          </p:cNvPr>
          <p:cNvSpPr txBox="1"/>
          <p:nvPr/>
        </p:nvSpPr>
        <p:spPr>
          <a:xfrm>
            <a:off x="1452548" y="2500682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CEO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BE39A7-768D-4F1D-AD64-C07847A9052D}"/>
              </a:ext>
            </a:extLst>
          </p:cNvPr>
          <p:cNvSpPr txBox="1"/>
          <p:nvPr/>
        </p:nvSpPr>
        <p:spPr>
          <a:xfrm>
            <a:off x="524322" y="3795527"/>
            <a:ext cx="25939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latin typeface="+mj-ea"/>
                <a:ea typeface="+mj-ea"/>
              </a:rPr>
              <a:t>CCTV 관련 기술의 급속한 발달과 인공지능 기술의 발달로 인하여 </a:t>
            </a:r>
            <a:endParaRPr lang="en-US" altLang="ko-KR" sz="500" b="0" dirty="0">
              <a:latin typeface="+mj-ea"/>
              <a:ea typeface="+mj-ea"/>
            </a:endParaRPr>
          </a:p>
          <a:p>
            <a:r>
              <a:rPr lang="ko-KR" altLang="en-US" sz="500" b="0" dirty="0">
                <a:latin typeface="+mj-ea"/>
                <a:ea typeface="+mj-ea"/>
              </a:rPr>
              <a:t>이제껏 그 누구도 경험하지 못했던 빠른 IT 서비스 및 환경의 변화를 맞고 있습니다. </a:t>
            </a:r>
            <a:endParaRPr lang="en-US" altLang="ko-KR" sz="500" b="0" dirty="0">
              <a:latin typeface="+mj-ea"/>
              <a:ea typeface="+mj-ea"/>
            </a:endParaRPr>
          </a:p>
          <a:p>
            <a:r>
              <a:rPr lang="ko-KR" altLang="en-US" sz="500" b="0" dirty="0">
                <a:latin typeface="+mj-ea"/>
                <a:ea typeface="+mj-ea"/>
              </a:rPr>
              <a:t>기업의 비즈니스 활동에서부터 일상 생활의 편리함에 이르기까지 </a:t>
            </a:r>
            <a:endParaRPr lang="en-US" altLang="ko-KR" sz="500" b="0" dirty="0">
              <a:latin typeface="+mj-ea"/>
              <a:ea typeface="+mj-ea"/>
            </a:endParaRPr>
          </a:p>
          <a:p>
            <a:r>
              <a:rPr lang="ko-KR" altLang="en-US" sz="500" b="0" dirty="0">
                <a:latin typeface="+mj-ea"/>
                <a:ea typeface="+mj-ea"/>
              </a:rPr>
              <a:t>모든 분야에서 CCTV 및 인공지능 기술을 빼놓고 이야기 할 수 없는 </a:t>
            </a:r>
            <a:endParaRPr lang="en-US" altLang="ko-KR" sz="500" b="0" dirty="0">
              <a:latin typeface="+mj-ea"/>
              <a:ea typeface="+mj-ea"/>
            </a:endParaRPr>
          </a:p>
          <a:p>
            <a:r>
              <a:rPr lang="ko-KR" altLang="en-US" sz="500" b="0" dirty="0">
                <a:latin typeface="+mj-ea"/>
                <a:ea typeface="+mj-ea"/>
              </a:rPr>
              <a:t>중요한 부분이 되었습니다. </a:t>
            </a:r>
          </a:p>
          <a:p>
            <a:endParaRPr lang="ko-KR" altLang="en-US" sz="500" b="0" dirty="0">
              <a:latin typeface="+mj-ea"/>
              <a:ea typeface="+mj-ea"/>
            </a:endParaRPr>
          </a:p>
          <a:p>
            <a:endParaRPr lang="en-US" altLang="ko-KR" sz="500" b="0" dirty="0">
              <a:latin typeface="+mj-ea"/>
              <a:ea typeface="+mj-ea"/>
            </a:endParaRPr>
          </a:p>
          <a:p>
            <a:endParaRPr lang="en-US" altLang="ko-KR" sz="500" b="0" dirty="0">
              <a:latin typeface="+mj-ea"/>
              <a:ea typeface="+mj-ea"/>
            </a:endParaRPr>
          </a:p>
          <a:p>
            <a:endParaRPr lang="en-US" altLang="ko-KR" sz="500" b="0" dirty="0">
              <a:latin typeface="+mj-ea"/>
              <a:ea typeface="+mj-ea"/>
            </a:endParaRPr>
          </a:p>
          <a:p>
            <a:endParaRPr lang="ko-KR" altLang="en-US" sz="500" b="0" dirty="0">
              <a:latin typeface="+mj-ea"/>
              <a:ea typeface="+mj-ea"/>
            </a:endParaRPr>
          </a:p>
          <a:p>
            <a:r>
              <a:rPr lang="ko-KR" altLang="en-US" sz="500" b="0" dirty="0">
                <a:latin typeface="+mj-ea"/>
                <a:ea typeface="+mj-ea"/>
              </a:rPr>
              <a:t>건강한 기업문화 속에 스스로 가치를 창조하는 창의정신과 실천적 도전 정신을 </a:t>
            </a:r>
            <a:endParaRPr lang="en-US" altLang="ko-KR" sz="500" b="0" dirty="0">
              <a:latin typeface="+mj-ea"/>
              <a:ea typeface="+mj-ea"/>
            </a:endParaRPr>
          </a:p>
          <a:p>
            <a:r>
              <a:rPr lang="ko-KR" altLang="en-US" sz="500" b="0" dirty="0">
                <a:latin typeface="+mj-ea"/>
                <a:ea typeface="+mj-ea"/>
              </a:rPr>
              <a:t>바탕으로 고객에게 신뢰받는 든든한 기업인 </a:t>
            </a:r>
            <a:r>
              <a:rPr lang="ko-KR" altLang="en-US" sz="500" b="0" dirty="0" err="1">
                <a:latin typeface="+mj-ea"/>
                <a:ea typeface="+mj-ea"/>
              </a:rPr>
              <a:t>인텔리빅스의</a:t>
            </a:r>
            <a:r>
              <a:rPr lang="ko-KR" altLang="en-US" sz="500" b="0" dirty="0">
                <a:latin typeface="+mj-ea"/>
                <a:ea typeface="+mj-ea"/>
              </a:rPr>
              <a:t> 새로운 변화와 도전을 </a:t>
            </a:r>
            <a:endParaRPr lang="en-US" altLang="ko-KR" sz="500" b="0" dirty="0">
              <a:latin typeface="+mj-ea"/>
              <a:ea typeface="+mj-ea"/>
            </a:endParaRPr>
          </a:p>
          <a:p>
            <a:r>
              <a:rPr lang="ko-KR" altLang="en-US" sz="500" b="0" dirty="0">
                <a:latin typeface="+mj-ea"/>
                <a:ea typeface="+mj-ea"/>
              </a:rPr>
              <a:t>애정과 관심을 가지고 지켜봐 주십시오.</a:t>
            </a:r>
          </a:p>
          <a:p>
            <a:endParaRPr lang="ko-KR" altLang="en-US" sz="500" b="0" dirty="0">
              <a:latin typeface="+mj-ea"/>
              <a:ea typeface="+mj-ea"/>
            </a:endParaRPr>
          </a:p>
          <a:p>
            <a:r>
              <a:rPr lang="ko-KR" altLang="en-US" sz="500" b="0" dirty="0">
                <a:latin typeface="+mj-ea"/>
                <a:ea typeface="+mj-ea"/>
              </a:rPr>
              <a:t>감사합니다. </a:t>
            </a:r>
            <a:endParaRPr lang="en-US" altLang="ko-KR" sz="500" b="0" dirty="0">
              <a:latin typeface="+mj-ea"/>
              <a:ea typeface="+mj-ea"/>
            </a:endParaRPr>
          </a:p>
          <a:p>
            <a:endParaRPr lang="en-US" altLang="ko-KR" sz="500" b="0" dirty="0">
              <a:latin typeface="+mj-ea"/>
              <a:ea typeface="+mj-ea"/>
            </a:endParaRPr>
          </a:p>
          <a:p>
            <a:r>
              <a:rPr lang="ko-KR" altLang="en-US" sz="500" b="0" dirty="0" err="1">
                <a:latin typeface="+mj-ea"/>
                <a:ea typeface="+mj-ea"/>
              </a:rPr>
              <a:t>인텔리빅스</a:t>
            </a:r>
            <a:r>
              <a:rPr lang="ko-KR" altLang="en-US" sz="500" b="0" dirty="0">
                <a:latin typeface="+mj-ea"/>
                <a:ea typeface="+mj-ea"/>
              </a:rPr>
              <a:t> 대표이사 </a:t>
            </a:r>
            <a:r>
              <a:rPr lang="ko-KR" altLang="en-US" sz="500" dirty="0">
                <a:latin typeface="+mj-ea"/>
                <a:ea typeface="+mj-ea"/>
              </a:rPr>
              <a:t>장 정 훈</a:t>
            </a:r>
          </a:p>
          <a:p>
            <a:endParaRPr lang="ko-KR" altLang="en-US" sz="500" b="0" dirty="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7930E4-CDEC-481C-8999-48B5F2989E3C}"/>
              </a:ext>
            </a:extLst>
          </p:cNvPr>
          <p:cNvSpPr txBox="1"/>
          <p:nvPr/>
        </p:nvSpPr>
        <p:spPr>
          <a:xfrm>
            <a:off x="1624563" y="4293096"/>
            <a:ext cx="323165" cy="17729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900" b="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A1D15B9-9464-4AF1-8CD9-F989FEB420E9}"/>
              </a:ext>
            </a:extLst>
          </p:cNvPr>
          <p:cNvSpPr/>
          <p:nvPr/>
        </p:nvSpPr>
        <p:spPr>
          <a:xfrm>
            <a:off x="488792" y="5486608"/>
            <a:ext cx="2611364" cy="284596"/>
          </a:xfrm>
          <a:prstGeom prst="rect">
            <a:avLst/>
          </a:prstGeom>
          <a:solidFill>
            <a:srgbClr val="292929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j-ea"/>
                <a:ea typeface="+mj-ea"/>
              </a:rPr>
              <a:t>Footer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87D17C1-E2C3-4D97-A424-837844CEAC6E}"/>
              </a:ext>
            </a:extLst>
          </p:cNvPr>
          <p:cNvSpPr/>
          <p:nvPr/>
        </p:nvSpPr>
        <p:spPr bwMode="auto">
          <a:xfrm>
            <a:off x="1337930" y="2535596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graphicFrame>
        <p:nvGraphicFramePr>
          <p:cNvPr id="25" name="Group 100">
            <a:extLst>
              <a:ext uri="{FF2B5EF4-FFF2-40B4-BE49-F238E27FC236}">
                <a16:creationId xmlns:a16="http://schemas.microsoft.com/office/drawing/2014/main" id="{0C164EFF-C33B-4F2D-8A67-5870A4FA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319524"/>
              </p:ext>
            </p:extLst>
          </p:nvPr>
        </p:nvGraphicFramePr>
        <p:xfrm>
          <a:off x="7040438" y="980728"/>
          <a:ext cx="2719513" cy="185949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[CEO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 말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67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D942AB7-08EF-425E-8A89-C495050023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D74D4F9B-705F-4771-818F-486122C0E9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인텔리빅스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기업정보 </a:t>
            </a:r>
            <a:r>
              <a:rPr lang="en-US" altLang="ko-KR" dirty="0"/>
              <a:t>&gt; </a:t>
            </a:r>
            <a:r>
              <a:rPr lang="ko-KR" altLang="en-US" dirty="0"/>
              <a:t>연혁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E40659-1B34-478D-BA8B-021F9375AD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BBF0B3-9424-4540-ADE6-1322B6EAE5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1AC81B-4F02-4A74-ABA8-6A2795026BA9}"/>
              </a:ext>
            </a:extLst>
          </p:cNvPr>
          <p:cNvSpPr/>
          <p:nvPr/>
        </p:nvSpPr>
        <p:spPr>
          <a:xfrm>
            <a:off x="720762" y="2103474"/>
            <a:ext cx="542469" cy="28613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5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9DC89C-5239-4678-8398-E9E008B0A12A}"/>
              </a:ext>
            </a:extLst>
          </p:cNvPr>
          <p:cNvSpPr/>
          <p:nvPr/>
        </p:nvSpPr>
        <p:spPr>
          <a:xfrm>
            <a:off x="1263231" y="2103474"/>
            <a:ext cx="542470" cy="28613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500" dirty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889DA1-71B1-4C2A-A6E9-52993F665A4D}"/>
              </a:ext>
            </a:extLst>
          </p:cNvPr>
          <p:cNvSpPr/>
          <p:nvPr/>
        </p:nvSpPr>
        <p:spPr>
          <a:xfrm>
            <a:off x="1805028" y="2103474"/>
            <a:ext cx="334334" cy="28613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500" dirty="0">
              <a:latin typeface="+mj-ea"/>
              <a:ea typeface="+mj-ea"/>
            </a:endParaRPr>
          </a:p>
        </p:txBody>
      </p:sp>
      <p:sp>
        <p:nvSpPr>
          <p:cNvPr id="9" name="TextBox 72">
            <a:extLst>
              <a:ext uri="{FF2B5EF4-FFF2-40B4-BE49-F238E27FC236}">
                <a16:creationId xmlns:a16="http://schemas.microsoft.com/office/drawing/2014/main" id="{880615EB-9CE1-4287-B0DA-A42038215F39}"/>
              </a:ext>
            </a:extLst>
          </p:cNvPr>
          <p:cNvSpPr txBox="1"/>
          <p:nvPr/>
        </p:nvSpPr>
        <p:spPr>
          <a:xfrm>
            <a:off x="480464" y="2121976"/>
            <a:ext cx="1037492" cy="19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" b="1" dirty="0" err="1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인텔리빅스</a:t>
            </a:r>
            <a:endParaRPr lang="ko-KR" altLang="en-US" sz="500" b="1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72">
            <a:extLst>
              <a:ext uri="{FF2B5EF4-FFF2-40B4-BE49-F238E27FC236}">
                <a16:creationId xmlns:a16="http://schemas.microsoft.com/office/drawing/2014/main" id="{4E093EEB-30FE-444B-9291-FBDA0F2B75B6}"/>
              </a:ext>
            </a:extLst>
          </p:cNvPr>
          <p:cNvSpPr txBox="1"/>
          <p:nvPr/>
        </p:nvSpPr>
        <p:spPr>
          <a:xfrm>
            <a:off x="1015720" y="2132857"/>
            <a:ext cx="1037492" cy="19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CEO</a:t>
            </a:r>
            <a:r>
              <a:rPr lang="ko-KR" altLang="en-US" sz="5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의 말</a:t>
            </a:r>
          </a:p>
        </p:txBody>
      </p:sp>
      <p:sp>
        <p:nvSpPr>
          <p:cNvPr id="11" name="TextBox 72">
            <a:extLst>
              <a:ext uri="{FF2B5EF4-FFF2-40B4-BE49-F238E27FC236}">
                <a16:creationId xmlns:a16="http://schemas.microsoft.com/office/drawing/2014/main" id="{757F3518-5D68-4F15-86E4-319BD86D98DC}"/>
              </a:ext>
            </a:extLst>
          </p:cNvPr>
          <p:cNvSpPr txBox="1"/>
          <p:nvPr/>
        </p:nvSpPr>
        <p:spPr>
          <a:xfrm>
            <a:off x="1445635" y="2132856"/>
            <a:ext cx="1037492" cy="19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" dirty="0">
                <a:solidFill>
                  <a:schemeClr val="bg1"/>
                </a:solidFill>
                <a:latin typeface="+mj-ea"/>
                <a:ea typeface="+mj-ea"/>
              </a:rPr>
              <a:t>연혁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D87430-0FB3-4872-8B40-F2C05567A2AA}"/>
              </a:ext>
            </a:extLst>
          </p:cNvPr>
          <p:cNvSpPr/>
          <p:nvPr/>
        </p:nvSpPr>
        <p:spPr>
          <a:xfrm>
            <a:off x="2137522" y="2103474"/>
            <a:ext cx="722467" cy="28613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500" dirty="0">
              <a:latin typeface="+mj-ea"/>
              <a:ea typeface="+mj-ea"/>
            </a:endParaRPr>
          </a:p>
        </p:txBody>
      </p:sp>
      <p:sp>
        <p:nvSpPr>
          <p:cNvPr id="13" name="TextBox 72">
            <a:extLst>
              <a:ext uri="{FF2B5EF4-FFF2-40B4-BE49-F238E27FC236}">
                <a16:creationId xmlns:a16="http://schemas.microsoft.com/office/drawing/2014/main" id="{69ABB3BC-262F-4EF0-A2FC-B91F5B76BC8F}"/>
              </a:ext>
            </a:extLst>
          </p:cNvPr>
          <p:cNvSpPr txBox="1"/>
          <p:nvPr/>
        </p:nvSpPr>
        <p:spPr>
          <a:xfrm>
            <a:off x="1980009" y="2132856"/>
            <a:ext cx="1037492" cy="19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인증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·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수상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·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특허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27D504-3479-4345-908C-66820852BEA0}"/>
              </a:ext>
            </a:extLst>
          </p:cNvPr>
          <p:cNvSpPr txBox="1"/>
          <p:nvPr/>
        </p:nvSpPr>
        <p:spPr>
          <a:xfrm>
            <a:off x="492847" y="1772816"/>
            <a:ext cx="122341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기업정보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74FABD-9147-463F-981A-CF2A347777D1}"/>
              </a:ext>
            </a:extLst>
          </p:cNvPr>
          <p:cNvSpPr txBox="1"/>
          <p:nvPr/>
        </p:nvSpPr>
        <p:spPr>
          <a:xfrm>
            <a:off x="1588638" y="247779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CB516C-D85E-4A2D-9737-DA4295FEDF47}"/>
              </a:ext>
            </a:extLst>
          </p:cNvPr>
          <p:cNvSpPr txBox="1"/>
          <p:nvPr/>
        </p:nvSpPr>
        <p:spPr>
          <a:xfrm>
            <a:off x="1907328" y="2703975"/>
            <a:ext cx="5757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2016-2000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8DADFE-1A8D-4AE1-98E5-47B3973E6C4A}"/>
              </a:ext>
            </a:extLst>
          </p:cNvPr>
          <p:cNvSpPr txBox="1"/>
          <p:nvPr/>
        </p:nvSpPr>
        <p:spPr>
          <a:xfrm>
            <a:off x="1029573" y="2703975"/>
            <a:ext cx="55015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-2017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1433999-1ABC-4BDE-A560-C1C6EFE52F3A}"/>
              </a:ext>
            </a:extLst>
          </p:cNvPr>
          <p:cNvCxnSpPr>
            <a:cxnSpLocks/>
          </p:cNvCxnSpPr>
          <p:nvPr/>
        </p:nvCxnSpPr>
        <p:spPr bwMode="auto">
          <a:xfrm>
            <a:off x="1079471" y="2888641"/>
            <a:ext cx="50025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B030C97-ED50-43F1-B7B4-E470E3278DAA}"/>
              </a:ext>
            </a:extLst>
          </p:cNvPr>
          <p:cNvSpPr txBox="1"/>
          <p:nvPr/>
        </p:nvSpPr>
        <p:spPr>
          <a:xfrm>
            <a:off x="579418" y="3111966"/>
            <a:ext cx="4219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8E7117-B1E9-47A1-A0EC-3695A6042B11}"/>
              </a:ext>
            </a:extLst>
          </p:cNvPr>
          <p:cNvSpPr txBox="1"/>
          <p:nvPr/>
        </p:nvSpPr>
        <p:spPr>
          <a:xfrm>
            <a:off x="1007726" y="3107843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08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B0851F-CC56-4BD3-AC72-2EB8D50A7759}"/>
              </a:ext>
            </a:extLst>
          </p:cNvPr>
          <p:cNvSpPr txBox="1"/>
          <p:nvPr/>
        </p:nvSpPr>
        <p:spPr>
          <a:xfrm>
            <a:off x="1011052" y="3505247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07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B5CBB6-BDB9-4BBC-8A6B-FE2985AFA6CF}"/>
              </a:ext>
            </a:extLst>
          </p:cNvPr>
          <p:cNvSpPr txBox="1"/>
          <p:nvPr/>
        </p:nvSpPr>
        <p:spPr>
          <a:xfrm>
            <a:off x="1021459" y="4013398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423D77-1186-4A04-8E69-BE70D1D5DFDB}"/>
              </a:ext>
            </a:extLst>
          </p:cNvPr>
          <p:cNvSpPr txBox="1"/>
          <p:nvPr/>
        </p:nvSpPr>
        <p:spPr>
          <a:xfrm>
            <a:off x="1021459" y="4284478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FFC65F-CAE6-4794-A6E2-1489B2596725}"/>
              </a:ext>
            </a:extLst>
          </p:cNvPr>
          <p:cNvSpPr txBox="1"/>
          <p:nvPr/>
        </p:nvSpPr>
        <p:spPr>
          <a:xfrm>
            <a:off x="1359104" y="3061001"/>
            <a:ext cx="1556836" cy="308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에스앤피아이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5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코퍼레이션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산업안전 솔루션 구축</a:t>
            </a:r>
            <a:b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삼성중공업 선박안전 모니터링 시스템 구축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132E0A-53AA-435E-8571-07138F750EAF}"/>
              </a:ext>
            </a:extLst>
          </p:cNvPr>
          <p:cNvSpPr txBox="1"/>
          <p:nvPr/>
        </p:nvSpPr>
        <p:spPr>
          <a:xfrm>
            <a:off x="1359104" y="3461604"/>
            <a:ext cx="1531188" cy="423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기아자동차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소하리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중대재해 예방 시스템 구축</a:t>
            </a:r>
            <a:endParaRPr lang="en-US" altLang="ko-KR" sz="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5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하이퍼랩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합병</a:t>
            </a:r>
            <a:endParaRPr lang="en-US" altLang="ko-KR" sz="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5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디엘이엔씨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현장통합관리 플랫폼 구축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8F6185-18C3-4B93-8E96-02BDF5A69A71}"/>
              </a:ext>
            </a:extLst>
          </p:cNvPr>
          <p:cNvSpPr txBox="1"/>
          <p:nvPr/>
        </p:nvSpPr>
        <p:spPr>
          <a:xfrm>
            <a:off x="1359104" y="3975722"/>
            <a:ext cx="1467068" cy="192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삼성물산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월드컵대교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산업 안전 솔루션 구축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EC080B-3D2D-4595-8AF0-6AF4FB0C7306}"/>
              </a:ext>
            </a:extLst>
          </p:cNvPr>
          <p:cNvSpPr txBox="1"/>
          <p:nvPr/>
        </p:nvSpPr>
        <p:spPr>
          <a:xfrm>
            <a:off x="1359104" y="4253140"/>
            <a:ext cx="1697901" cy="539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실증 과제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2021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ko-KR" altLang="en-US" sz="5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인공지능식별추적시스템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구축 실증 및 검증 트랙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</a:p>
          <a:p>
            <a:pPr>
              <a:lnSpc>
                <a:spcPct val="150000"/>
              </a:lnSpc>
            </a:pP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(AI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 안면인식 및 이상행동인지 플랫폼 구축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일하기 좋은 기업 청년친화 강소기업 선정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연속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0BD222-B9F2-4190-A58E-A1175E7B8A44}"/>
              </a:ext>
            </a:extLst>
          </p:cNvPr>
          <p:cNvSpPr txBox="1"/>
          <p:nvPr/>
        </p:nvSpPr>
        <p:spPr>
          <a:xfrm>
            <a:off x="585816" y="4961542"/>
            <a:ext cx="4219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2020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B4F12B-35D2-429D-88FD-F760CFAA0451}"/>
              </a:ext>
            </a:extLst>
          </p:cNvPr>
          <p:cNvSpPr txBox="1"/>
          <p:nvPr/>
        </p:nvSpPr>
        <p:spPr>
          <a:xfrm>
            <a:off x="1019907" y="4975305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FBB3D2-7EA4-4BA8-BD00-AC1C3F781957}"/>
              </a:ext>
            </a:extLst>
          </p:cNvPr>
          <p:cNvSpPr txBox="1"/>
          <p:nvPr/>
        </p:nvSpPr>
        <p:spPr>
          <a:xfrm>
            <a:off x="1378324" y="4941168"/>
            <a:ext cx="1792478" cy="308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AI-Farm, Sow Health Care Project SW </a:t>
            </a:r>
            <a:r>
              <a:rPr lang="ko-KR" altLang="en-US" sz="5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스마트팜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솔루션 </a:t>
            </a:r>
            <a:endParaRPr lang="en-US" altLang="ko-KR" sz="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BB4D67-08D5-45B5-AE35-DF16FD7F287F}"/>
              </a:ext>
            </a:extLst>
          </p:cNvPr>
          <p:cNvSpPr txBox="1"/>
          <p:nvPr/>
        </p:nvSpPr>
        <p:spPr>
          <a:xfrm>
            <a:off x="1640228" y="5262077"/>
            <a:ext cx="292388" cy="15805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700" b="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FAFC610-6E2E-4C3F-BF9A-F6E18AEE51D4}"/>
              </a:ext>
            </a:extLst>
          </p:cNvPr>
          <p:cNvCxnSpPr>
            <a:cxnSpLocks/>
          </p:cNvCxnSpPr>
          <p:nvPr/>
        </p:nvCxnSpPr>
        <p:spPr bwMode="auto">
          <a:xfrm flipV="1">
            <a:off x="492847" y="4869160"/>
            <a:ext cx="2587151" cy="17424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5BE0E2-A455-4F3B-8AFF-ADD4425C80FD}"/>
              </a:ext>
            </a:extLst>
          </p:cNvPr>
          <p:cNvSpPr/>
          <p:nvPr/>
        </p:nvSpPr>
        <p:spPr>
          <a:xfrm>
            <a:off x="488792" y="5486608"/>
            <a:ext cx="2611364" cy="284596"/>
          </a:xfrm>
          <a:prstGeom prst="rect">
            <a:avLst/>
          </a:prstGeom>
          <a:solidFill>
            <a:srgbClr val="292929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j-ea"/>
                <a:ea typeface="+mj-ea"/>
              </a:rPr>
              <a:t>Footer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F025DE2-DC55-46DA-82A1-A074032FF61F}"/>
              </a:ext>
            </a:extLst>
          </p:cNvPr>
          <p:cNvSpPr/>
          <p:nvPr/>
        </p:nvSpPr>
        <p:spPr bwMode="auto">
          <a:xfrm>
            <a:off x="1493279" y="2510360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DCCD37E-9B1B-4F37-B1B8-CEC462D706E7}"/>
              </a:ext>
            </a:extLst>
          </p:cNvPr>
          <p:cNvSpPr/>
          <p:nvPr/>
        </p:nvSpPr>
        <p:spPr bwMode="auto">
          <a:xfrm>
            <a:off x="776133" y="2728079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1-1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graphicFrame>
        <p:nvGraphicFramePr>
          <p:cNvPr id="41" name="Group 100">
            <a:extLst>
              <a:ext uri="{FF2B5EF4-FFF2-40B4-BE49-F238E27FC236}">
                <a16:creationId xmlns:a16="http://schemas.microsoft.com/office/drawing/2014/main" id="{DCF0FFC4-F5E1-44F8-996E-61D95B6DE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522444"/>
              </p:ext>
            </p:extLst>
          </p:nvPr>
        </p:nvGraphicFramePr>
        <p:xfrm>
          <a:off x="7040438" y="980728"/>
          <a:ext cx="2719513" cy="551060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연혁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회사 연혁 표시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1-1.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연도별 구분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ㆍ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Default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는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현재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-2017’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ㆍ선택한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연도별 내역을 하단에 시간 역순으로 표시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081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E97A118-C1DD-4E57-8A86-4389F70CCA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60C4C-7D8F-424D-AA32-F8DDAB4448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인텔리빅스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기업정보 </a:t>
            </a:r>
            <a:r>
              <a:rPr lang="en-US" altLang="ko-KR" dirty="0"/>
              <a:t>&gt; </a:t>
            </a:r>
            <a:r>
              <a:rPr lang="ko-KR" altLang="en-US" dirty="0"/>
              <a:t>인증</a:t>
            </a:r>
            <a:r>
              <a:rPr lang="en-US" altLang="ko-KR" dirty="0"/>
              <a:t>·</a:t>
            </a:r>
            <a:r>
              <a:rPr lang="ko-KR" altLang="en-US" dirty="0"/>
              <a:t>수상</a:t>
            </a:r>
            <a:r>
              <a:rPr lang="en-US" altLang="ko-KR" dirty="0"/>
              <a:t>·</a:t>
            </a:r>
            <a:r>
              <a:rPr lang="ko-KR" altLang="en-US" dirty="0"/>
              <a:t>특허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4D909-45F1-4E6C-AB87-A4656E67FE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CB7C63-F747-45E2-888F-253AC5B9B5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33D3DE-70B3-48B9-AB88-3A62540F62D1}"/>
              </a:ext>
            </a:extLst>
          </p:cNvPr>
          <p:cNvSpPr/>
          <p:nvPr/>
        </p:nvSpPr>
        <p:spPr>
          <a:xfrm>
            <a:off x="720762" y="2103474"/>
            <a:ext cx="542469" cy="28613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5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789F98-39EC-49AD-916D-6991C7DE2A21}"/>
              </a:ext>
            </a:extLst>
          </p:cNvPr>
          <p:cNvSpPr/>
          <p:nvPr/>
        </p:nvSpPr>
        <p:spPr>
          <a:xfrm>
            <a:off x="1263231" y="2103474"/>
            <a:ext cx="542470" cy="28613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500" dirty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5AFD93-537B-4975-A33C-89A52B946CE5}"/>
              </a:ext>
            </a:extLst>
          </p:cNvPr>
          <p:cNvSpPr/>
          <p:nvPr/>
        </p:nvSpPr>
        <p:spPr>
          <a:xfrm>
            <a:off x="1805028" y="2103474"/>
            <a:ext cx="334334" cy="28613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500" dirty="0">
              <a:latin typeface="+mj-ea"/>
              <a:ea typeface="+mj-ea"/>
            </a:endParaRPr>
          </a:p>
        </p:txBody>
      </p:sp>
      <p:sp>
        <p:nvSpPr>
          <p:cNvPr id="9" name="TextBox 72">
            <a:extLst>
              <a:ext uri="{FF2B5EF4-FFF2-40B4-BE49-F238E27FC236}">
                <a16:creationId xmlns:a16="http://schemas.microsoft.com/office/drawing/2014/main" id="{80D2F776-CB4E-4EE1-A5EA-1A192D7AD262}"/>
              </a:ext>
            </a:extLst>
          </p:cNvPr>
          <p:cNvSpPr txBox="1"/>
          <p:nvPr/>
        </p:nvSpPr>
        <p:spPr>
          <a:xfrm>
            <a:off x="480464" y="2121976"/>
            <a:ext cx="1037492" cy="19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" b="1" dirty="0" err="1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인텔리빅스</a:t>
            </a:r>
            <a:endParaRPr lang="ko-KR" altLang="en-US" sz="500" b="1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72">
            <a:extLst>
              <a:ext uri="{FF2B5EF4-FFF2-40B4-BE49-F238E27FC236}">
                <a16:creationId xmlns:a16="http://schemas.microsoft.com/office/drawing/2014/main" id="{B015786C-F598-4D84-B203-14C901E3A412}"/>
              </a:ext>
            </a:extLst>
          </p:cNvPr>
          <p:cNvSpPr txBox="1"/>
          <p:nvPr/>
        </p:nvSpPr>
        <p:spPr>
          <a:xfrm>
            <a:off x="1015720" y="2132857"/>
            <a:ext cx="1037492" cy="19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CEO</a:t>
            </a:r>
            <a:r>
              <a:rPr lang="ko-KR" altLang="en-US" sz="5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의 말</a:t>
            </a:r>
          </a:p>
        </p:txBody>
      </p:sp>
      <p:sp>
        <p:nvSpPr>
          <p:cNvPr id="11" name="TextBox 72">
            <a:extLst>
              <a:ext uri="{FF2B5EF4-FFF2-40B4-BE49-F238E27FC236}">
                <a16:creationId xmlns:a16="http://schemas.microsoft.com/office/drawing/2014/main" id="{2361355B-8153-4AEF-A89E-B5AE354F6A78}"/>
              </a:ext>
            </a:extLst>
          </p:cNvPr>
          <p:cNvSpPr txBox="1"/>
          <p:nvPr/>
        </p:nvSpPr>
        <p:spPr>
          <a:xfrm>
            <a:off x="1445635" y="2132856"/>
            <a:ext cx="1037492" cy="19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연혁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3B7C48-61B2-40D0-A426-A185BC031279}"/>
              </a:ext>
            </a:extLst>
          </p:cNvPr>
          <p:cNvSpPr/>
          <p:nvPr/>
        </p:nvSpPr>
        <p:spPr>
          <a:xfrm>
            <a:off x="2137522" y="2103474"/>
            <a:ext cx="722467" cy="28613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500" dirty="0">
              <a:latin typeface="+mj-ea"/>
              <a:ea typeface="+mj-ea"/>
            </a:endParaRPr>
          </a:p>
        </p:txBody>
      </p:sp>
      <p:sp>
        <p:nvSpPr>
          <p:cNvPr id="13" name="TextBox 72">
            <a:extLst>
              <a:ext uri="{FF2B5EF4-FFF2-40B4-BE49-F238E27FC236}">
                <a16:creationId xmlns:a16="http://schemas.microsoft.com/office/drawing/2014/main" id="{5D3F4112-C262-4A9A-A16B-DA34AB126BC8}"/>
              </a:ext>
            </a:extLst>
          </p:cNvPr>
          <p:cNvSpPr txBox="1"/>
          <p:nvPr/>
        </p:nvSpPr>
        <p:spPr>
          <a:xfrm>
            <a:off x="1980009" y="2132856"/>
            <a:ext cx="1037492" cy="19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" dirty="0">
                <a:solidFill>
                  <a:schemeClr val="bg1"/>
                </a:solidFill>
                <a:latin typeface="+mj-ea"/>
                <a:ea typeface="+mj-ea"/>
              </a:rPr>
              <a:t>인증</a:t>
            </a:r>
            <a:r>
              <a:rPr lang="en-US" altLang="ko-KR" sz="500" dirty="0">
                <a:solidFill>
                  <a:schemeClr val="bg1"/>
                </a:solidFill>
                <a:latin typeface="+mj-ea"/>
                <a:ea typeface="+mj-ea"/>
              </a:rPr>
              <a:t>·</a:t>
            </a:r>
            <a:r>
              <a:rPr lang="ko-KR" altLang="en-US" sz="500" dirty="0">
                <a:solidFill>
                  <a:schemeClr val="bg1"/>
                </a:solidFill>
                <a:latin typeface="+mj-ea"/>
                <a:ea typeface="+mj-ea"/>
              </a:rPr>
              <a:t>수상</a:t>
            </a:r>
            <a:r>
              <a:rPr lang="en-US" altLang="ko-KR" sz="500" dirty="0">
                <a:solidFill>
                  <a:schemeClr val="bg1"/>
                </a:solidFill>
                <a:latin typeface="+mj-ea"/>
                <a:ea typeface="+mj-ea"/>
              </a:rPr>
              <a:t>·</a:t>
            </a:r>
            <a:r>
              <a:rPr lang="ko-KR" altLang="en-US" sz="500" dirty="0">
                <a:solidFill>
                  <a:schemeClr val="bg1"/>
                </a:solidFill>
                <a:latin typeface="+mj-ea"/>
                <a:ea typeface="+mj-ea"/>
              </a:rPr>
              <a:t>특허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67DC7E-A461-4B01-A44C-395B53DAF1EF}"/>
              </a:ext>
            </a:extLst>
          </p:cNvPr>
          <p:cNvSpPr txBox="1"/>
          <p:nvPr/>
        </p:nvSpPr>
        <p:spPr>
          <a:xfrm>
            <a:off x="492847" y="1772816"/>
            <a:ext cx="15087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기업정보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수상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E9C0A9-5433-4493-B492-A6C7D26941B0}"/>
              </a:ext>
            </a:extLst>
          </p:cNvPr>
          <p:cNvSpPr txBox="1"/>
          <p:nvPr/>
        </p:nvSpPr>
        <p:spPr>
          <a:xfrm>
            <a:off x="1485166" y="2535596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내역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904EAB-D4A5-425E-B2B4-BF4D7A04D9D1}"/>
              </a:ext>
            </a:extLst>
          </p:cNvPr>
          <p:cNvSpPr txBox="1"/>
          <p:nvPr/>
        </p:nvSpPr>
        <p:spPr>
          <a:xfrm>
            <a:off x="550615" y="2773921"/>
            <a:ext cx="25010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" b="0" dirty="0" err="1">
                <a:latin typeface="+mj-ea"/>
                <a:ea typeface="+mj-ea"/>
              </a:rPr>
              <a:t>인텔리빅스</a:t>
            </a:r>
            <a:r>
              <a:rPr lang="en-US" altLang="ko-KR" sz="500" b="0" dirty="0">
                <a:latin typeface="+mj-ea"/>
                <a:ea typeface="+mj-ea"/>
              </a:rPr>
              <a:t>(</a:t>
            </a:r>
            <a:r>
              <a:rPr lang="en-US" altLang="ko-KR" sz="500" b="0" dirty="0" err="1">
                <a:latin typeface="+mj-ea"/>
                <a:ea typeface="+mj-ea"/>
              </a:rPr>
              <a:t>IntelliVIX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r>
              <a:rPr lang="ko-KR" altLang="en-US" sz="500" b="0" dirty="0">
                <a:latin typeface="+mj-ea"/>
                <a:ea typeface="+mj-ea"/>
              </a:rPr>
              <a:t>의 </a:t>
            </a:r>
            <a:r>
              <a:rPr lang="en-US" altLang="ko-KR" sz="500" b="0" dirty="0">
                <a:latin typeface="+mj-ea"/>
                <a:ea typeface="+mj-ea"/>
              </a:rPr>
              <a:t>Vision AI</a:t>
            </a:r>
            <a:r>
              <a:rPr lang="ko-KR" altLang="en-US" sz="500" b="0" dirty="0">
                <a:latin typeface="+mj-ea"/>
                <a:ea typeface="+mj-ea"/>
              </a:rPr>
              <a:t> 기술은 공신력 있는 국내</a:t>
            </a:r>
            <a:r>
              <a:rPr lang="en-US" altLang="ko-KR" sz="500" b="0" dirty="0">
                <a:latin typeface="+mj-ea"/>
                <a:ea typeface="+mj-ea"/>
              </a:rPr>
              <a:t>/</a:t>
            </a:r>
            <a:r>
              <a:rPr lang="ko-KR" altLang="en-US" sz="500" b="0" dirty="0">
                <a:latin typeface="+mj-ea"/>
                <a:ea typeface="+mj-ea"/>
              </a:rPr>
              <a:t>외 주요 인증을 통해 </a:t>
            </a:r>
            <a:endParaRPr lang="en-US" altLang="ko-KR" sz="500" b="0" dirty="0">
              <a:latin typeface="+mj-ea"/>
              <a:ea typeface="+mj-ea"/>
            </a:endParaRPr>
          </a:p>
          <a:p>
            <a:pPr algn="ctr"/>
            <a:r>
              <a:rPr lang="ko-KR" altLang="en-US" sz="500" b="0" dirty="0">
                <a:latin typeface="+mj-ea"/>
                <a:ea typeface="+mj-ea"/>
              </a:rPr>
              <a:t>최고의 기술 기업으로 인정받고 있습니다</a:t>
            </a:r>
            <a:r>
              <a:rPr lang="en-US" altLang="ko-KR" sz="500" b="0" dirty="0">
                <a:latin typeface="+mj-ea"/>
                <a:ea typeface="+mj-ea"/>
              </a:rPr>
              <a:t>. </a:t>
            </a:r>
          </a:p>
        </p:txBody>
      </p:sp>
      <p:pic>
        <p:nvPicPr>
          <p:cNvPr id="17" name="Picture 56">
            <a:extLst>
              <a:ext uri="{FF2B5EF4-FFF2-40B4-BE49-F238E27FC236}">
                <a16:creationId xmlns:a16="http://schemas.microsoft.com/office/drawing/2014/main" id="{0EB59305-548C-4F00-BA20-AA7D246959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87"/>
          <a:stretch/>
        </p:blipFill>
        <p:spPr>
          <a:xfrm>
            <a:off x="1028742" y="4208602"/>
            <a:ext cx="489214" cy="3032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60">
            <a:extLst>
              <a:ext uri="{FF2B5EF4-FFF2-40B4-BE49-F238E27FC236}">
                <a16:creationId xmlns:a16="http://schemas.microsoft.com/office/drawing/2014/main" id="{03F2052C-2D07-466C-AE33-9FD58E328C6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3" r="51584"/>
          <a:stretch/>
        </p:blipFill>
        <p:spPr>
          <a:xfrm>
            <a:off x="969812" y="3225833"/>
            <a:ext cx="586837" cy="3637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61">
            <a:extLst>
              <a:ext uri="{FF2B5EF4-FFF2-40B4-BE49-F238E27FC236}">
                <a16:creationId xmlns:a16="http://schemas.microsoft.com/office/drawing/2014/main" id="{83FD3124-0095-46A7-8BAC-52E83CDE92A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2" r="25775"/>
          <a:stretch/>
        </p:blipFill>
        <p:spPr>
          <a:xfrm>
            <a:off x="2034455" y="3219212"/>
            <a:ext cx="586837" cy="3637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2" descr="뉴스]GS인증 획득 - Smart Convergence Billing">
            <a:extLst>
              <a:ext uri="{FF2B5EF4-FFF2-40B4-BE49-F238E27FC236}">
                <a16:creationId xmlns:a16="http://schemas.microsoft.com/office/drawing/2014/main" id="{19E440DB-065C-4C53-8FCF-2FFF0C6CD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887" y="4024173"/>
            <a:ext cx="800761" cy="56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0E41BCF1-99A2-47C2-9B94-E3DFC0EE45FC}"/>
              </a:ext>
            </a:extLst>
          </p:cNvPr>
          <p:cNvSpPr txBox="1">
            <a:spLocks/>
          </p:cNvSpPr>
          <p:nvPr/>
        </p:nvSpPr>
        <p:spPr>
          <a:xfrm>
            <a:off x="866909" y="4546486"/>
            <a:ext cx="783104" cy="150283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ko-KR" altLang="en-US" sz="500" b="1" dirty="0">
                <a:latin typeface="+mn-ea"/>
                <a:ea typeface="+mn-ea"/>
              </a:rPr>
              <a:t>영국 </a:t>
            </a:r>
            <a:r>
              <a:rPr lang="en-US" altLang="ko-KR" sz="500" b="1" dirty="0">
                <a:latin typeface="+mn-ea"/>
                <a:ea typeface="+mn-ea"/>
              </a:rPr>
              <a:t>CPNI </a:t>
            </a:r>
            <a:r>
              <a:rPr lang="ko-KR" altLang="en-US" sz="500" b="1" dirty="0">
                <a:latin typeface="+mn-ea"/>
                <a:ea typeface="+mn-ea"/>
              </a:rPr>
              <a:t>인증</a:t>
            </a:r>
            <a:endParaRPr lang="en-US" altLang="ko-KR" sz="500" b="1" dirty="0">
              <a:latin typeface="+mn-ea"/>
              <a:ea typeface="+mn-ea"/>
            </a:endParaRPr>
          </a:p>
          <a:p>
            <a:pPr>
              <a:lnSpc>
                <a:spcPct val="110000"/>
              </a:lnSpc>
            </a:pPr>
            <a:r>
              <a:rPr lang="en-US" altLang="ko-KR" sz="500" b="0" spc="-100" dirty="0">
                <a:latin typeface="+mn-ea"/>
                <a:ea typeface="+mn-ea"/>
                <a:cs typeface="Aharoni" panose="02010803020104030203" pitchFamily="2" charset="-79"/>
              </a:rPr>
              <a:t>(</a:t>
            </a:r>
            <a:r>
              <a:rPr lang="ko-KR" altLang="en-US" sz="500" b="0" spc="-100" dirty="0">
                <a:latin typeface="+mn-ea"/>
                <a:ea typeface="+mn-ea"/>
                <a:cs typeface="Aharoni" panose="02010803020104030203" pitchFamily="2" charset="-79"/>
              </a:rPr>
              <a:t>구 </a:t>
            </a:r>
            <a:r>
              <a:rPr lang="en-US" altLang="ko-KR" sz="500" b="0" spc="-100" dirty="0" err="1">
                <a:latin typeface="+mn-ea"/>
                <a:ea typeface="+mn-ea"/>
                <a:cs typeface="Aharoni" panose="02010803020104030203" pitchFamily="2" charset="-79"/>
              </a:rPr>
              <a:t>i</a:t>
            </a:r>
            <a:r>
              <a:rPr lang="en-US" altLang="ko-KR" sz="500" b="0" spc="-100" dirty="0">
                <a:latin typeface="+mn-ea"/>
                <a:ea typeface="+mn-ea"/>
                <a:cs typeface="Aharoni" panose="02010803020104030203" pitchFamily="2" charset="-79"/>
              </a:rPr>
              <a:t>-LIDS)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B0579DC-6B7A-4594-A3D8-DEBAFE2044E3}"/>
              </a:ext>
            </a:extLst>
          </p:cNvPr>
          <p:cNvSpPr txBox="1">
            <a:spLocks/>
          </p:cNvSpPr>
          <p:nvPr/>
        </p:nvSpPr>
        <p:spPr>
          <a:xfrm>
            <a:off x="785182" y="3612861"/>
            <a:ext cx="956095" cy="155242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ko-KR" altLang="en-US" sz="500" b="1" dirty="0">
                <a:latin typeface="+mn-ea"/>
                <a:ea typeface="+mn-ea"/>
              </a:rPr>
              <a:t>한국인터넷진흥원</a:t>
            </a:r>
            <a:r>
              <a:rPr lang="en-US" altLang="ko-KR" sz="500" b="1" dirty="0">
                <a:latin typeface="+mn-ea"/>
                <a:ea typeface="+mn-ea"/>
              </a:rPr>
              <a:t>(KISA)</a:t>
            </a:r>
          </a:p>
          <a:p>
            <a:pPr>
              <a:lnSpc>
                <a:spcPct val="110000"/>
              </a:lnSpc>
            </a:pPr>
            <a:r>
              <a:rPr lang="ko-KR" altLang="en-US" sz="500" b="0" dirty="0">
                <a:latin typeface="+mn-ea"/>
                <a:ea typeface="+mn-ea"/>
              </a:rPr>
              <a:t>지능형 </a:t>
            </a:r>
            <a:r>
              <a:rPr lang="en-US" altLang="ko-KR" sz="500" b="0" dirty="0">
                <a:latin typeface="+mn-ea"/>
                <a:ea typeface="+mn-ea"/>
              </a:rPr>
              <a:t>CCTV </a:t>
            </a:r>
            <a:r>
              <a:rPr lang="ko-KR" altLang="en-US" sz="500" b="0" dirty="0">
                <a:latin typeface="+mn-ea"/>
                <a:ea typeface="+mn-ea"/>
              </a:rPr>
              <a:t>성능인증 </a:t>
            </a:r>
            <a:r>
              <a:rPr lang="en-US" altLang="ko-KR" sz="500" b="0" dirty="0">
                <a:latin typeface="+mn-ea"/>
                <a:ea typeface="+mn-ea"/>
              </a:rPr>
              <a:t>1</a:t>
            </a:r>
            <a:r>
              <a:rPr lang="ko-KR" altLang="en-US" sz="500" b="0" dirty="0">
                <a:latin typeface="+mn-ea"/>
                <a:ea typeface="+mn-ea"/>
              </a:rPr>
              <a:t>호</a:t>
            </a:r>
            <a:endParaRPr lang="en-US" altLang="ko-KR" sz="500" b="0" dirty="0">
              <a:latin typeface="+mn-ea"/>
              <a:ea typeface="+mn-ea"/>
            </a:endParaRPr>
          </a:p>
          <a:p>
            <a:pPr>
              <a:lnSpc>
                <a:spcPct val="110000"/>
              </a:lnSpc>
            </a:pPr>
            <a:r>
              <a:rPr lang="ko-KR" altLang="en-US" sz="500" b="0" spc="-100" dirty="0">
                <a:latin typeface="+mn-ea"/>
                <a:ea typeface="+mn-ea"/>
                <a:cs typeface="Aharoni" panose="02010803020104030203" pitchFamily="2" charset="-79"/>
              </a:rPr>
              <a:t>민간 </a:t>
            </a:r>
            <a:r>
              <a:rPr lang="en-US" altLang="ko-KR" sz="500" b="0" spc="-100" dirty="0">
                <a:latin typeface="+mn-ea"/>
                <a:ea typeface="+mn-ea"/>
                <a:cs typeface="Aharoni" panose="02010803020104030203" pitchFamily="2" charset="-79"/>
              </a:rPr>
              <a:t>/ </a:t>
            </a:r>
            <a:r>
              <a:rPr lang="ko-KR" altLang="en-US" sz="500" b="0" spc="-100" dirty="0">
                <a:latin typeface="+mn-ea"/>
                <a:ea typeface="+mn-ea"/>
                <a:cs typeface="Aharoni" panose="02010803020104030203" pitchFamily="2" charset="-79"/>
              </a:rPr>
              <a:t>방위 사업 인증 보유 </a:t>
            </a:r>
            <a:endParaRPr lang="en-US" altLang="ko-KR" sz="500" b="0" spc="-100" dirty="0">
              <a:latin typeface="+mn-ea"/>
              <a:ea typeface="+mn-ea"/>
              <a:cs typeface="Aharoni" panose="02010803020104030203" pitchFamily="2" charset="-79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E11D1516-C35D-49C9-88DE-13BE564BBBB8}"/>
              </a:ext>
            </a:extLst>
          </p:cNvPr>
          <p:cNvSpPr txBox="1">
            <a:spLocks/>
          </p:cNvSpPr>
          <p:nvPr/>
        </p:nvSpPr>
        <p:spPr>
          <a:xfrm>
            <a:off x="1849825" y="3629126"/>
            <a:ext cx="956095" cy="116544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ko-KR" altLang="en-US" sz="500" b="1" dirty="0">
                <a:latin typeface="+mn-ea"/>
                <a:ea typeface="+mn-ea"/>
              </a:rPr>
              <a:t>한국인터넷진흥원</a:t>
            </a:r>
            <a:r>
              <a:rPr lang="en-US" altLang="ko-KR" sz="500" b="1" dirty="0">
                <a:latin typeface="+mn-ea"/>
                <a:ea typeface="+mn-ea"/>
              </a:rPr>
              <a:t>(KISA)</a:t>
            </a:r>
          </a:p>
          <a:p>
            <a:pPr>
              <a:lnSpc>
                <a:spcPct val="110000"/>
              </a:lnSpc>
            </a:pPr>
            <a:r>
              <a:rPr lang="ko-KR" altLang="en-US" sz="500" b="0" dirty="0">
                <a:latin typeface="+mn-ea"/>
                <a:ea typeface="+mn-ea"/>
              </a:rPr>
              <a:t>바이오인식얼굴 성능인증</a:t>
            </a:r>
            <a:endParaRPr lang="en-US" altLang="ko-KR" sz="500" b="0" spc="-100" dirty="0">
              <a:latin typeface="+mn-ea"/>
              <a:ea typeface="+mn-ea"/>
              <a:cs typeface="Aharoni" panose="02010803020104030203" pitchFamily="2" charset="-79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AFA1108F-87A4-4DBA-98FF-A1206BAF2168}"/>
              </a:ext>
            </a:extLst>
          </p:cNvPr>
          <p:cNvSpPr txBox="1">
            <a:spLocks/>
          </p:cNvSpPr>
          <p:nvPr/>
        </p:nvSpPr>
        <p:spPr>
          <a:xfrm>
            <a:off x="1937887" y="4525251"/>
            <a:ext cx="783104" cy="150283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ko-KR" sz="500" b="1" spc="-100" dirty="0">
                <a:latin typeface="+mn-ea"/>
                <a:ea typeface="+mn-ea"/>
                <a:cs typeface="Aharoni" panose="02010803020104030203" pitchFamily="2" charset="-79"/>
              </a:rPr>
              <a:t>GS</a:t>
            </a:r>
            <a:r>
              <a:rPr lang="ko-KR" altLang="en-US" sz="500" b="1" spc="-100" dirty="0">
                <a:latin typeface="+mn-ea"/>
                <a:ea typeface="+mn-ea"/>
                <a:cs typeface="Aharoni" panose="02010803020104030203" pitchFamily="2" charset="-79"/>
              </a:rPr>
              <a:t> 인증 </a:t>
            </a:r>
            <a:endParaRPr lang="en-US" altLang="ko-KR" sz="500" spc="-100" dirty="0">
              <a:latin typeface="+mn-ea"/>
              <a:ea typeface="+mn-ea"/>
              <a:cs typeface="Aharoni" panose="02010803020104030203" pitchFamily="2" charset="-79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3743B3-8DC8-4FA5-BC5F-A5F4AF4BBE0B}"/>
              </a:ext>
            </a:extLst>
          </p:cNvPr>
          <p:cNvSpPr/>
          <p:nvPr/>
        </p:nvSpPr>
        <p:spPr bwMode="auto">
          <a:xfrm>
            <a:off x="1936320" y="4024173"/>
            <a:ext cx="783104" cy="720080"/>
          </a:xfrm>
          <a:prstGeom prst="rect">
            <a:avLst/>
          </a:prstGeom>
          <a:solidFill>
            <a:schemeClr val="bg1">
              <a:alpha val="91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98D9BB-83EC-4229-BD27-EB5A4FF47618}"/>
              </a:ext>
            </a:extLst>
          </p:cNvPr>
          <p:cNvSpPr txBox="1"/>
          <p:nvPr/>
        </p:nvSpPr>
        <p:spPr>
          <a:xfrm>
            <a:off x="1945932" y="4246495"/>
            <a:ext cx="783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정보</a:t>
            </a:r>
            <a:endParaRPr lang="en-US" altLang="ko-KR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설명 글 노출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856F0B-53E1-462B-940A-D1CC61FB94CA}"/>
              </a:ext>
            </a:extLst>
          </p:cNvPr>
          <p:cNvSpPr txBox="1"/>
          <p:nvPr/>
        </p:nvSpPr>
        <p:spPr>
          <a:xfrm>
            <a:off x="1703631" y="4922952"/>
            <a:ext cx="292388" cy="15805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700" b="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BE21D0-CD2E-465C-985B-C169315B2A7D}"/>
              </a:ext>
            </a:extLst>
          </p:cNvPr>
          <p:cNvSpPr txBox="1"/>
          <p:nvPr/>
        </p:nvSpPr>
        <p:spPr>
          <a:xfrm>
            <a:off x="1502501" y="5157192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수상 내역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9B9EE9-4816-4DA8-AB4F-FCD3222AA90A}"/>
              </a:ext>
            </a:extLst>
          </p:cNvPr>
          <p:cNvSpPr txBox="1"/>
          <p:nvPr/>
        </p:nvSpPr>
        <p:spPr>
          <a:xfrm>
            <a:off x="535684" y="5427346"/>
            <a:ext cx="253146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 err="1">
                <a:latin typeface="+mj-ea"/>
                <a:ea typeface="+mj-ea"/>
              </a:rPr>
              <a:t>인텔리빅스</a:t>
            </a:r>
            <a:r>
              <a:rPr lang="en-US" altLang="ko-KR" sz="500" b="0" dirty="0">
                <a:latin typeface="+mj-ea"/>
                <a:ea typeface="+mj-ea"/>
              </a:rPr>
              <a:t>(</a:t>
            </a:r>
            <a:r>
              <a:rPr lang="en-US" altLang="ko-KR" sz="500" b="0" dirty="0" err="1">
                <a:latin typeface="+mj-ea"/>
                <a:ea typeface="+mj-ea"/>
              </a:rPr>
              <a:t>IntelliVIX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r>
              <a:rPr lang="ko-KR" altLang="en-US" sz="500" b="0" dirty="0">
                <a:latin typeface="+mj-ea"/>
                <a:ea typeface="+mj-ea"/>
              </a:rPr>
              <a:t>는 더 나은 사회를 만들기 위해 계속해서 발전하고 있습니다</a:t>
            </a:r>
            <a:r>
              <a:rPr lang="en-US" altLang="ko-KR" sz="500" b="0" dirty="0">
                <a:latin typeface="+mj-ea"/>
                <a:ea typeface="+mj-ea"/>
              </a:rPr>
              <a:t>.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E4516E0-890C-45D0-86E9-629B1D9039A4}"/>
              </a:ext>
            </a:extLst>
          </p:cNvPr>
          <p:cNvGrpSpPr/>
          <p:nvPr/>
        </p:nvGrpSpPr>
        <p:grpSpPr>
          <a:xfrm>
            <a:off x="4178300" y="2021844"/>
            <a:ext cx="484691" cy="580124"/>
            <a:chOff x="7544399" y="4209378"/>
            <a:chExt cx="847200" cy="564143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C630A97-93B5-479B-A6E0-0F4D0AA70449}"/>
                </a:ext>
              </a:extLst>
            </p:cNvPr>
            <p:cNvSpPr/>
            <p:nvPr/>
          </p:nvSpPr>
          <p:spPr>
            <a:xfrm>
              <a:off x="7544399" y="4209378"/>
              <a:ext cx="847200" cy="5641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525DF27-E706-4CD8-9CB7-43BDCF2AD5E9}"/>
                </a:ext>
              </a:extLst>
            </p:cNvPr>
            <p:cNvCxnSpPr>
              <a:cxnSpLocks/>
            </p:cNvCxnSpPr>
            <p:nvPr/>
          </p:nvCxnSpPr>
          <p:spPr>
            <a:xfrm>
              <a:off x="7544399" y="4209378"/>
              <a:ext cx="830077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5EA21D45-74CE-42D7-9FA1-08BD95D7F4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399" y="4209378"/>
              <a:ext cx="847199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93820B9-6504-4CA6-AD75-0231A688E7BD}"/>
              </a:ext>
            </a:extLst>
          </p:cNvPr>
          <p:cNvGrpSpPr/>
          <p:nvPr/>
        </p:nvGrpSpPr>
        <p:grpSpPr>
          <a:xfrm>
            <a:off x="5234213" y="2025148"/>
            <a:ext cx="484691" cy="580124"/>
            <a:chOff x="7544399" y="4209378"/>
            <a:chExt cx="847200" cy="56414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F6765C3-5FD0-4AAC-9E2D-86FC3475C48A}"/>
                </a:ext>
              </a:extLst>
            </p:cNvPr>
            <p:cNvSpPr/>
            <p:nvPr/>
          </p:nvSpPr>
          <p:spPr>
            <a:xfrm>
              <a:off x="7544399" y="4209378"/>
              <a:ext cx="847200" cy="5641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328ADB5-21DB-4704-A05A-D0FA7841883E}"/>
                </a:ext>
              </a:extLst>
            </p:cNvPr>
            <p:cNvCxnSpPr>
              <a:cxnSpLocks/>
            </p:cNvCxnSpPr>
            <p:nvPr/>
          </p:nvCxnSpPr>
          <p:spPr>
            <a:xfrm>
              <a:off x="7544399" y="4209378"/>
              <a:ext cx="830077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F0BF05DB-ACBE-4A9A-B4A0-CF6D40D8AD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399" y="4209378"/>
              <a:ext cx="847199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1BDA55A-CD82-4CE4-BF31-8729FAD9A3BF}"/>
              </a:ext>
            </a:extLst>
          </p:cNvPr>
          <p:cNvGrpSpPr/>
          <p:nvPr/>
        </p:nvGrpSpPr>
        <p:grpSpPr>
          <a:xfrm>
            <a:off x="4181221" y="3346388"/>
            <a:ext cx="484691" cy="580124"/>
            <a:chOff x="7544399" y="4209378"/>
            <a:chExt cx="847200" cy="56414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323BD49-E968-4F25-B01D-AC4C5CBA8969}"/>
                </a:ext>
              </a:extLst>
            </p:cNvPr>
            <p:cNvSpPr/>
            <p:nvPr/>
          </p:nvSpPr>
          <p:spPr>
            <a:xfrm>
              <a:off x="7544399" y="4209378"/>
              <a:ext cx="847200" cy="5641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116770B3-0B3F-4498-9BA5-B96B5E07E95F}"/>
                </a:ext>
              </a:extLst>
            </p:cNvPr>
            <p:cNvCxnSpPr>
              <a:cxnSpLocks/>
            </p:cNvCxnSpPr>
            <p:nvPr/>
          </p:nvCxnSpPr>
          <p:spPr>
            <a:xfrm>
              <a:off x="7544399" y="4209378"/>
              <a:ext cx="830077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57A79FF9-26D5-47CC-A007-971854554D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399" y="4209378"/>
              <a:ext cx="847199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itle 1">
            <a:extLst>
              <a:ext uri="{FF2B5EF4-FFF2-40B4-BE49-F238E27FC236}">
                <a16:creationId xmlns:a16="http://schemas.microsoft.com/office/drawing/2014/main" id="{F912FE30-4702-4F52-9D82-882FF8A759BF}"/>
              </a:ext>
            </a:extLst>
          </p:cNvPr>
          <p:cNvSpPr txBox="1">
            <a:spLocks/>
          </p:cNvSpPr>
          <p:nvPr/>
        </p:nvSpPr>
        <p:spPr>
          <a:xfrm>
            <a:off x="3742908" y="2644598"/>
            <a:ext cx="1341977" cy="439683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ko-KR" altLang="en-US" sz="500" b="1" dirty="0">
                <a:latin typeface="+mn-ea"/>
                <a:ea typeface="+mn-ea"/>
              </a:rPr>
              <a:t>상용 </a:t>
            </a:r>
            <a:r>
              <a:rPr lang="en-US" altLang="ko-KR" sz="500" b="1" dirty="0">
                <a:latin typeface="+mn-ea"/>
                <a:ea typeface="+mn-ea"/>
              </a:rPr>
              <a:t>SW </a:t>
            </a:r>
            <a:r>
              <a:rPr lang="ko-KR" altLang="en-US" sz="500" b="1" dirty="0">
                <a:latin typeface="+mn-ea"/>
                <a:ea typeface="+mn-ea"/>
              </a:rPr>
              <a:t>부문</a:t>
            </a:r>
            <a:endParaRPr lang="en-US" altLang="ko-KR" sz="500" b="1" dirty="0">
              <a:latin typeface="+mn-ea"/>
              <a:ea typeface="+mn-ea"/>
            </a:endParaRPr>
          </a:p>
          <a:p>
            <a:pPr>
              <a:lnSpc>
                <a:spcPct val="110000"/>
              </a:lnSpc>
            </a:pPr>
            <a:r>
              <a:rPr lang="ko-KR" altLang="en-US" sz="500" spc="-100" dirty="0">
                <a:latin typeface="+mn-ea"/>
                <a:ea typeface="+mn-ea"/>
                <a:cs typeface="Aharoni" panose="02010803020104030203" pitchFamily="2" charset="-79"/>
              </a:rPr>
              <a:t>지능형 영상분석 솔루션</a:t>
            </a:r>
            <a:endParaRPr lang="en-US" altLang="ko-KR" sz="500" spc="-100" dirty="0">
              <a:latin typeface="+mn-ea"/>
              <a:ea typeface="+mn-ea"/>
              <a:cs typeface="Aharoni" panose="02010803020104030203" pitchFamily="2" charset="-79"/>
            </a:endParaRPr>
          </a:p>
          <a:p>
            <a:pPr>
              <a:lnSpc>
                <a:spcPct val="110000"/>
              </a:lnSpc>
            </a:pPr>
            <a:r>
              <a:rPr lang="ko-KR" altLang="en-US" sz="500" b="0" spc="-100" dirty="0">
                <a:latin typeface="+mn-ea"/>
                <a:ea typeface="+mn-ea"/>
                <a:cs typeface="Aharoni" panose="02010803020104030203" pitchFamily="2" charset="-79"/>
              </a:rPr>
              <a:t>우수한 품질의 소프트웨어</a:t>
            </a:r>
            <a:endParaRPr lang="en-US" altLang="ko-KR" sz="500" b="0" spc="-100" dirty="0">
              <a:latin typeface="+mn-ea"/>
              <a:ea typeface="+mn-ea"/>
              <a:cs typeface="Aharoni" panose="02010803020104030203" pitchFamily="2" charset="-79"/>
            </a:endParaRPr>
          </a:p>
          <a:p>
            <a:pPr>
              <a:lnSpc>
                <a:spcPct val="110000"/>
              </a:lnSpc>
            </a:pPr>
            <a:r>
              <a:rPr lang="ko-KR" altLang="en-US" sz="500" b="0" spc="-100" dirty="0">
                <a:latin typeface="+mn-ea"/>
                <a:ea typeface="+mn-ea"/>
                <a:cs typeface="Aharoni" panose="02010803020104030203" pitchFamily="2" charset="-79"/>
              </a:rPr>
              <a:t>개발 및 보급 공로</a:t>
            </a:r>
            <a:endParaRPr lang="en-US" altLang="ko-KR" sz="500" b="0" spc="-100" dirty="0">
              <a:latin typeface="+mn-ea"/>
              <a:ea typeface="+mn-ea"/>
              <a:cs typeface="Aharoni" panose="02010803020104030203" pitchFamily="2" charset="-79"/>
            </a:endParaRPr>
          </a:p>
          <a:p>
            <a:pPr>
              <a:lnSpc>
                <a:spcPct val="110000"/>
              </a:lnSpc>
            </a:pPr>
            <a:r>
              <a:rPr lang="en-US" altLang="ko-KR" sz="500" b="0" spc="-100" dirty="0">
                <a:latin typeface="+mn-ea"/>
                <a:ea typeface="+mn-ea"/>
                <a:cs typeface="Aharoni" panose="02010803020104030203" pitchFamily="2" charset="-79"/>
              </a:rPr>
              <a:t>(2021)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5A9ED13F-F6A2-4579-BB39-9FEC7C65DE29}"/>
              </a:ext>
            </a:extLst>
          </p:cNvPr>
          <p:cNvSpPr txBox="1">
            <a:spLocks/>
          </p:cNvSpPr>
          <p:nvPr/>
        </p:nvSpPr>
        <p:spPr>
          <a:xfrm>
            <a:off x="4956790" y="2644598"/>
            <a:ext cx="1071043" cy="345212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ko-KR" altLang="en-US" sz="500" b="1" dirty="0">
                <a:latin typeface="+mn-ea"/>
                <a:ea typeface="+mn-ea"/>
              </a:rPr>
              <a:t>중소벤처기업부</a:t>
            </a:r>
            <a:endParaRPr lang="en-US" altLang="ko-KR" sz="500" b="1" dirty="0">
              <a:latin typeface="+mn-ea"/>
              <a:ea typeface="+mn-ea"/>
            </a:endParaRPr>
          </a:p>
          <a:p>
            <a:pPr>
              <a:lnSpc>
                <a:spcPct val="110000"/>
              </a:lnSpc>
            </a:pPr>
            <a:r>
              <a:rPr lang="ko-KR" altLang="en-US" sz="500" spc="-100" dirty="0" err="1">
                <a:latin typeface="+mn-ea"/>
                <a:ea typeface="+mn-ea"/>
                <a:cs typeface="Aharoni" panose="02010803020104030203" pitchFamily="2" charset="-79"/>
              </a:rPr>
              <a:t>장관상</a:t>
            </a:r>
            <a:endParaRPr lang="en-US" altLang="ko-KR" sz="500" spc="-100" dirty="0">
              <a:latin typeface="+mn-ea"/>
              <a:ea typeface="+mn-ea"/>
              <a:cs typeface="Aharoni" panose="02010803020104030203" pitchFamily="2" charset="-79"/>
            </a:endParaRPr>
          </a:p>
          <a:p>
            <a:pPr>
              <a:lnSpc>
                <a:spcPct val="110000"/>
              </a:lnSpc>
            </a:pPr>
            <a:r>
              <a:rPr lang="ko-KR" altLang="en-US" sz="500" b="0" spc="-100" dirty="0">
                <a:latin typeface="+mn-ea"/>
                <a:ea typeface="+mn-ea"/>
                <a:cs typeface="Aharoni" panose="02010803020104030203" pitchFamily="2" charset="-79"/>
              </a:rPr>
              <a:t>벤처기업 경영 및 생산성</a:t>
            </a:r>
            <a:endParaRPr lang="en-US" altLang="ko-KR" sz="500" b="0" spc="-100" dirty="0">
              <a:latin typeface="+mn-ea"/>
              <a:ea typeface="+mn-ea"/>
              <a:cs typeface="Aharoni" panose="02010803020104030203" pitchFamily="2" charset="-79"/>
            </a:endParaRPr>
          </a:p>
          <a:p>
            <a:pPr>
              <a:lnSpc>
                <a:spcPct val="110000"/>
              </a:lnSpc>
            </a:pPr>
            <a:r>
              <a:rPr lang="ko-KR" altLang="en-US" sz="500" b="0" spc="-100" dirty="0">
                <a:latin typeface="+mn-ea"/>
                <a:ea typeface="+mn-ea"/>
                <a:cs typeface="Aharoni" panose="02010803020104030203" pitchFamily="2" charset="-79"/>
              </a:rPr>
              <a:t>향상을 통한 국가 산업</a:t>
            </a:r>
            <a:endParaRPr lang="en-US" altLang="ko-KR" sz="500" b="0" spc="-100" dirty="0">
              <a:latin typeface="+mn-ea"/>
              <a:ea typeface="+mn-ea"/>
              <a:cs typeface="Aharoni" panose="02010803020104030203" pitchFamily="2" charset="-79"/>
            </a:endParaRPr>
          </a:p>
          <a:p>
            <a:pPr>
              <a:lnSpc>
                <a:spcPct val="110000"/>
              </a:lnSpc>
            </a:pPr>
            <a:r>
              <a:rPr lang="ko-KR" altLang="en-US" sz="500" b="0" spc="-100" dirty="0">
                <a:latin typeface="+mn-ea"/>
                <a:ea typeface="+mn-ea"/>
                <a:cs typeface="Aharoni" panose="02010803020104030203" pitchFamily="2" charset="-79"/>
              </a:rPr>
              <a:t>발전 공로</a:t>
            </a:r>
            <a:endParaRPr lang="en-US" altLang="ko-KR" sz="500" b="0" spc="-100" dirty="0">
              <a:latin typeface="+mn-ea"/>
              <a:ea typeface="+mn-ea"/>
              <a:cs typeface="Aharoni" panose="02010803020104030203" pitchFamily="2" charset="-79"/>
            </a:endParaRPr>
          </a:p>
          <a:p>
            <a:pPr>
              <a:lnSpc>
                <a:spcPct val="110000"/>
              </a:lnSpc>
            </a:pPr>
            <a:r>
              <a:rPr lang="en-US" altLang="ko-KR" sz="500" b="0" spc="-100" dirty="0">
                <a:latin typeface="+mn-ea"/>
                <a:ea typeface="+mn-ea"/>
                <a:cs typeface="Aharoni" panose="02010803020104030203" pitchFamily="2" charset="-79"/>
              </a:rPr>
              <a:t>(2020)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94E5CBFB-5994-4531-B9CD-94D6FF275591}"/>
              </a:ext>
            </a:extLst>
          </p:cNvPr>
          <p:cNvSpPr txBox="1">
            <a:spLocks/>
          </p:cNvSpPr>
          <p:nvPr/>
        </p:nvSpPr>
        <p:spPr>
          <a:xfrm>
            <a:off x="3878374" y="3962798"/>
            <a:ext cx="1071043" cy="345212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ko-KR" altLang="en-US" sz="500" b="1" dirty="0">
                <a:latin typeface="+mn-ea"/>
                <a:ea typeface="+mn-ea"/>
              </a:rPr>
              <a:t>산업통상자원부</a:t>
            </a:r>
            <a:endParaRPr lang="en-US" altLang="ko-KR" sz="500" b="1" dirty="0">
              <a:latin typeface="+mn-ea"/>
              <a:ea typeface="+mn-ea"/>
            </a:endParaRPr>
          </a:p>
          <a:p>
            <a:pPr>
              <a:lnSpc>
                <a:spcPct val="110000"/>
              </a:lnSpc>
            </a:pPr>
            <a:r>
              <a:rPr lang="ko-KR" altLang="en-US" sz="500" spc="-100" dirty="0" err="1">
                <a:latin typeface="+mn-ea"/>
                <a:ea typeface="+mn-ea"/>
                <a:cs typeface="Aharoni" panose="02010803020104030203" pitchFamily="2" charset="-79"/>
              </a:rPr>
              <a:t>장관상</a:t>
            </a:r>
            <a:endParaRPr lang="en-US" altLang="ko-KR" sz="500" spc="-100" dirty="0">
              <a:latin typeface="+mn-ea"/>
              <a:ea typeface="+mn-ea"/>
              <a:cs typeface="Aharoni" panose="02010803020104030203" pitchFamily="2" charset="-79"/>
            </a:endParaRPr>
          </a:p>
          <a:p>
            <a:pPr>
              <a:lnSpc>
                <a:spcPct val="110000"/>
              </a:lnSpc>
            </a:pPr>
            <a:r>
              <a:rPr lang="ko-KR" altLang="en-US" sz="500" b="0" spc="-100" dirty="0">
                <a:latin typeface="+mn-ea"/>
                <a:ea typeface="+mn-ea"/>
                <a:cs typeface="Aharoni" panose="02010803020104030203" pitchFamily="2" charset="-79"/>
              </a:rPr>
              <a:t>생산성 향상 활동을 통한</a:t>
            </a:r>
            <a:endParaRPr lang="en-US" altLang="ko-KR" sz="500" b="0" spc="-100" dirty="0">
              <a:latin typeface="+mn-ea"/>
              <a:ea typeface="+mn-ea"/>
              <a:cs typeface="Aharoni" panose="02010803020104030203" pitchFamily="2" charset="-79"/>
            </a:endParaRPr>
          </a:p>
          <a:p>
            <a:pPr>
              <a:lnSpc>
                <a:spcPct val="110000"/>
              </a:lnSpc>
            </a:pPr>
            <a:r>
              <a:rPr lang="ko-KR" altLang="en-US" sz="500" b="0" spc="-100" dirty="0">
                <a:latin typeface="+mn-ea"/>
                <a:ea typeface="+mn-ea"/>
                <a:cs typeface="Aharoni" panose="02010803020104030203" pitchFamily="2" charset="-79"/>
              </a:rPr>
              <a:t>국가 경제 발전 기여</a:t>
            </a:r>
            <a:endParaRPr lang="en-US" altLang="ko-KR" sz="500" b="0" spc="-100" dirty="0">
              <a:latin typeface="+mn-ea"/>
              <a:ea typeface="+mn-ea"/>
              <a:cs typeface="Aharoni" panose="02010803020104030203" pitchFamily="2" charset="-79"/>
            </a:endParaRPr>
          </a:p>
          <a:p>
            <a:pPr>
              <a:lnSpc>
                <a:spcPct val="110000"/>
              </a:lnSpc>
            </a:pPr>
            <a:r>
              <a:rPr lang="en-US" altLang="ko-KR" sz="500" b="0" spc="-100" dirty="0">
                <a:latin typeface="+mn-ea"/>
                <a:ea typeface="+mn-ea"/>
                <a:cs typeface="Aharoni" panose="02010803020104030203" pitchFamily="2" charset="-79"/>
              </a:rPr>
              <a:t>(2020)</a:t>
            </a: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8B9B2F6E-38CB-4961-A72C-4E80BF5D40A7}"/>
              </a:ext>
            </a:extLst>
          </p:cNvPr>
          <p:cNvSpPr txBox="1">
            <a:spLocks/>
          </p:cNvSpPr>
          <p:nvPr/>
        </p:nvSpPr>
        <p:spPr>
          <a:xfrm>
            <a:off x="4821322" y="3962798"/>
            <a:ext cx="1341977" cy="439683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ko-KR" altLang="en-US" sz="500" b="1" dirty="0">
                <a:latin typeface="+mn-ea"/>
                <a:ea typeface="+mn-ea"/>
              </a:rPr>
              <a:t>과학기술정보통신부</a:t>
            </a:r>
            <a:endParaRPr lang="en-US" altLang="ko-KR" sz="500" b="1" dirty="0">
              <a:latin typeface="+mn-ea"/>
              <a:ea typeface="+mn-ea"/>
            </a:endParaRPr>
          </a:p>
          <a:p>
            <a:pPr>
              <a:lnSpc>
                <a:spcPct val="110000"/>
              </a:lnSpc>
            </a:pPr>
            <a:r>
              <a:rPr lang="ko-KR" altLang="en-US" sz="500" spc="-100" dirty="0" err="1">
                <a:latin typeface="+mn-ea"/>
                <a:ea typeface="+mn-ea"/>
                <a:cs typeface="Aharoni" panose="02010803020104030203" pitchFamily="2" charset="-79"/>
              </a:rPr>
              <a:t>장관상</a:t>
            </a:r>
            <a:endParaRPr lang="en-US" altLang="ko-KR" sz="500" spc="-100" dirty="0">
              <a:latin typeface="+mn-ea"/>
              <a:ea typeface="+mn-ea"/>
              <a:cs typeface="Aharoni" panose="02010803020104030203" pitchFamily="2" charset="-79"/>
            </a:endParaRPr>
          </a:p>
          <a:p>
            <a:pPr>
              <a:lnSpc>
                <a:spcPct val="110000"/>
              </a:lnSpc>
            </a:pPr>
            <a:r>
              <a:rPr lang="en-US" altLang="ko-KR" sz="500" b="0" spc="-100" dirty="0">
                <a:latin typeface="+mn-ea"/>
                <a:ea typeface="+mn-ea"/>
                <a:cs typeface="Aharoni" panose="02010803020104030203" pitchFamily="2" charset="-79"/>
              </a:rPr>
              <a:t>ICT </a:t>
            </a:r>
            <a:r>
              <a:rPr lang="ko-KR" altLang="en-US" sz="500" b="0" spc="-100" dirty="0">
                <a:latin typeface="+mn-ea"/>
                <a:ea typeface="+mn-ea"/>
                <a:cs typeface="Aharoni" panose="02010803020104030203" pitchFamily="2" charset="-79"/>
              </a:rPr>
              <a:t>융합을 통한</a:t>
            </a:r>
            <a:endParaRPr lang="en-US" altLang="ko-KR" sz="500" b="0" spc="-100" dirty="0">
              <a:latin typeface="+mn-ea"/>
              <a:ea typeface="+mn-ea"/>
              <a:cs typeface="Aharoni" panose="02010803020104030203" pitchFamily="2" charset="-79"/>
            </a:endParaRPr>
          </a:p>
          <a:p>
            <a:pPr>
              <a:lnSpc>
                <a:spcPct val="110000"/>
              </a:lnSpc>
            </a:pPr>
            <a:r>
              <a:rPr lang="ko-KR" altLang="en-US" sz="500" b="0" spc="-100" dirty="0">
                <a:latin typeface="+mn-ea"/>
                <a:ea typeface="+mn-ea"/>
                <a:cs typeface="Aharoni" panose="02010803020104030203" pitchFamily="2" charset="-79"/>
              </a:rPr>
              <a:t>국가산업 발전 기여</a:t>
            </a:r>
            <a:endParaRPr lang="en-US" altLang="ko-KR" sz="500" b="0" spc="-100" dirty="0">
              <a:latin typeface="+mn-ea"/>
              <a:ea typeface="+mn-ea"/>
              <a:cs typeface="Aharoni" panose="02010803020104030203" pitchFamily="2" charset="-79"/>
            </a:endParaRPr>
          </a:p>
          <a:p>
            <a:pPr>
              <a:lnSpc>
                <a:spcPct val="110000"/>
              </a:lnSpc>
            </a:pPr>
            <a:r>
              <a:rPr lang="en-US" altLang="ko-KR" sz="500" b="0" spc="-100" dirty="0">
                <a:latin typeface="+mn-ea"/>
                <a:ea typeface="+mn-ea"/>
                <a:cs typeface="Aharoni" panose="02010803020104030203" pitchFamily="2" charset="-79"/>
              </a:rPr>
              <a:t>(2019)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F754121-D086-43D7-8283-217EB5F81158}"/>
              </a:ext>
            </a:extLst>
          </p:cNvPr>
          <p:cNvGrpSpPr/>
          <p:nvPr/>
        </p:nvGrpSpPr>
        <p:grpSpPr>
          <a:xfrm>
            <a:off x="5228787" y="3345273"/>
            <a:ext cx="484691" cy="580124"/>
            <a:chOff x="7544399" y="4209378"/>
            <a:chExt cx="847200" cy="564143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CD38A7D-E8F6-4CD8-9D90-E2D3E5C4934A}"/>
                </a:ext>
              </a:extLst>
            </p:cNvPr>
            <p:cNvSpPr/>
            <p:nvPr/>
          </p:nvSpPr>
          <p:spPr>
            <a:xfrm>
              <a:off x="7544399" y="4209378"/>
              <a:ext cx="847200" cy="5641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B12C046A-45F8-4435-AEA4-99DD05D6BB32}"/>
                </a:ext>
              </a:extLst>
            </p:cNvPr>
            <p:cNvCxnSpPr>
              <a:cxnSpLocks/>
            </p:cNvCxnSpPr>
            <p:nvPr/>
          </p:nvCxnSpPr>
          <p:spPr>
            <a:xfrm>
              <a:off x="7544399" y="4209378"/>
              <a:ext cx="830077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60663AC9-C739-4A9D-8E46-796C91726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399" y="4209378"/>
              <a:ext cx="847199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DC610A0-5C63-4661-AFE1-18FF5759CD2D}"/>
              </a:ext>
            </a:extLst>
          </p:cNvPr>
          <p:cNvSpPr/>
          <p:nvPr/>
        </p:nvSpPr>
        <p:spPr bwMode="auto">
          <a:xfrm>
            <a:off x="5084885" y="3271233"/>
            <a:ext cx="774460" cy="1156104"/>
          </a:xfrm>
          <a:prstGeom prst="rect">
            <a:avLst/>
          </a:prstGeom>
          <a:solidFill>
            <a:schemeClr val="bg1">
              <a:alpha val="91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299545D-2CE8-427C-BC00-37F4A3066BB7}"/>
              </a:ext>
            </a:extLst>
          </p:cNvPr>
          <p:cNvSpPr txBox="1"/>
          <p:nvPr/>
        </p:nvSpPr>
        <p:spPr>
          <a:xfrm>
            <a:off x="5217234" y="3688149"/>
            <a:ext cx="5501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수상 건</a:t>
            </a:r>
            <a:endParaRPr lang="en-US" altLang="ko-KR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상세 설명</a:t>
            </a:r>
            <a:endParaRPr lang="en-US" altLang="ko-KR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노출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5E6CACF-32D7-45AC-BAE3-F85A85E13AE5}"/>
              </a:ext>
            </a:extLst>
          </p:cNvPr>
          <p:cNvSpPr txBox="1"/>
          <p:nvPr/>
        </p:nvSpPr>
        <p:spPr>
          <a:xfrm>
            <a:off x="4640838" y="4595461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특허 내역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307BE7-1EF7-4E4B-BFD5-8962E0601D61}"/>
              </a:ext>
            </a:extLst>
          </p:cNvPr>
          <p:cNvSpPr txBox="1"/>
          <p:nvPr/>
        </p:nvSpPr>
        <p:spPr>
          <a:xfrm>
            <a:off x="4167151" y="4803781"/>
            <a:ext cx="1579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인텔리빅스에서만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다루고 있는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Vision AI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기술은 </a:t>
            </a:r>
            <a:endParaRPr lang="en-US" altLang="ko-KR" sz="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귀사의 사업에 강력한 도움이 될 것입니다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3115E13-97B6-4297-94A8-D8D805A1975C}"/>
              </a:ext>
            </a:extLst>
          </p:cNvPr>
          <p:cNvSpPr/>
          <p:nvPr/>
        </p:nvSpPr>
        <p:spPr bwMode="auto">
          <a:xfrm>
            <a:off x="3643446" y="5739465"/>
            <a:ext cx="2617520" cy="183392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30584B0-EC8C-42CF-81D9-9DAF2589E24C}"/>
              </a:ext>
            </a:extLst>
          </p:cNvPr>
          <p:cNvSpPr/>
          <p:nvPr/>
        </p:nvSpPr>
        <p:spPr bwMode="auto">
          <a:xfrm>
            <a:off x="3656454" y="5607667"/>
            <a:ext cx="2592286" cy="25502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D26FC79C-7832-4E65-A2CE-18AB3FC7127D}"/>
              </a:ext>
            </a:extLst>
          </p:cNvPr>
          <p:cNvGrpSpPr/>
          <p:nvPr/>
        </p:nvGrpSpPr>
        <p:grpSpPr>
          <a:xfrm>
            <a:off x="4190795" y="5274284"/>
            <a:ext cx="484691" cy="580124"/>
            <a:chOff x="7544399" y="4209378"/>
            <a:chExt cx="847200" cy="564143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5F472B59-CB78-426F-8400-EBB42968CF1D}"/>
                </a:ext>
              </a:extLst>
            </p:cNvPr>
            <p:cNvSpPr/>
            <p:nvPr/>
          </p:nvSpPr>
          <p:spPr>
            <a:xfrm>
              <a:off x="7544399" y="4209378"/>
              <a:ext cx="847200" cy="5641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D6386B6A-9433-46F7-A41F-35619A288267}"/>
                </a:ext>
              </a:extLst>
            </p:cNvPr>
            <p:cNvCxnSpPr>
              <a:cxnSpLocks/>
            </p:cNvCxnSpPr>
            <p:nvPr/>
          </p:nvCxnSpPr>
          <p:spPr>
            <a:xfrm>
              <a:off x="7544399" y="4209378"/>
              <a:ext cx="830077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6A2FB271-EE7A-45E6-A51A-8E9BA52EA7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399" y="4209378"/>
              <a:ext cx="847199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F99EF042-A798-4CA5-AC1B-B9C1385CECCB}"/>
              </a:ext>
            </a:extLst>
          </p:cNvPr>
          <p:cNvGrpSpPr/>
          <p:nvPr/>
        </p:nvGrpSpPr>
        <p:grpSpPr>
          <a:xfrm>
            <a:off x="5249963" y="5274165"/>
            <a:ext cx="484691" cy="580124"/>
            <a:chOff x="7544399" y="4209378"/>
            <a:chExt cx="847200" cy="564143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50A0197-DA62-4E3F-B83A-9F1BD943F0C5}"/>
                </a:ext>
              </a:extLst>
            </p:cNvPr>
            <p:cNvSpPr/>
            <p:nvPr/>
          </p:nvSpPr>
          <p:spPr>
            <a:xfrm>
              <a:off x="7544399" y="4209378"/>
              <a:ext cx="847200" cy="5641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FC3989F0-B2CB-4955-8958-30E2E06B09CB}"/>
                </a:ext>
              </a:extLst>
            </p:cNvPr>
            <p:cNvCxnSpPr>
              <a:cxnSpLocks/>
            </p:cNvCxnSpPr>
            <p:nvPr/>
          </p:nvCxnSpPr>
          <p:spPr>
            <a:xfrm>
              <a:off x="7544399" y="4209378"/>
              <a:ext cx="830077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12433C6A-707A-44DB-B9CD-A3C79AD748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399" y="4209378"/>
              <a:ext cx="847199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FA79F97D-6606-41C0-85B4-F920607D5154}"/>
              </a:ext>
            </a:extLst>
          </p:cNvPr>
          <p:cNvGrpSpPr/>
          <p:nvPr/>
        </p:nvGrpSpPr>
        <p:grpSpPr>
          <a:xfrm>
            <a:off x="4194745" y="6217381"/>
            <a:ext cx="484691" cy="580124"/>
            <a:chOff x="7544399" y="4209378"/>
            <a:chExt cx="847200" cy="564143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A46D040-33EA-4139-8CAE-EF2EB87F2801}"/>
                </a:ext>
              </a:extLst>
            </p:cNvPr>
            <p:cNvSpPr/>
            <p:nvPr/>
          </p:nvSpPr>
          <p:spPr>
            <a:xfrm>
              <a:off x="7544399" y="4209378"/>
              <a:ext cx="847200" cy="5641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252EF381-D98D-4CF5-A827-16BAC92314F1}"/>
                </a:ext>
              </a:extLst>
            </p:cNvPr>
            <p:cNvCxnSpPr>
              <a:cxnSpLocks/>
            </p:cNvCxnSpPr>
            <p:nvPr/>
          </p:nvCxnSpPr>
          <p:spPr>
            <a:xfrm>
              <a:off x="7544399" y="4209378"/>
              <a:ext cx="830077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2637D2E5-1F21-4D67-8264-76C6052967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399" y="4209378"/>
              <a:ext cx="847199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15990BA3-295A-490D-9356-F273A9760B84}"/>
              </a:ext>
            </a:extLst>
          </p:cNvPr>
          <p:cNvGrpSpPr/>
          <p:nvPr/>
        </p:nvGrpSpPr>
        <p:grpSpPr>
          <a:xfrm>
            <a:off x="5245064" y="6212139"/>
            <a:ext cx="484691" cy="580124"/>
            <a:chOff x="7544399" y="4209378"/>
            <a:chExt cx="847200" cy="564143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889967CB-4E11-4F76-9E42-50E31DB96813}"/>
                </a:ext>
              </a:extLst>
            </p:cNvPr>
            <p:cNvSpPr/>
            <p:nvPr/>
          </p:nvSpPr>
          <p:spPr>
            <a:xfrm>
              <a:off x="7544399" y="4209378"/>
              <a:ext cx="847200" cy="5641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FEB02A97-6F24-459D-91FC-FB711FBDB71E}"/>
                </a:ext>
              </a:extLst>
            </p:cNvPr>
            <p:cNvCxnSpPr>
              <a:cxnSpLocks/>
            </p:cNvCxnSpPr>
            <p:nvPr/>
          </p:nvCxnSpPr>
          <p:spPr>
            <a:xfrm>
              <a:off x="7544399" y="4209378"/>
              <a:ext cx="830077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D38EFEFC-9216-4B40-9159-4C4180959F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399" y="4209378"/>
              <a:ext cx="847199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5D09DD8-2A9D-4097-A707-08D9A74DFAEC}"/>
              </a:ext>
            </a:extLst>
          </p:cNvPr>
          <p:cNvSpPr/>
          <p:nvPr/>
        </p:nvSpPr>
        <p:spPr bwMode="auto">
          <a:xfrm>
            <a:off x="5096222" y="6085141"/>
            <a:ext cx="774460" cy="835458"/>
          </a:xfrm>
          <a:prstGeom prst="rect">
            <a:avLst/>
          </a:prstGeom>
          <a:solidFill>
            <a:schemeClr val="bg1">
              <a:alpha val="91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524087D-57A2-4779-8AAF-946CE48E94AA}"/>
              </a:ext>
            </a:extLst>
          </p:cNvPr>
          <p:cNvSpPr txBox="1"/>
          <p:nvPr/>
        </p:nvSpPr>
        <p:spPr>
          <a:xfrm>
            <a:off x="5208376" y="6340618"/>
            <a:ext cx="550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">
                <a:latin typeface="맑은 고딕" panose="020B0503020000020004" pitchFamily="50" charset="-127"/>
                <a:ea typeface="맑은 고딕" panose="020B0503020000020004" pitchFamily="50" charset="-127"/>
              </a:rPr>
              <a:t>해당 특허 </a:t>
            </a:r>
            <a:r>
              <a: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en-US" altLang="ko-KR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상세 설명</a:t>
            </a:r>
            <a:endParaRPr lang="en-US" altLang="ko-KR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노출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0096498-5268-4AFC-AE92-19E84F8D9C82}"/>
              </a:ext>
            </a:extLst>
          </p:cNvPr>
          <p:cNvSpPr txBox="1"/>
          <p:nvPr/>
        </p:nvSpPr>
        <p:spPr>
          <a:xfrm>
            <a:off x="4821322" y="7006605"/>
            <a:ext cx="323165" cy="17729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900" b="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82EEBCE-05D1-410C-B2FC-A97BD064F8BB}"/>
              </a:ext>
            </a:extLst>
          </p:cNvPr>
          <p:cNvSpPr/>
          <p:nvPr/>
        </p:nvSpPr>
        <p:spPr>
          <a:xfrm>
            <a:off x="3649602" y="7288792"/>
            <a:ext cx="2611364" cy="284596"/>
          </a:xfrm>
          <a:prstGeom prst="rect">
            <a:avLst/>
          </a:prstGeom>
          <a:solidFill>
            <a:srgbClr val="292929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j-ea"/>
                <a:ea typeface="+mj-ea"/>
              </a:rPr>
              <a:t>Footer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3" name="물결 102">
            <a:extLst>
              <a:ext uri="{FF2B5EF4-FFF2-40B4-BE49-F238E27FC236}">
                <a16:creationId xmlns:a16="http://schemas.microsoft.com/office/drawing/2014/main" id="{6803737C-C632-455F-ABD3-ED31DFD6C707}"/>
              </a:ext>
            </a:extLst>
          </p:cNvPr>
          <p:cNvSpPr/>
          <p:nvPr/>
        </p:nvSpPr>
        <p:spPr bwMode="auto">
          <a:xfrm>
            <a:off x="482485" y="5590418"/>
            <a:ext cx="2617519" cy="154142"/>
          </a:xfrm>
          <a:prstGeom prst="wav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05" name="물결 104">
            <a:extLst>
              <a:ext uri="{FF2B5EF4-FFF2-40B4-BE49-F238E27FC236}">
                <a16:creationId xmlns:a16="http://schemas.microsoft.com/office/drawing/2014/main" id="{CD48ADB5-D148-4D4D-BB06-F15F82FBBB7E}"/>
              </a:ext>
            </a:extLst>
          </p:cNvPr>
          <p:cNvSpPr/>
          <p:nvPr/>
        </p:nvSpPr>
        <p:spPr bwMode="auto">
          <a:xfrm>
            <a:off x="3643446" y="1706643"/>
            <a:ext cx="2617519" cy="154142"/>
          </a:xfrm>
          <a:prstGeom prst="wav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7A6148BC-7AF5-4347-B565-F2F0EA5467E0}"/>
              </a:ext>
            </a:extLst>
          </p:cNvPr>
          <p:cNvSpPr/>
          <p:nvPr/>
        </p:nvSpPr>
        <p:spPr bwMode="auto">
          <a:xfrm>
            <a:off x="1341150" y="2569082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25A3A80E-71F7-4E60-9A72-B4278D44C199}"/>
              </a:ext>
            </a:extLst>
          </p:cNvPr>
          <p:cNvSpPr/>
          <p:nvPr/>
        </p:nvSpPr>
        <p:spPr bwMode="auto">
          <a:xfrm>
            <a:off x="1851643" y="3945421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1-1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26" name="그래픽 25" descr="터치 스크린 단색으로 채워진">
            <a:extLst>
              <a:ext uri="{FF2B5EF4-FFF2-40B4-BE49-F238E27FC236}">
                <a16:creationId xmlns:a16="http://schemas.microsoft.com/office/drawing/2014/main" id="{9E2062F9-1767-4D62-A17D-BFC33C6611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84854" y="4546486"/>
            <a:ext cx="434570" cy="434570"/>
          </a:xfrm>
          <a:prstGeom prst="rect">
            <a:avLst/>
          </a:prstGeom>
        </p:spPr>
      </p:pic>
      <p:graphicFrame>
        <p:nvGraphicFramePr>
          <p:cNvPr id="108" name="Group 100">
            <a:extLst>
              <a:ext uri="{FF2B5EF4-FFF2-40B4-BE49-F238E27FC236}">
                <a16:creationId xmlns:a16="http://schemas.microsoft.com/office/drawing/2014/main" id="{2B7B42D0-9244-4BDC-8769-9F81DD403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926494"/>
              </p:ext>
            </p:extLst>
          </p:nvPr>
        </p:nvGraphicFramePr>
        <p:xfrm>
          <a:off x="7040438" y="980728"/>
          <a:ext cx="2719513" cy="1104540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인증 내역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안내 문구 및 인증 내역 노출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(1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줄에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개씩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1-1.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 시 해당 건 위에 정보 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수상 내역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문구와 수상 내역 노출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2-1.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 시 해당 건 위에 정보 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579707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특허 내역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문구와 특허 내역 노출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3-1.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 시 해당 건 위에 정보 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527413"/>
                  </a:ext>
                </a:extLst>
              </a:tr>
            </a:tbl>
          </a:graphicData>
        </a:graphic>
      </p:graphicFrame>
      <p:sp>
        <p:nvSpPr>
          <p:cNvPr id="109" name="타원 108">
            <a:extLst>
              <a:ext uri="{FF2B5EF4-FFF2-40B4-BE49-F238E27FC236}">
                <a16:creationId xmlns:a16="http://schemas.microsoft.com/office/drawing/2014/main" id="{178F225A-86BC-4977-9DBF-ED1520701994}"/>
              </a:ext>
            </a:extLst>
          </p:cNvPr>
          <p:cNvSpPr/>
          <p:nvPr/>
        </p:nvSpPr>
        <p:spPr bwMode="auto">
          <a:xfrm>
            <a:off x="1397225" y="5199260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9FE18C64-99BD-49D7-81D5-BE8919815591}"/>
              </a:ext>
            </a:extLst>
          </p:cNvPr>
          <p:cNvSpPr/>
          <p:nvPr/>
        </p:nvSpPr>
        <p:spPr bwMode="auto">
          <a:xfrm>
            <a:off x="5002966" y="3212533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-1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61350BF2-FA6A-4BEA-9C06-27AE1A398A85}"/>
              </a:ext>
            </a:extLst>
          </p:cNvPr>
          <p:cNvSpPr/>
          <p:nvPr/>
        </p:nvSpPr>
        <p:spPr bwMode="auto">
          <a:xfrm>
            <a:off x="4535419" y="4625771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A9DE717B-5E90-4623-8932-EB525758ED9F}"/>
              </a:ext>
            </a:extLst>
          </p:cNvPr>
          <p:cNvSpPr/>
          <p:nvPr/>
        </p:nvSpPr>
        <p:spPr bwMode="auto">
          <a:xfrm>
            <a:off x="5024706" y="6012947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-1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113" name="그래픽 112" descr="터치 스크린 단색으로 채워진">
            <a:extLst>
              <a:ext uri="{FF2B5EF4-FFF2-40B4-BE49-F238E27FC236}">
                <a16:creationId xmlns:a16="http://schemas.microsoft.com/office/drawing/2014/main" id="{0B21BCE1-0243-4452-B2DC-62C0039D23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2469" y="4231804"/>
            <a:ext cx="434570" cy="434570"/>
          </a:xfrm>
          <a:prstGeom prst="rect">
            <a:avLst/>
          </a:prstGeom>
        </p:spPr>
      </p:pic>
      <p:pic>
        <p:nvPicPr>
          <p:cNvPr id="114" name="그래픽 113" descr="터치 스크린 단색으로 채워진">
            <a:extLst>
              <a:ext uri="{FF2B5EF4-FFF2-40B4-BE49-F238E27FC236}">
                <a16:creationId xmlns:a16="http://schemas.microsoft.com/office/drawing/2014/main" id="{F3A4F1B6-D446-44A7-97A1-D30933301C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2469" y="6679872"/>
            <a:ext cx="434570" cy="43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63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CD72E9-6BEB-41EB-A988-E517FE491F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인텔리빅스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367EF0-04A2-4E59-B400-D85E8994BF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7364" y="3257027"/>
            <a:ext cx="1107996" cy="369332"/>
          </a:xfrm>
        </p:spPr>
        <p:txBody>
          <a:bodyPr/>
          <a:lstStyle/>
          <a:p>
            <a:r>
              <a:rPr lang="ko-KR" altLang="en-US" dirty="0"/>
              <a:t>사업분야</a:t>
            </a:r>
          </a:p>
        </p:txBody>
      </p:sp>
    </p:spTree>
    <p:extLst>
      <p:ext uri="{BB962C8B-B14F-4D97-AF65-F5344CB8AC3E}">
        <p14:creationId xmlns:p14="http://schemas.microsoft.com/office/powerpoint/2010/main" val="1698851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6918EA4-0C4F-4623-992E-FD94D9BFEB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88E274-1D34-4392-8185-A1DCB34755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인텔리빅스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사업분야 </a:t>
            </a:r>
            <a:r>
              <a:rPr lang="en-US" altLang="ko-KR" dirty="0"/>
              <a:t>&gt; </a:t>
            </a:r>
            <a:r>
              <a:rPr lang="ko-KR" altLang="en-US" dirty="0"/>
              <a:t>영상보안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8FB751-C95E-4AC5-8E04-04209550CF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274ED4-DB06-4081-9C3B-9876FCB091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03BA6B-E708-4DB0-A671-7635934F9656}"/>
              </a:ext>
            </a:extLst>
          </p:cNvPr>
          <p:cNvSpPr txBox="1"/>
          <p:nvPr/>
        </p:nvSpPr>
        <p:spPr>
          <a:xfrm>
            <a:off x="487710" y="1772816"/>
            <a:ext cx="135165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사업분야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영상보안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FFA6BF0-43F7-4B17-BD39-3A0CB3BAC60A}"/>
              </a:ext>
            </a:extLst>
          </p:cNvPr>
          <p:cNvGrpSpPr/>
          <p:nvPr/>
        </p:nvGrpSpPr>
        <p:grpSpPr>
          <a:xfrm>
            <a:off x="343694" y="2038122"/>
            <a:ext cx="2700430" cy="286130"/>
            <a:chOff x="343694" y="2567937"/>
            <a:chExt cx="2700430" cy="28613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CF92263-4A81-4DE4-AA2F-E2CE43153C13}"/>
                </a:ext>
              </a:extLst>
            </p:cNvPr>
            <p:cNvSpPr/>
            <p:nvPr/>
          </p:nvSpPr>
          <p:spPr>
            <a:xfrm>
              <a:off x="672890" y="2567937"/>
              <a:ext cx="390362" cy="286130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A4FFE53-1743-4F74-9343-EB8DB701BF5F}"/>
                </a:ext>
              </a:extLst>
            </p:cNvPr>
            <p:cNvSpPr/>
            <p:nvPr/>
          </p:nvSpPr>
          <p:spPr>
            <a:xfrm>
              <a:off x="1068146" y="2567937"/>
              <a:ext cx="390362" cy="28613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 dirty="0">
                <a:latin typeface="+mj-ea"/>
                <a:ea typeface="+mj-ea"/>
              </a:endParaRPr>
            </a:p>
          </p:txBody>
        </p:sp>
        <p:sp>
          <p:nvSpPr>
            <p:cNvPr id="12" name="TextBox 72">
              <a:extLst>
                <a:ext uri="{FF2B5EF4-FFF2-40B4-BE49-F238E27FC236}">
                  <a16:creationId xmlns:a16="http://schemas.microsoft.com/office/drawing/2014/main" id="{66C0BCA8-7AF4-4A64-8273-6DE4160014E9}"/>
                </a:ext>
              </a:extLst>
            </p:cNvPr>
            <p:cNvSpPr txBox="1"/>
            <p:nvPr/>
          </p:nvSpPr>
          <p:spPr>
            <a:xfrm>
              <a:off x="343694" y="2594462"/>
              <a:ext cx="1037492" cy="19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500" dirty="0">
                  <a:solidFill>
                    <a:schemeClr val="bg1"/>
                  </a:solidFill>
                  <a:latin typeface="+mj-ea"/>
                  <a:ea typeface="+mj-ea"/>
                </a:rPr>
                <a:t>영상보안</a:t>
              </a:r>
              <a:endParaRPr lang="ko-KR" altLang="en-US" sz="5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TextBox 72">
              <a:extLst>
                <a:ext uri="{FF2B5EF4-FFF2-40B4-BE49-F238E27FC236}">
                  <a16:creationId xmlns:a16="http://schemas.microsoft.com/office/drawing/2014/main" id="{DC14106A-54CF-4308-94FC-E32961A42686}"/>
                </a:ext>
              </a:extLst>
            </p:cNvPr>
            <p:cNvSpPr txBox="1"/>
            <p:nvPr/>
          </p:nvSpPr>
          <p:spPr>
            <a:xfrm>
              <a:off x="984443" y="2598261"/>
              <a:ext cx="557767" cy="19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500" b="1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산업안전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54919DE-CFA0-4CA4-9814-D7015D9AF18E}"/>
                </a:ext>
              </a:extLst>
            </p:cNvPr>
            <p:cNvSpPr/>
            <p:nvPr/>
          </p:nvSpPr>
          <p:spPr>
            <a:xfrm>
              <a:off x="1459023" y="2567937"/>
              <a:ext cx="278517" cy="28613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 dirty="0">
                <a:latin typeface="+mj-ea"/>
                <a:ea typeface="+mj-ea"/>
              </a:endParaRPr>
            </a:p>
          </p:txBody>
        </p:sp>
        <p:sp>
          <p:nvSpPr>
            <p:cNvPr id="24" name="TextBox 72">
              <a:extLst>
                <a:ext uri="{FF2B5EF4-FFF2-40B4-BE49-F238E27FC236}">
                  <a16:creationId xmlns:a16="http://schemas.microsoft.com/office/drawing/2014/main" id="{392FC6E0-77A0-444F-BEAB-E9BA5E9721E4}"/>
                </a:ext>
              </a:extLst>
            </p:cNvPr>
            <p:cNvSpPr txBox="1"/>
            <p:nvPr/>
          </p:nvSpPr>
          <p:spPr>
            <a:xfrm>
              <a:off x="1355698" y="2594462"/>
              <a:ext cx="503707" cy="19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500" b="1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교통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6B67728-3E6D-4609-A97B-606A01ECF7E1}"/>
                </a:ext>
              </a:extLst>
            </p:cNvPr>
            <p:cNvSpPr/>
            <p:nvPr/>
          </p:nvSpPr>
          <p:spPr>
            <a:xfrm>
              <a:off x="1737540" y="2567937"/>
              <a:ext cx="279032" cy="28613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 dirty="0">
                <a:latin typeface="+mj-ea"/>
                <a:ea typeface="+mj-ea"/>
              </a:endParaRPr>
            </a:p>
          </p:txBody>
        </p:sp>
        <p:sp>
          <p:nvSpPr>
            <p:cNvPr id="22" name="TextBox 72">
              <a:extLst>
                <a:ext uri="{FF2B5EF4-FFF2-40B4-BE49-F238E27FC236}">
                  <a16:creationId xmlns:a16="http://schemas.microsoft.com/office/drawing/2014/main" id="{97BB7881-31E7-476D-B0A8-ED6137F5820F}"/>
                </a:ext>
              </a:extLst>
            </p:cNvPr>
            <p:cNvSpPr txBox="1"/>
            <p:nvPr/>
          </p:nvSpPr>
          <p:spPr>
            <a:xfrm>
              <a:off x="1598173" y="2601598"/>
              <a:ext cx="557767" cy="19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500" b="1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BI</a:t>
              </a:r>
              <a:endParaRPr lang="ko-KR" altLang="en-US" sz="5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22A25F1-21C8-47D4-A7F9-41D1CC235529}"/>
                </a:ext>
              </a:extLst>
            </p:cNvPr>
            <p:cNvSpPr/>
            <p:nvPr/>
          </p:nvSpPr>
          <p:spPr>
            <a:xfrm>
              <a:off x="2017211" y="2567937"/>
              <a:ext cx="390643" cy="28613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 dirty="0">
                <a:latin typeface="+mj-ea"/>
                <a:ea typeface="+mj-ea"/>
              </a:endParaRPr>
            </a:p>
          </p:txBody>
        </p:sp>
        <p:sp>
          <p:nvSpPr>
            <p:cNvPr id="20" name="TextBox 72">
              <a:extLst>
                <a:ext uri="{FF2B5EF4-FFF2-40B4-BE49-F238E27FC236}">
                  <a16:creationId xmlns:a16="http://schemas.microsoft.com/office/drawing/2014/main" id="{8E81F5CC-A03D-4036-877C-A470C0171C92}"/>
                </a:ext>
              </a:extLst>
            </p:cNvPr>
            <p:cNvSpPr txBox="1"/>
            <p:nvPr/>
          </p:nvSpPr>
          <p:spPr>
            <a:xfrm>
              <a:off x="1929574" y="2601597"/>
              <a:ext cx="557767" cy="19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500" b="1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AI Farm</a:t>
              </a:r>
              <a:endParaRPr lang="ko-KR" altLang="en-US" sz="5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9FBE011-8283-4105-B3DF-A7AA6D22AEB8}"/>
                </a:ext>
              </a:extLst>
            </p:cNvPr>
            <p:cNvSpPr/>
            <p:nvPr/>
          </p:nvSpPr>
          <p:spPr>
            <a:xfrm>
              <a:off x="2404093" y="2567937"/>
              <a:ext cx="502168" cy="28613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 dirty="0">
                <a:latin typeface="+mj-ea"/>
                <a:ea typeface="+mj-ea"/>
              </a:endParaRPr>
            </a:p>
          </p:txBody>
        </p:sp>
        <p:sp>
          <p:nvSpPr>
            <p:cNvPr id="18" name="TextBox 72">
              <a:extLst>
                <a:ext uri="{FF2B5EF4-FFF2-40B4-BE49-F238E27FC236}">
                  <a16:creationId xmlns:a16="http://schemas.microsoft.com/office/drawing/2014/main" id="{D59A5439-650C-4701-B8BB-24C083155DF4}"/>
                </a:ext>
              </a:extLst>
            </p:cNvPr>
            <p:cNvSpPr txBox="1"/>
            <p:nvPr/>
          </p:nvSpPr>
          <p:spPr>
            <a:xfrm>
              <a:off x="2266231" y="2601597"/>
              <a:ext cx="777893" cy="19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500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네트워크 장비</a:t>
              </a:r>
              <a:endParaRPr lang="ko-KR" altLang="en-US" sz="5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3A495DE-1585-43BA-A723-CAFDEF93BB44}"/>
              </a:ext>
            </a:extLst>
          </p:cNvPr>
          <p:cNvGrpSpPr/>
          <p:nvPr/>
        </p:nvGrpSpPr>
        <p:grpSpPr>
          <a:xfrm>
            <a:off x="487710" y="2423366"/>
            <a:ext cx="2592288" cy="1919619"/>
            <a:chOff x="7544399" y="4209378"/>
            <a:chExt cx="847200" cy="564143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5050F7D-A9EA-4B8A-8376-D20D2B427C9C}"/>
                </a:ext>
              </a:extLst>
            </p:cNvPr>
            <p:cNvSpPr/>
            <p:nvPr/>
          </p:nvSpPr>
          <p:spPr>
            <a:xfrm>
              <a:off x="7544399" y="4209378"/>
              <a:ext cx="847200" cy="5641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0BF6299-4894-41C9-9ADD-1B1604F79568}"/>
                </a:ext>
              </a:extLst>
            </p:cNvPr>
            <p:cNvCxnSpPr>
              <a:cxnSpLocks/>
            </p:cNvCxnSpPr>
            <p:nvPr/>
          </p:nvCxnSpPr>
          <p:spPr>
            <a:xfrm>
              <a:off x="7544399" y="4209378"/>
              <a:ext cx="830077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AA87F0E-71CB-4C67-8662-2319D35AEF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399" y="4209378"/>
              <a:ext cx="847199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2AA0C0E-6BE9-4708-9620-B72D4AAC2E6F}"/>
              </a:ext>
            </a:extLst>
          </p:cNvPr>
          <p:cNvSpPr txBox="1"/>
          <p:nvPr/>
        </p:nvSpPr>
        <p:spPr>
          <a:xfrm>
            <a:off x="1514392" y="4599944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영상 보안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12373A-DD62-43F6-8CC4-74292A3D834D}"/>
              </a:ext>
            </a:extLst>
          </p:cNvPr>
          <p:cNvSpPr txBox="1"/>
          <p:nvPr/>
        </p:nvSpPr>
        <p:spPr>
          <a:xfrm>
            <a:off x="979337" y="4824154"/>
            <a:ext cx="17299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" b="0" dirty="0">
                <a:latin typeface="+mj-ea"/>
                <a:ea typeface="+mj-ea"/>
              </a:rPr>
              <a:t>CCTV </a:t>
            </a:r>
            <a:r>
              <a:rPr lang="ko-KR" altLang="en-US" sz="500" b="0" dirty="0">
                <a:latin typeface="+mj-ea"/>
                <a:ea typeface="+mj-ea"/>
              </a:rPr>
              <a:t>영상에서 입력되는 실시간 영상을 분석하여</a:t>
            </a:r>
            <a:endParaRPr lang="en-US" altLang="ko-KR" sz="500" b="0" dirty="0">
              <a:latin typeface="+mj-ea"/>
              <a:ea typeface="+mj-ea"/>
            </a:endParaRPr>
          </a:p>
          <a:p>
            <a:pPr algn="ctr"/>
            <a:r>
              <a:rPr lang="ko-KR" altLang="en-US" sz="500" b="0" dirty="0">
                <a:latin typeface="+mj-ea"/>
                <a:ea typeface="+mj-ea"/>
              </a:rPr>
              <a:t>움직임이 있는 물체를 감지</a:t>
            </a:r>
            <a:r>
              <a:rPr lang="en-US" altLang="ko-KR" sz="500" b="0" dirty="0">
                <a:latin typeface="+mj-ea"/>
                <a:ea typeface="+mj-ea"/>
              </a:rPr>
              <a:t>/</a:t>
            </a:r>
            <a:r>
              <a:rPr lang="ko-KR" altLang="en-US" sz="500" b="0" dirty="0">
                <a:latin typeface="+mj-ea"/>
                <a:ea typeface="+mj-ea"/>
              </a:rPr>
              <a:t>추적</a:t>
            </a:r>
            <a:r>
              <a:rPr lang="en-US" altLang="ko-KR" sz="500" b="0" dirty="0">
                <a:latin typeface="+mj-ea"/>
                <a:ea typeface="+mj-ea"/>
              </a:rPr>
              <a:t>/</a:t>
            </a:r>
            <a:r>
              <a:rPr lang="ko-KR" altLang="en-US" sz="500" b="0" dirty="0">
                <a:latin typeface="+mj-ea"/>
                <a:ea typeface="+mj-ea"/>
              </a:rPr>
              <a:t>분류하여</a:t>
            </a:r>
            <a:endParaRPr lang="en-US" altLang="ko-KR" sz="500" b="0" dirty="0">
              <a:latin typeface="+mj-ea"/>
              <a:ea typeface="+mj-ea"/>
            </a:endParaRPr>
          </a:p>
          <a:p>
            <a:pPr algn="ctr"/>
            <a:r>
              <a:rPr lang="ko-KR" altLang="en-US" sz="500" b="0" dirty="0">
                <a:latin typeface="+mj-ea"/>
                <a:ea typeface="+mj-ea"/>
              </a:rPr>
              <a:t>사전 정의된 이벤트를 감지하고</a:t>
            </a:r>
            <a:endParaRPr lang="en-US" altLang="ko-KR" sz="500" b="0" dirty="0">
              <a:latin typeface="+mj-ea"/>
              <a:ea typeface="+mj-ea"/>
            </a:endParaRPr>
          </a:p>
          <a:p>
            <a:pPr algn="ctr"/>
            <a:r>
              <a:rPr lang="ko-KR" altLang="en-US" sz="500" b="0" dirty="0">
                <a:latin typeface="+mj-ea"/>
                <a:ea typeface="+mj-ea"/>
              </a:rPr>
              <a:t>녹화</a:t>
            </a:r>
            <a:r>
              <a:rPr lang="en-US" altLang="ko-KR" sz="500" b="0" dirty="0">
                <a:latin typeface="+mj-ea"/>
                <a:ea typeface="+mj-ea"/>
              </a:rPr>
              <a:t>/</a:t>
            </a:r>
            <a:r>
              <a:rPr lang="ko-KR" altLang="en-US" sz="500" b="0" dirty="0">
                <a:latin typeface="+mj-ea"/>
                <a:ea typeface="+mj-ea"/>
              </a:rPr>
              <a:t>재생</a:t>
            </a:r>
            <a:r>
              <a:rPr lang="en-US" altLang="ko-KR" sz="500" b="0" dirty="0">
                <a:latin typeface="+mj-ea"/>
                <a:ea typeface="+mj-ea"/>
              </a:rPr>
              <a:t>/</a:t>
            </a:r>
            <a:r>
              <a:rPr lang="ko-KR" altLang="en-US" sz="500" b="0" dirty="0">
                <a:latin typeface="+mj-ea"/>
                <a:ea typeface="+mj-ea"/>
              </a:rPr>
              <a:t>검색할 수 있는</a:t>
            </a:r>
            <a:endParaRPr lang="en-US" altLang="ko-KR" sz="500" b="0" dirty="0">
              <a:latin typeface="+mj-ea"/>
              <a:ea typeface="+mj-ea"/>
            </a:endParaRPr>
          </a:p>
          <a:p>
            <a:pPr algn="ctr"/>
            <a:r>
              <a:rPr lang="ko-KR" altLang="en-US" sz="500" b="0" dirty="0" err="1">
                <a:latin typeface="+mj-ea"/>
                <a:ea typeface="+mj-ea"/>
              </a:rPr>
              <a:t>인텔리빅스만의</a:t>
            </a:r>
            <a:r>
              <a:rPr lang="en-US" altLang="ko-KR" sz="500" b="0" dirty="0">
                <a:latin typeface="+mj-ea"/>
                <a:ea typeface="+mj-ea"/>
              </a:rPr>
              <a:t> </a:t>
            </a:r>
            <a:r>
              <a:rPr lang="ko-KR" altLang="en-US" sz="500" b="0" dirty="0" err="1">
                <a:latin typeface="+mj-ea"/>
                <a:ea typeface="+mj-ea"/>
              </a:rPr>
              <a:t>올인원</a:t>
            </a:r>
            <a:r>
              <a:rPr lang="ko-KR" altLang="en-US" sz="500" b="0" dirty="0">
                <a:latin typeface="+mj-ea"/>
                <a:ea typeface="+mj-ea"/>
              </a:rPr>
              <a:t> 지능형 영상 감시 시스템 적용</a:t>
            </a:r>
            <a:endParaRPr lang="en-US" altLang="ko-KR" sz="500" b="0" dirty="0"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599AFA-172C-4130-94ED-29B4F5D63465}"/>
              </a:ext>
            </a:extLst>
          </p:cNvPr>
          <p:cNvSpPr txBox="1"/>
          <p:nvPr/>
        </p:nvSpPr>
        <p:spPr>
          <a:xfrm>
            <a:off x="3667858" y="3008769"/>
            <a:ext cx="527385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dirty="0">
                <a:latin typeface="+mj-ea"/>
                <a:ea typeface="+mj-ea"/>
              </a:rPr>
              <a:t>도입 필요성 </a:t>
            </a:r>
            <a:r>
              <a:rPr lang="en-US" altLang="ko-KR" sz="500" dirty="0">
                <a:latin typeface="+mj-ea"/>
                <a:ea typeface="+mj-ea"/>
              </a:rPr>
              <a:t>"</a:t>
            </a:r>
            <a:r>
              <a:rPr lang="ko-KR" altLang="en-US" sz="500" dirty="0">
                <a:latin typeface="+mj-ea"/>
                <a:ea typeface="+mj-ea"/>
              </a:rPr>
              <a:t>다양한 영역의 보안 강화</a:t>
            </a:r>
            <a:r>
              <a:rPr lang="en-US" altLang="ko-KR" sz="500" dirty="0">
                <a:latin typeface="+mj-ea"/>
                <a:ea typeface="+mj-ea"/>
              </a:rPr>
              <a:t>"</a:t>
            </a:r>
            <a:r>
              <a:rPr lang="en-US" altLang="ko-KR" sz="500" b="0" dirty="0">
                <a:latin typeface="+mj-ea"/>
                <a:ea typeface="+mj-ea"/>
              </a:rPr>
              <a:t>					</a:t>
            </a:r>
          </a:p>
          <a:p>
            <a:endParaRPr lang="en-US" altLang="ko-KR" sz="500" b="0" dirty="0">
              <a:latin typeface="+mj-ea"/>
              <a:ea typeface="+mj-ea"/>
            </a:endParaRPr>
          </a:p>
          <a:p>
            <a:r>
              <a:rPr lang="en-US" altLang="ko-KR" sz="500" b="0" dirty="0">
                <a:latin typeface="+mj-ea"/>
                <a:ea typeface="+mj-ea"/>
              </a:rPr>
              <a:t>(1) </a:t>
            </a:r>
            <a:r>
              <a:rPr lang="ko-KR" altLang="en-US" sz="500" b="0" dirty="0">
                <a:latin typeface="+mj-ea"/>
                <a:ea typeface="+mj-ea"/>
              </a:rPr>
              <a:t>도심 안전 영상 감시				</a:t>
            </a:r>
          </a:p>
          <a:p>
            <a:r>
              <a:rPr lang="en-US" altLang="ko-KR" sz="500" b="0" dirty="0">
                <a:latin typeface="+mj-ea"/>
                <a:ea typeface="+mj-ea"/>
              </a:rPr>
              <a:t>(2) </a:t>
            </a:r>
            <a:r>
              <a:rPr lang="ko-KR" altLang="en-US" sz="500" b="0" dirty="0">
                <a:latin typeface="+mj-ea"/>
                <a:ea typeface="+mj-ea"/>
              </a:rPr>
              <a:t>공공 주요 인프라 시설 보안</a:t>
            </a:r>
          </a:p>
          <a:p>
            <a:r>
              <a:rPr lang="en-US" altLang="ko-KR" sz="500" b="0" dirty="0">
                <a:latin typeface="+mj-ea"/>
                <a:ea typeface="+mj-ea"/>
              </a:rPr>
              <a:t>(3) </a:t>
            </a:r>
            <a:r>
              <a:rPr lang="ko-KR" altLang="en-US" sz="500" b="0" dirty="0">
                <a:latin typeface="+mj-ea"/>
                <a:ea typeface="+mj-ea"/>
              </a:rPr>
              <a:t>관제센터</a:t>
            </a:r>
            <a:r>
              <a:rPr lang="en-US" altLang="ko-KR" sz="500" b="0" dirty="0">
                <a:latin typeface="+mj-ea"/>
                <a:ea typeface="+mj-ea"/>
              </a:rPr>
              <a:t>(</a:t>
            </a:r>
            <a:r>
              <a:rPr lang="ko-KR" altLang="en-US" sz="500" b="0" dirty="0">
                <a:latin typeface="+mj-ea"/>
                <a:ea typeface="+mj-ea"/>
              </a:rPr>
              <a:t>지자체</a:t>
            </a:r>
            <a:r>
              <a:rPr lang="en-US" altLang="ko-KR" sz="500" b="0" dirty="0">
                <a:latin typeface="+mj-ea"/>
                <a:ea typeface="+mj-ea"/>
              </a:rPr>
              <a:t>) </a:t>
            </a:r>
            <a:r>
              <a:rPr lang="ko-KR" altLang="en-US" sz="500" b="0" dirty="0">
                <a:latin typeface="+mj-ea"/>
                <a:ea typeface="+mj-ea"/>
              </a:rPr>
              <a:t>보안				</a:t>
            </a:r>
          </a:p>
          <a:p>
            <a:r>
              <a:rPr lang="en-US" altLang="ko-KR" sz="500" b="0" dirty="0">
                <a:latin typeface="+mj-ea"/>
                <a:ea typeface="+mj-ea"/>
              </a:rPr>
              <a:t>(4) </a:t>
            </a:r>
            <a:r>
              <a:rPr lang="ko-KR" altLang="en-US" sz="500" b="0" dirty="0">
                <a:latin typeface="+mj-ea"/>
                <a:ea typeface="+mj-ea"/>
              </a:rPr>
              <a:t>국방 경계 지역 감시				</a:t>
            </a:r>
          </a:p>
          <a:p>
            <a:r>
              <a:rPr lang="en-US" altLang="ko-KR" sz="500" b="0" dirty="0">
                <a:latin typeface="+mj-ea"/>
                <a:ea typeface="+mj-ea"/>
              </a:rPr>
              <a:t>(5) </a:t>
            </a:r>
            <a:r>
              <a:rPr lang="ko-KR" altLang="en-US" sz="500" b="0" dirty="0">
                <a:latin typeface="+mj-ea"/>
                <a:ea typeface="+mj-ea"/>
              </a:rPr>
              <a:t>스마트시티형 보안				</a:t>
            </a:r>
          </a:p>
          <a:p>
            <a:r>
              <a:rPr lang="en-US" altLang="ko-KR" sz="500" b="0" dirty="0">
                <a:latin typeface="+mj-ea"/>
                <a:ea typeface="+mj-ea"/>
              </a:rPr>
              <a:t>(6) </a:t>
            </a:r>
            <a:r>
              <a:rPr lang="ko-KR" altLang="en-US" sz="500" b="0" dirty="0">
                <a:latin typeface="+mj-ea"/>
                <a:ea typeface="+mj-ea"/>
              </a:rPr>
              <a:t>홈 </a:t>
            </a:r>
            <a:r>
              <a:rPr lang="ko-KR" altLang="en-US" sz="500" b="0" dirty="0" err="1">
                <a:latin typeface="+mj-ea"/>
                <a:ea typeface="+mj-ea"/>
              </a:rPr>
              <a:t>시큐리티</a:t>
            </a:r>
            <a:r>
              <a:rPr lang="ko-KR" altLang="en-US" sz="500" b="0" dirty="0">
                <a:latin typeface="+mj-ea"/>
                <a:ea typeface="+mj-ea"/>
              </a:rPr>
              <a:t>					</a:t>
            </a:r>
          </a:p>
          <a:p>
            <a:r>
              <a:rPr lang="en-US" altLang="ko-KR" sz="500" b="0" dirty="0">
                <a:latin typeface="+mj-ea"/>
                <a:ea typeface="+mj-ea"/>
              </a:rPr>
              <a:t>(7)</a:t>
            </a:r>
            <a:r>
              <a:rPr lang="ko-KR" altLang="en-US" sz="500" b="0" dirty="0">
                <a:latin typeface="+mj-ea"/>
                <a:ea typeface="+mj-ea"/>
              </a:rPr>
              <a:t>주거 단지 방범 보안				</a:t>
            </a:r>
          </a:p>
          <a:p>
            <a:r>
              <a:rPr lang="en-US" altLang="ko-KR" sz="500" b="0" dirty="0">
                <a:latin typeface="+mj-ea"/>
                <a:ea typeface="+mj-ea"/>
              </a:rPr>
              <a:t>(8) </a:t>
            </a:r>
            <a:r>
              <a:rPr lang="ko-KR" altLang="en-US" sz="500" b="0" dirty="0">
                <a:latin typeface="+mj-ea"/>
                <a:ea typeface="+mj-ea"/>
              </a:rPr>
              <a:t>대규모 민간시설 보안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7A5722-9A4F-478E-85E8-D5E3A3552626}"/>
              </a:ext>
            </a:extLst>
          </p:cNvPr>
          <p:cNvSpPr txBox="1"/>
          <p:nvPr/>
        </p:nvSpPr>
        <p:spPr>
          <a:xfrm>
            <a:off x="3651224" y="4152794"/>
            <a:ext cx="6310312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ko-KR" sz="500" b="0" dirty="0">
                <a:latin typeface="+mj-ea"/>
                <a:ea typeface="+mj-ea"/>
              </a:rPr>
            </a:b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IP 카메라 기반의 영상 감시 시장에서의 개체 검출/인식/이벤트 감지 및 스마트 </a:t>
            </a:r>
            <a:endParaRPr lang="en-US" altLang="ko-KR" sz="500" b="0" dirty="0">
              <a:latin typeface="+mj-ea"/>
              <a:ea typeface="+mj-ea"/>
            </a:endParaRPr>
          </a:p>
          <a:p>
            <a:r>
              <a:rPr lang="ko-KR" altLang="en-US" sz="500" b="0" dirty="0">
                <a:latin typeface="+mj-ea"/>
                <a:ea typeface="+mj-ea"/>
              </a:rPr>
              <a:t>관제 솔루션 공급하며 영상분석 솔루션들이 다수 도입되고 감시 채널 수 증가로 인해 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ko-KR" altLang="en-US" sz="500" b="0" dirty="0">
                <a:latin typeface="+mj-ea"/>
                <a:ea typeface="+mj-ea"/>
              </a:rPr>
              <a:t>일반적인 관제보다는 선별 관제 요구가 대두되는 시장의 기술 수요에 맞춰 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ko-KR" altLang="en-US" sz="500" b="0" dirty="0">
                <a:latin typeface="+mj-ea"/>
                <a:ea typeface="+mj-ea"/>
              </a:rPr>
              <a:t>영상분석부터 관제까지 토탈 솔루션 공급 중		</a:t>
            </a:r>
          </a:p>
          <a:p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도심 영상 감시 이외에 국방과 사회 간접 시설, 대형 공장 등에서 지능형 영상분석 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ko-KR" altLang="en-US" sz="500" b="0" dirty="0">
                <a:latin typeface="+mj-ea"/>
                <a:ea typeface="+mj-ea"/>
              </a:rPr>
              <a:t>솔루션을 활용하였으나 기존 모션 기반의 인식은 감지율은 좋으나 오감지가 다수 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ko-KR" altLang="en-US" sz="500" b="0" dirty="0">
                <a:latin typeface="+mj-ea"/>
                <a:ea typeface="+mj-ea"/>
              </a:rPr>
              <a:t>발생하여 적용이 미비한 한계점이 존재함</a:t>
            </a:r>
            <a:endParaRPr lang="en-US" altLang="ko-KR" sz="500" b="0" dirty="0">
              <a:latin typeface="+mj-ea"/>
              <a:ea typeface="+mj-ea"/>
            </a:endParaRPr>
          </a:p>
          <a:p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이를 극복하기 위해 딥러닝 알고리즘을 통해 향상된 정확도를 보여줌과 동시 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ko-KR" altLang="en-US" sz="500" b="0" dirty="0">
                <a:latin typeface="+mj-ea"/>
                <a:ea typeface="+mj-ea"/>
              </a:rPr>
              <a:t>오감지가 대폭 감소하며 비약적인 성능 발전을 보여주며 지능형 영상분석이 적용되는 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ko-KR" altLang="en-US" sz="500" b="0" dirty="0">
                <a:latin typeface="+mj-ea"/>
                <a:ea typeface="+mj-ea"/>
              </a:rPr>
              <a:t>도메인에 맞게 </a:t>
            </a:r>
            <a:r>
              <a:rPr lang="ko-KR" altLang="en-US" sz="500" b="0" dirty="0" err="1">
                <a:latin typeface="+mj-ea"/>
                <a:ea typeface="+mj-ea"/>
              </a:rPr>
              <a:t>인텔리빅스의</a:t>
            </a:r>
            <a:r>
              <a:rPr lang="ko-KR" altLang="en-US" sz="500" b="0" dirty="0">
                <a:latin typeface="+mj-ea"/>
                <a:ea typeface="+mj-ea"/>
              </a:rPr>
              <a:t> 독보적인 모션 및 DNN(DEEP NEURAL NETWORK) 융합형 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ko-KR" altLang="en-US" sz="500" b="0" dirty="0">
                <a:latin typeface="+mj-ea"/>
                <a:ea typeface="+mj-ea"/>
              </a:rPr>
              <a:t>영상분석 솔루션으로 장단점을 보완된 기술들이 도입되면서 시장 수요가 증가</a:t>
            </a:r>
            <a:endParaRPr lang="en-US" altLang="ko-KR" sz="500" b="0" dirty="0">
              <a:latin typeface="+mj-ea"/>
              <a:ea typeface="+mj-ea"/>
            </a:endParaRPr>
          </a:p>
          <a:p>
            <a:r>
              <a:rPr lang="en-US" altLang="ko-KR" sz="500" b="0" dirty="0">
                <a:latin typeface="+mj-ea"/>
                <a:ea typeface="+mj-ea"/>
              </a:rPr>
              <a:t>-  </a:t>
            </a:r>
            <a:r>
              <a:rPr lang="ko-KR" altLang="en-US" sz="500" b="0" dirty="0">
                <a:latin typeface="+mj-ea"/>
                <a:ea typeface="+mj-ea"/>
              </a:rPr>
              <a:t>맹인용 흰 지팡이를 감지하거나 휠체어, 유모차를 감지하거나, </a:t>
            </a:r>
            <a:r>
              <a:rPr lang="ko-KR" altLang="en-US" sz="500" b="0" dirty="0" err="1">
                <a:latin typeface="+mj-ea"/>
                <a:ea typeface="+mj-ea"/>
              </a:rPr>
              <a:t>맹인견</a:t>
            </a:r>
            <a:r>
              <a:rPr lang="ko-KR" altLang="en-US" sz="500" b="0" dirty="0">
                <a:latin typeface="+mj-ea"/>
                <a:ea typeface="+mj-ea"/>
              </a:rPr>
              <a:t> 감지 등 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ko-KR" altLang="en-US" sz="500" b="0" dirty="0">
                <a:latin typeface="+mj-ea"/>
                <a:ea typeface="+mj-ea"/>
              </a:rPr>
              <a:t>수행하여 각종 사회 간접시설을 대상으로 사회적 약자 보조 시스템으로 확장		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C989EB8-7A37-4A1A-A048-CA0BB68ECA7F}"/>
              </a:ext>
            </a:extLst>
          </p:cNvPr>
          <p:cNvSpPr/>
          <p:nvPr/>
        </p:nvSpPr>
        <p:spPr>
          <a:xfrm>
            <a:off x="3651224" y="5517232"/>
            <a:ext cx="2611364" cy="284596"/>
          </a:xfrm>
          <a:prstGeom prst="rect">
            <a:avLst/>
          </a:prstGeom>
          <a:solidFill>
            <a:srgbClr val="292929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j-ea"/>
                <a:ea typeface="+mj-ea"/>
              </a:rPr>
              <a:t>Footer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1" name="물결 40">
            <a:extLst>
              <a:ext uri="{FF2B5EF4-FFF2-40B4-BE49-F238E27FC236}">
                <a16:creationId xmlns:a16="http://schemas.microsoft.com/office/drawing/2014/main" id="{9AFF4ED2-90E9-475A-9B68-7B734570C967}"/>
              </a:ext>
            </a:extLst>
          </p:cNvPr>
          <p:cNvSpPr/>
          <p:nvPr/>
        </p:nvSpPr>
        <p:spPr bwMode="auto">
          <a:xfrm>
            <a:off x="3643446" y="1706643"/>
            <a:ext cx="2617519" cy="154142"/>
          </a:xfrm>
          <a:prstGeom prst="wav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3" name="물결 42">
            <a:extLst>
              <a:ext uri="{FF2B5EF4-FFF2-40B4-BE49-F238E27FC236}">
                <a16:creationId xmlns:a16="http://schemas.microsoft.com/office/drawing/2014/main" id="{2DB089B5-CD92-4B54-ADAE-B155B15537CF}"/>
              </a:ext>
            </a:extLst>
          </p:cNvPr>
          <p:cNvSpPr/>
          <p:nvPr/>
        </p:nvSpPr>
        <p:spPr bwMode="auto">
          <a:xfrm>
            <a:off x="482485" y="5590418"/>
            <a:ext cx="2617519" cy="154142"/>
          </a:xfrm>
          <a:prstGeom prst="wav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26D6443-9BF3-43E6-9A60-2660BD4FC664}"/>
              </a:ext>
            </a:extLst>
          </p:cNvPr>
          <p:cNvSpPr/>
          <p:nvPr/>
        </p:nvSpPr>
        <p:spPr bwMode="auto">
          <a:xfrm>
            <a:off x="1437028" y="4624523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C0A159F-A18A-4824-B644-A4DD0588615C}"/>
              </a:ext>
            </a:extLst>
          </p:cNvPr>
          <p:cNvSpPr/>
          <p:nvPr/>
        </p:nvSpPr>
        <p:spPr bwMode="auto">
          <a:xfrm>
            <a:off x="598402" y="1988840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graphicFrame>
        <p:nvGraphicFramePr>
          <p:cNvPr id="51" name="Group 100">
            <a:extLst>
              <a:ext uri="{FF2B5EF4-FFF2-40B4-BE49-F238E27FC236}">
                <a16:creationId xmlns:a16="http://schemas.microsoft.com/office/drawing/2014/main" id="{2DF7C1ED-0A3D-4D8D-AF0E-FCF06F5FE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223680"/>
              </p:ext>
            </p:extLst>
          </p:nvPr>
        </p:nvGraphicFramePr>
        <p:xfrm>
          <a:off x="7040438" y="980728"/>
          <a:ext cx="2719513" cy="1060271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※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사업분야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 진입 시 해당 화면 노출</a:t>
                      </a:r>
                      <a:endParaRPr kumimoji="1" lang="en-US" altLang="ko-KR" sz="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059619"/>
                  </a:ext>
                </a:extLst>
              </a:tr>
              <a:tr h="34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소메뉴별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이동 버튼 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set]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해당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소메뉴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화면으로 이동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  <a:tr h="252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사업분야 정보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선택한 사업분야의 제목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문구 표시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05560"/>
                  </a:ext>
                </a:extLst>
              </a:tr>
              <a:tr h="2217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사업분야 상세 정보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366646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D75F7CE6-7FB6-4996-83C7-289194095081}"/>
              </a:ext>
            </a:extLst>
          </p:cNvPr>
          <p:cNvSpPr/>
          <p:nvPr/>
        </p:nvSpPr>
        <p:spPr bwMode="auto">
          <a:xfrm>
            <a:off x="3651224" y="2996952"/>
            <a:ext cx="2609741" cy="192873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solidFill>
                  <a:schemeClr val="bg1"/>
                </a:solidFill>
                <a:latin typeface="+mj-ea"/>
                <a:ea typeface="+mj-ea"/>
              </a:rPr>
              <a:t>    도입 필요성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9E9A26A-E0B4-44B6-9B5B-E0B70325ADE3}"/>
              </a:ext>
            </a:extLst>
          </p:cNvPr>
          <p:cNvSpPr/>
          <p:nvPr/>
        </p:nvSpPr>
        <p:spPr bwMode="auto">
          <a:xfrm>
            <a:off x="3651221" y="4058652"/>
            <a:ext cx="2609744" cy="192873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solidFill>
                  <a:schemeClr val="bg1"/>
                </a:solidFill>
                <a:latin typeface="+mj-ea"/>
                <a:ea typeface="+mj-ea"/>
              </a:rPr>
              <a:t>    솔루션 경쟁력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300ADE6-C63A-4CCF-9DD8-376F5D75B7F6}"/>
              </a:ext>
            </a:extLst>
          </p:cNvPr>
          <p:cNvSpPr/>
          <p:nvPr/>
        </p:nvSpPr>
        <p:spPr bwMode="auto">
          <a:xfrm>
            <a:off x="3638310" y="1895378"/>
            <a:ext cx="2624277" cy="207286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solidFill>
                  <a:schemeClr val="bg1"/>
                </a:solidFill>
                <a:latin typeface="+mj-ea"/>
                <a:ea typeface="+mj-ea"/>
              </a:rPr>
              <a:t>    도입 배경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430849-E0BD-4DCC-8BA9-A23C5B43F68A}"/>
              </a:ext>
            </a:extLst>
          </p:cNvPr>
          <p:cNvSpPr txBox="1"/>
          <p:nvPr/>
        </p:nvSpPr>
        <p:spPr>
          <a:xfrm>
            <a:off x="3646774" y="1976474"/>
            <a:ext cx="2592285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0" dirty="0">
                <a:latin typeface="+mj-ea"/>
                <a:ea typeface="+mj-ea"/>
              </a:rPr>
              <a:t>				</a:t>
            </a:r>
          </a:p>
          <a:p>
            <a:r>
              <a:rPr lang="en-US" altLang="ko-KR" sz="500" b="0" dirty="0">
                <a:latin typeface="+mj-ea"/>
                <a:ea typeface="+mj-ea"/>
              </a:rPr>
              <a:t>1. </a:t>
            </a:r>
            <a:r>
              <a:rPr lang="ko-KR" altLang="en-US" sz="500" b="0" dirty="0">
                <a:latin typeface="+mj-ea"/>
                <a:ea typeface="+mj-ea"/>
              </a:rPr>
              <a:t>현재 영상 관제 시스템의 문제점 </a:t>
            </a:r>
            <a:r>
              <a:rPr lang="en-US" altLang="ko-KR" sz="500" b="0" dirty="0">
                <a:latin typeface="+mj-ea"/>
                <a:ea typeface="+mj-ea"/>
              </a:rPr>
              <a:t>(</a:t>
            </a:r>
            <a:r>
              <a:rPr lang="ko-KR" altLang="en-US" sz="500" b="0" dirty="0">
                <a:latin typeface="+mj-ea"/>
                <a:ea typeface="+mj-ea"/>
              </a:rPr>
              <a:t>수동 관제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</a:p>
          <a:p>
            <a:r>
              <a:rPr lang="ko-KR" altLang="en-US" sz="500" b="0" dirty="0">
                <a:latin typeface="+mj-ea"/>
                <a:ea typeface="+mj-ea"/>
              </a:rPr>
              <a:t>소수의 관제인원 대비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너무 많은 </a:t>
            </a:r>
            <a:r>
              <a:rPr lang="en-US" altLang="ko-KR" sz="500" b="0" dirty="0">
                <a:latin typeface="+mj-ea"/>
                <a:ea typeface="+mj-ea"/>
              </a:rPr>
              <a:t>CCTV </a:t>
            </a:r>
            <a:r>
              <a:rPr lang="ko-KR" altLang="en-US" sz="500" b="0" dirty="0">
                <a:latin typeface="+mj-ea"/>
                <a:ea typeface="+mj-ea"/>
              </a:rPr>
              <a:t>화면</a:t>
            </a:r>
          </a:p>
          <a:p>
            <a:r>
              <a:rPr lang="ko-KR" altLang="en-US" sz="500" b="0" dirty="0">
                <a:latin typeface="+mj-ea"/>
                <a:ea typeface="+mj-ea"/>
              </a:rPr>
              <a:t>중요 이벤트에 대한 기준점이 없어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항상 감시인력 필요</a:t>
            </a:r>
          </a:p>
          <a:p>
            <a:r>
              <a:rPr lang="ko-KR" altLang="en-US" sz="500" b="0" dirty="0">
                <a:latin typeface="+mj-ea"/>
                <a:ea typeface="+mj-ea"/>
              </a:rPr>
              <a:t>휴식시간 </a:t>
            </a:r>
            <a:r>
              <a:rPr lang="en-US" altLang="ko-KR" sz="500" b="0" dirty="0">
                <a:latin typeface="+mj-ea"/>
                <a:ea typeface="+mj-ea"/>
              </a:rPr>
              <a:t>/ </a:t>
            </a:r>
            <a:r>
              <a:rPr lang="ko-KR" altLang="en-US" sz="500" b="0" dirty="0">
                <a:latin typeface="+mj-ea"/>
                <a:ea typeface="+mj-ea"/>
              </a:rPr>
              <a:t>공백 없이 </a:t>
            </a:r>
            <a:r>
              <a:rPr lang="en-US" altLang="ko-KR" sz="500" b="0" dirty="0">
                <a:latin typeface="+mj-ea"/>
                <a:ea typeface="+mj-ea"/>
              </a:rPr>
              <a:t>24</a:t>
            </a:r>
            <a:r>
              <a:rPr lang="ko-KR" altLang="en-US" sz="500" b="0" dirty="0">
                <a:latin typeface="+mj-ea"/>
                <a:ea typeface="+mj-ea"/>
              </a:rPr>
              <a:t>시간 지속감시는 사실상 불가능</a:t>
            </a:r>
          </a:p>
          <a:p>
            <a:r>
              <a:rPr lang="en-US" altLang="ko-KR" sz="500" b="0" dirty="0">
                <a:latin typeface="+mj-ea"/>
                <a:ea typeface="+mj-ea"/>
              </a:rPr>
              <a:t>2. </a:t>
            </a:r>
            <a:r>
              <a:rPr lang="ko-KR" altLang="en-US" sz="500" b="0" dirty="0">
                <a:latin typeface="+mj-ea"/>
                <a:ea typeface="+mj-ea"/>
              </a:rPr>
              <a:t>소수인원의 </a:t>
            </a:r>
            <a:r>
              <a:rPr lang="en-US" altLang="ko-KR" sz="500" b="0" dirty="0">
                <a:latin typeface="+mj-ea"/>
                <a:ea typeface="+mj-ea"/>
              </a:rPr>
              <a:t>CCTV </a:t>
            </a:r>
            <a:r>
              <a:rPr lang="ko-KR" altLang="en-US" sz="500" b="0" dirty="0">
                <a:latin typeface="+mj-ea"/>
                <a:ea typeface="+mj-ea"/>
              </a:rPr>
              <a:t>관제요원</a:t>
            </a:r>
            <a:r>
              <a:rPr lang="en-US" altLang="ko-KR" sz="500" b="0" dirty="0">
                <a:latin typeface="+mj-ea"/>
                <a:ea typeface="+mj-ea"/>
              </a:rPr>
              <a:t>, 24</a:t>
            </a:r>
            <a:r>
              <a:rPr lang="ko-KR" altLang="en-US" sz="500" b="0" dirty="0">
                <a:latin typeface="+mj-ea"/>
                <a:ea typeface="+mj-ea"/>
              </a:rPr>
              <a:t>시간 육안감시 가능한가</a:t>
            </a:r>
            <a:r>
              <a:rPr lang="en-US" altLang="ko-KR" sz="500" b="0" dirty="0">
                <a:latin typeface="+mj-ea"/>
                <a:ea typeface="+mj-ea"/>
              </a:rPr>
              <a:t>?</a:t>
            </a:r>
          </a:p>
          <a:p>
            <a:r>
              <a:rPr lang="ko-KR" altLang="en-US" sz="500" b="0" dirty="0">
                <a:latin typeface="+mj-ea"/>
                <a:ea typeface="+mj-ea"/>
              </a:rPr>
              <a:t>영상감시 집중력 </a:t>
            </a:r>
            <a:r>
              <a:rPr lang="en-US" altLang="ko-KR" sz="500" b="0" dirty="0">
                <a:latin typeface="+mj-ea"/>
                <a:ea typeface="+mj-ea"/>
              </a:rPr>
              <a:t>12</a:t>
            </a:r>
            <a:r>
              <a:rPr lang="ko-KR" altLang="en-US" sz="500" b="0" dirty="0">
                <a:latin typeface="+mj-ea"/>
                <a:ea typeface="+mj-ea"/>
              </a:rPr>
              <a:t>분 이후 </a:t>
            </a:r>
            <a:r>
              <a:rPr lang="en-US" altLang="ko-KR" sz="500" b="0" dirty="0">
                <a:latin typeface="+mj-ea"/>
                <a:ea typeface="+mj-ea"/>
              </a:rPr>
              <a:t>45% </a:t>
            </a:r>
            <a:r>
              <a:rPr lang="ko-KR" altLang="en-US" sz="500" b="0" dirty="0">
                <a:latin typeface="+mj-ea"/>
                <a:ea typeface="+mj-ea"/>
              </a:rPr>
              <a:t>하락 ▼ </a:t>
            </a:r>
            <a:r>
              <a:rPr lang="en-US" altLang="ko-KR" sz="500" b="0" dirty="0">
                <a:latin typeface="+mj-ea"/>
                <a:ea typeface="+mj-ea"/>
              </a:rPr>
              <a:t>/ 22</a:t>
            </a:r>
            <a:r>
              <a:rPr lang="ko-KR" altLang="en-US" sz="500" b="0" dirty="0">
                <a:latin typeface="+mj-ea"/>
                <a:ea typeface="+mj-ea"/>
              </a:rPr>
              <a:t>분 이후 </a:t>
            </a:r>
            <a:r>
              <a:rPr lang="en-US" altLang="ko-KR" sz="500" b="0" dirty="0">
                <a:latin typeface="+mj-ea"/>
                <a:ea typeface="+mj-ea"/>
              </a:rPr>
              <a:t>95% </a:t>
            </a:r>
            <a:r>
              <a:rPr lang="ko-KR" altLang="en-US" sz="500" b="0" dirty="0">
                <a:latin typeface="+mj-ea"/>
                <a:ea typeface="+mj-ea"/>
              </a:rPr>
              <a:t>하락 ▼ </a:t>
            </a:r>
            <a:endParaRPr lang="en-US" altLang="ko-KR" sz="500" b="0" dirty="0">
              <a:latin typeface="+mj-ea"/>
              <a:ea typeface="+mj-ea"/>
            </a:endParaRPr>
          </a:p>
          <a:p>
            <a:r>
              <a:rPr lang="en-US" altLang="ko-KR" sz="500" b="0" dirty="0">
                <a:latin typeface="+mj-ea"/>
                <a:ea typeface="+mj-ea"/>
              </a:rPr>
              <a:t>(</a:t>
            </a:r>
            <a:r>
              <a:rPr lang="ko-KR" altLang="en-US" sz="500" b="0" dirty="0">
                <a:latin typeface="+mj-ea"/>
                <a:ea typeface="+mj-ea"/>
              </a:rPr>
              <a:t>출처 </a:t>
            </a:r>
            <a:r>
              <a:rPr lang="en-US" altLang="ko-KR" sz="500" b="0" dirty="0">
                <a:latin typeface="+mj-ea"/>
                <a:ea typeface="+mj-ea"/>
              </a:rPr>
              <a:t>: 2002, Security OZ, ‘Buyer Beware’) </a:t>
            </a:r>
          </a:p>
          <a:p>
            <a:r>
              <a:rPr lang="ko-KR" altLang="en-US" sz="500" b="0" dirty="0">
                <a:latin typeface="+mj-ea"/>
                <a:ea typeface="+mj-ea"/>
              </a:rPr>
              <a:t>관제집중 위해 </a:t>
            </a:r>
            <a:r>
              <a:rPr lang="en-US" altLang="ko-KR" sz="500" b="0" dirty="0">
                <a:latin typeface="+mj-ea"/>
                <a:ea typeface="+mj-ea"/>
              </a:rPr>
              <a:t>2~30</a:t>
            </a:r>
            <a:r>
              <a:rPr lang="ko-KR" altLang="en-US" sz="500" b="0" dirty="0">
                <a:latin typeface="+mj-ea"/>
                <a:ea typeface="+mj-ea"/>
              </a:rPr>
              <a:t>분마다 휴식 필요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사실상 지속감시 불가능	</a:t>
            </a:r>
          </a:p>
          <a:p>
            <a:r>
              <a:rPr lang="ko-KR" altLang="en-US" sz="500" b="0" dirty="0">
                <a:latin typeface="+mj-ea"/>
                <a:ea typeface="+mj-ea"/>
              </a:rPr>
              <a:t>한 사람이 관제 가능한 화면은 최대 </a:t>
            </a:r>
            <a:r>
              <a:rPr lang="en-US" altLang="ko-KR" sz="500" b="0" dirty="0">
                <a:latin typeface="+mj-ea"/>
                <a:ea typeface="+mj-ea"/>
              </a:rPr>
              <a:t>16</a:t>
            </a:r>
            <a:r>
              <a:rPr lang="ko-KR" altLang="en-US" sz="500" b="0" dirty="0">
                <a:latin typeface="+mj-ea"/>
                <a:ea typeface="+mj-ea"/>
              </a:rPr>
              <a:t>개 이하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868CE4A-67C0-4429-AB14-B9191234DE43}"/>
              </a:ext>
            </a:extLst>
          </p:cNvPr>
          <p:cNvSpPr/>
          <p:nvPr/>
        </p:nvSpPr>
        <p:spPr bwMode="auto">
          <a:xfrm>
            <a:off x="3638311" y="1884867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3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810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화면 설계서 </a:t>
            </a:r>
            <a:r>
              <a:rPr lang="en-US" altLang="ko-KR" dirty="0"/>
              <a:t>(Mobile)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/</a:t>
            </a:r>
            <a:r>
              <a:rPr lang="ko-KR" altLang="en-US"/>
              <a:t>개정 이력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058686"/>
              </p:ext>
            </p:extLst>
          </p:nvPr>
        </p:nvGraphicFramePr>
        <p:xfrm>
          <a:off x="127678" y="765177"/>
          <a:ext cx="9649741" cy="823496"/>
        </p:xfrm>
        <a:graphic>
          <a:graphicData uri="http://schemas.openxmlformats.org/drawingml/2006/table">
            <a:tbl>
              <a:tblPr/>
              <a:tblGrid>
                <a:gridCol w="718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866">
                  <a:extLst>
                    <a:ext uri="{9D8B030D-6E8A-4147-A177-3AD203B41FA5}">
                      <a16:colId xmlns:a16="http://schemas.microsoft.com/office/drawing/2014/main" val="375906139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1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99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Version</a:t>
                      </a:r>
                    </a:p>
                  </a:txBody>
                  <a:tcPr marL="73159" marR="73159" marT="37148" marB="3714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</a:t>
                      </a:r>
                    </a:p>
                  </a:txBody>
                  <a:tcPr marL="73159" marR="73159" marT="37148" marB="3714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Version History</a:t>
                      </a:r>
                    </a:p>
                  </a:txBody>
                  <a:tcPr marL="73159" marR="73159" marT="37148" marB="3714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 Code</a:t>
                      </a:r>
                    </a:p>
                  </a:txBody>
                  <a:tcPr marL="73159" marR="73159" marT="37148" marB="3714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</a:p>
                  </a:txBody>
                  <a:tcPr marL="73159" marR="73159" marT="37148" marB="3714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2021-11-02</a:t>
                      </a:r>
                    </a:p>
                  </a:txBody>
                  <a:tcPr marL="73159" marR="73159" marT="37148" marB="3714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 최초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버저닝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159" marR="73159" marT="37148" marB="3714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UXstory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159" marR="73159" marT="37148" marB="3714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5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159" marR="73159" marT="37148" marB="3714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159" marR="73159" marT="37148" marB="3714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159" marR="73159" marT="37148" marB="3714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159" marR="73159" marT="37148" marB="3714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0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276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6918EA4-0C4F-4623-992E-FD94D9BFEB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88E274-1D34-4392-8185-A1DCB34755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인텔리빅스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사업분야 </a:t>
            </a:r>
            <a:r>
              <a:rPr lang="en-US" altLang="ko-KR" dirty="0"/>
              <a:t>&gt; </a:t>
            </a:r>
            <a:r>
              <a:rPr lang="ko-KR" altLang="en-US" dirty="0"/>
              <a:t>산업안전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8FB751-C95E-4AC5-8E04-04209550CF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274ED4-DB06-4081-9C3B-9876FCB091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03BA6B-E708-4DB0-A671-7635934F9656}"/>
              </a:ext>
            </a:extLst>
          </p:cNvPr>
          <p:cNvSpPr txBox="1"/>
          <p:nvPr/>
        </p:nvSpPr>
        <p:spPr>
          <a:xfrm>
            <a:off x="487710" y="1772816"/>
            <a:ext cx="135165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사업분야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산업안전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FFA6BF0-43F7-4B17-BD39-3A0CB3BAC60A}"/>
              </a:ext>
            </a:extLst>
          </p:cNvPr>
          <p:cNvGrpSpPr/>
          <p:nvPr/>
        </p:nvGrpSpPr>
        <p:grpSpPr>
          <a:xfrm>
            <a:off x="343694" y="2038122"/>
            <a:ext cx="2700430" cy="286130"/>
            <a:chOff x="343694" y="2567937"/>
            <a:chExt cx="2700430" cy="28613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CF92263-4A81-4DE4-AA2F-E2CE43153C13}"/>
                </a:ext>
              </a:extLst>
            </p:cNvPr>
            <p:cNvSpPr/>
            <p:nvPr/>
          </p:nvSpPr>
          <p:spPr>
            <a:xfrm>
              <a:off x="679524" y="2567937"/>
              <a:ext cx="390362" cy="28613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A4FFE53-1743-4F74-9343-EB8DB701BF5F}"/>
                </a:ext>
              </a:extLst>
            </p:cNvPr>
            <p:cNvSpPr/>
            <p:nvPr/>
          </p:nvSpPr>
          <p:spPr>
            <a:xfrm>
              <a:off x="1068146" y="2567937"/>
              <a:ext cx="390362" cy="286130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 dirty="0">
                <a:latin typeface="+mj-ea"/>
                <a:ea typeface="+mj-ea"/>
              </a:endParaRPr>
            </a:p>
          </p:txBody>
        </p:sp>
        <p:sp>
          <p:nvSpPr>
            <p:cNvPr id="12" name="TextBox 72">
              <a:extLst>
                <a:ext uri="{FF2B5EF4-FFF2-40B4-BE49-F238E27FC236}">
                  <a16:creationId xmlns:a16="http://schemas.microsoft.com/office/drawing/2014/main" id="{66C0BCA8-7AF4-4A64-8273-6DE4160014E9}"/>
                </a:ext>
              </a:extLst>
            </p:cNvPr>
            <p:cNvSpPr txBox="1"/>
            <p:nvPr/>
          </p:nvSpPr>
          <p:spPr>
            <a:xfrm>
              <a:off x="343694" y="2594462"/>
              <a:ext cx="1037492" cy="19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500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영상보안</a:t>
              </a:r>
              <a:endParaRPr lang="ko-KR" altLang="en-US" sz="5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3" name="TextBox 72">
              <a:extLst>
                <a:ext uri="{FF2B5EF4-FFF2-40B4-BE49-F238E27FC236}">
                  <a16:creationId xmlns:a16="http://schemas.microsoft.com/office/drawing/2014/main" id="{DC14106A-54CF-4308-94FC-E32961A42686}"/>
                </a:ext>
              </a:extLst>
            </p:cNvPr>
            <p:cNvSpPr txBox="1"/>
            <p:nvPr/>
          </p:nvSpPr>
          <p:spPr>
            <a:xfrm>
              <a:off x="984443" y="2598261"/>
              <a:ext cx="557767" cy="19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500" b="1" dirty="0">
                  <a:solidFill>
                    <a:schemeClr val="bg1"/>
                  </a:solidFill>
                  <a:latin typeface="+mj-ea"/>
                  <a:ea typeface="+mj-ea"/>
                </a:rPr>
                <a:t>산업안전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54919DE-CFA0-4CA4-9814-D7015D9AF18E}"/>
                </a:ext>
              </a:extLst>
            </p:cNvPr>
            <p:cNvSpPr/>
            <p:nvPr/>
          </p:nvSpPr>
          <p:spPr>
            <a:xfrm>
              <a:off x="1459023" y="2567937"/>
              <a:ext cx="278517" cy="28613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 dirty="0">
                <a:latin typeface="+mj-ea"/>
                <a:ea typeface="+mj-ea"/>
              </a:endParaRPr>
            </a:p>
          </p:txBody>
        </p:sp>
        <p:sp>
          <p:nvSpPr>
            <p:cNvPr id="24" name="TextBox 72">
              <a:extLst>
                <a:ext uri="{FF2B5EF4-FFF2-40B4-BE49-F238E27FC236}">
                  <a16:creationId xmlns:a16="http://schemas.microsoft.com/office/drawing/2014/main" id="{392FC6E0-77A0-444F-BEAB-E9BA5E9721E4}"/>
                </a:ext>
              </a:extLst>
            </p:cNvPr>
            <p:cNvSpPr txBox="1"/>
            <p:nvPr/>
          </p:nvSpPr>
          <p:spPr>
            <a:xfrm>
              <a:off x="1355698" y="2594462"/>
              <a:ext cx="503707" cy="19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500" b="1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교통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6B67728-3E6D-4609-A97B-606A01ECF7E1}"/>
                </a:ext>
              </a:extLst>
            </p:cNvPr>
            <p:cNvSpPr/>
            <p:nvPr/>
          </p:nvSpPr>
          <p:spPr>
            <a:xfrm>
              <a:off x="1737540" y="2567937"/>
              <a:ext cx="279032" cy="28613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 dirty="0">
                <a:latin typeface="+mj-ea"/>
                <a:ea typeface="+mj-ea"/>
              </a:endParaRPr>
            </a:p>
          </p:txBody>
        </p:sp>
        <p:sp>
          <p:nvSpPr>
            <p:cNvPr id="22" name="TextBox 72">
              <a:extLst>
                <a:ext uri="{FF2B5EF4-FFF2-40B4-BE49-F238E27FC236}">
                  <a16:creationId xmlns:a16="http://schemas.microsoft.com/office/drawing/2014/main" id="{97BB7881-31E7-476D-B0A8-ED6137F5820F}"/>
                </a:ext>
              </a:extLst>
            </p:cNvPr>
            <p:cNvSpPr txBox="1"/>
            <p:nvPr/>
          </p:nvSpPr>
          <p:spPr>
            <a:xfrm>
              <a:off x="1598173" y="2601598"/>
              <a:ext cx="557767" cy="19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500" b="1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BI</a:t>
              </a:r>
              <a:endParaRPr lang="ko-KR" altLang="en-US" sz="5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22A25F1-21C8-47D4-A7F9-41D1CC235529}"/>
                </a:ext>
              </a:extLst>
            </p:cNvPr>
            <p:cNvSpPr/>
            <p:nvPr/>
          </p:nvSpPr>
          <p:spPr>
            <a:xfrm>
              <a:off x="2017211" y="2567937"/>
              <a:ext cx="390643" cy="28613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 dirty="0">
                <a:latin typeface="+mj-ea"/>
                <a:ea typeface="+mj-ea"/>
              </a:endParaRPr>
            </a:p>
          </p:txBody>
        </p:sp>
        <p:sp>
          <p:nvSpPr>
            <p:cNvPr id="20" name="TextBox 72">
              <a:extLst>
                <a:ext uri="{FF2B5EF4-FFF2-40B4-BE49-F238E27FC236}">
                  <a16:creationId xmlns:a16="http://schemas.microsoft.com/office/drawing/2014/main" id="{8E81F5CC-A03D-4036-877C-A470C0171C92}"/>
                </a:ext>
              </a:extLst>
            </p:cNvPr>
            <p:cNvSpPr txBox="1"/>
            <p:nvPr/>
          </p:nvSpPr>
          <p:spPr>
            <a:xfrm>
              <a:off x="1929574" y="2601597"/>
              <a:ext cx="557767" cy="19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500" b="1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AI Farm</a:t>
              </a:r>
              <a:endParaRPr lang="ko-KR" altLang="en-US" sz="5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9FBE011-8283-4105-B3DF-A7AA6D22AEB8}"/>
                </a:ext>
              </a:extLst>
            </p:cNvPr>
            <p:cNvSpPr/>
            <p:nvPr/>
          </p:nvSpPr>
          <p:spPr>
            <a:xfrm>
              <a:off x="2404093" y="2567937"/>
              <a:ext cx="502168" cy="28613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 dirty="0">
                <a:latin typeface="+mj-ea"/>
                <a:ea typeface="+mj-ea"/>
              </a:endParaRPr>
            </a:p>
          </p:txBody>
        </p:sp>
        <p:sp>
          <p:nvSpPr>
            <p:cNvPr id="18" name="TextBox 72">
              <a:extLst>
                <a:ext uri="{FF2B5EF4-FFF2-40B4-BE49-F238E27FC236}">
                  <a16:creationId xmlns:a16="http://schemas.microsoft.com/office/drawing/2014/main" id="{D59A5439-650C-4701-B8BB-24C083155DF4}"/>
                </a:ext>
              </a:extLst>
            </p:cNvPr>
            <p:cNvSpPr txBox="1"/>
            <p:nvPr/>
          </p:nvSpPr>
          <p:spPr>
            <a:xfrm>
              <a:off x="2266231" y="2601597"/>
              <a:ext cx="777893" cy="19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500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네트워크 장비</a:t>
              </a:r>
              <a:endParaRPr lang="ko-KR" altLang="en-US" sz="5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3A495DE-1585-43BA-A723-CAFDEF93BB44}"/>
              </a:ext>
            </a:extLst>
          </p:cNvPr>
          <p:cNvGrpSpPr/>
          <p:nvPr/>
        </p:nvGrpSpPr>
        <p:grpSpPr>
          <a:xfrm>
            <a:off x="487710" y="2423366"/>
            <a:ext cx="2592288" cy="1919619"/>
            <a:chOff x="7544399" y="4209378"/>
            <a:chExt cx="847200" cy="564143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5050F7D-A9EA-4B8A-8376-D20D2B427C9C}"/>
                </a:ext>
              </a:extLst>
            </p:cNvPr>
            <p:cNvSpPr/>
            <p:nvPr/>
          </p:nvSpPr>
          <p:spPr>
            <a:xfrm>
              <a:off x="7544399" y="4209378"/>
              <a:ext cx="847200" cy="5641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0BF6299-4894-41C9-9ADD-1B1604F79568}"/>
                </a:ext>
              </a:extLst>
            </p:cNvPr>
            <p:cNvCxnSpPr>
              <a:cxnSpLocks/>
            </p:cNvCxnSpPr>
            <p:nvPr/>
          </p:nvCxnSpPr>
          <p:spPr>
            <a:xfrm>
              <a:off x="7544399" y="4209378"/>
              <a:ext cx="830077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AA87F0E-71CB-4C67-8662-2319D35AEF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399" y="4209378"/>
              <a:ext cx="847199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2AA0C0E-6BE9-4708-9620-B72D4AAC2E6F}"/>
              </a:ext>
            </a:extLst>
          </p:cNvPr>
          <p:cNvSpPr txBox="1"/>
          <p:nvPr/>
        </p:nvSpPr>
        <p:spPr>
          <a:xfrm>
            <a:off x="1514392" y="4599944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산업 안전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12373A-DD62-43F6-8CC4-74292A3D834D}"/>
              </a:ext>
            </a:extLst>
          </p:cNvPr>
          <p:cNvSpPr txBox="1"/>
          <p:nvPr/>
        </p:nvSpPr>
        <p:spPr>
          <a:xfrm>
            <a:off x="810528" y="4824578"/>
            <a:ext cx="20601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" b="0" dirty="0">
                <a:latin typeface="+mj-ea"/>
                <a:ea typeface="+mj-ea"/>
              </a:rPr>
              <a:t>건설 현장 내 구축된 </a:t>
            </a:r>
            <a:r>
              <a:rPr lang="en-US" altLang="ko-KR" sz="500" b="0" dirty="0">
                <a:latin typeface="+mj-ea"/>
                <a:ea typeface="+mj-ea"/>
              </a:rPr>
              <a:t>CCTV</a:t>
            </a:r>
            <a:r>
              <a:rPr lang="ko-KR" altLang="en-US" sz="500" b="0" dirty="0">
                <a:latin typeface="+mj-ea"/>
                <a:ea typeface="+mj-ea"/>
              </a:rPr>
              <a:t>를 통해 현장 내 보안 </a:t>
            </a:r>
            <a:r>
              <a:rPr lang="ko-KR" altLang="en-US" sz="500" b="0" dirty="0" err="1">
                <a:latin typeface="+mj-ea"/>
                <a:ea typeface="+mj-ea"/>
              </a:rPr>
              <a:t>관리뿐만</a:t>
            </a:r>
            <a:r>
              <a:rPr lang="ko-KR" altLang="en-US" sz="500" b="0" dirty="0">
                <a:latin typeface="+mj-ea"/>
                <a:ea typeface="+mj-ea"/>
              </a:rPr>
              <a:t> 아니라 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ko-KR" altLang="en-US" sz="500" b="0" dirty="0">
                <a:latin typeface="+mj-ea"/>
                <a:ea typeface="+mj-ea"/>
              </a:rPr>
              <a:t>산업 안전 향상까지 지원 가능한 기술로 산업안전에 특화된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ko-KR" altLang="en-US" sz="500" b="0" dirty="0">
                <a:latin typeface="+mj-ea"/>
                <a:ea typeface="+mj-ea"/>
              </a:rPr>
              <a:t> </a:t>
            </a:r>
            <a:r>
              <a:rPr lang="en-US" altLang="ko-KR" sz="500" b="0" dirty="0">
                <a:latin typeface="+mj-ea"/>
                <a:ea typeface="+mj-ea"/>
              </a:rPr>
              <a:t>AI </a:t>
            </a:r>
            <a:r>
              <a:rPr lang="ko-KR" altLang="en-US" sz="500" b="0" dirty="0">
                <a:latin typeface="+mj-ea"/>
                <a:ea typeface="+mj-ea"/>
              </a:rPr>
              <a:t>기반의 지능형 영상분석 이벤트 적용을 통해 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ko-KR" altLang="en-US" sz="500" b="0" dirty="0">
                <a:latin typeface="+mj-ea"/>
                <a:ea typeface="+mj-ea"/>
              </a:rPr>
              <a:t>사고 발생이 예상되는 위험상황을 인지하여 경고하거나 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ko-KR" altLang="en-US" sz="500" b="0" dirty="0">
                <a:latin typeface="+mj-ea"/>
                <a:ea typeface="+mj-ea"/>
              </a:rPr>
              <a:t>사고 발생 상황을 빠르게 인식하여 분석 후 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ko-KR" altLang="en-US" sz="500" b="0" dirty="0">
                <a:latin typeface="+mj-ea"/>
                <a:ea typeface="+mj-ea"/>
              </a:rPr>
              <a:t>중앙 관제센터로 보내 사고에 즉각 대응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599AFA-172C-4130-94ED-29B4F5D63465}"/>
              </a:ext>
            </a:extLst>
          </p:cNvPr>
          <p:cNvSpPr txBox="1"/>
          <p:nvPr/>
        </p:nvSpPr>
        <p:spPr>
          <a:xfrm>
            <a:off x="3667858" y="3008769"/>
            <a:ext cx="52738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dirty="0">
                <a:latin typeface="+mj-ea"/>
                <a:ea typeface="+mj-ea"/>
              </a:rPr>
              <a:t>도입 필요성 </a:t>
            </a:r>
            <a:r>
              <a:rPr lang="en-US" altLang="ko-KR" sz="500" dirty="0">
                <a:latin typeface="+mj-ea"/>
                <a:ea typeface="+mj-ea"/>
              </a:rPr>
              <a:t>"</a:t>
            </a:r>
            <a:r>
              <a:rPr lang="ko-KR" altLang="en-US" sz="500" dirty="0">
                <a:latin typeface="+mj-ea"/>
                <a:ea typeface="+mj-ea"/>
              </a:rPr>
              <a:t>다양한 영역의 보안 강화</a:t>
            </a:r>
            <a:r>
              <a:rPr lang="en-US" altLang="ko-KR" sz="500" dirty="0">
                <a:latin typeface="+mj-ea"/>
                <a:ea typeface="+mj-ea"/>
              </a:rPr>
              <a:t>"</a:t>
            </a:r>
            <a:r>
              <a:rPr lang="en-US" altLang="ko-KR" sz="500" b="0" dirty="0">
                <a:latin typeface="+mj-ea"/>
                <a:ea typeface="+mj-ea"/>
              </a:rPr>
              <a:t>					</a:t>
            </a:r>
          </a:p>
          <a:p>
            <a:endParaRPr lang="en-US" altLang="ko-KR" sz="500" b="0" dirty="0">
              <a:latin typeface="+mj-ea"/>
              <a:ea typeface="+mj-ea"/>
            </a:endParaRPr>
          </a:p>
          <a:p>
            <a:r>
              <a:rPr lang="ko-KR" altLang="en-US" sz="500" b="0" dirty="0">
                <a:latin typeface="+mj-ea"/>
                <a:ea typeface="+mj-ea"/>
              </a:rPr>
              <a:t>건설, 제조, 대형 시설 현장 등 산업 환경은 작업자들의 사고가 일어나기 쉬운 환경으로	</a:t>
            </a:r>
          </a:p>
          <a:p>
            <a:r>
              <a:rPr lang="ko-KR" altLang="en-US" sz="500" b="0" dirty="0">
                <a:latin typeface="+mj-ea"/>
                <a:ea typeface="+mj-ea"/>
              </a:rPr>
              <a:t>특히 현장 내 안전 관리자의 인력 재원은 언제나 한정적			</a:t>
            </a:r>
            <a:endParaRPr lang="en-US" altLang="ko-KR" sz="500" b="0" dirty="0">
              <a:latin typeface="+mj-ea"/>
              <a:ea typeface="+mj-ea"/>
            </a:endParaRPr>
          </a:p>
          <a:p>
            <a:r>
              <a:rPr lang="ko-KR" altLang="en-US" sz="500" b="0" dirty="0" err="1">
                <a:latin typeface="+mj-ea"/>
                <a:ea typeface="+mj-ea"/>
              </a:rPr>
              <a:t>Vision</a:t>
            </a:r>
            <a:r>
              <a:rPr lang="ko-KR" altLang="en-US" sz="500" b="0" dirty="0">
                <a:latin typeface="+mj-ea"/>
                <a:ea typeface="+mj-ea"/>
              </a:rPr>
              <a:t>-AI 기반 산업안전 솔루션은 현장 관리자들의 안전 관리 능력을 보조해 주는 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ko-KR" altLang="en-US" sz="500" b="0" dirty="0">
                <a:latin typeface="+mj-ea"/>
                <a:ea typeface="+mj-ea"/>
              </a:rPr>
              <a:t>수단으로서, </a:t>
            </a:r>
            <a:r>
              <a:rPr lang="ko-KR" altLang="en-US" sz="500" b="0" dirty="0" err="1">
                <a:latin typeface="+mj-ea"/>
                <a:ea typeface="+mj-ea"/>
              </a:rPr>
              <a:t>Vision</a:t>
            </a:r>
            <a:r>
              <a:rPr lang="ko-KR" altLang="en-US" sz="500" b="0" dirty="0">
                <a:latin typeface="+mj-ea"/>
                <a:ea typeface="+mj-ea"/>
              </a:rPr>
              <a:t>-AI 기술을 활용하여 작업 현장 내 작업자의 안전을 확인하고 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ko-KR" altLang="en-US" sz="500" b="0" dirty="0">
                <a:latin typeface="+mj-ea"/>
                <a:ea typeface="+mj-ea"/>
              </a:rPr>
              <a:t>중장비, 화재, 유독 가스 등 다양한 위험 요소를 감시 및 관리</a:t>
            </a:r>
            <a:endParaRPr lang="en-US" altLang="ko-KR" sz="500" b="0" dirty="0">
              <a:latin typeface="+mj-ea"/>
              <a:ea typeface="+mj-ea"/>
            </a:endParaRPr>
          </a:p>
          <a:p>
            <a:r>
              <a:rPr lang="en-US" altLang="ko-KR" sz="500" b="0" dirty="0">
                <a:latin typeface="+mj-ea"/>
                <a:ea typeface="+mj-ea"/>
              </a:rPr>
              <a:t>(1) </a:t>
            </a:r>
            <a:r>
              <a:rPr lang="ko-KR" altLang="en-US" sz="500" b="0" dirty="0">
                <a:latin typeface="+mj-ea"/>
                <a:ea typeface="+mj-ea"/>
              </a:rPr>
              <a:t>작업현장 안전 감시			</a:t>
            </a:r>
          </a:p>
          <a:p>
            <a:r>
              <a:rPr lang="en-US" altLang="ko-KR" sz="500" b="0" dirty="0">
                <a:latin typeface="+mj-ea"/>
                <a:ea typeface="+mj-ea"/>
              </a:rPr>
              <a:t>(2) </a:t>
            </a:r>
            <a:r>
              <a:rPr lang="ko-KR" altLang="en-US" sz="500" b="0" dirty="0">
                <a:latin typeface="+mj-ea"/>
                <a:ea typeface="+mj-ea"/>
              </a:rPr>
              <a:t>작업자 안전 관리 감시			</a:t>
            </a:r>
          </a:p>
          <a:p>
            <a:r>
              <a:rPr lang="en-US" altLang="ko-KR" sz="500" b="0" dirty="0">
                <a:latin typeface="+mj-ea"/>
                <a:ea typeface="+mj-ea"/>
              </a:rPr>
              <a:t>(3) </a:t>
            </a:r>
            <a:r>
              <a:rPr lang="ko-KR" altLang="en-US" sz="500" b="0" dirty="0">
                <a:latin typeface="+mj-ea"/>
                <a:ea typeface="+mj-ea"/>
              </a:rPr>
              <a:t>작업장 내 위험요소 관리		</a:t>
            </a:r>
          </a:p>
          <a:p>
            <a:r>
              <a:rPr lang="en-US" altLang="ko-KR" sz="500" b="0" dirty="0">
                <a:latin typeface="+mj-ea"/>
                <a:ea typeface="+mj-ea"/>
              </a:rPr>
              <a:t>(4) </a:t>
            </a:r>
            <a:r>
              <a:rPr lang="ko-KR" altLang="en-US" sz="500" b="0" dirty="0">
                <a:latin typeface="+mj-ea"/>
                <a:ea typeface="+mj-ea"/>
              </a:rPr>
              <a:t>산업현장 시설 장비 안전 감시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7A5722-9A4F-478E-85E8-D5E3A3552626}"/>
              </a:ext>
            </a:extLst>
          </p:cNvPr>
          <p:cNvSpPr txBox="1"/>
          <p:nvPr/>
        </p:nvSpPr>
        <p:spPr>
          <a:xfrm>
            <a:off x="3651224" y="4152794"/>
            <a:ext cx="631031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ko-KR" sz="500" b="0" dirty="0">
                <a:latin typeface="+mj-ea"/>
                <a:ea typeface="+mj-ea"/>
              </a:rPr>
            </a:br>
            <a:br>
              <a:rPr lang="en-US" altLang="ko-KR" sz="500" b="0" dirty="0">
                <a:latin typeface="+mj-ea"/>
                <a:ea typeface="+mj-ea"/>
              </a:rPr>
            </a:br>
            <a:r>
              <a:rPr lang="ko-KR" altLang="en-US" sz="500" b="0" dirty="0">
                <a:latin typeface="+mj-ea"/>
                <a:ea typeface="+mj-ea"/>
              </a:rPr>
              <a:t>설명 필요		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C989EB8-7A37-4A1A-A048-CA0BB68ECA7F}"/>
              </a:ext>
            </a:extLst>
          </p:cNvPr>
          <p:cNvSpPr/>
          <p:nvPr/>
        </p:nvSpPr>
        <p:spPr>
          <a:xfrm>
            <a:off x="3651224" y="5517232"/>
            <a:ext cx="2611364" cy="284596"/>
          </a:xfrm>
          <a:prstGeom prst="rect">
            <a:avLst/>
          </a:prstGeom>
          <a:solidFill>
            <a:srgbClr val="292929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j-ea"/>
                <a:ea typeface="+mj-ea"/>
              </a:rPr>
              <a:t>Footer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1" name="물결 40">
            <a:extLst>
              <a:ext uri="{FF2B5EF4-FFF2-40B4-BE49-F238E27FC236}">
                <a16:creationId xmlns:a16="http://schemas.microsoft.com/office/drawing/2014/main" id="{9AFF4ED2-90E9-475A-9B68-7B734570C967}"/>
              </a:ext>
            </a:extLst>
          </p:cNvPr>
          <p:cNvSpPr/>
          <p:nvPr/>
        </p:nvSpPr>
        <p:spPr bwMode="auto">
          <a:xfrm>
            <a:off x="3643446" y="1706643"/>
            <a:ext cx="2617519" cy="154142"/>
          </a:xfrm>
          <a:prstGeom prst="wav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3" name="물결 42">
            <a:extLst>
              <a:ext uri="{FF2B5EF4-FFF2-40B4-BE49-F238E27FC236}">
                <a16:creationId xmlns:a16="http://schemas.microsoft.com/office/drawing/2014/main" id="{2DB089B5-CD92-4B54-ADAE-B155B15537CF}"/>
              </a:ext>
            </a:extLst>
          </p:cNvPr>
          <p:cNvSpPr/>
          <p:nvPr/>
        </p:nvSpPr>
        <p:spPr bwMode="auto">
          <a:xfrm>
            <a:off x="482485" y="5590418"/>
            <a:ext cx="2617519" cy="154142"/>
          </a:xfrm>
          <a:prstGeom prst="wav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graphicFrame>
        <p:nvGraphicFramePr>
          <p:cNvPr id="51" name="Group 100">
            <a:extLst>
              <a:ext uri="{FF2B5EF4-FFF2-40B4-BE49-F238E27FC236}">
                <a16:creationId xmlns:a16="http://schemas.microsoft.com/office/drawing/2014/main" id="{2DF7C1ED-0A3D-4D8D-AF0E-FCF06F5FE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344087"/>
              </p:ext>
            </p:extLst>
          </p:nvPr>
        </p:nvGraphicFramePr>
        <p:xfrm>
          <a:off x="7040438" y="980728"/>
          <a:ext cx="2719513" cy="345714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D75F7CE6-7FB6-4996-83C7-289194095081}"/>
              </a:ext>
            </a:extLst>
          </p:cNvPr>
          <p:cNvSpPr/>
          <p:nvPr/>
        </p:nvSpPr>
        <p:spPr bwMode="auto">
          <a:xfrm>
            <a:off x="3651224" y="2996952"/>
            <a:ext cx="2609741" cy="192873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solidFill>
                  <a:schemeClr val="bg1"/>
                </a:solidFill>
                <a:latin typeface="+mj-ea"/>
                <a:ea typeface="+mj-ea"/>
              </a:rPr>
              <a:t>    도입 필요성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9E9A26A-E0B4-44B6-9B5B-E0B70325ADE3}"/>
              </a:ext>
            </a:extLst>
          </p:cNvPr>
          <p:cNvSpPr/>
          <p:nvPr/>
        </p:nvSpPr>
        <p:spPr bwMode="auto">
          <a:xfrm>
            <a:off x="3651221" y="4058652"/>
            <a:ext cx="2609744" cy="192873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solidFill>
                  <a:schemeClr val="bg1"/>
                </a:solidFill>
                <a:latin typeface="+mj-ea"/>
                <a:ea typeface="+mj-ea"/>
              </a:rPr>
              <a:t>    솔루션 경쟁력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300ADE6-C63A-4CCF-9DD8-376F5D75B7F6}"/>
              </a:ext>
            </a:extLst>
          </p:cNvPr>
          <p:cNvSpPr/>
          <p:nvPr/>
        </p:nvSpPr>
        <p:spPr bwMode="auto">
          <a:xfrm>
            <a:off x="3638310" y="1895378"/>
            <a:ext cx="2624277" cy="207286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solidFill>
                  <a:schemeClr val="bg1"/>
                </a:solidFill>
                <a:latin typeface="+mj-ea"/>
                <a:ea typeface="+mj-ea"/>
              </a:rPr>
              <a:t>    도입 배경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430849-E0BD-4DCC-8BA9-A23C5B43F68A}"/>
              </a:ext>
            </a:extLst>
          </p:cNvPr>
          <p:cNvSpPr txBox="1"/>
          <p:nvPr/>
        </p:nvSpPr>
        <p:spPr>
          <a:xfrm>
            <a:off x="3646774" y="1976474"/>
            <a:ext cx="25922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0" dirty="0">
                <a:latin typeface="+mj-ea"/>
                <a:ea typeface="+mj-ea"/>
              </a:rPr>
              <a:t>				</a:t>
            </a:r>
          </a:p>
          <a:p>
            <a:r>
              <a:rPr lang="ko-KR" altLang="en-US" sz="500" b="0" dirty="0">
                <a:latin typeface="+mj-ea"/>
                <a:ea typeface="+mj-ea"/>
              </a:rPr>
              <a:t>“882명” – 2020년 한 해 동안 산재 사고로 목숨을 잃은 사망자의 수		</a:t>
            </a:r>
          </a:p>
          <a:p>
            <a:r>
              <a:rPr lang="ko-KR" altLang="en-US" sz="500" b="0" dirty="0">
                <a:latin typeface="+mj-ea"/>
                <a:ea typeface="+mj-ea"/>
              </a:rPr>
              <a:t>매년 증가하는 산업 안전의 재해를 예방하기 위해 2022년 중대재해법 시행을 앞두고 있어 산업 안전에 대한 사회적 관심이 어느 때보다 높은 가운데, 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ko-KR" altLang="en-US" sz="500" b="0" dirty="0">
                <a:latin typeface="+mj-ea"/>
                <a:ea typeface="+mj-ea"/>
              </a:rPr>
              <a:t>건설 현장에서의 사고를 예방하고 줄이기 위해 </a:t>
            </a:r>
            <a:r>
              <a:rPr lang="ko-KR" altLang="en-US" sz="500" b="0" dirty="0" err="1">
                <a:latin typeface="+mj-ea"/>
                <a:ea typeface="+mj-ea"/>
              </a:rPr>
              <a:t>Vision</a:t>
            </a:r>
            <a:r>
              <a:rPr lang="ko-KR" altLang="en-US" sz="500" b="0" dirty="0">
                <a:latin typeface="+mj-ea"/>
                <a:ea typeface="+mj-ea"/>
              </a:rPr>
              <a:t>-AI 기술을 기반으로 한 산업 안전 솔루션에 수요 증가 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DDDDD8B-567E-4491-80D6-78644997A529}"/>
              </a:ext>
            </a:extLst>
          </p:cNvPr>
          <p:cNvSpPr/>
          <p:nvPr/>
        </p:nvSpPr>
        <p:spPr bwMode="auto">
          <a:xfrm>
            <a:off x="8264574" y="6320580"/>
            <a:ext cx="1639839" cy="545576"/>
          </a:xfrm>
          <a:prstGeom prst="rect">
            <a:avLst/>
          </a:prstGeom>
          <a:solidFill>
            <a:srgbClr val="00B05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솔루션 경쟁력 설명 필요</a:t>
            </a:r>
          </a:p>
        </p:txBody>
      </p:sp>
    </p:spTree>
    <p:extLst>
      <p:ext uri="{BB962C8B-B14F-4D97-AF65-F5344CB8AC3E}">
        <p14:creationId xmlns:p14="http://schemas.microsoft.com/office/powerpoint/2010/main" val="2865016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6918EA4-0C4F-4623-992E-FD94D9BFEB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88E274-1D34-4392-8185-A1DCB34755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인텔리빅스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사업분야 </a:t>
            </a:r>
            <a:r>
              <a:rPr lang="en-US" altLang="ko-KR" dirty="0"/>
              <a:t>&gt; </a:t>
            </a:r>
            <a:r>
              <a:rPr lang="ko-KR" altLang="en-US" dirty="0"/>
              <a:t>교통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8FB751-C95E-4AC5-8E04-04209550CF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274ED4-DB06-4081-9C3B-9876FCB091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03BA6B-E708-4DB0-A671-7635934F9656}"/>
              </a:ext>
            </a:extLst>
          </p:cNvPr>
          <p:cNvSpPr txBox="1"/>
          <p:nvPr/>
        </p:nvSpPr>
        <p:spPr>
          <a:xfrm>
            <a:off x="487710" y="1772816"/>
            <a:ext cx="122341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사업분야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교통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FFA6BF0-43F7-4B17-BD39-3A0CB3BAC60A}"/>
              </a:ext>
            </a:extLst>
          </p:cNvPr>
          <p:cNvGrpSpPr/>
          <p:nvPr/>
        </p:nvGrpSpPr>
        <p:grpSpPr>
          <a:xfrm>
            <a:off x="343694" y="2038122"/>
            <a:ext cx="2700430" cy="286130"/>
            <a:chOff x="343694" y="2567937"/>
            <a:chExt cx="2700430" cy="28613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CF92263-4A81-4DE4-AA2F-E2CE43153C13}"/>
                </a:ext>
              </a:extLst>
            </p:cNvPr>
            <p:cNvSpPr/>
            <p:nvPr/>
          </p:nvSpPr>
          <p:spPr>
            <a:xfrm>
              <a:off x="679524" y="2567937"/>
              <a:ext cx="390362" cy="28613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A4FFE53-1743-4F74-9343-EB8DB701BF5F}"/>
                </a:ext>
              </a:extLst>
            </p:cNvPr>
            <p:cNvSpPr/>
            <p:nvPr/>
          </p:nvSpPr>
          <p:spPr>
            <a:xfrm>
              <a:off x="1068146" y="2567937"/>
              <a:ext cx="390362" cy="28613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 dirty="0">
                <a:latin typeface="+mj-ea"/>
                <a:ea typeface="+mj-ea"/>
              </a:endParaRPr>
            </a:p>
          </p:txBody>
        </p:sp>
        <p:sp>
          <p:nvSpPr>
            <p:cNvPr id="12" name="TextBox 72">
              <a:extLst>
                <a:ext uri="{FF2B5EF4-FFF2-40B4-BE49-F238E27FC236}">
                  <a16:creationId xmlns:a16="http://schemas.microsoft.com/office/drawing/2014/main" id="{66C0BCA8-7AF4-4A64-8273-6DE4160014E9}"/>
                </a:ext>
              </a:extLst>
            </p:cNvPr>
            <p:cNvSpPr txBox="1"/>
            <p:nvPr/>
          </p:nvSpPr>
          <p:spPr>
            <a:xfrm>
              <a:off x="343694" y="2594462"/>
              <a:ext cx="1037492" cy="19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500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영상보안</a:t>
              </a:r>
              <a:endParaRPr lang="ko-KR" altLang="en-US" sz="5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3" name="TextBox 72">
              <a:extLst>
                <a:ext uri="{FF2B5EF4-FFF2-40B4-BE49-F238E27FC236}">
                  <a16:creationId xmlns:a16="http://schemas.microsoft.com/office/drawing/2014/main" id="{DC14106A-54CF-4308-94FC-E32961A42686}"/>
                </a:ext>
              </a:extLst>
            </p:cNvPr>
            <p:cNvSpPr txBox="1"/>
            <p:nvPr/>
          </p:nvSpPr>
          <p:spPr>
            <a:xfrm>
              <a:off x="984443" y="2598261"/>
              <a:ext cx="557767" cy="19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500" b="1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산업안전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54919DE-CFA0-4CA4-9814-D7015D9AF18E}"/>
                </a:ext>
              </a:extLst>
            </p:cNvPr>
            <p:cNvSpPr/>
            <p:nvPr/>
          </p:nvSpPr>
          <p:spPr>
            <a:xfrm>
              <a:off x="1459023" y="2567937"/>
              <a:ext cx="278517" cy="286130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 dirty="0">
                <a:latin typeface="+mj-ea"/>
                <a:ea typeface="+mj-ea"/>
              </a:endParaRPr>
            </a:p>
          </p:txBody>
        </p:sp>
        <p:sp>
          <p:nvSpPr>
            <p:cNvPr id="24" name="TextBox 72">
              <a:extLst>
                <a:ext uri="{FF2B5EF4-FFF2-40B4-BE49-F238E27FC236}">
                  <a16:creationId xmlns:a16="http://schemas.microsoft.com/office/drawing/2014/main" id="{392FC6E0-77A0-444F-BEAB-E9BA5E9721E4}"/>
                </a:ext>
              </a:extLst>
            </p:cNvPr>
            <p:cNvSpPr txBox="1"/>
            <p:nvPr/>
          </p:nvSpPr>
          <p:spPr>
            <a:xfrm>
              <a:off x="1355698" y="2594462"/>
              <a:ext cx="503707" cy="19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500" b="1" dirty="0">
                  <a:solidFill>
                    <a:schemeClr val="bg1"/>
                  </a:solidFill>
                  <a:latin typeface="+mj-ea"/>
                  <a:ea typeface="+mj-ea"/>
                </a:rPr>
                <a:t>교통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6B67728-3E6D-4609-A97B-606A01ECF7E1}"/>
                </a:ext>
              </a:extLst>
            </p:cNvPr>
            <p:cNvSpPr/>
            <p:nvPr/>
          </p:nvSpPr>
          <p:spPr>
            <a:xfrm>
              <a:off x="1737540" y="2567937"/>
              <a:ext cx="279032" cy="28613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 dirty="0">
                <a:latin typeface="+mj-ea"/>
                <a:ea typeface="+mj-ea"/>
              </a:endParaRPr>
            </a:p>
          </p:txBody>
        </p:sp>
        <p:sp>
          <p:nvSpPr>
            <p:cNvPr id="22" name="TextBox 72">
              <a:extLst>
                <a:ext uri="{FF2B5EF4-FFF2-40B4-BE49-F238E27FC236}">
                  <a16:creationId xmlns:a16="http://schemas.microsoft.com/office/drawing/2014/main" id="{97BB7881-31E7-476D-B0A8-ED6137F5820F}"/>
                </a:ext>
              </a:extLst>
            </p:cNvPr>
            <p:cNvSpPr txBox="1"/>
            <p:nvPr/>
          </p:nvSpPr>
          <p:spPr>
            <a:xfrm>
              <a:off x="1598173" y="2601598"/>
              <a:ext cx="557767" cy="19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500" b="1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BI</a:t>
              </a:r>
              <a:endParaRPr lang="ko-KR" altLang="en-US" sz="5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22A25F1-21C8-47D4-A7F9-41D1CC235529}"/>
                </a:ext>
              </a:extLst>
            </p:cNvPr>
            <p:cNvSpPr/>
            <p:nvPr/>
          </p:nvSpPr>
          <p:spPr>
            <a:xfrm>
              <a:off x="2017211" y="2567937"/>
              <a:ext cx="390643" cy="28613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 dirty="0">
                <a:latin typeface="+mj-ea"/>
                <a:ea typeface="+mj-ea"/>
              </a:endParaRPr>
            </a:p>
          </p:txBody>
        </p:sp>
        <p:sp>
          <p:nvSpPr>
            <p:cNvPr id="20" name="TextBox 72">
              <a:extLst>
                <a:ext uri="{FF2B5EF4-FFF2-40B4-BE49-F238E27FC236}">
                  <a16:creationId xmlns:a16="http://schemas.microsoft.com/office/drawing/2014/main" id="{8E81F5CC-A03D-4036-877C-A470C0171C92}"/>
                </a:ext>
              </a:extLst>
            </p:cNvPr>
            <p:cNvSpPr txBox="1"/>
            <p:nvPr/>
          </p:nvSpPr>
          <p:spPr>
            <a:xfrm>
              <a:off x="1929574" y="2601597"/>
              <a:ext cx="557767" cy="19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500" b="1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AI Farm</a:t>
              </a:r>
              <a:endParaRPr lang="ko-KR" altLang="en-US" sz="5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9FBE011-8283-4105-B3DF-A7AA6D22AEB8}"/>
                </a:ext>
              </a:extLst>
            </p:cNvPr>
            <p:cNvSpPr/>
            <p:nvPr/>
          </p:nvSpPr>
          <p:spPr>
            <a:xfrm>
              <a:off x="2404093" y="2567937"/>
              <a:ext cx="502168" cy="28613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 dirty="0">
                <a:latin typeface="+mj-ea"/>
                <a:ea typeface="+mj-ea"/>
              </a:endParaRPr>
            </a:p>
          </p:txBody>
        </p:sp>
        <p:sp>
          <p:nvSpPr>
            <p:cNvPr id="18" name="TextBox 72">
              <a:extLst>
                <a:ext uri="{FF2B5EF4-FFF2-40B4-BE49-F238E27FC236}">
                  <a16:creationId xmlns:a16="http://schemas.microsoft.com/office/drawing/2014/main" id="{D59A5439-650C-4701-B8BB-24C083155DF4}"/>
                </a:ext>
              </a:extLst>
            </p:cNvPr>
            <p:cNvSpPr txBox="1"/>
            <p:nvPr/>
          </p:nvSpPr>
          <p:spPr>
            <a:xfrm>
              <a:off x="2266231" y="2601597"/>
              <a:ext cx="777893" cy="19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500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네트워크 장비</a:t>
              </a:r>
              <a:endParaRPr lang="ko-KR" altLang="en-US" sz="5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3A495DE-1585-43BA-A723-CAFDEF93BB44}"/>
              </a:ext>
            </a:extLst>
          </p:cNvPr>
          <p:cNvGrpSpPr/>
          <p:nvPr/>
        </p:nvGrpSpPr>
        <p:grpSpPr>
          <a:xfrm>
            <a:off x="487710" y="2423366"/>
            <a:ext cx="2592288" cy="1919619"/>
            <a:chOff x="7544399" y="4209378"/>
            <a:chExt cx="847200" cy="564143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5050F7D-A9EA-4B8A-8376-D20D2B427C9C}"/>
                </a:ext>
              </a:extLst>
            </p:cNvPr>
            <p:cNvSpPr/>
            <p:nvPr/>
          </p:nvSpPr>
          <p:spPr>
            <a:xfrm>
              <a:off x="7544399" y="4209378"/>
              <a:ext cx="847200" cy="5641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0BF6299-4894-41C9-9ADD-1B1604F79568}"/>
                </a:ext>
              </a:extLst>
            </p:cNvPr>
            <p:cNvCxnSpPr>
              <a:cxnSpLocks/>
            </p:cNvCxnSpPr>
            <p:nvPr/>
          </p:nvCxnSpPr>
          <p:spPr>
            <a:xfrm>
              <a:off x="7544399" y="4209378"/>
              <a:ext cx="830077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AA87F0E-71CB-4C67-8662-2319D35AEF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399" y="4209378"/>
              <a:ext cx="847199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2AA0C0E-6BE9-4708-9620-B72D4AAC2E6F}"/>
              </a:ext>
            </a:extLst>
          </p:cNvPr>
          <p:cNvSpPr txBox="1"/>
          <p:nvPr/>
        </p:nvSpPr>
        <p:spPr>
          <a:xfrm>
            <a:off x="1637695" y="4596503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교통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12373A-DD62-43F6-8CC4-74292A3D834D}"/>
              </a:ext>
            </a:extLst>
          </p:cNvPr>
          <p:cNvSpPr txBox="1"/>
          <p:nvPr/>
        </p:nvSpPr>
        <p:spPr>
          <a:xfrm>
            <a:off x="742418" y="4824578"/>
            <a:ext cx="21547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" b="0" dirty="0">
                <a:latin typeface="+mj-ea"/>
                <a:ea typeface="+mj-ea"/>
              </a:rPr>
              <a:t>차량이 주변 차량, 도로 시설과 정보를 양방향으로 주고받을 수 있는 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ko-KR" altLang="en-US" sz="500" b="0" dirty="0">
                <a:latin typeface="+mj-ea"/>
                <a:ea typeface="+mj-ea"/>
              </a:rPr>
              <a:t>첨단 도로 시스템으로 다양한 </a:t>
            </a:r>
            <a:r>
              <a:rPr lang="ko-KR" altLang="en-US" sz="500" b="0" dirty="0" err="1">
                <a:latin typeface="+mj-ea"/>
                <a:ea typeface="+mj-ea"/>
              </a:rPr>
              <a:t>차량·도로에</a:t>
            </a:r>
            <a:r>
              <a:rPr lang="ko-KR" altLang="en-US" sz="500" b="0" dirty="0">
                <a:latin typeface="+mj-ea"/>
                <a:ea typeface="+mj-ea"/>
              </a:rPr>
              <a:t> 설치된 카메라, 센서 등을 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ko-KR" altLang="en-US" sz="500" b="0" dirty="0">
                <a:latin typeface="+mj-ea"/>
                <a:ea typeface="+mj-ea"/>
              </a:rPr>
              <a:t>활용해 공사 구간, 급정거, </a:t>
            </a:r>
            <a:r>
              <a:rPr lang="ko-KR" altLang="en-US" sz="500" b="0" dirty="0" err="1">
                <a:latin typeface="+mj-ea"/>
                <a:ea typeface="+mj-ea"/>
              </a:rPr>
              <a:t>낙하물</a:t>
            </a:r>
            <a:r>
              <a:rPr lang="ko-KR" altLang="en-US" sz="500" b="0" dirty="0">
                <a:latin typeface="+mj-ea"/>
                <a:ea typeface="+mj-ea"/>
              </a:rPr>
              <a:t>, 무단 </a:t>
            </a:r>
            <a:r>
              <a:rPr lang="ko-KR" altLang="en-US" sz="500" b="0" dirty="0" err="1">
                <a:latin typeface="+mj-ea"/>
                <a:ea typeface="+mj-ea"/>
              </a:rPr>
              <a:t>횡단자</a:t>
            </a:r>
            <a:r>
              <a:rPr lang="ko-KR" altLang="en-US" sz="500" b="0" dirty="0">
                <a:latin typeface="+mj-ea"/>
                <a:ea typeface="+mj-ea"/>
              </a:rPr>
              <a:t> 등 사고 위험 정보를 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ko-KR" altLang="en-US" sz="500" b="0" dirty="0">
                <a:latin typeface="+mj-ea"/>
                <a:ea typeface="+mj-ea"/>
              </a:rPr>
              <a:t>실시간 상호 제공해 사고 위험을 획기적으로 줄일 수 있는 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ko-KR" altLang="en-US" sz="500" b="0" dirty="0">
                <a:latin typeface="+mj-ea"/>
                <a:ea typeface="+mj-ea"/>
              </a:rPr>
              <a:t>미래형 교통 시스템</a:t>
            </a:r>
            <a:endParaRPr lang="en-US" altLang="ko-KR" sz="500" b="0" dirty="0"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599AFA-172C-4130-94ED-29B4F5D63465}"/>
              </a:ext>
            </a:extLst>
          </p:cNvPr>
          <p:cNvSpPr txBox="1"/>
          <p:nvPr/>
        </p:nvSpPr>
        <p:spPr>
          <a:xfrm>
            <a:off x="3667858" y="3008769"/>
            <a:ext cx="52738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dirty="0">
                <a:latin typeface="+mj-ea"/>
                <a:ea typeface="+mj-ea"/>
              </a:rPr>
              <a:t>도입 필요성 </a:t>
            </a:r>
            <a:r>
              <a:rPr lang="en-US" altLang="ko-KR" sz="500" dirty="0">
                <a:latin typeface="+mj-ea"/>
                <a:ea typeface="+mj-ea"/>
              </a:rPr>
              <a:t>"</a:t>
            </a:r>
            <a:r>
              <a:rPr lang="ko-KR" altLang="en-US" sz="500" dirty="0">
                <a:latin typeface="+mj-ea"/>
                <a:ea typeface="+mj-ea"/>
              </a:rPr>
              <a:t>다양한 영역의 보안 강화</a:t>
            </a:r>
            <a:r>
              <a:rPr lang="en-US" altLang="ko-KR" sz="500" dirty="0">
                <a:latin typeface="+mj-ea"/>
                <a:ea typeface="+mj-ea"/>
              </a:rPr>
              <a:t>"</a:t>
            </a:r>
            <a:r>
              <a:rPr lang="en-US" altLang="ko-KR" sz="500" b="0" dirty="0">
                <a:latin typeface="+mj-ea"/>
                <a:ea typeface="+mj-ea"/>
              </a:rPr>
              <a:t>					</a:t>
            </a:r>
          </a:p>
          <a:p>
            <a:endParaRPr lang="en-US" altLang="ko-KR" sz="500" b="0" dirty="0">
              <a:latin typeface="+mj-ea"/>
              <a:ea typeface="+mj-ea"/>
            </a:endParaRPr>
          </a:p>
          <a:p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기존 교통정보 수집을 위해 </a:t>
            </a:r>
            <a:r>
              <a:rPr lang="ko-KR" altLang="en-US" sz="500" b="0" dirty="0" err="1">
                <a:latin typeface="+mj-ea"/>
                <a:ea typeface="+mj-ea"/>
              </a:rPr>
              <a:t>사용돼온</a:t>
            </a:r>
            <a:r>
              <a:rPr lang="ko-KR" altLang="en-US" sz="500" b="0" dirty="0">
                <a:latin typeface="+mj-ea"/>
                <a:ea typeface="+mj-ea"/>
              </a:rPr>
              <a:t> </a:t>
            </a:r>
            <a:r>
              <a:rPr lang="ko-KR" altLang="en-US" sz="500" b="0" dirty="0" err="1">
                <a:latin typeface="+mj-ea"/>
                <a:ea typeface="+mj-ea"/>
              </a:rPr>
              <a:t>차량검지기</a:t>
            </a:r>
            <a:r>
              <a:rPr lang="ko-KR" altLang="en-US" sz="500" b="0" dirty="0">
                <a:latin typeface="+mj-ea"/>
                <a:ea typeface="+mj-ea"/>
              </a:rPr>
              <a:t>(VDS)와 </a:t>
            </a:r>
            <a:r>
              <a:rPr lang="ko-KR" altLang="en-US" sz="500" b="0" dirty="0" err="1">
                <a:latin typeface="+mj-ea"/>
                <a:ea typeface="+mj-ea"/>
              </a:rPr>
              <a:t>CCTV에</a:t>
            </a:r>
            <a:r>
              <a:rPr lang="ko-KR" altLang="en-US" sz="500" b="0" dirty="0">
                <a:latin typeface="+mj-ea"/>
                <a:ea typeface="+mj-ea"/>
              </a:rPr>
              <a:t> </a:t>
            </a:r>
            <a:r>
              <a:rPr lang="ko-KR" altLang="en-US" sz="500" b="0" dirty="0" err="1">
                <a:latin typeface="+mj-ea"/>
                <a:ea typeface="+mj-ea"/>
              </a:rPr>
              <a:t>AI와</a:t>
            </a:r>
            <a:r>
              <a:rPr lang="ko-KR" altLang="en-US" sz="500" b="0" dirty="0">
                <a:latin typeface="+mj-ea"/>
                <a:ea typeface="+mj-ea"/>
              </a:rPr>
              <a:t> 5세대(</a:t>
            </a:r>
            <a:r>
              <a:rPr lang="ko-KR" altLang="en-US" sz="500" b="0" dirty="0" err="1">
                <a:latin typeface="+mj-ea"/>
                <a:ea typeface="+mj-ea"/>
              </a:rPr>
              <a:t>G</a:t>
            </a:r>
            <a:r>
              <a:rPr lang="ko-KR" altLang="en-US" sz="500" b="0" dirty="0">
                <a:latin typeface="+mj-ea"/>
                <a:ea typeface="+mj-ea"/>
              </a:rPr>
              <a:t>) 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  </a:t>
            </a:r>
            <a:r>
              <a:rPr lang="ko-KR" altLang="en-US" sz="500" b="0" dirty="0">
                <a:latin typeface="+mj-ea"/>
                <a:ea typeface="+mj-ea"/>
              </a:rPr>
              <a:t>이동통신 기술을 접목, 교통상황과 교통자원이 상호 정보를 교류하는 방법을 통해 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  </a:t>
            </a:r>
            <a:r>
              <a:rPr lang="ko-KR" altLang="en-US" sz="500" b="0" dirty="0">
                <a:latin typeface="+mj-ea"/>
                <a:ea typeface="+mj-ea"/>
              </a:rPr>
              <a:t>체계적이고 효율적인 교통관리를 지원</a:t>
            </a:r>
            <a:endParaRPr lang="en-US" altLang="ko-KR" sz="500" b="0" dirty="0">
              <a:latin typeface="+mj-ea"/>
              <a:ea typeface="+mj-ea"/>
            </a:endParaRPr>
          </a:p>
          <a:p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실시간으로 분석한 다양한 정보를 센터에 전송하며 </a:t>
            </a:r>
            <a:r>
              <a:rPr lang="en-US" altLang="ko-KR" sz="500" b="0" dirty="0">
                <a:latin typeface="+mj-ea"/>
                <a:ea typeface="+mj-ea"/>
              </a:rPr>
              <a:t>C-ITS </a:t>
            </a:r>
            <a:r>
              <a:rPr lang="ko-KR" altLang="en-US" sz="500" b="0" dirty="0">
                <a:latin typeface="+mj-ea"/>
                <a:ea typeface="+mj-ea"/>
              </a:rPr>
              <a:t>인프라의 완성을 통한 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  </a:t>
            </a:r>
            <a:r>
              <a:rPr lang="ko-KR" altLang="en-US" sz="500" b="0" dirty="0">
                <a:latin typeface="+mj-ea"/>
                <a:ea typeface="+mj-ea"/>
              </a:rPr>
              <a:t>능동적인 정보교환으로 자율 주행을 지원 </a:t>
            </a:r>
            <a:endParaRPr lang="en-US" altLang="ko-KR" sz="500" b="0" dirty="0"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7A5722-9A4F-478E-85E8-D5E3A3552626}"/>
              </a:ext>
            </a:extLst>
          </p:cNvPr>
          <p:cNvSpPr txBox="1"/>
          <p:nvPr/>
        </p:nvSpPr>
        <p:spPr>
          <a:xfrm>
            <a:off x="3651224" y="4152794"/>
            <a:ext cx="631031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ko-KR" sz="500" b="0" dirty="0">
                <a:latin typeface="+mj-ea"/>
                <a:ea typeface="+mj-ea"/>
              </a:rPr>
            </a:b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자율 차량과 도로의 스마트화의 발전이 동시에 진행되면서 영상 정보를 활용하여 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  </a:t>
            </a:r>
            <a:r>
              <a:rPr lang="ko-KR" altLang="en-US" sz="500" b="0" dirty="0">
                <a:latin typeface="+mj-ea"/>
                <a:ea typeface="+mj-ea"/>
              </a:rPr>
              <a:t>도로와 도로 주변의 사람 및 차량을 검출해서 데이터로 사용하려는 요구사항이 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  </a:t>
            </a:r>
            <a:r>
              <a:rPr lang="ko-KR" altLang="en-US" sz="500" b="0" dirty="0">
                <a:latin typeface="+mj-ea"/>
                <a:ea typeface="+mj-ea"/>
              </a:rPr>
              <a:t>증가하는 상황에 맞춰 도로 주변에 설치된 카메라 및 신규 설치 카메라를 이용해 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  </a:t>
            </a:r>
            <a:r>
              <a:rPr lang="ko-KR" altLang="en-US" sz="500" b="0" dirty="0">
                <a:latin typeface="+mj-ea"/>
                <a:ea typeface="+mj-ea"/>
              </a:rPr>
              <a:t>정확한 사람 및 차량을 검출하여 상위 시스템들에 정보를 제공하는 역할을 수행 		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C989EB8-7A37-4A1A-A048-CA0BB68ECA7F}"/>
              </a:ext>
            </a:extLst>
          </p:cNvPr>
          <p:cNvSpPr/>
          <p:nvPr/>
        </p:nvSpPr>
        <p:spPr>
          <a:xfrm>
            <a:off x="3651224" y="5517232"/>
            <a:ext cx="2611364" cy="284596"/>
          </a:xfrm>
          <a:prstGeom prst="rect">
            <a:avLst/>
          </a:prstGeom>
          <a:solidFill>
            <a:srgbClr val="292929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j-ea"/>
                <a:ea typeface="+mj-ea"/>
              </a:rPr>
              <a:t>Footer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1" name="물결 40">
            <a:extLst>
              <a:ext uri="{FF2B5EF4-FFF2-40B4-BE49-F238E27FC236}">
                <a16:creationId xmlns:a16="http://schemas.microsoft.com/office/drawing/2014/main" id="{9AFF4ED2-90E9-475A-9B68-7B734570C967}"/>
              </a:ext>
            </a:extLst>
          </p:cNvPr>
          <p:cNvSpPr/>
          <p:nvPr/>
        </p:nvSpPr>
        <p:spPr bwMode="auto">
          <a:xfrm>
            <a:off x="3643446" y="1706643"/>
            <a:ext cx="2617519" cy="154142"/>
          </a:xfrm>
          <a:prstGeom prst="wav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3" name="물결 42">
            <a:extLst>
              <a:ext uri="{FF2B5EF4-FFF2-40B4-BE49-F238E27FC236}">
                <a16:creationId xmlns:a16="http://schemas.microsoft.com/office/drawing/2014/main" id="{2DB089B5-CD92-4B54-ADAE-B155B15537CF}"/>
              </a:ext>
            </a:extLst>
          </p:cNvPr>
          <p:cNvSpPr/>
          <p:nvPr/>
        </p:nvSpPr>
        <p:spPr bwMode="auto">
          <a:xfrm>
            <a:off x="482485" y="5590418"/>
            <a:ext cx="2617519" cy="154142"/>
          </a:xfrm>
          <a:prstGeom prst="wav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75F7CE6-7FB6-4996-83C7-289194095081}"/>
              </a:ext>
            </a:extLst>
          </p:cNvPr>
          <p:cNvSpPr/>
          <p:nvPr/>
        </p:nvSpPr>
        <p:spPr bwMode="auto">
          <a:xfrm>
            <a:off x="3651224" y="2996952"/>
            <a:ext cx="2609741" cy="192873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solidFill>
                  <a:schemeClr val="bg1"/>
                </a:solidFill>
                <a:latin typeface="+mj-ea"/>
                <a:ea typeface="+mj-ea"/>
              </a:rPr>
              <a:t>    도입 필요성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9E9A26A-E0B4-44B6-9B5B-E0B70325ADE3}"/>
              </a:ext>
            </a:extLst>
          </p:cNvPr>
          <p:cNvSpPr/>
          <p:nvPr/>
        </p:nvSpPr>
        <p:spPr bwMode="auto">
          <a:xfrm>
            <a:off x="3651221" y="4058652"/>
            <a:ext cx="2609744" cy="192873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solidFill>
                  <a:schemeClr val="bg1"/>
                </a:solidFill>
                <a:latin typeface="+mj-ea"/>
                <a:ea typeface="+mj-ea"/>
              </a:rPr>
              <a:t>    솔루션 경쟁력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300ADE6-C63A-4CCF-9DD8-376F5D75B7F6}"/>
              </a:ext>
            </a:extLst>
          </p:cNvPr>
          <p:cNvSpPr/>
          <p:nvPr/>
        </p:nvSpPr>
        <p:spPr bwMode="auto">
          <a:xfrm>
            <a:off x="3638310" y="1895378"/>
            <a:ext cx="2624277" cy="207286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solidFill>
                  <a:schemeClr val="bg1"/>
                </a:solidFill>
                <a:latin typeface="+mj-ea"/>
                <a:ea typeface="+mj-ea"/>
              </a:rPr>
              <a:t>    도입 배경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430849-E0BD-4DCC-8BA9-A23C5B43F68A}"/>
              </a:ext>
            </a:extLst>
          </p:cNvPr>
          <p:cNvSpPr txBox="1"/>
          <p:nvPr/>
        </p:nvSpPr>
        <p:spPr>
          <a:xfrm>
            <a:off x="3646774" y="1976474"/>
            <a:ext cx="259228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0" dirty="0">
                <a:latin typeface="+mj-ea"/>
                <a:ea typeface="+mj-ea"/>
              </a:rPr>
              <a:t>				</a:t>
            </a:r>
          </a:p>
          <a:p>
            <a:r>
              <a:rPr lang="ko-KR" altLang="en-US" sz="500" b="0" dirty="0">
                <a:latin typeface="+mj-ea"/>
                <a:ea typeface="+mj-ea"/>
              </a:rPr>
              <a:t>설명 필요</a:t>
            </a:r>
          </a:p>
        </p:txBody>
      </p:sp>
      <p:graphicFrame>
        <p:nvGraphicFramePr>
          <p:cNvPr id="42" name="Group 100">
            <a:extLst>
              <a:ext uri="{FF2B5EF4-FFF2-40B4-BE49-F238E27FC236}">
                <a16:creationId xmlns:a16="http://schemas.microsoft.com/office/drawing/2014/main" id="{94127EF5-CFF3-47CA-802E-4667D09A5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983336"/>
              </p:ext>
            </p:extLst>
          </p:nvPr>
        </p:nvGraphicFramePr>
        <p:xfrm>
          <a:off x="7040438" y="980728"/>
          <a:ext cx="2719513" cy="345714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76386214-B692-496C-B32B-1F2BD90F02DD}"/>
              </a:ext>
            </a:extLst>
          </p:cNvPr>
          <p:cNvSpPr/>
          <p:nvPr/>
        </p:nvSpPr>
        <p:spPr bwMode="auto">
          <a:xfrm>
            <a:off x="8264574" y="6320580"/>
            <a:ext cx="1639839" cy="545576"/>
          </a:xfrm>
          <a:prstGeom prst="rect">
            <a:avLst/>
          </a:prstGeom>
          <a:solidFill>
            <a:srgbClr val="00B05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도입 배경 설명 필요</a:t>
            </a:r>
          </a:p>
        </p:txBody>
      </p:sp>
    </p:spTree>
    <p:extLst>
      <p:ext uri="{BB962C8B-B14F-4D97-AF65-F5344CB8AC3E}">
        <p14:creationId xmlns:p14="http://schemas.microsoft.com/office/powerpoint/2010/main" val="2493825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6918EA4-0C4F-4623-992E-FD94D9BFEB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88E274-1D34-4392-8185-A1DCB34755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인텔리빅스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사업분야 </a:t>
            </a:r>
            <a:r>
              <a:rPr lang="en-US" altLang="ko-KR" dirty="0"/>
              <a:t>&gt; BI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8FB751-C95E-4AC5-8E04-04209550CF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274ED4-DB06-4081-9C3B-9876FCB091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03BA6B-E708-4DB0-A671-7635934F9656}"/>
              </a:ext>
            </a:extLst>
          </p:cNvPr>
          <p:cNvSpPr txBox="1"/>
          <p:nvPr/>
        </p:nvSpPr>
        <p:spPr>
          <a:xfrm>
            <a:off x="487710" y="1772816"/>
            <a:ext cx="114967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사업분야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BI</a:t>
            </a:r>
            <a:endParaRPr lang="ko-KR" altLang="en-US" sz="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FFA6BF0-43F7-4B17-BD39-3A0CB3BAC60A}"/>
              </a:ext>
            </a:extLst>
          </p:cNvPr>
          <p:cNvGrpSpPr/>
          <p:nvPr/>
        </p:nvGrpSpPr>
        <p:grpSpPr>
          <a:xfrm>
            <a:off x="343694" y="2038122"/>
            <a:ext cx="2700430" cy="286130"/>
            <a:chOff x="343694" y="2567937"/>
            <a:chExt cx="2700430" cy="28613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CF92263-4A81-4DE4-AA2F-E2CE43153C13}"/>
                </a:ext>
              </a:extLst>
            </p:cNvPr>
            <p:cNvSpPr/>
            <p:nvPr/>
          </p:nvSpPr>
          <p:spPr>
            <a:xfrm>
              <a:off x="679524" y="2567937"/>
              <a:ext cx="390362" cy="28613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A4FFE53-1743-4F74-9343-EB8DB701BF5F}"/>
                </a:ext>
              </a:extLst>
            </p:cNvPr>
            <p:cNvSpPr/>
            <p:nvPr/>
          </p:nvSpPr>
          <p:spPr>
            <a:xfrm>
              <a:off x="1068146" y="2567937"/>
              <a:ext cx="390362" cy="28613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 dirty="0">
                <a:latin typeface="+mj-ea"/>
                <a:ea typeface="+mj-ea"/>
              </a:endParaRPr>
            </a:p>
          </p:txBody>
        </p:sp>
        <p:sp>
          <p:nvSpPr>
            <p:cNvPr id="12" name="TextBox 72">
              <a:extLst>
                <a:ext uri="{FF2B5EF4-FFF2-40B4-BE49-F238E27FC236}">
                  <a16:creationId xmlns:a16="http://schemas.microsoft.com/office/drawing/2014/main" id="{66C0BCA8-7AF4-4A64-8273-6DE4160014E9}"/>
                </a:ext>
              </a:extLst>
            </p:cNvPr>
            <p:cNvSpPr txBox="1"/>
            <p:nvPr/>
          </p:nvSpPr>
          <p:spPr>
            <a:xfrm>
              <a:off x="343694" y="2594462"/>
              <a:ext cx="1037492" cy="19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500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영상보안</a:t>
              </a:r>
              <a:endParaRPr lang="ko-KR" altLang="en-US" sz="5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3" name="TextBox 72">
              <a:extLst>
                <a:ext uri="{FF2B5EF4-FFF2-40B4-BE49-F238E27FC236}">
                  <a16:creationId xmlns:a16="http://schemas.microsoft.com/office/drawing/2014/main" id="{DC14106A-54CF-4308-94FC-E32961A42686}"/>
                </a:ext>
              </a:extLst>
            </p:cNvPr>
            <p:cNvSpPr txBox="1"/>
            <p:nvPr/>
          </p:nvSpPr>
          <p:spPr>
            <a:xfrm>
              <a:off x="984443" y="2598261"/>
              <a:ext cx="557767" cy="19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500" b="1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산업안전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54919DE-CFA0-4CA4-9814-D7015D9AF18E}"/>
                </a:ext>
              </a:extLst>
            </p:cNvPr>
            <p:cNvSpPr/>
            <p:nvPr/>
          </p:nvSpPr>
          <p:spPr>
            <a:xfrm>
              <a:off x="1459023" y="2567937"/>
              <a:ext cx="278517" cy="28613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 dirty="0">
                <a:latin typeface="+mj-ea"/>
                <a:ea typeface="+mj-ea"/>
              </a:endParaRPr>
            </a:p>
          </p:txBody>
        </p:sp>
        <p:sp>
          <p:nvSpPr>
            <p:cNvPr id="24" name="TextBox 72">
              <a:extLst>
                <a:ext uri="{FF2B5EF4-FFF2-40B4-BE49-F238E27FC236}">
                  <a16:creationId xmlns:a16="http://schemas.microsoft.com/office/drawing/2014/main" id="{392FC6E0-77A0-444F-BEAB-E9BA5E9721E4}"/>
                </a:ext>
              </a:extLst>
            </p:cNvPr>
            <p:cNvSpPr txBox="1"/>
            <p:nvPr/>
          </p:nvSpPr>
          <p:spPr>
            <a:xfrm>
              <a:off x="1355698" y="2594462"/>
              <a:ext cx="503707" cy="19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500" b="1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교통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6B67728-3E6D-4609-A97B-606A01ECF7E1}"/>
                </a:ext>
              </a:extLst>
            </p:cNvPr>
            <p:cNvSpPr/>
            <p:nvPr/>
          </p:nvSpPr>
          <p:spPr>
            <a:xfrm>
              <a:off x="1737540" y="2567937"/>
              <a:ext cx="279032" cy="286130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 dirty="0">
                <a:latin typeface="+mj-ea"/>
                <a:ea typeface="+mj-ea"/>
              </a:endParaRPr>
            </a:p>
          </p:txBody>
        </p:sp>
        <p:sp>
          <p:nvSpPr>
            <p:cNvPr id="22" name="TextBox 72">
              <a:extLst>
                <a:ext uri="{FF2B5EF4-FFF2-40B4-BE49-F238E27FC236}">
                  <a16:creationId xmlns:a16="http://schemas.microsoft.com/office/drawing/2014/main" id="{97BB7881-31E7-476D-B0A8-ED6137F5820F}"/>
                </a:ext>
              </a:extLst>
            </p:cNvPr>
            <p:cNvSpPr txBox="1"/>
            <p:nvPr/>
          </p:nvSpPr>
          <p:spPr>
            <a:xfrm>
              <a:off x="1598173" y="2601598"/>
              <a:ext cx="557767" cy="19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500" b="1" dirty="0">
                  <a:solidFill>
                    <a:schemeClr val="bg1"/>
                  </a:solidFill>
                  <a:latin typeface="+mj-ea"/>
                  <a:ea typeface="+mj-ea"/>
                </a:rPr>
                <a:t>BI</a:t>
              </a:r>
              <a:endParaRPr lang="ko-KR" altLang="en-US" sz="5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22A25F1-21C8-47D4-A7F9-41D1CC235529}"/>
                </a:ext>
              </a:extLst>
            </p:cNvPr>
            <p:cNvSpPr/>
            <p:nvPr/>
          </p:nvSpPr>
          <p:spPr>
            <a:xfrm>
              <a:off x="2017211" y="2567937"/>
              <a:ext cx="390643" cy="28613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 dirty="0">
                <a:latin typeface="+mj-ea"/>
                <a:ea typeface="+mj-ea"/>
              </a:endParaRPr>
            </a:p>
          </p:txBody>
        </p:sp>
        <p:sp>
          <p:nvSpPr>
            <p:cNvPr id="20" name="TextBox 72">
              <a:extLst>
                <a:ext uri="{FF2B5EF4-FFF2-40B4-BE49-F238E27FC236}">
                  <a16:creationId xmlns:a16="http://schemas.microsoft.com/office/drawing/2014/main" id="{8E81F5CC-A03D-4036-877C-A470C0171C92}"/>
                </a:ext>
              </a:extLst>
            </p:cNvPr>
            <p:cNvSpPr txBox="1"/>
            <p:nvPr/>
          </p:nvSpPr>
          <p:spPr>
            <a:xfrm>
              <a:off x="1929574" y="2601597"/>
              <a:ext cx="557767" cy="19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500" b="1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AI Farm</a:t>
              </a:r>
              <a:endParaRPr lang="ko-KR" altLang="en-US" sz="5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9FBE011-8283-4105-B3DF-A7AA6D22AEB8}"/>
                </a:ext>
              </a:extLst>
            </p:cNvPr>
            <p:cNvSpPr/>
            <p:nvPr/>
          </p:nvSpPr>
          <p:spPr>
            <a:xfrm>
              <a:off x="2404093" y="2567937"/>
              <a:ext cx="502168" cy="28613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 dirty="0">
                <a:latin typeface="+mj-ea"/>
                <a:ea typeface="+mj-ea"/>
              </a:endParaRPr>
            </a:p>
          </p:txBody>
        </p:sp>
        <p:sp>
          <p:nvSpPr>
            <p:cNvPr id="18" name="TextBox 72">
              <a:extLst>
                <a:ext uri="{FF2B5EF4-FFF2-40B4-BE49-F238E27FC236}">
                  <a16:creationId xmlns:a16="http://schemas.microsoft.com/office/drawing/2014/main" id="{D59A5439-650C-4701-B8BB-24C083155DF4}"/>
                </a:ext>
              </a:extLst>
            </p:cNvPr>
            <p:cNvSpPr txBox="1"/>
            <p:nvPr/>
          </p:nvSpPr>
          <p:spPr>
            <a:xfrm>
              <a:off x="2266231" y="2601597"/>
              <a:ext cx="777893" cy="19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500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네트워크 장비</a:t>
              </a:r>
              <a:endParaRPr lang="ko-KR" altLang="en-US" sz="5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3A495DE-1585-43BA-A723-CAFDEF93BB44}"/>
              </a:ext>
            </a:extLst>
          </p:cNvPr>
          <p:cNvGrpSpPr/>
          <p:nvPr/>
        </p:nvGrpSpPr>
        <p:grpSpPr>
          <a:xfrm>
            <a:off x="487710" y="2423366"/>
            <a:ext cx="2592288" cy="1919619"/>
            <a:chOff x="7544399" y="4209378"/>
            <a:chExt cx="847200" cy="564143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5050F7D-A9EA-4B8A-8376-D20D2B427C9C}"/>
                </a:ext>
              </a:extLst>
            </p:cNvPr>
            <p:cNvSpPr/>
            <p:nvPr/>
          </p:nvSpPr>
          <p:spPr>
            <a:xfrm>
              <a:off x="7544399" y="4209378"/>
              <a:ext cx="847200" cy="5641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0BF6299-4894-41C9-9ADD-1B1604F79568}"/>
                </a:ext>
              </a:extLst>
            </p:cNvPr>
            <p:cNvCxnSpPr>
              <a:cxnSpLocks/>
            </p:cNvCxnSpPr>
            <p:nvPr/>
          </p:nvCxnSpPr>
          <p:spPr>
            <a:xfrm>
              <a:off x="7544399" y="4209378"/>
              <a:ext cx="830077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AA87F0E-71CB-4C67-8662-2319D35AEF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399" y="4209378"/>
              <a:ext cx="847199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2AA0C0E-6BE9-4708-9620-B72D4AAC2E6F}"/>
              </a:ext>
            </a:extLst>
          </p:cNvPr>
          <p:cNvSpPr txBox="1"/>
          <p:nvPr/>
        </p:nvSpPr>
        <p:spPr>
          <a:xfrm>
            <a:off x="1674876" y="4596503"/>
            <a:ext cx="26962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BI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12373A-DD62-43F6-8CC4-74292A3D834D}"/>
              </a:ext>
            </a:extLst>
          </p:cNvPr>
          <p:cNvSpPr txBox="1"/>
          <p:nvPr/>
        </p:nvSpPr>
        <p:spPr>
          <a:xfrm>
            <a:off x="778756" y="4824578"/>
            <a:ext cx="2127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latin typeface="+mj-ea"/>
                <a:ea typeface="+mj-ea"/>
              </a:rPr>
              <a:t>매장에 방문하는 고객 수 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체류시간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이동 동선 영상인식 기반으로 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ko-KR" altLang="en-US" sz="500" b="0" dirty="0">
                <a:latin typeface="+mj-ea"/>
                <a:ea typeface="+mj-ea"/>
              </a:rPr>
              <a:t>분석하여 </a:t>
            </a:r>
            <a:r>
              <a:rPr lang="en-US" altLang="ko-KR" sz="500" b="0" dirty="0">
                <a:latin typeface="+mj-ea"/>
                <a:ea typeface="+mj-ea"/>
              </a:rPr>
              <a:t>Business Insight</a:t>
            </a:r>
            <a:r>
              <a:rPr lang="ko-KR" altLang="en-US" sz="500" b="0" dirty="0">
                <a:latin typeface="+mj-ea"/>
                <a:ea typeface="+mj-ea"/>
              </a:rPr>
              <a:t>로 활용가능한 데이터를 제공</a:t>
            </a:r>
            <a:endParaRPr lang="en-US" altLang="ko-KR" sz="500" b="0" dirty="0">
              <a:latin typeface="+mj-ea"/>
              <a:ea typeface="+mj-ea"/>
            </a:endParaRPr>
          </a:p>
          <a:p>
            <a:r>
              <a:rPr lang="en-US" altLang="ko-KR" sz="500" b="0" dirty="0">
                <a:latin typeface="+mj-ea"/>
                <a:ea typeface="+mj-ea"/>
              </a:rPr>
              <a:t>(1) </a:t>
            </a:r>
            <a:r>
              <a:rPr lang="ko-KR" altLang="en-US" sz="500" b="0" dirty="0">
                <a:latin typeface="+mj-ea"/>
                <a:ea typeface="+mj-ea"/>
              </a:rPr>
              <a:t>실시간 매장 정보 파악		</a:t>
            </a:r>
          </a:p>
          <a:p>
            <a:r>
              <a:rPr lang="en-US" altLang="ko-KR" sz="500" b="0" dirty="0">
                <a:latin typeface="+mj-ea"/>
                <a:ea typeface="+mj-ea"/>
              </a:rPr>
              <a:t>(2) </a:t>
            </a:r>
            <a:r>
              <a:rPr lang="ko-KR" altLang="en-US" sz="500" b="0" dirty="0">
                <a:latin typeface="+mj-ea"/>
                <a:ea typeface="+mj-ea"/>
              </a:rPr>
              <a:t>매장 마케팅 정보 수립		</a:t>
            </a:r>
          </a:p>
          <a:p>
            <a:r>
              <a:rPr lang="en-US" altLang="ko-KR" sz="500" b="0" dirty="0">
                <a:latin typeface="+mj-ea"/>
                <a:ea typeface="+mj-ea"/>
              </a:rPr>
              <a:t>(3) </a:t>
            </a:r>
            <a:r>
              <a:rPr lang="ko-KR" altLang="en-US" sz="500" b="0" dirty="0">
                <a:latin typeface="+mj-ea"/>
                <a:ea typeface="+mj-ea"/>
              </a:rPr>
              <a:t>디지털 </a:t>
            </a:r>
            <a:r>
              <a:rPr lang="ko-KR" altLang="en-US" sz="500" b="0" dirty="0" err="1">
                <a:latin typeface="+mj-ea"/>
                <a:ea typeface="+mj-ea"/>
              </a:rPr>
              <a:t>사이니지</a:t>
            </a:r>
            <a:r>
              <a:rPr lang="ko-KR" altLang="en-US" sz="500" b="0" dirty="0">
                <a:latin typeface="+mj-ea"/>
                <a:ea typeface="+mj-ea"/>
              </a:rPr>
              <a:t> 연계		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(4) </a:t>
            </a:r>
            <a:r>
              <a:rPr lang="ko-KR" altLang="en-US" sz="500" b="0" dirty="0">
                <a:latin typeface="+mj-ea"/>
                <a:ea typeface="+mj-ea"/>
              </a:rPr>
              <a:t>무인 점포 구축</a:t>
            </a:r>
            <a:endParaRPr lang="en-US" altLang="ko-KR" sz="500" b="0" dirty="0"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599AFA-172C-4130-94ED-29B4F5D63465}"/>
              </a:ext>
            </a:extLst>
          </p:cNvPr>
          <p:cNvSpPr txBox="1"/>
          <p:nvPr/>
        </p:nvSpPr>
        <p:spPr>
          <a:xfrm>
            <a:off x="3667858" y="3008769"/>
            <a:ext cx="52738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dirty="0">
                <a:latin typeface="+mj-ea"/>
                <a:ea typeface="+mj-ea"/>
              </a:rPr>
              <a:t>도입 필요성 </a:t>
            </a:r>
            <a:r>
              <a:rPr lang="en-US" altLang="ko-KR" sz="500" dirty="0">
                <a:latin typeface="+mj-ea"/>
                <a:ea typeface="+mj-ea"/>
              </a:rPr>
              <a:t>"</a:t>
            </a:r>
            <a:r>
              <a:rPr lang="ko-KR" altLang="en-US" sz="500" dirty="0">
                <a:latin typeface="+mj-ea"/>
                <a:ea typeface="+mj-ea"/>
              </a:rPr>
              <a:t>다양한 영역의 보안 강화</a:t>
            </a:r>
            <a:r>
              <a:rPr lang="en-US" altLang="ko-KR" sz="500" dirty="0">
                <a:latin typeface="+mj-ea"/>
                <a:ea typeface="+mj-ea"/>
              </a:rPr>
              <a:t>"</a:t>
            </a:r>
            <a:r>
              <a:rPr lang="en-US" altLang="ko-KR" sz="500" b="0" dirty="0">
                <a:latin typeface="+mj-ea"/>
                <a:ea typeface="+mj-ea"/>
              </a:rPr>
              <a:t>					</a:t>
            </a:r>
          </a:p>
          <a:p>
            <a:endParaRPr lang="en-US" altLang="ko-KR" sz="500" b="0" dirty="0">
              <a:latin typeface="+mj-ea"/>
              <a:ea typeface="+mj-ea"/>
            </a:endParaRPr>
          </a:p>
          <a:p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방문 고객의 패턴을 정량적인 수치 및 통계로 분석</a:t>
            </a:r>
          </a:p>
          <a:p>
            <a:r>
              <a:rPr lang="ko-KR" altLang="en-US" sz="500" b="0" dirty="0">
                <a:latin typeface="+mj-ea"/>
                <a:ea typeface="+mj-ea"/>
              </a:rPr>
              <a:t>- 방문객 수의 </a:t>
            </a:r>
            <a:r>
              <a:rPr lang="ko-KR" altLang="en-US" sz="500" b="0" dirty="0" err="1">
                <a:latin typeface="+mj-ea"/>
                <a:ea typeface="+mj-ea"/>
              </a:rPr>
              <a:t>BI통계를</a:t>
            </a:r>
            <a:r>
              <a:rPr lang="ko-KR" altLang="en-US" sz="500" b="0" dirty="0">
                <a:latin typeface="+mj-ea"/>
                <a:ea typeface="+mj-ea"/>
              </a:rPr>
              <a:t> 통해 당일 방문객수 예측가능			</a:t>
            </a:r>
          </a:p>
          <a:p>
            <a:r>
              <a:rPr lang="ko-KR" altLang="en-US" sz="500" b="0" dirty="0">
                <a:latin typeface="+mj-ea"/>
                <a:ea typeface="+mj-ea"/>
              </a:rPr>
              <a:t>- 방문객의 성별/나이/감정 정보를 통해 상품의 관심도 분석 가능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7A5722-9A4F-478E-85E8-D5E3A3552626}"/>
              </a:ext>
            </a:extLst>
          </p:cNvPr>
          <p:cNvSpPr txBox="1"/>
          <p:nvPr/>
        </p:nvSpPr>
        <p:spPr>
          <a:xfrm>
            <a:off x="3651224" y="4152794"/>
            <a:ext cx="63103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ko-KR" sz="500" b="0" dirty="0">
                <a:latin typeface="+mj-ea"/>
                <a:ea typeface="+mj-ea"/>
              </a:rPr>
            </a:b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 err="1">
                <a:latin typeface="+mj-ea"/>
                <a:ea typeface="+mj-ea"/>
              </a:rPr>
              <a:t>프렌차이즈</a:t>
            </a:r>
            <a:r>
              <a:rPr lang="ko-KR" altLang="en-US" sz="500" b="0" dirty="0">
                <a:latin typeface="+mj-ea"/>
                <a:ea typeface="+mj-ea"/>
              </a:rPr>
              <a:t> 매장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전국구 직영 매장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백화점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쇼룸 등에서의 비즈니스 전략 수립에 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  </a:t>
            </a:r>
            <a:r>
              <a:rPr lang="ko-KR" altLang="en-US" sz="500" b="0" dirty="0">
                <a:latin typeface="+mj-ea"/>
                <a:ea typeface="+mj-ea"/>
              </a:rPr>
              <a:t>필요한 데이터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즉 사람이 현재 공간 내에 어느 정도 점유하고 있고 어느 장소에 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  </a:t>
            </a:r>
            <a:r>
              <a:rPr lang="ko-KR" altLang="en-US" sz="500" b="0" dirty="0">
                <a:latin typeface="+mj-ea"/>
                <a:ea typeface="+mj-ea"/>
              </a:rPr>
              <a:t>오래 머물러 있고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같은 사람이 어디를 얼마나 방문 했는지 등에 대한 영상 데이터를 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  </a:t>
            </a:r>
            <a:r>
              <a:rPr lang="ko-KR" altLang="en-US" sz="500" b="0" dirty="0">
                <a:latin typeface="+mj-ea"/>
                <a:ea typeface="+mj-ea"/>
              </a:rPr>
              <a:t>지능형 영상분석을 통해 분석하여 제공하며 고객 수요를 예측하며 매출을 증진시키며 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  </a:t>
            </a:r>
            <a:r>
              <a:rPr lang="ko-KR" altLang="en-US" sz="500" b="0" dirty="0">
                <a:latin typeface="+mj-ea"/>
                <a:ea typeface="+mj-ea"/>
              </a:rPr>
              <a:t>재고를 최적화할 수 있도록 지원</a:t>
            </a:r>
          </a:p>
          <a:p>
            <a:r>
              <a:rPr lang="ko-KR" altLang="en-US" sz="500" b="0" dirty="0">
                <a:latin typeface="+mj-ea"/>
                <a:ea typeface="+mj-ea"/>
              </a:rPr>
              <a:t>		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C989EB8-7A37-4A1A-A048-CA0BB68ECA7F}"/>
              </a:ext>
            </a:extLst>
          </p:cNvPr>
          <p:cNvSpPr/>
          <p:nvPr/>
        </p:nvSpPr>
        <p:spPr>
          <a:xfrm>
            <a:off x="3651224" y="5517232"/>
            <a:ext cx="2611364" cy="284596"/>
          </a:xfrm>
          <a:prstGeom prst="rect">
            <a:avLst/>
          </a:prstGeom>
          <a:solidFill>
            <a:srgbClr val="292929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j-ea"/>
                <a:ea typeface="+mj-ea"/>
              </a:rPr>
              <a:t>Footer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1" name="물결 40">
            <a:extLst>
              <a:ext uri="{FF2B5EF4-FFF2-40B4-BE49-F238E27FC236}">
                <a16:creationId xmlns:a16="http://schemas.microsoft.com/office/drawing/2014/main" id="{9AFF4ED2-90E9-475A-9B68-7B734570C967}"/>
              </a:ext>
            </a:extLst>
          </p:cNvPr>
          <p:cNvSpPr/>
          <p:nvPr/>
        </p:nvSpPr>
        <p:spPr bwMode="auto">
          <a:xfrm>
            <a:off x="3643446" y="1706643"/>
            <a:ext cx="2617519" cy="154142"/>
          </a:xfrm>
          <a:prstGeom prst="wav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3" name="물결 42">
            <a:extLst>
              <a:ext uri="{FF2B5EF4-FFF2-40B4-BE49-F238E27FC236}">
                <a16:creationId xmlns:a16="http://schemas.microsoft.com/office/drawing/2014/main" id="{2DB089B5-CD92-4B54-ADAE-B155B15537CF}"/>
              </a:ext>
            </a:extLst>
          </p:cNvPr>
          <p:cNvSpPr/>
          <p:nvPr/>
        </p:nvSpPr>
        <p:spPr bwMode="auto">
          <a:xfrm>
            <a:off x="482485" y="5590418"/>
            <a:ext cx="2617519" cy="154142"/>
          </a:xfrm>
          <a:prstGeom prst="wav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75F7CE6-7FB6-4996-83C7-289194095081}"/>
              </a:ext>
            </a:extLst>
          </p:cNvPr>
          <p:cNvSpPr/>
          <p:nvPr/>
        </p:nvSpPr>
        <p:spPr bwMode="auto">
          <a:xfrm>
            <a:off x="3651224" y="2996952"/>
            <a:ext cx="2609741" cy="192873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solidFill>
                  <a:schemeClr val="bg1"/>
                </a:solidFill>
                <a:latin typeface="+mj-ea"/>
                <a:ea typeface="+mj-ea"/>
              </a:rPr>
              <a:t>    도입 필요성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9E9A26A-E0B4-44B6-9B5B-E0B70325ADE3}"/>
              </a:ext>
            </a:extLst>
          </p:cNvPr>
          <p:cNvSpPr/>
          <p:nvPr/>
        </p:nvSpPr>
        <p:spPr bwMode="auto">
          <a:xfrm>
            <a:off x="3651221" y="4058652"/>
            <a:ext cx="2609744" cy="192873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solidFill>
                  <a:schemeClr val="bg1"/>
                </a:solidFill>
                <a:latin typeface="+mj-ea"/>
                <a:ea typeface="+mj-ea"/>
              </a:rPr>
              <a:t>    솔루션 경쟁력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300ADE6-C63A-4CCF-9DD8-376F5D75B7F6}"/>
              </a:ext>
            </a:extLst>
          </p:cNvPr>
          <p:cNvSpPr/>
          <p:nvPr/>
        </p:nvSpPr>
        <p:spPr bwMode="auto">
          <a:xfrm>
            <a:off x="3638310" y="1895378"/>
            <a:ext cx="2624277" cy="207286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solidFill>
                  <a:schemeClr val="bg1"/>
                </a:solidFill>
                <a:latin typeface="+mj-ea"/>
                <a:ea typeface="+mj-ea"/>
              </a:rPr>
              <a:t>    도입 배경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430849-E0BD-4DCC-8BA9-A23C5B43F68A}"/>
              </a:ext>
            </a:extLst>
          </p:cNvPr>
          <p:cNvSpPr txBox="1"/>
          <p:nvPr/>
        </p:nvSpPr>
        <p:spPr>
          <a:xfrm>
            <a:off x="3646774" y="1976474"/>
            <a:ext cx="259228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0" dirty="0">
                <a:latin typeface="+mj-ea"/>
                <a:ea typeface="+mj-ea"/>
              </a:rPr>
              <a:t>				</a:t>
            </a:r>
          </a:p>
          <a:p>
            <a:r>
              <a:rPr lang="ko-KR" altLang="en-US" sz="500" b="0" dirty="0">
                <a:latin typeface="+mj-ea"/>
                <a:ea typeface="+mj-ea"/>
              </a:rPr>
              <a:t>설명 필요</a:t>
            </a:r>
          </a:p>
        </p:txBody>
      </p:sp>
      <p:graphicFrame>
        <p:nvGraphicFramePr>
          <p:cNvPr id="40" name="Group 100">
            <a:extLst>
              <a:ext uri="{FF2B5EF4-FFF2-40B4-BE49-F238E27FC236}">
                <a16:creationId xmlns:a16="http://schemas.microsoft.com/office/drawing/2014/main" id="{F53AB538-50E5-43C1-BBEC-CA218BAB7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983336"/>
              </p:ext>
            </p:extLst>
          </p:nvPr>
        </p:nvGraphicFramePr>
        <p:xfrm>
          <a:off x="7040438" y="980728"/>
          <a:ext cx="2719513" cy="345714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id="{E3D28A3E-3000-45AD-8D2E-6F6AA77021A0}"/>
              </a:ext>
            </a:extLst>
          </p:cNvPr>
          <p:cNvSpPr/>
          <p:nvPr/>
        </p:nvSpPr>
        <p:spPr bwMode="auto">
          <a:xfrm>
            <a:off x="8264574" y="6320580"/>
            <a:ext cx="1639839" cy="545576"/>
          </a:xfrm>
          <a:prstGeom prst="rect">
            <a:avLst/>
          </a:prstGeom>
          <a:solidFill>
            <a:srgbClr val="00B05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1. 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도입 배경 설명 필요</a:t>
            </a:r>
            <a:b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</a:br>
            <a: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2. 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기대 효과를 도입 필요성으로 넣음</a:t>
            </a:r>
          </a:p>
        </p:txBody>
      </p:sp>
    </p:spTree>
    <p:extLst>
      <p:ext uri="{BB962C8B-B14F-4D97-AF65-F5344CB8AC3E}">
        <p14:creationId xmlns:p14="http://schemas.microsoft.com/office/powerpoint/2010/main" val="2633264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6918EA4-0C4F-4623-992E-FD94D9BFEB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88E274-1D34-4392-8185-A1DCB34755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인텔리빅스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사업분야 </a:t>
            </a:r>
            <a:r>
              <a:rPr lang="en-US" altLang="ko-KR" dirty="0"/>
              <a:t>&gt; AI Farm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8FB751-C95E-4AC5-8E04-04209550CF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274ED4-DB06-4081-9C3B-9876FCB091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03BA6B-E708-4DB0-A671-7635934F9656}"/>
              </a:ext>
            </a:extLst>
          </p:cNvPr>
          <p:cNvSpPr txBox="1"/>
          <p:nvPr/>
        </p:nvSpPr>
        <p:spPr>
          <a:xfrm>
            <a:off x="487710" y="1772816"/>
            <a:ext cx="132119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사업분야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AI Farm</a:t>
            </a:r>
            <a:endParaRPr lang="ko-KR" altLang="en-US" sz="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FFA6BF0-43F7-4B17-BD39-3A0CB3BAC60A}"/>
              </a:ext>
            </a:extLst>
          </p:cNvPr>
          <p:cNvGrpSpPr/>
          <p:nvPr/>
        </p:nvGrpSpPr>
        <p:grpSpPr>
          <a:xfrm>
            <a:off x="343694" y="2038122"/>
            <a:ext cx="2700430" cy="286130"/>
            <a:chOff x="343694" y="2567937"/>
            <a:chExt cx="2700430" cy="28613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CF92263-4A81-4DE4-AA2F-E2CE43153C13}"/>
                </a:ext>
              </a:extLst>
            </p:cNvPr>
            <p:cNvSpPr/>
            <p:nvPr/>
          </p:nvSpPr>
          <p:spPr>
            <a:xfrm>
              <a:off x="679524" y="2567937"/>
              <a:ext cx="390362" cy="28613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A4FFE53-1743-4F74-9343-EB8DB701BF5F}"/>
                </a:ext>
              </a:extLst>
            </p:cNvPr>
            <p:cNvSpPr/>
            <p:nvPr/>
          </p:nvSpPr>
          <p:spPr>
            <a:xfrm>
              <a:off x="1068146" y="2567937"/>
              <a:ext cx="390362" cy="28613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 dirty="0">
                <a:latin typeface="+mj-ea"/>
                <a:ea typeface="+mj-ea"/>
              </a:endParaRPr>
            </a:p>
          </p:txBody>
        </p:sp>
        <p:sp>
          <p:nvSpPr>
            <p:cNvPr id="12" name="TextBox 72">
              <a:extLst>
                <a:ext uri="{FF2B5EF4-FFF2-40B4-BE49-F238E27FC236}">
                  <a16:creationId xmlns:a16="http://schemas.microsoft.com/office/drawing/2014/main" id="{66C0BCA8-7AF4-4A64-8273-6DE4160014E9}"/>
                </a:ext>
              </a:extLst>
            </p:cNvPr>
            <p:cNvSpPr txBox="1"/>
            <p:nvPr/>
          </p:nvSpPr>
          <p:spPr>
            <a:xfrm>
              <a:off x="343694" y="2594462"/>
              <a:ext cx="1037492" cy="19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500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영상보안</a:t>
              </a:r>
              <a:endParaRPr lang="ko-KR" altLang="en-US" sz="5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3" name="TextBox 72">
              <a:extLst>
                <a:ext uri="{FF2B5EF4-FFF2-40B4-BE49-F238E27FC236}">
                  <a16:creationId xmlns:a16="http://schemas.microsoft.com/office/drawing/2014/main" id="{DC14106A-54CF-4308-94FC-E32961A42686}"/>
                </a:ext>
              </a:extLst>
            </p:cNvPr>
            <p:cNvSpPr txBox="1"/>
            <p:nvPr/>
          </p:nvSpPr>
          <p:spPr>
            <a:xfrm>
              <a:off x="984443" y="2598261"/>
              <a:ext cx="557767" cy="19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500" b="1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산업안전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54919DE-CFA0-4CA4-9814-D7015D9AF18E}"/>
                </a:ext>
              </a:extLst>
            </p:cNvPr>
            <p:cNvSpPr/>
            <p:nvPr/>
          </p:nvSpPr>
          <p:spPr>
            <a:xfrm>
              <a:off x="1459023" y="2567937"/>
              <a:ext cx="278517" cy="28613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 dirty="0">
                <a:latin typeface="+mj-ea"/>
                <a:ea typeface="+mj-ea"/>
              </a:endParaRPr>
            </a:p>
          </p:txBody>
        </p:sp>
        <p:sp>
          <p:nvSpPr>
            <p:cNvPr id="24" name="TextBox 72">
              <a:extLst>
                <a:ext uri="{FF2B5EF4-FFF2-40B4-BE49-F238E27FC236}">
                  <a16:creationId xmlns:a16="http://schemas.microsoft.com/office/drawing/2014/main" id="{392FC6E0-77A0-444F-BEAB-E9BA5E9721E4}"/>
                </a:ext>
              </a:extLst>
            </p:cNvPr>
            <p:cNvSpPr txBox="1"/>
            <p:nvPr/>
          </p:nvSpPr>
          <p:spPr>
            <a:xfrm>
              <a:off x="1355698" y="2594462"/>
              <a:ext cx="503707" cy="19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500" b="1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교통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6B67728-3E6D-4609-A97B-606A01ECF7E1}"/>
                </a:ext>
              </a:extLst>
            </p:cNvPr>
            <p:cNvSpPr/>
            <p:nvPr/>
          </p:nvSpPr>
          <p:spPr>
            <a:xfrm>
              <a:off x="1737540" y="2567937"/>
              <a:ext cx="279032" cy="28613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 dirty="0">
                <a:latin typeface="+mj-ea"/>
                <a:ea typeface="+mj-ea"/>
              </a:endParaRPr>
            </a:p>
          </p:txBody>
        </p:sp>
        <p:sp>
          <p:nvSpPr>
            <p:cNvPr id="22" name="TextBox 72">
              <a:extLst>
                <a:ext uri="{FF2B5EF4-FFF2-40B4-BE49-F238E27FC236}">
                  <a16:creationId xmlns:a16="http://schemas.microsoft.com/office/drawing/2014/main" id="{97BB7881-31E7-476D-B0A8-ED6137F5820F}"/>
                </a:ext>
              </a:extLst>
            </p:cNvPr>
            <p:cNvSpPr txBox="1"/>
            <p:nvPr/>
          </p:nvSpPr>
          <p:spPr>
            <a:xfrm>
              <a:off x="1598173" y="2601598"/>
              <a:ext cx="557767" cy="19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500" b="1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BI</a:t>
              </a:r>
              <a:endParaRPr lang="ko-KR" altLang="en-US" sz="5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22A25F1-21C8-47D4-A7F9-41D1CC235529}"/>
                </a:ext>
              </a:extLst>
            </p:cNvPr>
            <p:cNvSpPr/>
            <p:nvPr/>
          </p:nvSpPr>
          <p:spPr>
            <a:xfrm>
              <a:off x="2017211" y="2567937"/>
              <a:ext cx="390643" cy="286130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 dirty="0">
                <a:latin typeface="+mj-ea"/>
                <a:ea typeface="+mj-ea"/>
              </a:endParaRPr>
            </a:p>
          </p:txBody>
        </p:sp>
        <p:sp>
          <p:nvSpPr>
            <p:cNvPr id="20" name="TextBox 72">
              <a:extLst>
                <a:ext uri="{FF2B5EF4-FFF2-40B4-BE49-F238E27FC236}">
                  <a16:creationId xmlns:a16="http://schemas.microsoft.com/office/drawing/2014/main" id="{8E81F5CC-A03D-4036-877C-A470C0171C92}"/>
                </a:ext>
              </a:extLst>
            </p:cNvPr>
            <p:cNvSpPr txBox="1"/>
            <p:nvPr/>
          </p:nvSpPr>
          <p:spPr>
            <a:xfrm>
              <a:off x="1929574" y="2601597"/>
              <a:ext cx="557767" cy="19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500" b="1" dirty="0">
                  <a:solidFill>
                    <a:schemeClr val="bg1"/>
                  </a:solidFill>
                  <a:latin typeface="+mj-ea"/>
                  <a:ea typeface="+mj-ea"/>
                </a:rPr>
                <a:t>AI Farm</a:t>
              </a:r>
              <a:endParaRPr lang="ko-KR" altLang="en-US" sz="5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9FBE011-8283-4105-B3DF-A7AA6D22AEB8}"/>
                </a:ext>
              </a:extLst>
            </p:cNvPr>
            <p:cNvSpPr/>
            <p:nvPr/>
          </p:nvSpPr>
          <p:spPr>
            <a:xfrm>
              <a:off x="2404093" y="2567937"/>
              <a:ext cx="502168" cy="28613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 dirty="0">
                <a:latin typeface="+mj-ea"/>
                <a:ea typeface="+mj-ea"/>
              </a:endParaRPr>
            </a:p>
          </p:txBody>
        </p:sp>
        <p:sp>
          <p:nvSpPr>
            <p:cNvPr id="18" name="TextBox 72">
              <a:extLst>
                <a:ext uri="{FF2B5EF4-FFF2-40B4-BE49-F238E27FC236}">
                  <a16:creationId xmlns:a16="http://schemas.microsoft.com/office/drawing/2014/main" id="{D59A5439-650C-4701-B8BB-24C083155DF4}"/>
                </a:ext>
              </a:extLst>
            </p:cNvPr>
            <p:cNvSpPr txBox="1"/>
            <p:nvPr/>
          </p:nvSpPr>
          <p:spPr>
            <a:xfrm>
              <a:off x="2266231" y="2601597"/>
              <a:ext cx="777893" cy="19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500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네트워크 장비</a:t>
              </a:r>
              <a:endParaRPr lang="ko-KR" altLang="en-US" sz="5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3A495DE-1585-43BA-A723-CAFDEF93BB44}"/>
              </a:ext>
            </a:extLst>
          </p:cNvPr>
          <p:cNvGrpSpPr/>
          <p:nvPr/>
        </p:nvGrpSpPr>
        <p:grpSpPr>
          <a:xfrm>
            <a:off x="487710" y="2423366"/>
            <a:ext cx="2592288" cy="1919619"/>
            <a:chOff x="7544399" y="4209378"/>
            <a:chExt cx="847200" cy="564143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5050F7D-A9EA-4B8A-8376-D20D2B427C9C}"/>
                </a:ext>
              </a:extLst>
            </p:cNvPr>
            <p:cNvSpPr/>
            <p:nvPr/>
          </p:nvSpPr>
          <p:spPr>
            <a:xfrm>
              <a:off x="7544399" y="4209378"/>
              <a:ext cx="847200" cy="5641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0BF6299-4894-41C9-9ADD-1B1604F79568}"/>
                </a:ext>
              </a:extLst>
            </p:cNvPr>
            <p:cNvCxnSpPr>
              <a:cxnSpLocks/>
            </p:cNvCxnSpPr>
            <p:nvPr/>
          </p:nvCxnSpPr>
          <p:spPr>
            <a:xfrm>
              <a:off x="7544399" y="4209378"/>
              <a:ext cx="830077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AA87F0E-71CB-4C67-8662-2319D35AEF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399" y="4209378"/>
              <a:ext cx="847199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2AA0C0E-6BE9-4708-9620-B72D4AAC2E6F}"/>
              </a:ext>
            </a:extLst>
          </p:cNvPr>
          <p:cNvSpPr txBox="1"/>
          <p:nvPr/>
        </p:nvSpPr>
        <p:spPr>
          <a:xfrm>
            <a:off x="1514392" y="4599944"/>
            <a:ext cx="5196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 Farm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12373A-DD62-43F6-8CC4-74292A3D834D}"/>
              </a:ext>
            </a:extLst>
          </p:cNvPr>
          <p:cNvSpPr txBox="1"/>
          <p:nvPr/>
        </p:nvSpPr>
        <p:spPr>
          <a:xfrm>
            <a:off x="1525862" y="4824578"/>
            <a:ext cx="46358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" b="0" dirty="0">
                <a:latin typeface="+mj-ea"/>
                <a:ea typeface="+mj-ea"/>
              </a:rPr>
              <a:t>설명 필요</a:t>
            </a:r>
            <a:endParaRPr lang="en-US" altLang="ko-KR" sz="500" b="0" dirty="0"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599AFA-172C-4130-94ED-29B4F5D63465}"/>
              </a:ext>
            </a:extLst>
          </p:cNvPr>
          <p:cNvSpPr txBox="1"/>
          <p:nvPr/>
        </p:nvSpPr>
        <p:spPr>
          <a:xfrm>
            <a:off x="3667858" y="3008769"/>
            <a:ext cx="52738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dirty="0">
                <a:latin typeface="+mj-ea"/>
                <a:ea typeface="+mj-ea"/>
              </a:rPr>
              <a:t>도입 필요성 </a:t>
            </a:r>
            <a:r>
              <a:rPr lang="en-US" altLang="ko-KR" sz="500" dirty="0">
                <a:latin typeface="+mj-ea"/>
                <a:ea typeface="+mj-ea"/>
              </a:rPr>
              <a:t>"</a:t>
            </a:r>
            <a:r>
              <a:rPr lang="ko-KR" altLang="en-US" sz="500" dirty="0">
                <a:latin typeface="+mj-ea"/>
                <a:ea typeface="+mj-ea"/>
              </a:rPr>
              <a:t>다양한 영역의 보안 강화</a:t>
            </a:r>
            <a:r>
              <a:rPr lang="en-US" altLang="ko-KR" sz="500" dirty="0">
                <a:latin typeface="+mj-ea"/>
                <a:ea typeface="+mj-ea"/>
              </a:rPr>
              <a:t>"</a:t>
            </a:r>
            <a:r>
              <a:rPr lang="en-US" altLang="ko-KR" sz="500" b="0" dirty="0">
                <a:latin typeface="+mj-ea"/>
                <a:ea typeface="+mj-ea"/>
              </a:rPr>
              <a:t>					</a:t>
            </a:r>
          </a:p>
          <a:p>
            <a:endParaRPr lang="en-US" altLang="ko-KR" sz="500" b="0" dirty="0">
              <a:latin typeface="+mj-ea"/>
              <a:ea typeface="+mj-ea"/>
            </a:endParaRPr>
          </a:p>
          <a:p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“</a:t>
            </a:r>
            <a:r>
              <a:rPr lang="en-US" altLang="ko-KR" sz="500" b="0" dirty="0">
                <a:latin typeface="+mj-ea"/>
                <a:ea typeface="+mj-ea"/>
              </a:rPr>
              <a:t>Peak time” </a:t>
            </a:r>
            <a:r>
              <a:rPr lang="ko-KR" altLang="en-US" sz="500" b="0" dirty="0">
                <a:latin typeface="+mj-ea"/>
                <a:ea typeface="+mj-ea"/>
              </a:rPr>
              <a:t>내에 빠른 케어를 통해 안전한 분만 및 </a:t>
            </a:r>
            <a:r>
              <a:rPr lang="ko-KR" altLang="en-US" sz="500" b="0" dirty="0" err="1">
                <a:latin typeface="+mj-ea"/>
                <a:ea typeface="+mj-ea"/>
              </a:rPr>
              <a:t>자돈의</a:t>
            </a:r>
            <a:r>
              <a:rPr lang="ko-KR" altLang="en-US" sz="500" b="0" dirty="0">
                <a:latin typeface="+mj-ea"/>
                <a:ea typeface="+mj-ea"/>
              </a:rPr>
              <a:t> 건강 등 다양한 생산성 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  </a:t>
            </a:r>
            <a:r>
              <a:rPr lang="ko-KR" altLang="en-US" sz="500" b="0" dirty="0">
                <a:latin typeface="+mj-ea"/>
                <a:ea typeface="+mj-ea"/>
              </a:rPr>
              <a:t>지표 향상</a:t>
            </a:r>
          </a:p>
          <a:p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영상을 통한 </a:t>
            </a:r>
            <a:r>
              <a:rPr lang="ko-KR" altLang="en-US" sz="500" b="0" dirty="0" err="1">
                <a:latin typeface="+mj-ea"/>
                <a:ea typeface="+mj-ea"/>
              </a:rPr>
              <a:t>분만사</a:t>
            </a:r>
            <a:r>
              <a:rPr lang="ko-KR" altLang="en-US" sz="500" b="0" dirty="0">
                <a:latin typeface="+mj-ea"/>
                <a:ea typeface="+mj-ea"/>
              </a:rPr>
              <a:t> </a:t>
            </a:r>
            <a:r>
              <a:rPr lang="ko-KR" altLang="en-US" sz="500" b="0" dirty="0" err="1">
                <a:latin typeface="+mj-ea"/>
                <a:ea typeface="+mj-ea"/>
              </a:rPr>
              <a:t>모돈의</a:t>
            </a:r>
            <a:r>
              <a:rPr lang="ko-KR" altLang="en-US" sz="500" b="0" dirty="0">
                <a:latin typeface="+mj-ea"/>
                <a:ea typeface="+mj-ea"/>
              </a:rPr>
              <a:t> 기립</a:t>
            </a:r>
            <a:r>
              <a:rPr lang="en-US" altLang="ko-KR" sz="500" b="0" dirty="0">
                <a:latin typeface="+mj-ea"/>
                <a:ea typeface="+mj-ea"/>
              </a:rPr>
              <a:t>/</a:t>
            </a:r>
            <a:r>
              <a:rPr lang="ko-KR" altLang="en-US" sz="500" b="0" dirty="0">
                <a:latin typeface="+mj-ea"/>
                <a:ea typeface="+mj-ea"/>
              </a:rPr>
              <a:t>눕기 상태와 분만 인식을 검출</a:t>
            </a:r>
            <a:endParaRPr lang="en-US" altLang="ko-KR" sz="500" b="0" dirty="0"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7A5722-9A4F-478E-85E8-D5E3A3552626}"/>
              </a:ext>
            </a:extLst>
          </p:cNvPr>
          <p:cNvSpPr txBox="1"/>
          <p:nvPr/>
        </p:nvSpPr>
        <p:spPr>
          <a:xfrm>
            <a:off x="3651224" y="4152794"/>
            <a:ext cx="631031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ko-KR" sz="500" b="0" dirty="0">
                <a:latin typeface="+mj-ea"/>
                <a:ea typeface="+mj-ea"/>
              </a:rPr>
            </a:b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 err="1">
                <a:latin typeface="+mj-ea"/>
                <a:ea typeface="+mj-ea"/>
              </a:rPr>
              <a:t>모돈의</a:t>
            </a:r>
            <a:r>
              <a:rPr lang="ko-KR" altLang="en-US" sz="500" b="0" dirty="0">
                <a:latin typeface="+mj-ea"/>
                <a:ea typeface="+mj-ea"/>
              </a:rPr>
              <a:t> 기립 횟수를 통한 건강 변화 인지</a:t>
            </a:r>
          </a:p>
          <a:p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분만 이벤트 알람 기능으로 태어난 </a:t>
            </a:r>
            <a:r>
              <a:rPr lang="ko-KR" altLang="en-US" sz="500" b="0" dirty="0" err="1">
                <a:latin typeface="+mj-ea"/>
                <a:ea typeface="+mj-ea"/>
              </a:rPr>
              <a:t>자돈의</a:t>
            </a:r>
            <a:r>
              <a:rPr lang="ko-KR" altLang="en-US" sz="500" b="0" dirty="0">
                <a:latin typeface="+mj-ea"/>
                <a:ea typeface="+mj-ea"/>
              </a:rPr>
              <a:t> 빠른 케어</a:t>
            </a:r>
          </a:p>
          <a:p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관리자들의 </a:t>
            </a:r>
            <a:r>
              <a:rPr lang="ko-KR" altLang="en-US" sz="500" b="0" dirty="0" err="1">
                <a:latin typeface="+mj-ea"/>
                <a:ea typeface="+mj-ea"/>
              </a:rPr>
              <a:t>산자수</a:t>
            </a:r>
            <a:r>
              <a:rPr lang="ko-KR" altLang="en-US" sz="500" b="0" dirty="0">
                <a:latin typeface="+mj-ea"/>
                <a:ea typeface="+mj-ea"/>
              </a:rPr>
              <a:t> 누락 방지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대응 모니터링 가능 등 </a:t>
            </a:r>
            <a:r>
              <a:rPr lang="ko-KR" altLang="en-US" sz="500" b="0" dirty="0" err="1">
                <a:latin typeface="+mj-ea"/>
                <a:ea typeface="+mj-ea"/>
              </a:rPr>
              <a:t>분만사</a:t>
            </a:r>
            <a:r>
              <a:rPr lang="ko-KR" altLang="en-US" sz="500" b="0" dirty="0">
                <a:latin typeface="+mj-ea"/>
                <a:ea typeface="+mj-ea"/>
              </a:rPr>
              <a:t> 관리 효율성 증가</a:t>
            </a:r>
          </a:p>
          <a:p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 err="1">
                <a:latin typeface="+mj-ea"/>
                <a:ea typeface="+mj-ea"/>
              </a:rPr>
              <a:t>모돈</a:t>
            </a:r>
            <a:r>
              <a:rPr lang="ko-KR" altLang="en-US" sz="500" b="0" dirty="0">
                <a:latin typeface="+mj-ea"/>
                <a:ea typeface="+mj-ea"/>
              </a:rPr>
              <a:t> 상태 및 </a:t>
            </a:r>
            <a:r>
              <a:rPr lang="ko-KR" altLang="en-US" sz="500" b="0" dirty="0" err="1">
                <a:latin typeface="+mj-ea"/>
                <a:ea typeface="+mj-ea"/>
              </a:rPr>
              <a:t>자돈</a:t>
            </a:r>
            <a:r>
              <a:rPr lang="ko-KR" altLang="en-US" sz="500" b="0" dirty="0">
                <a:latin typeface="+mj-ea"/>
                <a:ea typeface="+mj-ea"/>
              </a:rPr>
              <a:t> 분만 관련 정보의 데이터화		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C989EB8-7A37-4A1A-A048-CA0BB68ECA7F}"/>
              </a:ext>
            </a:extLst>
          </p:cNvPr>
          <p:cNvSpPr/>
          <p:nvPr/>
        </p:nvSpPr>
        <p:spPr>
          <a:xfrm>
            <a:off x="3651224" y="5517232"/>
            <a:ext cx="2611364" cy="284596"/>
          </a:xfrm>
          <a:prstGeom prst="rect">
            <a:avLst/>
          </a:prstGeom>
          <a:solidFill>
            <a:srgbClr val="292929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j-ea"/>
                <a:ea typeface="+mj-ea"/>
              </a:rPr>
              <a:t>Footer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1" name="물결 40">
            <a:extLst>
              <a:ext uri="{FF2B5EF4-FFF2-40B4-BE49-F238E27FC236}">
                <a16:creationId xmlns:a16="http://schemas.microsoft.com/office/drawing/2014/main" id="{9AFF4ED2-90E9-475A-9B68-7B734570C967}"/>
              </a:ext>
            </a:extLst>
          </p:cNvPr>
          <p:cNvSpPr/>
          <p:nvPr/>
        </p:nvSpPr>
        <p:spPr bwMode="auto">
          <a:xfrm>
            <a:off x="3643446" y="1706643"/>
            <a:ext cx="2617519" cy="154142"/>
          </a:xfrm>
          <a:prstGeom prst="wav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3" name="물결 42">
            <a:extLst>
              <a:ext uri="{FF2B5EF4-FFF2-40B4-BE49-F238E27FC236}">
                <a16:creationId xmlns:a16="http://schemas.microsoft.com/office/drawing/2014/main" id="{2DB089B5-CD92-4B54-ADAE-B155B15537CF}"/>
              </a:ext>
            </a:extLst>
          </p:cNvPr>
          <p:cNvSpPr/>
          <p:nvPr/>
        </p:nvSpPr>
        <p:spPr bwMode="auto">
          <a:xfrm>
            <a:off x="482485" y="5590418"/>
            <a:ext cx="2617519" cy="154142"/>
          </a:xfrm>
          <a:prstGeom prst="wav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75F7CE6-7FB6-4996-83C7-289194095081}"/>
              </a:ext>
            </a:extLst>
          </p:cNvPr>
          <p:cNvSpPr/>
          <p:nvPr/>
        </p:nvSpPr>
        <p:spPr bwMode="auto">
          <a:xfrm>
            <a:off x="3651224" y="2996952"/>
            <a:ext cx="2609741" cy="192873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solidFill>
                  <a:schemeClr val="bg1"/>
                </a:solidFill>
                <a:latin typeface="+mj-ea"/>
                <a:ea typeface="+mj-ea"/>
              </a:rPr>
              <a:t>    도입 필요성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9E9A26A-E0B4-44B6-9B5B-E0B70325ADE3}"/>
              </a:ext>
            </a:extLst>
          </p:cNvPr>
          <p:cNvSpPr/>
          <p:nvPr/>
        </p:nvSpPr>
        <p:spPr bwMode="auto">
          <a:xfrm>
            <a:off x="3651221" y="4058652"/>
            <a:ext cx="2609744" cy="192873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solidFill>
                  <a:schemeClr val="bg1"/>
                </a:solidFill>
                <a:latin typeface="+mj-ea"/>
                <a:ea typeface="+mj-ea"/>
              </a:rPr>
              <a:t>    솔루션 경쟁력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300ADE6-C63A-4CCF-9DD8-376F5D75B7F6}"/>
              </a:ext>
            </a:extLst>
          </p:cNvPr>
          <p:cNvSpPr/>
          <p:nvPr/>
        </p:nvSpPr>
        <p:spPr bwMode="auto">
          <a:xfrm>
            <a:off x="3638310" y="1895378"/>
            <a:ext cx="2624277" cy="207286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solidFill>
                  <a:schemeClr val="bg1"/>
                </a:solidFill>
                <a:latin typeface="+mj-ea"/>
                <a:ea typeface="+mj-ea"/>
              </a:rPr>
              <a:t>    도입 배경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430849-E0BD-4DCC-8BA9-A23C5B43F68A}"/>
              </a:ext>
            </a:extLst>
          </p:cNvPr>
          <p:cNvSpPr txBox="1"/>
          <p:nvPr/>
        </p:nvSpPr>
        <p:spPr>
          <a:xfrm>
            <a:off x="3646774" y="1976474"/>
            <a:ext cx="25922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0" dirty="0">
                <a:latin typeface="+mj-ea"/>
                <a:ea typeface="+mj-ea"/>
              </a:rPr>
              <a:t>				</a:t>
            </a:r>
          </a:p>
          <a:p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 err="1">
                <a:latin typeface="+mj-ea"/>
                <a:ea typeface="+mj-ea"/>
              </a:rPr>
              <a:t>저체중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체온 하락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압사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양수와 </a:t>
            </a:r>
            <a:r>
              <a:rPr lang="ko-KR" altLang="en-US" sz="500" b="0" dirty="0" err="1">
                <a:latin typeface="+mj-ea"/>
                <a:ea typeface="+mj-ea"/>
              </a:rPr>
              <a:t>태막에</a:t>
            </a:r>
            <a:r>
              <a:rPr lang="ko-KR" altLang="en-US" sz="500" b="0" dirty="0">
                <a:latin typeface="+mj-ea"/>
                <a:ea typeface="+mj-ea"/>
              </a:rPr>
              <a:t> 의한 질식사를 방지할 수 있는 분만사에서의 “</a:t>
            </a:r>
            <a:r>
              <a:rPr lang="en-US" altLang="ko-KR" sz="500" b="0" dirty="0">
                <a:latin typeface="+mj-ea"/>
                <a:ea typeface="+mj-ea"/>
              </a:rPr>
              <a:t>Peak time”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-&gt;  </a:t>
            </a:r>
            <a:r>
              <a:rPr lang="ko-KR" altLang="en-US" sz="500" b="0" dirty="0">
                <a:latin typeface="+mj-ea"/>
                <a:ea typeface="+mj-ea"/>
              </a:rPr>
              <a:t>분만 직후의 </a:t>
            </a:r>
            <a:r>
              <a:rPr lang="ko-KR" altLang="en-US" sz="500" b="0" dirty="0" err="1">
                <a:latin typeface="+mj-ea"/>
                <a:ea typeface="+mj-ea"/>
              </a:rPr>
              <a:t>자돈에</a:t>
            </a:r>
            <a:r>
              <a:rPr lang="ko-KR" altLang="en-US" sz="500" b="0" dirty="0">
                <a:latin typeface="+mj-ea"/>
                <a:ea typeface="+mj-ea"/>
              </a:rPr>
              <a:t> 대한 케어에 따른 </a:t>
            </a:r>
            <a:r>
              <a:rPr lang="ko-KR" altLang="en-US" sz="500" b="0" dirty="0" err="1">
                <a:latin typeface="+mj-ea"/>
                <a:ea typeface="+mj-ea"/>
              </a:rPr>
              <a:t>자돈의</a:t>
            </a:r>
            <a:r>
              <a:rPr lang="ko-KR" altLang="en-US" sz="500" b="0" dirty="0">
                <a:latin typeface="+mj-ea"/>
                <a:ea typeface="+mj-ea"/>
              </a:rPr>
              <a:t> 건강 및 성장 기대치는 양돈 농장의 수익과 직결</a:t>
            </a:r>
          </a:p>
          <a:p>
            <a:r>
              <a:rPr lang="en-US" altLang="ko-KR" sz="500" b="0" dirty="0">
                <a:latin typeface="+mj-ea"/>
                <a:ea typeface="+mj-ea"/>
              </a:rPr>
              <a:t>But </a:t>
            </a:r>
            <a:r>
              <a:rPr lang="ko-KR" altLang="en-US" sz="500" b="0" dirty="0">
                <a:latin typeface="+mj-ea"/>
                <a:ea typeface="+mj-ea"/>
              </a:rPr>
              <a:t>수많은 분만사에서 불규칙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동시다발적으로 발생하는 분만에 제대로 된 대응 불가</a:t>
            </a:r>
          </a:p>
        </p:txBody>
      </p:sp>
      <p:graphicFrame>
        <p:nvGraphicFramePr>
          <p:cNvPr id="40" name="Group 100">
            <a:extLst>
              <a:ext uri="{FF2B5EF4-FFF2-40B4-BE49-F238E27FC236}">
                <a16:creationId xmlns:a16="http://schemas.microsoft.com/office/drawing/2014/main" id="{F566CBD0-4719-492A-A003-32418CB0D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983336"/>
              </p:ext>
            </p:extLst>
          </p:nvPr>
        </p:nvGraphicFramePr>
        <p:xfrm>
          <a:off x="7040438" y="980728"/>
          <a:ext cx="2719513" cy="345714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id="{E31E89CB-7965-4FA8-9572-A9A28223E95D}"/>
              </a:ext>
            </a:extLst>
          </p:cNvPr>
          <p:cNvSpPr/>
          <p:nvPr/>
        </p:nvSpPr>
        <p:spPr bwMode="auto">
          <a:xfrm>
            <a:off x="8264574" y="6320580"/>
            <a:ext cx="1639839" cy="545576"/>
          </a:xfrm>
          <a:prstGeom prst="rect">
            <a:avLst/>
          </a:prstGeom>
          <a:solidFill>
            <a:srgbClr val="00B05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1. 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서비스</a:t>
            </a:r>
            <a: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 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개요 설명 필요</a:t>
            </a:r>
            <a:b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</a:br>
            <a: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2. 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목적을 도입 필요성으로 넣음</a:t>
            </a:r>
            <a:b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</a:br>
            <a: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3. 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기대효과를 솔루션 경쟁력으로 넣음</a:t>
            </a:r>
          </a:p>
        </p:txBody>
      </p:sp>
    </p:spTree>
    <p:extLst>
      <p:ext uri="{BB962C8B-B14F-4D97-AF65-F5344CB8AC3E}">
        <p14:creationId xmlns:p14="http://schemas.microsoft.com/office/powerpoint/2010/main" val="2189752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6918EA4-0C4F-4623-992E-FD94D9BFEB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88E274-1D34-4392-8185-A1DCB34755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인텔리빅스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사업분야 </a:t>
            </a:r>
            <a:r>
              <a:rPr lang="en-US" altLang="ko-KR" dirty="0"/>
              <a:t>&gt; </a:t>
            </a:r>
            <a:r>
              <a:rPr lang="ko-KR" altLang="en-US" dirty="0"/>
              <a:t>네트워크 장비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8FB751-C95E-4AC5-8E04-04209550CF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274ED4-DB06-4081-9C3B-9876FCB091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03BA6B-E708-4DB0-A671-7635934F9656}"/>
              </a:ext>
            </a:extLst>
          </p:cNvPr>
          <p:cNvSpPr txBox="1"/>
          <p:nvPr/>
        </p:nvSpPr>
        <p:spPr>
          <a:xfrm>
            <a:off x="487710" y="1772816"/>
            <a:ext cx="150233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사업분야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장비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FFA6BF0-43F7-4B17-BD39-3A0CB3BAC60A}"/>
              </a:ext>
            </a:extLst>
          </p:cNvPr>
          <p:cNvGrpSpPr/>
          <p:nvPr/>
        </p:nvGrpSpPr>
        <p:grpSpPr>
          <a:xfrm>
            <a:off x="343694" y="2038122"/>
            <a:ext cx="2700430" cy="286130"/>
            <a:chOff x="343694" y="2567937"/>
            <a:chExt cx="2700430" cy="28613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CF92263-4A81-4DE4-AA2F-E2CE43153C13}"/>
                </a:ext>
              </a:extLst>
            </p:cNvPr>
            <p:cNvSpPr/>
            <p:nvPr/>
          </p:nvSpPr>
          <p:spPr>
            <a:xfrm>
              <a:off x="674682" y="2567937"/>
              <a:ext cx="390362" cy="28613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A4FFE53-1743-4F74-9343-EB8DB701BF5F}"/>
                </a:ext>
              </a:extLst>
            </p:cNvPr>
            <p:cNvSpPr/>
            <p:nvPr/>
          </p:nvSpPr>
          <p:spPr>
            <a:xfrm>
              <a:off x="1068146" y="2567937"/>
              <a:ext cx="390362" cy="28613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 dirty="0">
                <a:latin typeface="+mj-ea"/>
                <a:ea typeface="+mj-ea"/>
              </a:endParaRPr>
            </a:p>
          </p:txBody>
        </p:sp>
        <p:sp>
          <p:nvSpPr>
            <p:cNvPr id="12" name="TextBox 72">
              <a:extLst>
                <a:ext uri="{FF2B5EF4-FFF2-40B4-BE49-F238E27FC236}">
                  <a16:creationId xmlns:a16="http://schemas.microsoft.com/office/drawing/2014/main" id="{66C0BCA8-7AF4-4A64-8273-6DE4160014E9}"/>
                </a:ext>
              </a:extLst>
            </p:cNvPr>
            <p:cNvSpPr txBox="1"/>
            <p:nvPr/>
          </p:nvSpPr>
          <p:spPr>
            <a:xfrm>
              <a:off x="343694" y="2594462"/>
              <a:ext cx="1037492" cy="19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500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영상보안</a:t>
              </a:r>
              <a:endParaRPr lang="ko-KR" altLang="en-US" sz="5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3" name="TextBox 72">
              <a:extLst>
                <a:ext uri="{FF2B5EF4-FFF2-40B4-BE49-F238E27FC236}">
                  <a16:creationId xmlns:a16="http://schemas.microsoft.com/office/drawing/2014/main" id="{DC14106A-54CF-4308-94FC-E32961A42686}"/>
                </a:ext>
              </a:extLst>
            </p:cNvPr>
            <p:cNvSpPr txBox="1"/>
            <p:nvPr/>
          </p:nvSpPr>
          <p:spPr>
            <a:xfrm>
              <a:off x="984443" y="2598261"/>
              <a:ext cx="557767" cy="19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500" b="1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산업안전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54919DE-CFA0-4CA4-9814-D7015D9AF18E}"/>
                </a:ext>
              </a:extLst>
            </p:cNvPr>
            <p:cNvSpPr/>
            <p:nvPr/>
          </p:nvSpPr>
          <p:spPr>
            <a:xfrm>
              <a:off x="1459023" y="2567937"/>
              <a:ext cx="278517" cy="28613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 dirty="0">
                <a:latin typeface="+mj-ea"/>
                <a:ea typeface="+mj-ea"/>
              </a:endParaRPr>
            </a:p>
          </p:txBody>
        </p:sp>
        <p:sp>
          <p:nvSpPr>
            <p:cNvPr id="24" name="TextBox 72">
              <a:extLst>
                <a:ext uri="{FF2B5EF4-FFF2-40B4-BE49-F238E27FC236}">
                  <a16:creationId xmlns:a16="http://schemas.microsoft.com/office/drawing/2014/main" id="{392FC6E0-77A0-444F-BEAB-E9BA5E9721E4}"/>
                </a:ext>
              </a:extLst>
            </p:cNvPr>
            <p:cNvSpPr txBox="1"/>
            <p:nvPr/>
          </p:nvSpPr>
          <p:spPr>
            <a:xfrm>
              <a:off x="1355698" y="2594462"/>
              <a:ext cx="503707" cy="19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500" b="1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교통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6B67728-3E6D-4609-A97B-606A01ECF7E1}"/>
                </a:ext>
              </a:extLst>
            </p:cNvPr>
            <p:cNvSpPr/>
            <p:nvPr/>
          </p:nvSpPr>
          <p:spPr>
            <a:xfrm>
              <a:off x="1737540" y="2567937"/>
              <a:ext cx="279032" cy="28613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 dirty="0">
                <a:latin typeface="+mj-ea"/>
                <a:ea typeface="+mj-ea"/>
              </a:endParaRPr>
            </a:p>
          </p:txBody>
        </p:sp>
        <p:sp>
          <p:nvSpPr>
            <p:cNvPr id="22" name="TextBox 72">
              <a:extLst>
                <a:ext uri="{FF2B5EF4-FFF2-40B4-BE49-F238E27FC236}">
                  <a16:creationId xmlns:a16="http://schemas.microsoft.com/office/drawing/2014/main" id="{97BB7881-31E7-476D-B0A8-ED6137F5820F}"/>
                </a:ext>
              </a:extLst>
            </p:cNvPr>
            <p:cNvSpPr txBox="1"/>
            <p:nvPr/>
          </p:nvSpPr>
          <p:spPr>
            <a:xfrm>
              <a:off x="1598173" y="2601598"/>
              <a:ext cx="557767" cy="19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500" b="1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BI</a:t>
              </a:r>
              <a:endParaRPr lang="ko-KR" altLang="en-US" sz="5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22A25F1-21C8-47D4-A7F9-41D1CC235529}"/>
                </a:ext>
              </a:extLst>
            </p:cNvPr>
            <p:cNvSpPr/>
            <p:nvPr/>
          </p:nvSpPr>
          <p:spPr>
            <a:xfrm>
              <a:off x="2017211" y="2567937"/>
              <a:ext cx="390643" cy="28613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 dirty="0">
                <a:latin typeface="+mj-ea"/>
                <a:ea typeface="+mj-ea"/>
              </a:endParaRPr>
            </a:p>
          </p:txBody>
        </p:sp>
        <p:sp>
          <p:nvSpPr>
            <p:cNvPr id="20" name="TextBox 72">
              <a:extLst>
                <a:ext uri="{FF2B5EF4-FFF2-40B4-BE49-F238E27FC236}">
                  <a16:creationId xmlns:a16="http://schemas.microsoft.com/office/drawing/2014/main" id="{8E81F5CC-A03D-4036-877C-A470C0171C92}"/>
                </a:ext>
              </a:extLst>
            </p:cNvPr>
            <p:cNvSpPr txBox="1"/>
            <p:nvPr/>
          </p:nvSpPr>
          <p:spPr>
            <a:xfrm>
              <a:off x="1929574" y="2601597"/>
              <a:ext cx="557767" cy="19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500" b="1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AI Farm</a:t>
              </a:r>
              <a:endParaRPr lang="ko-KR" altLang="en-US" sz="5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9FBE011-8283-4105-B3DF-A7AA6D22AEB8}"/>
                </a:ext>
              </a:extLst>
            </p:cNvPr>
            <p:cNvSpPr/>
            <p:nvPr/>
          </p:nvSpPr>
          <p:spPr>
            <a:xfrm>
              <a:off x="2404093" y="2567937"/>
              <a:ext cx="502168" cy="286130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 dirty="0">
                <a:latin typeface="+mj-ea"/>
                <a:ea typeface="+mj-ea"/>
              </a:endParaRPr>
            </a:p>
          </p:txBody>
        </p:sp>
        <p:sp>
          <p:nvSpPr>
            <p:cNvPr id="18" name="TextBox 72">
              <a:extLst>
                <a:ext uri="{FF2B5EF4-FFF2-40B4-BE49-F238E27FC236}">
                  <a16:creationId xmlns:a16="http://schemas.microsoft.com/office/drawing/2014/main" id="{D59A5439-650C-4701-B8BB-24C083155DF4}"/>
                </a:ext>
              </a:extLst>
            </p:cNvPr>
            <p:cNvSpPr txBox="1"/>
            <p:nvPr/>
          </p:nvSpPr>
          <p:spPr>
            <a:xfrm>
              <a:off x="2266231" y="2601597"/>
              <a:ext cx="777893" cy="19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500" dirty="0">
                  <a:solidFill>
                    <a:schemeClr val="bg1"/>
                  </a:solidFill>
                  <a:latin typeface="+mj-ea"/>
                  <a:ea typeface="+mj-ea"/>
                </a:rPr>
                <a:t>네트워크 장비</a:t>
              </a:r>
              <a:endParaRPr lang="ko-KR" altLang="en-US" sz="5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3A495DE-1585-43BA-A723-CAFDEF93BB44}"/>
              </a:ext>
            </a:extLst>
          </p:cNvPr>
          <p:cNvGrpSpPr/>
          <p:nvPr/>
        </p:nvGrpSpPr>
        <p:grpSpPr>
          <a:xfrm>
            <a:off x="487710" y="2423366"/>
            <a:ext cx="2592288" cy="1919619"/>
            <a:chOff x="7544399" y="4209378"/>
            <a:chExt cx="847200" cy="564143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5050F7D-A9EA-4B8A-8376-D20D2B427C9C}"/>
                </a:ext>
              </a:extLst>
            </p:cNvPr>
            <p:cNvSpPr/>
            <p:nvPr/>
          </p:nvSpPr>
          <p:spPr>
            <a:xfrm>
              <a:off x="7544399" y="4209378"/>
              <a:ext cx="847200" cy="5641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0BF6299-4894-41C9-9ADD-1B1604F79568}"/>
                </a:ext>
              </a:extLst>
            </p:cNvPr>
            <p:cNvCxnSpPr>
              <a:cxnSpLocks/>
            </p:cNvCxnSpPr>
            <p:nvPr/>
          </p:nvCxnSpPr>
          <p:spPr>
            <a:xfrm>
              <a:off x="7544399" y="4209378"/>
              <a:ext cx="830077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AA87F0E-71CB-4C67-8662-2319D35AEF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399" y="4209378"/>
              <a:ext cx="847199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2AA0C0E-6BE9-4708-9620-B72D4AAC2E6F}"/>
              </a:ext>
            </a:extLst>
          </p:cNvPr>
          <p:cNvSpPr txBox="1"/>
          <p:nvPr/>
        </p:nvSpPr>
        <p:spPr>
          <a:xfrm>
            <a:off x="1417697" y="4596503"/>
            <a:ext cx="7553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장비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12373A-DD62-43F6-8CC4-74292A3D834D}"/>
              </a:ext>
            </a:extLst>
          </p:cNvPr>
          <p:cNvSpPr txBox="1"/>
          <p:nvPr/>
        </p:nvSpPr>
        <p:spPr>
          <a:xfrm>
            <a:off x="1552058" y="4824578"/>
            <a:ext cx="4635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latin typeface="+mj-ea"/>
                <a:ea typeface="+mj-ea"/>
              </a:rPr>
              <a:t>설명 필요</a:t>
            </a:r>
            <a:endParaRPr lang="en-US" altLang="ko-KR" sz="500" b="0" dirty="0"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599AFA-172C-4130-94ED-29B4F5D63465}"/>
              </a:ext>
            </a:extLst>
          </p:cNvPr>
          <p:cNvSpPr txBox="1"/>
          <p:nvPr/>
        </p:nvSpPr>
        <p:spPr>
          <a:xfrm>
            <a:off x="3667858" y="3008769"/>
            <a:ext cx="5273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dirty="0">
                <a:latin typeface="+mj-ea"/>
                <a:ea typeface="+mj-ea"/>
              </a:rPr>
              <a:t>도입 필요성 </a:t>
            </a:r>
            <a:r>
              <a:rPr lang="en-US" altLang="ko-KR" sz="500" dirty="0">
                <a:latin typeface="+mj-ea"/>
                <a:ea typeface="+mj-ea"/>
              </a:rPr>
              <a:t>"</a:t>
            </a:r>
            <a:r>
              <a:rPr lang="ko-KR" altLang="en-US" sz="500" dirty="0">
                <a:latin typeface="+mj-ea"/>
                <a:ea typeface="+mj-ea"/>
              </a:rPr>
              <a:t>다양한 영역의 보안 강화</a:t>
            </a:r>
            <a:r>
              <a:rPr lang="en-US" altLang="ko-KR" sz="500" dirty="0">
                <a:latin typeface="+mj-ea"/>
                <a:ea typeface="+mj-ea"/>
              </a:rPr>
              <a:t>"</a:t>
            </a:r>
            <a:r>
              <a:rPr lang="en-US" altLang="ko-KR" sz="500" b="0" dirty="0">
                <a:latin typeface="+mj-ea"/>
                <a:ea typeface="+mj-ea"/>
              </a:rPr>
              <a:t>					</a:t>
            </a:r>
          </a:p>
          <a:p>
            <a:endParaRPr lang="en-US" altLang="ko-KR" sz="500" b="0" dirty="0">
              <a:latin typeface="+mj-ea"/>
              <a:ea typeface="+mj-ea"/>
            </a:endParaRPr>
          </a:p>
          <a:p>
            <a:r>
              <a:rPr lang="ko-KR" altLang="en-US" sz="500" b="0" dirty="0">
                <a:latin typeface="+mj-ea"/>
                <a:ea typeface="+mj-ea"/>
              </a:rPr>
              <a:t>설명 필요				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7A5722-9A4F-478E-85E8-D5E3A3552626}"/>
              </a:ext>
            </a:extLst>
          </p:cNvPr>
          <p:cNvSpPr txBox="1"/>
          <p:nvPr/>
        </p:nvSpPr>
        <p:spPr>
          <a:xfrm>
            <a:off x="3651224" y="4152794"/>
            <a:ext cx="631031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ko-KR" sz="500" b="0" dirty="0">
                <a:latin typeface="+mj-ea"/>
                <a:ea typeface="+mj-ea"/>
              </a:rPr>
            </a:br>
            <a:br>
              <a:rPr lang="en-US" altLang="ko-KR" sz="500" b="0" dirty="0">
                <a:latin typeface="+mj-ea"/>
                <a:ea typeface="+mj-ea"/>
              </a:rPr>
            </a:br>
            <a:r>
              <a:rPr lang="ko-KR" altLang="en-US" sz="500" b="0" dirty="0">
                <a:latin typeface="+mj-ea"/>
                <a:ea typeface="+mj-ea"/>
              </a:rPr>
              <a:t>설명 필요		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C989EB8-7A37-4A1A-A048-CA0BB68ECA7F}"/>
              </a:ext>
            </a:extLst>
          </p:cNvPr>
          <p:cNvSpPr/>
          <p:nvPr/>
        </p:nvSpPr>
        <p:spPr>
          <a:xfrm>
            <a:off x="3651224" y="5517232"/>
            <a:ext cx="2611364" cy="284596"/>
          </a:xfrm>
          <a:prstGeom prst="rect">
            <a:avLst/>
          </a:prstGeom>
          <a:solidFill>
            <a:srgbClr val="292929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j-ea"/>
                <a:ea typeface="+mj-ea"/>
              </a:rPr>
              <a:t>Footer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1" name="물결 40">
            <a:extLst>
              <a:ext uri="{FF2B5EF4-FFF2-40B4-BE49-F238E27FC236}">
                <a16:creationId xmlns:a16="http://schemas.microsoft.com/office/drawing/2014/main" id="{9AFF4ED2-90E9-475A-9B68-7B734570C967}"/>
              </a:ext>
            </a:extLst>
          </p:cNvPr>
          <p:cNvSpPr/>
          <p:nvPr/>
        </p:nvSpPr>
        <p:spPr bwMode="auto">
          <a:xfrm>
            <a:off x="3643446" y="1706643"/>
            <a:ext cx="2617519" cy="154142"/>
          </a:xfrm>
          <a:prstGeom prst="wav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3" name="물결 42">
            <a:extLst>
              <a:ext uri="{FF2B5EF4-FFF2-40B4-BE49-F238E27FC236}">
                <a16:creationId xmlns:a16="http://schemas.microsoft.com/office/drawing/2014/main" id="{2DB089B5-CD92-4B54-ADAE-B155B15537CF}"/>
              </a:ext>
            </a:extLst>
          </p:cNvPr>
          <p:cNvSpPr/>
          <p:nvPr/>
        </p:nvSpPr>
        <p:spPr bwMode="auto">
          <a:xfrm>
            <a:off x="482485" y="5590418"/>
            <a:ext cx="2617519" cy="154142"/>
          </a:xfrm>
          <a:prstGeom prst="wav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75F7CE6-7FB6-4996-83C7-289194095081}"/>
              </a:ext>
            </a:extLst>
          </p:cNvPr>
          <p:cNvSpPr/>
          <p:nvPr/>
        </p:nvSpPr>
        <p:spPr bwMode="auto">
          <a:xfrm>
            <a:off x="3651224" y="2996952"/>
            <a:ext cx="2609741" cy="192873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solidFill>
                  <a:schemeClr val="bg1"/>
                </a:solidFill>
                <a:latin typeface="+mj-ea"/>
                <a:ea typeface="+mj-ea"/>
              </a:rPr>
              <a:t>    도입 필요성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9E9A26A-E0B4-44B6-9B5B-E0B70325ADE3}"/>
              </a:ext>
            </a:extLst>
          </p:cNvPr>
          <p:cNvSpPr/>
          <p:nvPr/>
        </p:nvSpPr>
        <p:spPr bwMode="auto">
          <a:xfrm>
            <a:off x="3651221" y="4058652"/>
            <a:ext cx="2609744" cy="192873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solidFill>
                  <a:schemeClr val="bg1"/>
                </a:solidFill>
                <a:latin typeface="+mj-ea"/>
                <a:ea typeface="+mj-ea"/>
              </a:rPr>
              <a:t>    솔루션 경쟁력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300ADE6-C63A-4CCF-9DD8-376F5D75B7F6}"/>
              </a:ext>
            </a:extLst>
          </p:cNvPr>
          <p:cNvSpPr/>
          <p:nvPr/>
        </p:nvSpPr>
        <p:spPr bwMode="auto">
          <a:xfrm>
            <a:off x="3638310" y="1895378"/>
            <a:ext cx="2624277" cy="207286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solidFill>
                  <a:schemeClr val="bg1"/>
                </a:solidFill>
                <a:latin typeface="+mj-ea"/>
                <a:ea typeface="+mj-ea"/>
              </a:rPr>
              <a:t>    도입 배경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430849-E0BD-4DCC-8BA9-A23C5B43F68A}"/>
              </a:ext>
            </a:extLst>
          </p:cNvPr>
          <p:cNvSpPr txBox="1"/>
          <p:nvPr/>
        </p:nvSpPr>
        <p:spPr>
          <a:xfrm>
            <a:off x="3646774" y="1976474"/>
            <a:ext cx="259228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0" dirty="0">
                <a:latin typeface="+mj-ea"/>
                <a:ea typeface="+mj-ea"/>
              </a:rPr>
              <a:t>				</a:t>
            </a:r>
          </a:p>
          <a:p>
            <a:r>
              <a:rPr lang="ko-KR" altLang="en-US" sz="500" b="0" dirty="0">
                <a:latin typeface="+mj-ea"/>
                <a:ea typeface="+mj-ea"/>
              </a:rPr>
              <a:t>설명 필요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CDC931A-5F3F-4FEE-9FCA-5C2E0F373E97}"/>
              </a:ext>
            </a:extLst>
          </p:cNvPr>
          <p:cNvSpPr/>
          <p:nvPr/>
        </p:nvSpPr>
        <p:spPr bwMode="auto">
          <a:xfrm>
            <a:off x="1493113" y="5100925"/>
            <a:ext cx="548388" cy="154142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자세히 보기 </a:t>
            </a:r>
            <a: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&gt;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A4E8548-E769-4870-AD5F-D91CDF252C65}"/>
              </a:ext>
            </a:extLst>
          </p:cNvPr>
          <p:cNvSpPr/>
          <p:nvPr/>
        </p:nvSpPr>
        <p:spPr bwMode="auto">
          <a:xfrm>
            <a:off x="1397225" y="5033980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graphicFrame>
        <p:nvGraphicFramePr>
          <p:cNvPr id="44" name="Group 100">
            <a:extLst>
              <a:ext uri="{FF2B5EF4-FFF2-40B4-BE49-F238E27FC236}">
                <a16:creationId xmlns:a16="http://schemas.microsoft.com/office/drawing/2014/main" id="{E1911CC0-4829-4A9D-89CC-1EEEEDAA4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631231"/>
              </p:ext>
            </p:extLst>
          </p:nvPr>
        </p:nvGraphicFramePr>
        <p:xfrm>
          <a:off x="7040438" y="980728"/>
          <a:ext cx="2719513" cy="345714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자세히 보기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하이퍼랩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(hyperlab.co.kr) 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사이트로 이동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D86CBDAF-E33D-46F9-9BD3-5B50F43EFBA4}"/>
              </a:ext>
            </a:extLst>
          </p:cNvPr>
          <p:cNvSpPr/>
          <p:nvPr/>
        </p:nvSpPr>
        <p:spPr bwMode="auto">
          <a:xfrm>
            <a:off x="8264574" y="6320580"/>
            <a:ext cx="1639839" cy="545576"/>
          </a:xfrm>
          <a:prstGeom prst="rect">
            <a:avLst/>
          </a:prstGeom>
          <a:solidFill>
            <a:srgbClr val="00B05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서비스 개요</a:t>
            </a:r>
            <a: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, 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도입 배경</a:t>
            </a:r>
            <a: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, 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도입 필요성</a:t>
            </a:r>
            <a: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, 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솔루션 경쟁력 간단 설명 필요</a:t>
            </a:r>
          </a:p>
        </p:txBody>
      </p:sp>
    </p:spTree>
    <p:extLst>
      <p:ext uri="{BB962C8B-B14F-4D97-AF65-F5344CB8AC3E}">
        <p14:creationId xmlns:p14="http://schemas.microsoft.com/office/powerpoint/2010/main" val="2375255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CD72E9-6BEB-41EB-A988-E517FE491F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인텔리빅스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367EF0-04A2-4E59-B400-D85E8994BF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7364" y="3257027"/>
            <a:ext cx="1107996" cy="369332"/>
          </a:xfrm>
        </p:spPr>
        <p:txBody>
          <a:bodyPr/>
          <a:lstStyle/>
          <a:p>
            <a:r>
              <a:rPr lang="ko-KR" altLang="en-US" dirty="0"/>
              <a:t>공지사항</a:t>
            </a:r>
          </a:p>
        </p:txBody>
      </p:sp>
    </p:spTree>
    <p:extLst>
      <p:ext uri="{BB962C8B-B14F-4D97-AF65-F5344CB8AC3E}">
        <p14:creationId xmlns:p14="http://schemas.microsoft.com/office/powerpoint/2010/main" val="742702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E20DD58-C5EF-42CA-86D4-2B4B932E24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81E09A7-9BF8-4B44-8697-046AC2F5B6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인텔리빅스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공지사항</a:t>
            </a:r>
            <a:r>
              <a:rPr lang="en-US" altLang="ko-KR" dirty="0"/>
              <a:t> (&gt; </a:t>
            </a:r>
            <a:r>
              <a:rPr lang="ko-KR" altLang="en-US" dirty="0"/>
              <a:t>공지사항 상세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CE64A44-20EE-421B-A342-D67CF2AB8D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3DE3D3E-D8CC-4029-8333-AB4BBF7938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8C775C-3CB5-43BE-AD79-B38F5997443C}"/>
              </a:ext>
            </a:extLst>
          </p:cNvPr>
          <p:cNvSpPr txBox="1"/>
          <p:nvPr/>
        </p:nvSpPr>
        <p:spPr>
          <a:xfrm>
            <a:off x="487710" y="1757249"/>
            <a:ext cx="100540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6E273-40B6-49FF-A233-B445439126D0}"/>
              </a:ext>
            </a:extLst>
          </p:cNvPr>
          <p:cNvSpPr txBox="1"/>
          <p:nvPr/>
        </p:nvSpPr>
        <p:spPr>
          <a:xfrm>
            <a:off x="1489988" y="206021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DFE20-05FA-419B-96B1-7676F8E64149}"/>
              </a:ext>
            </a:extLst>
          </p:cNvPr>
          <p:cNvSpPr txBox="1"/>
          <p:nvPr/>
        </p:nvSpPr>
        <p:spPr>
          <a:xfrm>
            <a:off x="-354734" y="2276872"/>
            <a:ext cx="428447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b="0" dirty="0" err="1">
                <a:latin typeface="+mj-ea"/>
                <a:ea typeface="+mj-ea"/>
              </a:rPr>
              <a:t>인텔리빅스의</a:t>
            </a:r>
            <a:r>
              <a:rPr lang="ko-KR" altLang="en-US" sz="500" b="0" dirty="0">
                <a:latin typeface="+mj-ea"/>
                <a:ea typeface="+mj-ea"/>
              </a:rPr>
              <a:t> 소식을 전달합니다</a:t>
            </a:r>
            <a:r>
              <a:rPr lang="en-US" altLang="ko-KR" sz="500" b="0" dirty="0">
                <a:latin typeface="+mj-ea"/>
                <a:ea typeface="+mj-ea"/>
              </a:rPr>
              <a:t>.</a:t>
            </a:r>
            <a:endParaRPr lang="ko-KR" altLang="en-US" sz="500" b="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" name="표 11">
            <a:extLst>
              <a:ext uri="{FF2B5EF4-FFF2-40B4-BE49-F238E27FC236}">
                <a16:creationId xmlns:a16="http://schemas.microsoft.com/office/drawing/2014/main" id="{24CC715E-268F-418C-90AF-0AEC3DC68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294344"/>
              </p:ext>
            </p:extLst>
          </p:nvPr>
        </p:nvGraphicFramePr>
        <p:xfrm>
          <a:off x="513915" y="2636912"/>
          <a:ext cx="2547182" cy="1953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758">
                  <a:extLst>
                    <a:ext uri="{9D8B030D-6E8A-4147-A177-3AD203B41FA5}">
                      <a16:colId xmlns:a16="http://schemas.microsoft.com/office/drawing/2014/main" val="3615057297"/>
                    </a:ext>
                  </a:extLst>
                </a:gridCol>
                <a:gridCol w="1212213">
                  <a:extLst>
                    <a:ext uri="{9D8B030D-6E8A-4147-A177-3AD203B41FA5}">
                      <a16:colId xmlns:a16="http://schemas.microsoft.com/office/drawing/2014/main" val="382164274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016953821"/>
                    </a:ext>
                  </a:extLst>
                </a:gridCol>
                <a:gridCol w="485155">
                  <a:extLst>
                    <a:ext uri="{9D8B030D-6E8A-4147-A177-3AD203B41FA5}">
                      <a16:colId xmlns:a16="http://schemas.microsoft.com/office/drawing/2014/main" val="4778137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/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/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/>
                        <a:t>등록일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/>
                        <a:t>조회수</a:t>
                      </a:r>
                      <a:endParaRPr lang="ko-KR" altLang="en-US" sz="5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09453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10</a:t>
                      </a:r>
                      <a:endParaRPr lang="ko-KR" altLang="en-US" sz="5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/>
                        <a:t>공지사항입니다</a:t>
                      </a:r>
                      <a:r>
                        <a:rPr lang="en-US" altLang="ko-KR" sz="500"/>
                        <a:t>.</a:t>
                      </a:r>
                      <a:endParaRPr lang="ko-KR" altLang="en-US" sz="5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/>
                        <a:t>2021-10-26</a:t>
                      </a:r>
                      <a:endParaRPr lang="ko-KR" altLang="en-US" sz="5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/>
                        <a:t>123</a:t>
                      </a:r>
                      <a:endParaRPr lang="ko-KR" altLang="en-US" sz="5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7855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9</a:t>
                      </a:r>
                      <a:endParaRPr lang="ko-KR" altLang="en-US" sz="5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공지사항입니다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/>
                        <a:t>2021-10-25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/>
                        <a:t>123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00288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8</a:t>
                      </a:r>
                      <a:endParaRPr lang="ko-KR" altLang="en-US" sz="5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공지사항입니다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2021-10-24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123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51111"/>
                  </a:ext>
                </a:extLst>
              </a:tr>
              <a:tr h="441727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…</a:t>
                      </a:r>
                      <a:endParaRPr lang="ko-KR" altLang="en-US" sz="500" dirty="0"/>
                    </a:p>
                  </a:txBody>
                  <a:tcPr vert="eaVert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2876689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3</a:t>
                      </a:r>
                      <a:endParaRPr lang="ko-KR" altLang="en-US" sz="5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공지사항입니다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2021-10-19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/>
                        <a:t>123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54046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2</a:t>
                      </a:r>
                      <a:endParaRPr lang="ko-KR" altLang="en-US" sz="5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공지사항입니다</a:t>
                      </a: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/>
                        <a:t>2021-10-18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/>
                        <a:t>123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1818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1</a:t>
                      </a:r>
                      <a:endParaRPr lang="ko-KR" altLang="en-US" sz="5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공지사항입니다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2021-10-17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123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984873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310A7E-13FF-44B8-B709-2A7D09AADFBC}"/>
              </a:ext>
            </a:extLst>
          </p:cNvPr>
          <p:cNvSpPr/>
          <p:nvPr/>
        </p:nvSpPr>
        <p:spPr>
          <a:xfrm>
            <a:off x="1203050" y="4976282"/>
            <a:ext cx="1168910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76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5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◀◀    ◀</a:t>
            </a:r>
            <a:r>
              <a:rPr kumimoji="0" lang="en-US" altLang="ko-KR" sz="5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    </a:t>
            </a:r>
            <a:r>
              <a:rPr kumimoji="0"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1</a:t>
            </a:r>
            <a:r>
              <a:rPr kumimoji="0" lang="en-US" altLang="ko-KR" sz="5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    2    3   </a:t>
            </a:r>
            <a:r>
              <a:rPr kumimoji="0" lang="ko-KR" altLang="en-US" sz="5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▶   ▶▶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4B4626-8A88-4922-B1D2-C2FD0AF7C032}"/>
              </a:ext>
            </a:extLst>
          </p:cNvPr>
          <p:cNvSpPr txBox="1"/>
          <p:nvPr/>
        </p:nvSpPr>
        <p:spPr>
          <a:xfrm>
            <a:off x="3644534" y="1745227"/>
            <a:ext cx="150233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상세</a:t>
            </a:r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027B563C-8B2D-4C99-9347-4133A8B3E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78446"/>
              </p:ext>
            </p:extLst>
          </p:nvPr>
        </p:nvGraphicFramePr>
        <p:xfrm>
          <a:off x="3730059" y="2132856"/>
          <a:ext cx="2444294" cy="1712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182">
                  <a:extLst>
                    <a:ext uri="{9D8B030D-6E8A-4147-A177-3AD203B41FA5}">
                      <a16:colId xmlns:a16="http://schemas.microsoft.com/office/drawing/2014/main" val="356608465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72465361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751384189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/>
                        <a:t>공지사항입니다</a:t>
                      </a:r>
                      <a:r>
                        <a:rPr lang="en-US" altLang="ko-KR" sz="500" dirty="0"/>
                        <a:t>.</a:t>
                      </a:r>
                      <a:endParaRPr lang="ko-KR" altLang="en-US" sz="5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/>
                        <a:t>등록일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2021-10-26</a:t>
                      </a:r>
                      <a:endParaRPr lang="ko-KR" altLang="en-US" sz="5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193562"/>
                  </a:ext>
                </a:extLst>
              </a:tr>
              <a:tr h="1467342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/>
                        <a:t>제</a:t>
                      </a:r>
                      <a:r>
                        <a:rPr lang="en-US" altLang="ko-KR" sz="500" dirty="0"/>
                        <a:t> n</a:t>
                      </a:r>
                      <a:r>
                        <a:rPr lang="ko-KR" altLang="en-US" sz="500" dirty="0"/>
                        <a:t>회 정기 주주총회를 소집합니다</a:t>
                      </a:r>
                      <a:r>
                        <a:rPr lang="en-US" altLang="ko-KR" sz="500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500" dirty="0"/>
                        <a:t>감사합니다</a:t>
                      </a:r>
                      <a:r>
                        <a:rPr lang="en-US" altLang="ko-KR" sz="500" dirty="0"/>
                        <a:t>.</a:t>
                      </a:r>
                      <a:endParaRPr lang="ko-KR" altLang="en-US" sz="5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063573"/>
                  </a:ext>
                </a:extLst>
              </a:tr>
            </a:tbl>
          </a:graphicData>
        </a:graphic>
      </p:graphicFrame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69E704C-879C-4BB7-B57E-F1152064AC59}"/>
              </a:ext>
            </a:extLst>
          </p:cNvPr>
          <p:cNvSpPr/>
          <p:nvPr/>
        </p:nvSpPr>
        <p:spPr bwMode="auto">
          <a:xfrm>
            <a:off x="4739658" y="4091161"/>
            <a:ext cx="421117" cy="179300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5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목록으로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125DC3-951A-4B7B-884A-5BAEE107EFD3}"/>
              </a:ext>
            </a:extLst>
          </p:cNvPr>
          <p:cNvSpPr/>
          <p:nvPr/>
        </p:nvSpPr>
        <p:spPr>
          <a:xfrm>
            <a:off x="3644534" y="5486608"/>
            <a:ext cx="2611364" cy="284596"/>
          </a:xfrm>
          <a:prstGeom prst="rect">
            <a:avLst/>
          </a:prstGeom>
          <a:solidFill>
            <a:srgbClr val="292929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j-ea"/>
                <a:ea typeface="+mj-ea"/>
              </a:rPr>
              <a:t>Footer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E97275-AD8B-41D0-B895-647098AE122A}"/>
              </a:ext>
            </a:extLst>
          </p:cNvPr>
          <p:cNvSpPr/>
          <p:nvPr/>
        </p:nvSpPr>
        <p:spPr>
          <a:xfrm>
            <a:off x="488792" y="5486608"/>
            <a:ext cx="2611364" cy="284596"/>
          </a:xfrm>
          <a:prstGeom prst="rect">
            <a:avLst/>
          </a:prstGeom>
          <a:solidFill>
            <a:srgbClr val="292929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j-ea"/>
                <a:ea typeface="+mj-ea"/>
              </a:rPr>
              <a:t>Footer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17BE78F-1640-4872-BDB9-4238DE547599}"/>
              </a:ext>
            </a:extLst>
          </p:cNvPr>
          <p:cNvSpPr/>
          <p:nvPr/>
        </p:nvSpPr>
        <p:spPr bwMode="auto">
          <a:xfrm>
            <a:off x="1397225" y="2085931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3A9BED5-515E-412B-BDF8-4BB7D5265E3B}"/>
              </a:ext>
            </a:extLst>
          </p:cNvPr>
          <p:cNvSpPr/>
          <p:nvPr/>
        </p:nvSpPr>
        <p:spPr bwMode="auto">
          <a:xfrm>
            <a:off x="459924" y="2564904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DF3C5C5-89D8-4B35-8FAC-6002FB22056D}"/>
              </a:ext>
            </a:extLst>
          </p:cNvPr>
          <p:cNvSpPr/>
          <p:nvPr/>
        </p:nvSpPr>
        <p:spPr bwMode="auto">
          <a:xfrm>
            <a:off x="1131042" y="4988930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3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graphicFrame>
        <p:nvGraphicFramePr>
          <p:cNvPr id="24" name="Group 100">
            <a:extLst>
              <a:ext uri="{FF2B5EF4-FFF2-40B4-BE49-F238E27FC236}">
                <a16:creationId xmlns:a16="http://schemas.microsoft.com/office/drawing/2014/main" id="{A14FFCCA-D72C-4ED7-A3B4-2FBD2A8EE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276749"/>
              </p:ext>
            </p:extLst>
          </p:nvPr>
        </p:nvGraphicFramePr>
        <p:xfrm>
          <a:off x="7040438" y="980728"/>
          <a:ext cx="2719513" cy="2403820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공지사항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인텔리빅스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공지사항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문구 표시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공지사항 목록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등록일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조회수 표시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 클릭 시 해당 공지 상세 화면으로 이동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정렬은 등록일 기준 내림차순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  <a:tr h="454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페이지네이션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Default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한 페이지당 게시물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10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개씩 표시</a:t>
                      </a:r>
                      <a:b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</a:b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현재페이지 번호 볼드 처리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강조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)</a:t>
                      </a:r>
                      <a:b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</a:b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- &lt;/&gt;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선택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시 이전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페이지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다음 페이지로 이동</a:t>
                      </a:r>
                      <a:endParaRPr lang="en-US" altLang="ko-KR" sz="600" b="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- &lt;&lt;/&gt;&gt;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선택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시 맨 첫 페이지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맨 마지막 페이지로 이동</a:t>
                      </a:r>
                      <a:endParaRPr lang="en-US" altLang="ko-KR" sz="600" b="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누적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10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페이지 이상인 경우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&lt;&lt;/&gt;&gt;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버튼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반응</a:t>
                      </a:r>
                      <a:endParaRPr lang="en-US" altLang="ko-KR" sz="600" b="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05560"/>
                  </a:ext>
                </a:extLst>
              </a:tr>
              <a:tr h="1783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공지사항 제목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80452"/>
                  </a:ext>
                </a:extLst>
              </a:tr>
              <a:tr h="1364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708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공지사항 내용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054500"/>
                  </a:ext>
                </a:extLst>
              </a:tr>
              <a:tr h="1966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목록으로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공지사항 목록 화면으로 이동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4284"/>
                  </a:ext>
                </a:extLst>
              </a:tr>
            </a:tbl>
          </a:graphicData>
        </a:graphic>
      </p:graphicFrame>
      <p:sp>
        <p:nvSpPr>
          <p:cNvPr id="25" name="타원 24">
            <a:extLst>
              <a:ext uri="{FF2B5EF4-FFF2-40B4-BE49-F238E27FC236}">
                <a16:creationId xmlns:a16="http://schemas.microsoft.com/office/drawing/2014/main" id="{B79147D5-B0E3-4550-870B-718831BD75BC}"/>
              </a:ext>
            </a:extLst>
          </p:cNvPr>
          <p:cNvSpPr/>
          <p:nvPr/>
        </p:nvSpPr>
        <p:spPr bwMode="auto">
          <a:xfrm>
            <a:off x="3658051" y="2062100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4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1432C84-7F7D-4AFA-A0D6-57B7658DF649}"/>
              </a:ext>
            </a:extLst>
          </p:cNvPr>
          <p:cNvSpPr/>
          <p:nvPr/>
        </p:nvSpPr>
        <p:spPr bwMode="auto">
          <a:xfrm>
            <a:off x="5088767" y="2067900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5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B9DBAEF-A3F7-4B50-9C78-261B224CEF6C}"/>
              </a:ext>
            </a:extLst>
          </p:cNvPr>
          <p:cNvSpPr/>
          <p:nvPr/>
        </p:nvSpPr>
        <p:spPr bwMode="auto">
          <a:xfrm>
            <a:off x="3648728" y="2349855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6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A49D92B-C139-4C5B-B1C2-03B482D94901}"/>
              </a:ext>
            </a:extLst>
          </p:cNvPr>
          <p:cNvSpPr/>
          <p:nvPr/>
        </p:nvSpPr>
        <p:spPr bwMode="auto">
          <a:xfrm>
            <a:off x="4667650" y="4019153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7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9818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CD72E9-6BEB-41EB-A988-E517FE491F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기술과 제품</a:t>
            </a:r>
          </a:p>
        </p:txBody>
      </p:sp>
    </p:spTree>
    <p:extLst>
      <p:ext uri="{BB962C8B-B14F-4D97-AF65-F5344CB8AC3E}">
        <p14:creationId xmlns:p14="http://schemas.microsoft.com/office/powerpoint/2010/main" val="410480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262F3B08-C143-4901-865F-A3DCC9E178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51E4D3-7BB5-47FF-A294-6C18EF0348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기술과 제품 </a:t>
            </a:r>
            <a:r>
              <a:rPr lang="en-US" altLang="ko-KR" dirty="0"/>
              <a:t>&gt; </a:t>
            </a:r>
            <a:r>
              <a:rPr lang="ko-KR" altLang="en-US" dirty="0"/>
              <a:t>기술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2CC9230A-9028-4C6A-A390-71F137D648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C52C1542-C886-4803-83A9-A706345937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F7227-89F1-4892-8ABF-6CA60FE1CA45}"/>
              </a:ext>
            </a:extLst>
          </p:cNvPr>
          <p:cNvSpPr txBox="1"/>
          <p:nvPr/>
        </p:nvSpPr>
        <p:spPr>
          <a:xfrm>
            <a:off x="487710" y="1772816"/>
            <a:ext cx="89960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기술과 제품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C26C14-43F7-495A-B149-2A64F5A26DD2}"/>
              </a:ext>
            </a:extLst>
          </p:cNvPr>
          <p:cNvSpPr txBox="1"/>
          <p:nvPr/>
        </p:nvSpPr>
        <p:spPr>
          <a:xfrm>
            <a:off x="1511990" y="2060848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DA1199-C764-4CF3-8EB7-A65041909102}"/>
              </a:ext>
            </a:extLst>
          </p:cNvPr>
          <p:cNvSpPr txBox="1"/>
          <p:nvPr/>
        </p:nvSpPr>
        <p:spPr>
          <a:xfrm>
            <a:off x="-365406" y="2276872"/>
            <a:ext cx="4284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b="0" dirty="0" err="1">
                <a:latin typeface="+mj-ea"/>
                <a:ea typeface="+mj-ea"/>
              </a:rPr>
              <a:t>인텔리빅스는</a:t>
            </a:r>
            <a:r>
              <a:rPr lang="ko-KR" altLang="en-US" sz="500" b="0" dirty="0">
                <a:latin typeface="+mj-ea"/>
                <a:ea typeface="+mj-ea"/>
              </a:rPr>
              <a:t> 영상분석 기술에 끊임없는 연구개발 및 투자로 </a:t>
            </a:r>
            <a:endParaRPr lang="en-US" altLang="ko-KR" sz="500" b="0" dirty="0">
              <a:latin typeface="+mj-ea"/>
              <a:ea typeface="+mj-ea"/>
            </a:endParaRPr>
          </a:p>
          <a:p>
            <a:pPr algn="ctr"/>
            <a:r>
              <a:rPr lang="en-US" altLang="ko-KR" sz="500" b="0" dirty="0">
                <a:latin typeface="+mj-ea"/>
                <a:ea typeface="+mj-ea"/>
              </a:rPr>
              <a:t>Vision AI </a:t>
            </a:r>
            <a:r>
              <a:rPr lang="ko-KR" altLang="en-US" sz="500" b="0" dirty="0">
                <a:latin typeface="+mj-ea"/>
                <a:ea typeface="+mj-ea"/>
              </a:rPr>
              <a:t>기술 확보에 성공하였으며</a:t>
            </a:r>
            <a:endParaRPr lang="en-US" altLang="ko-KR" sz="500" b="0" dirty="0">
              <a:latin typeface="+mj-ea"/>
              <a:ea typeface="+mj-ea"/>
            </a:endParaRPr>
          </a:p>
          <a:p>
            <a:pPr algn="ctr"/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국내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Vision AI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수준의 표준을 제시하고 있습니다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500" b="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BD109D-0086-4EB0-9AB6-3897E7A3CA9F}"/>
              </a:ext>
            </a:extLst>
          </p:cNvPr>
          <p:cNvSpPr txBox="1"/>
          <p:nvPr/>
        </p:nvSpPr>
        <p:spPr>
          <a:xfrm>
            <a:off x="1639970" y="3038706"/>
            <a:ext cx="10647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latin typeface="+mj-ea"/>
                <a:ea typeface="+mj-ea"/>
              </a:rPr>
              <a:t>영상처리</a:t>
            </a:r>
            <a:r>
              <a:rPr lang="en-US" altLang="ko-KR" sz="700" b="1" dirty="0">
                <a:latin typeface="+mj-ea"/>
                <a:ea typeface="+mj-ea"/>
              </a:rPr>
              <a:t>/</a:t>
            </a:r>
            <a:r>
              <a:rPr lang="ko-KR" altLang="en-US" sz="700" b="1" dirty="0">
                <a:latin typeface="+mj-ea"/>
                <a:ea typeface="+mj-ea"/>
              </a:rPr>
              <a:t>컴퓨터 비전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1EC485-F99C-45FF-8CD4-355800F576AE}"/>
              </a:ext>
            </a:extLst>
          </p:cNvPr>
          <p:cNvSpPr txBox="1"/>
          <p:nvPr/>
        </p:nvSpPr>
        <p:spPr>
          <a:xfrm>
            <a:off x="1272229" y="3276142"/>
            <a:ext cx="18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b="0" dirty="0">
                <a:latin typeface="+mj-ea"/>
                <a:ea typeface="+mj-ea"/>
              </a:rPr>
              <a:t>배경 영상 생성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고급 전경 검출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파노라마 영상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ko-KR" altLang="en-US" sz="500" b="0" dirty="0">
                <a:latin typeface="+mj-ea"/>
                <a:ea typeface="+mj-ea"/>
              </a:rPr>
              <a:t>객체 컬러 분석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영상 개선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영상 안정화 등 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ko-KR" altLang="en-US" sz="500" b="0" dirty="0">
                <a:latin typeface="+mj-ea"/>
                <a:ea typeface="+mj-ea"/>
              </a:rPr>
              <a:t>영상처리 분야에도 </a:t>
            </a:r>
            <a:r>
              <a:rPr lang="ko-KR" altLang="en-US" sz="500" b="0" dirty="0" err="1">
                <a:latin typeface="+mj-ea"/>
                <a:ea typeface="+mj-ea"/>
              </a:rPr>
              <a:t>인텔리빅스</a:t>
            </a:r>
            <a:r>
              <a:rPr lang="ko-KR" altLang="en-US" sz="500" b="0" dirty="0">
                <a:latin typeface="+mj-ea"/>
                <a:ea typeface="+mj-ea"/>
              </a:rPr>
              <a:t> </a:t>
            </a:r>
            <a:r>
              <a:rPr lang="en-US" altLang="ko-KR" sz="500" b="0" dirty="0">
                <a:latin typeface="+mj-ea"/>
                <a:ea typeface="+mj-ea"/>
              </a:rPr>
              <a:t>Vision AI </a:t>
            </a:r>
            <a:r>
              <a:rPr lang="ko-KR" altLang="en-US" sz="500" b="0" dirty="0">
                <a:latin typeface="+mj-ea"/>
                <a:ea typeface="+mj-ea"/>
              </a:rPr>
              <a:t>기술이 적용되고 있습니다</a:t>
            </a:r>
            <a:r>
              <a:rPr lang="en-US" altLang="ko-KR" sz="500" b="0" dirty="0">
                <a:latin typeface="+mj-ea"/>
                <a:ea typeface="+mj-ea"/>
              </a:rPr>
              <a:t>.</a:t>
            </a:r>
            <a:endParaRPr lang="ko-KR" altLang="en-US" sz="500" b="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61B983D-5C4B-41E3-A930-CE054F30A709}"/>
              </a:ext>
            </a:extLst>
          </p:cNvPr>
          <p:cNvSpPr/>
          <p:nvPr/>
        </p:nvSpPr>
        <p:spPr bwMode="auto">
          <a:xfrm>
            <a:off x="752751" y="3051274"/>
            <a:ext cx="555065" cy="559353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  <a:t>icon</a:t>
            </a:r>
            <a:endParaRPr kumimoji="1" lang="ko-KR" altLang="en-US" sz="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B5EA8D5-EB61-4B22-B1BF-DE76ECBCE58A}"/>
              </a:ext>
            </a:extLst>
          </p:cNvPr>
          <p:cNvSpPr/>
          <p:nvPr/>
        </p:nvSpPr>
        <p:spPr bwMode="auto">
          <a:xfrm>
            <a:off x="752751" y="4237799"/>
            <a:ext cx="555065" cy="559353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  <a:t>icon</a:t>
            </a:r>
            <a:endParaRPr kumimoji="1" lang="ko-KR" altLang="en-US" sz="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3DC07B-46B6-4D2D-BDAC-6973CB5A95C9}"/>
              </a:ext>
            </a:extLst>
          </p:cNvPr>
          <p:cNvSpPr txBox="1"/>
          <p:nvPr/>
        </p:nvSpPr>
        <p:spPr>
          <a:xfrm>
            <a:off x="1734166" y="4184292"/>
            <a:ext cx="8194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+mj-ea"/>
                <a:ea typeface="+mj-ea"/>
              </a:rPr>
              <a:t>DNN </a:t>
            </a:r>
            <a:r>
              <a:rPr lang="ko-KR" altLang="en-US" sz="700" b="1" dirty="0">
                <a:latin typeface="+mj-ea"/>
                <a:ea typeface="+mj-ea"/>
              </a:rPr>
              <a:t>기반 엔진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7864D5-EBC8-4C36-B5E4-2487C14B4188}"/>
              </a:ext>
            </a:extLst>
          </p:cNvPr>
          <p:cNvSpPr txBox="1"/>
          <p:nvPr/>
        </p:nvSpPr>
        <p:spPr>
          <a:xfrm>
            <a:off x="1243794" y="4378367"/>
            <a:ext cx="1800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b="0" dirty="0">
                <a:latin typeface="+mj-ea"/>
                <a:ea typeface="+mj-ea"/>
              </a:rPr>
              <a:t>사람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차량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화재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사회적 약자 </a:t>
            </a:r>
            <a:r>
              <a:rPr lang="ko-KR" altLang="en-US" sz="500" b="0" dirty="0" err="1">
                <a:latin typeface="+mj-ea"/>
                <a:ea typeface="+mj-ea"/>
              </a:rPr>
              <a:t>검출뿐만</a:t>
            </a:r>
            <a:r>
              <a:rPr lang="ko-KR" altLang="en-US" sz="500" b="0" dirty="0">
                <a:latin typeface="+mj-ea"/>
                <a:ea typeface="+mj-ea"/>
              </a:rPr>
              <a:t> 아니라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ko-KR" altLang="en-US" sz="500" b="0" dirty="0">
                <a:latin typeface="+mj-ea"/>
                <a:ea typeface="+mj-ea"/>
              </a:rPr>
              <a:t>보행자 속성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차종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머리 속성까지 분류할 수 있는 </a:t>
            </a:r>
            <a:r>
              <a:rPr lang="ko-KR" altLang="en-US" sz="500" b="0" dirty="0" err="1">
                <a:latin typeface="+mj-ea"/>
                <a:ea typeface="+mj-ea"/>
              </a:rPr>
              <a:t>인텔리빅스의</a:t>
            </a:r>
            <a:r>
              <a:rPr lang="ko-KR" altLang="en-US" sz="500" b="0" dirty="0">
                <a:latin typeface="+mj-ea"/>
                <a:ea typeface="+mj-ea"/>
              </a:rPr>
              <a:t> 사물 인식 기술입니다</a:t>
            </a:r>
            <a:r>
              <a:rPr lang="en-US" altLang="ko-KR" sz="500" b="0" dirty="0">
                <a:latin typeface="+mj-ea"/>
                <a:ea typeface="+mj-ea"/>
              </a:rPr>
              <a:t>.</a:t>
            </a:r>
            <a:endParaRPr lang="ko-KR" altLang="en-US" sz="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7348D-522A-4E98-837E-5102AA9F2C7D}"/>
              </a:ext>
            </a:extLst>
          </p:cNvPr>
          <p:cNvSpPr txBox="1"/>
          <p:nvPr/>
        </p:nvSpPr>
        <p:spPr>
          <a:xfrm>
            <a:off x="1668248" y="5267931"/>
            <a:ext cx="323165" cy="17729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900" b="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C0892C-12CF-4F22-A375-CE837474CFCD}"/>
              </a:ext>
            </a:extLst>
          </p:cNvPr>
          <p:cNvSpPr/>
          <p:nvPr/>
        </p:nvSpPr>
        <p:spPr>
          <a:xfrm>
            <a:off x="487710" y="5512710"/>
            <a:ext cx="2611364" cy="284596"/>
          </a:xfrm>
          <a:prstGeom prst="rect">
            <a:avLst/>
          </a:prstGeom>
          <a:solidFill>
            <a:srgbClr val="292929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j-ea"/>
                <a:ea typeface="+mj-ea"/>
              </a:rPr>
              <a:t>Footer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E612A84-3FA4-4FDA-A17E-C71D552F4FA7}"/>
              </a:ext>
            </a:extLst>
          </p:cNvPr>
          <p:cNvSpPr/>
          <p:nvPr/>
        </p:nvSpPr>
        <p:spPr bwMode="auto">
          <a:xfrm>
            <a:off x="1369083" y="2085339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CAD2D4C-B57E-43CC-8C2B-2B8F41F88D9C}"/>
              </a:ext>
            </a:extLst>
          </p:cNvPr>
          <p:cNvSpPr/>
          <p:nvPr/>
        </p:nvSpPr>
        <p:spPr bwMode="auto">
          <a:xfrm>
            <a:off x="612603" y="2966698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graphicFrame>
        <p:nvGraphicFramePr>
          <p:cNvPr id="29" name="Group 100">
            <a:extLst>
              <a:ext uri="{FF2B5EF4-FFF2-40B4-BE49-F238E27FC236}">
                <a16:creationId xmlns:a16="http://schemas.microsoft.com/office/drawing/2014/main" id="{0DE9EF42-40D5-4D87-8806-CED71EED4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519220"/>
              </p:ext>
            </p:extLst>
          </p:nvPr>
        </p:nvGraphicFramePr>
        <p:xfrm>
          <a:off x="7040438" y="980728"/>
          <a:ext cx="2719513" cy="864421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기술 소개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인텔리빅스의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기술 안내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문구 노출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영상처리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컴퓨터비전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DNN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기반엔진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이벤트검출기술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고급카메라제어기술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저장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분배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검색기술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  <a:tr h="3133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기술 정보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아이콘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기술명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기술 안내 문구 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05560"/>
                  </a:ext>
                </a:extLst>
              </a:tr>
            </a:tbl>
          </a:graphicData>
        </a:graphic>
      </p:graphicFrame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1F1CF14-A302-4CD6-B2F6-E6569450F16F}"/>
              </a:ext>
            </a:extLst>
          </p:cNvPr>
          <p:cNvCxnSpPr/>
          <p:nvPr/>
        </p:nvCxnSpPr>
        <p:spPr bwMode="auto">
          <a:xfrm>
            <a:off x="487710" y="3789040"/>
            <a:ext cx="261136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582F953-C47C-434E-9CFB-E73CCA5A8102}"/>
              </a:ext>
            </a:extLst>
          </p:cNvPr>
          <p:cNvCxnSpPr/>
          <p:nvPr/>
        </p:nvCxnSpPr>
        <p:spPr bwMode="auto">
          <a:xfrm>
            <a:off x="487710" y="5085184"/>
            <a:ext cx="261136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87928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CA812FD-A503-42B0-91D8-BBA5D0780C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EAB7BD-C245-4FE8-8E67-899AD597FE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기술과 제품 </a:t>
            </a:r>
            <a:r>
              <a:rPr lang="en-US" altLang="ko-KR" dirty="0"/>
              <a:t>&gt; </a:t>
            </a:r>
            <a:r>
              <a:rPr lang="ko-KR" altLang="en-US" dirty="0"/>
              <a:t>제품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9DF8E1-3CB4-4A93-A636-FD376A1353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0BA55A-6A30-48AE-8942-C212464CDD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EF95C-191E-4D6A-BBC3-43D6A7AB67F8}"/>
              </a:ext>
            </a:extLst>
          </p:cNvPr>
          <p:cNvSpPr txBox="1"/>
          <p:nvPr/>
        </p:nvSpPr>
        <p:spPr>
          <a:xfrm>
            <a:off x="487710" y="1772816"/>
            <a:ext cx="89960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기술과 제품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CC7B17-577F-4360-A3BF-706DF3811B39}"/>
              </a:ext>
            </a:extLst>
          </p:cNvPr>
          <p:cNvSpPr txBox="1"/>
          <p:nvPr/>
        </p:nvSpPr>
        <p:spPr>
          <a:xfrm>
            <a:off x="1460881" y="2060848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4377D4-4BAD-4B88-B617-58CC76BC455F}"/>
              </a:ext>
            </a:extLst>
          </p:cNvPr>
          <p:cNvSpPr txBox="1"/>
          <p:nvPr/>
        </p:nvSpPr>
        <p:spPr>
          <a:xfrm>
            <a:off x="-362064" y="2236155"/>
            <a:ext cx="428447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b="0" dirty="0" err="1">
                <a:latin typeface="+mj-ea"/>
                <a:ea typeface="+mj-ea"/>
              </a:rPr>
              <a:t>인텔리빅스만의</a:t>
            </a:r>
            <a:r>
              <a:rPr lang="ko-KR" altLang="en-US" sz="500" b="0" dirty="0">
                <a:latin typeface="+mj-ea"/>
                <a:ea typeface="+mj-ea"/>
              </a:rPr>
              <a:t> 제품과 솔루션을 소개합니다</a:t>
            </a:r>
            <a:r>
              <a:rPr lang="en-US" altLang="ko-KR" sz="500" b="0" dirty="0">
                <a:latin typeface="+mj-ea"/>
                <a:ea typeface="+mj-ea"/>
              </a:rPr>
              <a:t>.</a:t>
            </a:r>
            <a:endParaRPr lang="ko-KR" altLang="en-US" sz="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0BFE4-BE9F-499C-B1C7-7C066330FE83}"/>
              </a:ext>
            </a:extLst>
          </p:cNvPr>
          <p:cNvSpPr txBox="1"/>
          <p:nvPr/>
        </p:nvSpPr>
        <p:spPr>
          <a:xfrm>
            <a:off x="1165536" y="2533747"/>
            <a:ext cx="45236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Visual</a:t>
            </a:r>
            <a:r>
              <a: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endParaRPr lang="ko-KR" altLang="en-US" sz="5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D9255-E10F-415D-8448-295500E33393}"/>
              </a:ext>
            </a:extLst>
          </p:cNvPr>
          <p:cNvSpPr txBox="1"/>
          <p:nvPr/>
        </p:nvSpPr>
        <p:spPr>
          <a:xfrm>
            <a:off x="1796870" y="2539643"/>
            <a:ext cx="59182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스마트 시스템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87591DD-2F28-48E8-AA48-53F54657F64C}"/>
              </a:ext>
            </a:extLst>
          </p:cNvPr>
          <p:cNvCxnSpPr/>
          <p:nvPr/>
        </p:nvCxnSpPr>
        <p:spPr bwMode="auto">
          <a:xfrm>
            <a:off x="1165536" y="2703024"/>
            <a:ext cx="44806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91D9C04-899D-4A9B-A666-4AD27B5130D8}"/>
              </a:ext>
            </a:extLst>
          </p:cNvPr>
          <p:cNvGrpSpPr/>
          <p:nvPr/>
        </p:nvGrpSpPr>
        <p:grpSpPr>
          <a:xfrm>
            <a:off x="487711" y="3005662"/>
            <a:ext cx="2592288" cy="1586708"/>
            <a:chOff x="7544399" y="4209378"/>
            <a:chExt cx="847200" cy="56414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4209EE6-30FD-476C-AC36-67FE5ACF7AD3}"/>
                </a:ext>
              </a:extLst>
            </p:cNvPr>
            <p:cNvSpPr/>
            <p:nvPr/>
          </p:nvSpPr>
          <p:spPr>
            <a:xfrm>
              <a:off x="7544399" y="4209378"/>
              <a:ext cx="847200" cy="5641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A0FCEC1-E952-4AC6-87C7-D6C2E9EBE8DA}"/>
                </a:ext>
              </a:extLst>
            </p:cNvPr>
            <p:cNvCxnSpPr>
              <a:cxnSpLocks/>
            </p:cNvCxnSpPr>
            <p:nvPr/>
          </p:nvCxnSpPr>
          <p:spPr>
            <a:xfrm>
              <a:off x="7544399" y="4209378"/>
              <a:ext cx="830077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2E8358C3-A8B7-40EE-95BE-472C95CFDB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399" y="4209378"/>
              <a:ext cx="847199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94895C0-A9C0-4461-8680-3741F7D3A868}"/>
              </a:ext>
            </a:extLst>
          </p:cNvPr>
          <p:cNvSpPr/>
          <p:nvPr/>
        </p:nvSpPr>
        <p:spPr>
          <a:xfrm>
            <a:off x="489663" y="4592370"/>
            <a:ext cx="2590334" cy="99687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3136E8-4986-40F1-A0F2-624E3BEB5ED7}"/>
              </a:ext>
            </a:extLst>
          </p:cNvPr>
          <p:cNvSpPr txBox="1"/>
          <p:nvPr/>
        </p:nvSpPr>
        <p:spPr>
          <a:xfrm>
            <a:off x="1401919" y="4670449"/>
            <a:ext cx="6976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+mj-ea"/>
                <a:ea typeface="+mj-ea"/>
              </a:rPr>
              <a:t>AI </a:t>
            </a:r>
            <a:r>
              <a:rPr lang="ko-KR" altLang="en-US" sz="700" b="1" dirty="0">
                <a:latin typeface="+mj-ea"/>
                <a:ea typeface="+mj-ea"/>
              </a:rPr>
              <a:t>영상 분석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085A74-F3BC-444E-8A8E-1BF4C9D74906}"/>
              </a:ext>
            </a:extLst>
          </p:cNvPr>
          <p:cNvSpPr txBox="1"/>
          <p:nvPr/>
        </p:nvSpPr>
        <p:spPr>
          <a:xfrm>
            <a:off x="735439" y="5011759"/>
            <a:ext cx="2136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b="0" dirty="0">
                <a:latin typeface="+mj-ea"/>
                <a:ea typeface="+mj-ea"/>
              </a:rPr>
              <a:t>영상 내 이동하는 객체</a:t>
            </a:r>
            <a:r>
              <a:rPr lang="en-US" altLang="ko-KR" sz="500" b="0" dirty="0">
                <a:latin typeface="+mj-ea"/>
                <a:ea typeface="+mj-ea"/>
              </a:rPr>
              <a:t>(</a:t>
            </a:r>
            <a:r>
              <a:rPr lang="ko-KR" altLang="en-US" sz="500" b="0" dirty="0">
                <a:latin typeface="+mj-ea"/>
                <a:ea typeface="+mj-ea"/>
              </a:rPr>
              <a:t>사람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차량</a:t>
            </a:r>
            <a:r>
              <a:rPr lang="en-US" altLang="ko-KR" sz="500" b="0" dirty="0">
                <a:latin typeface="+mj-ea"/>
                <a:ea typeface="+mj-ea"/>
              </a:rPr>
              <a:t> </a:t>
            </a:r>
            <a:r>
              <a:rPr lang="ko-KR" altLang="en-US" sz="500" b="0" dirty="0">
                <a:latin typeface="+mj-ea"/>
                <a:ea typeface="+mj-ea"/>
              </a:rPr>
              <a:t>등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r>
              <a:rPr lang="ko-KR" altLang="en-US" sz="500" b="0" dirty="0">
                <a:latin typeface="+mj-ea"/>
                <a:ea typeface="+mj-ea"/>
              </a:rPr>
              <a:t>를 자동으로 감지하고 추적한 후 정해진 이벤트 감지를 수행할 수 있는 지능형 영상 감시 소프트웨어입니다</a:t>
            </a:r>
            <a:r>
              <a:rPr lang="en-US" altLang="ko-KR" sz="500" b="0" dirty="0">
                <a:latin typeface="+mj-ea"/>
                <a:ea typeface="+mj-ea"/>
              </a:rPr>
              <a:t>. </a:t>
            </a:r>
            <a:r>
              <a:rPr lang="ko-KR" altLang="en-US" sz="500" b="0" dirty="0">
                <a:latin typeface="+mj-ea"/>
                <a:ea typeface="+mj-ea"/>
              </a:rPr>
              <a:t>분석 성능을 향상할 수 있는 딥러닝 기반 객체 검출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감지 및 추적을 동시에 제공할 뿐만 아니라 인식된 보행자의 속성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차량의 종류를 실시간으로 분석하여 제공합니다</a:t>
            </a:r>
            <a:r>
              <a:rPr lang="en-US" altLang="ko-KR" sz="500" b="0" dirty="0">
                <a:latin typeface="+mj-ea"/>
                <a:ea typeface="+mj-ea"/>
              </a:rPr>
              <a:t>.</a:t>
            </a:r>
            <a:endParaRPr lang="ko-KR" altLang="en-US" sz="500" b="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F0B155-D1E3-49D1-8FEF-C417D4BB7198}"/>
              </a:ext>
            </a:extLst>
          </p:cNvPr>
          <p:cNvSpPr txBox="1"/>
          <p:nvPr/>
        </p:nvSpPr>
        <p:spPr>
          <a:xfrm>
            <a:off x="1341805" y="4842482"/>
            <a:ext cx="81785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b="1" dirty="0">
                <a:latin typeface="+mj-ea"/>
                <a:ea typeface="+mj-ea"/>
              </a:rPr>
              <a:t>VIX-100B / VIX 120B</a:t>
            </a:r>
            <a:endParaRPr lang="ko-KR" altLang="en-US" sz="500" b="1" dirty="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7D06E7-C75E-4702-8144-F6CC7BD84358}"/>
              </a:ext>
            </a:extLst>
          </p:cNvPr>
          <p:cNvSpPr txBox="1"/>
          <p:nvPr/>
        </p:nvSpPr>
        <p:spPr>
          <a:xfrm>
            <a:off x="4611368" y="2185807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latin typeface="+mj-ea"/>
                <a:ea typeface="+mj-ea"/>
              </a:rPr>
              <a:t>스마트 관제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58CAEAE-B9A7-4662-A3C0-7F2E81A7E277}"/>
              </a:ext>
            </a:extLst>
          </p:cNvPr>
          <p:cNvCxnSpPr>
            <a:cxnSpLocks/>
          </p:cNvCxnSpPr>
          <p:nvPr/>
        </p:nvCxnSpPr>
        <p:spPr bwMode="auto">
          <a:xfrm>
            <a:off x="3656061" y="2107901"/>
            <a:ext cx="261111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357C4E1-9413-4D09-82E1-5C050299C37B}"/>
              </a:ext>
            </a:extLst>
          </p:cNvPr>
          <p:cNvSpPr txBox="1"/>
          <p:nvPr/>
        </p:nvSpPr>
        <p:spPr>
          <a:xfrm>
            <a:off x="3922414" y="3950186"/>
            <a:ext cx="21363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0" dirty="0" err="1">
                <a:latin typeface="+mj-ea"/>
                <a:ea typeface="+mj-ea"/>
              </a:rPr>
              <a:t>IntelliVIX</a:t>
            </a:r>
            <a:r>
              <a:rPr lang="en-US" altLang="ko-KR" sz="500" b="0" dirty="0">
                <a:latin typeface="+mj-ea"/>
                <a:ea typeface="+mj-ea"/>
              </a:rPr>
              <a:t> </a:t>
            </a:r>
            <a:r>
              <a:rPr lang="ko-KR" altLang="en-US" sz="500" b="0" dirty="0">
                <a:latin typeface="+mj-ea"/>
                <a:ea typeface="+mj-ea"/>
              </a:rPr>
              <a:t>제품과 </a:t>
            </a:r>
            <a:r>
              <a:rPr lang="en-US" altLang="ko-KR" sz="500" b="0" dirty="0">
                <a:latin typeface="+mj-ea"/>
                <a:ea typeface="+mj-ea"/>
              </a:rPr>
              <a:t>CCTV </a:t>
            </a:r>
            <a:r>
              <a:rPr lang="ko-KR" altLang="en-US" sz="500" b="0" dirty="0">
                <a:latin typeface="+mj-ea"/>
                <a:ea typeface="+mj-ea"/>
              </a:rPr>
              <a:t>카메라를 연결하여</a:t>
            </a:r>
            <a:endParaRPr lang="en-US" altLang="ko-KR" sz="500" b="0" dirty="0">
              <a:latin typeface="+mj-ea"/>
              <a:ea typeface="+mj-ea"/>
            </a:endParaRPr>
          </a:p>
          <a:p>
            <a:pPr algn="ctr"/>
            <a:r>
              <a:rPr lang="ko-KR" altLang="en-US" sz="500" b="0" dirty="0">
                <a:latin typeface="+mj-ea"/>
                <a:ea typeface="+mj-ea"/>
              </a:rPr>
              <a:t>원격 모니터링 할 수 있도록 지원합니다</a:t>
            </a:r>
            <a:r>
              <a:rPr lang="en-US" altLang="ko-KR" sz="500" b="0" dirty="0">
                <a:latin typeface="+mj-ea"/>
                <a:ea typeface="+mj-ea"/>
              </a:rPr>
              <a:t>.</a:t>
            </a:r>
          </a:p>
          <a:p>
            <a:pPr algn="ctr"/>
            <a:r>
              <a:rPr lang="ko-KR" altLang="en-US" sz="500" b="0" dirty="0">
                <a:latin typeface="+mj-ea"/>
                <a:ea typeface="+mj-ea"/>
              </a:rPr>
              <a:t>전송되는 비디오 스트림을 원격지에 저장</a:t>
            </a:r>
            <a:r>
              <a:rPr lang="en-US" altLang="ko-KR" sz="500" b="0" dirty="0">
                <a:latin typeface="+mj-ea"/>
                <a:ea typeface="+mj-ea"/>
              </a:rPr>
              <a:t>,</a:t>
            </a:r>
          </a:p>
          <a:p>
            <a:pPr algn="ctr"/>
            <a:r>
              <a:rPr lang="ko-KR" altLang="en-US" sz="500" b="0" dirty="0">
                <a:latin typeface="+mj-ea"/>
                <a:ea typeface="+mj-ea"/>
              </a:rPr>
              <a:t>화면</a:t>
            </a:r>
            <a:r>
              <a:rPr lang="en-US" altLang="ko-KR" sz="500" b="0" dirty="0">
                <a:latin typeface="+mj-ea"/>
                <a:ea typeface="+mj-ea"/>
              </a:rPr>
              <a:t> </a:t>
            </a:r>
            <a:r>
              <a:rPr lang="ko-KR" altLang="en-US" sz="500" b="0" dirty="0">
                <a:latin typeface="+mj-ea"/>
                <a:ea typeface="+mj-ea"/>
              </a:rPr>
              <a:t>표출</a:t>
            </a:r>
            <a:r>
              <a:rPr lang="en-US" altLang="ko-KR" sz="500" b="0" dirty="0">
                <a:latin typeface="+mj-ea"/>
                <a:ea typeface="+mj-ea"/>
              </a:rPr>
              <a:t>/</a:t>
            </a:r>
            <a:r>
              <a:rPr lang="ko-KR" altLang="en-US" sz="500" b="0" dirty="0">
                <a:latin typeface="+mj-ea"/>
                <a:ea typeface="+mj-ea"/>
              </a:rPr>
              <a:t>순회하는 기능을 수행하고</a:t>
            </a:r>
            <a:r>
              <a:rPr lang="en-US" altLang="ko-KR" sz="500" b="0" dirty="0">
                <a:latin typeface="+mj-ea"/>
                <a:ea typeface="+mj-ea"/>
              </a:rPr>
              <a:t>,</a:t>
            </a:r>
          </a:p>
          <a:p>
            <a:pPr algn="ctr"/>
            <a:r>
              <a:rPr lang="en-US" altLang="ko-KR" sz="500" b="0" dirty="0">
                <a:latin typeface="+mj-ea"/>
                <a:ea typeface="+mj-ea"/>
              </a:rPr>
              <a:t>CCTV</a:t>
            </a:r>
            <a:r>
              <a:rPr lang="ko-KR" altLang="en-US" sz="500" b="0" dirty="0">
                <a:latin typeface="+mj-ea"/>
                <a:ea typeface="+mj-ea"/>
              </a:rPr>
              <a:t> 카메라를 직접 연결하여 모니터링 합니다</a:t>
            </a:r>
            <a:r>
              <a:rPr lang="en-US" altLang="ko-KR" sz="500" b="0" dirty="0">
                <a:latin typeface="+mj-ea"/>
                <a:ea typeface="+mj-ea"/>
              </a:rPr>
              <a:t>.</a:t>
            </a:r>
          </a:p>
          <a:p>
            <a:pPr algn="ctr"/>
            <a:r>
              <a:rPr lang="en-US" altLang="ko-KR" sz="500" b="0" dirty="0" err="1">
                <a:latin typeface="+mj-ea"/>
                <a:ea typeface="+mj-ea"/>
              </a:rPr>
              <a:t>IntelliVIX</a:t>
            </a:r>
            <a:r>
              <a:rPr lang="ko-KR" altLang="en-US" sz="500" b="0" dirty="0">
                <a:latin typeface="+mj-ea"/>
                <a:ea typeface="+mj-ea"/>
              </a:rPr>
              <a:t>의 각 제품들에 대한 원격 설정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제어</a:t>
            </a:r>
            <a:r>
              <a:rPr lang="en-US" altLang="ko-KR" sz="500" b="0" dirty="0">
                <a:latin typeface="+mj-ea"/>
                <a:ea typeface="+mj-ea"/>
              </a:rPr>
              <a:t>,</a:t>
            </a:r>
          </a:p>
          <a:p>
            <a:pPr algn="ctr"/>
            <a:r>
              <a:rPr lang="ko-KR" altLang="en-US" sz="500" b="0" dirty="0">
                <a:latin typeface="+mj-ea"/>
                <a:ea typeface="+mj-ea"/>
              </a:rPr>
              <a:t>검색을 지원합니다</a:t>
            </a:r>
            <a:r>
              <a:rPr lang="en-US" altLang="ko-KR" sz="500" b="0" dirty="0">
                <a:latin typeface="+mj-ea"/>
                <a:ea typeface="+mj-ea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9DC98E-94E5-4079-9327-9ECE0AF5967E}"/>
              </a:ext>
            </a:extLst>
          </p:cNvPr>
          <p:cNvSpPr txBox="1"/>
          <p:nvPr/>
        </p:nvSpPr>
        <p:spPr>
          <a:xfrm>
            <a:off x="4640205" y="3780909"/>
            <a:ext cx="66075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b="1" dirty="0">
                <a:latin typeface="+mj-ea"/>
                <a:ea typeface="+mj-ea"/>
              </a:rPr>
              <a:t>VIX-Monitoring</a:t>
            </a:r>
            <a:endParaRPr lang="ko-KR" altLang="en-US" sz="500" b="1" dirty="0">
              <a:latin typeface="+mj-ea"/>
              <a:ea typeface="+mj-ea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B86592B-7DC2-4665-8DA5-F2BC779B673A}"/>
              </a:ext>
            </a:extLst>
          </p:cNvPr>
          <p:cNvSpPr/>
          <p:nvPr/>
        </p:nvSpPr>
        <p:spPr bwMode="auto">
          <a:xfrm>
            <a:off x="4500400" y="2655235"/>
            <a:ext cx="903610" cy="910591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  <a:t>icon</a:t>
            </a:r>
            <a:endParaRPr kumimoji="1" lang="ko-KR" altLang="en-US" sz="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C18DAA-6BCA-4180-BEC6-71F636F42BFB}"/>
              </a:ext>
            </a:extLst>
          </p:cNvPr>
          <p:cNvSpPr txBox="1"/>
          <p:nvPr/>
        </p:nvSpPr>
        <p:spPr>
          <a:xfrm>
            <a:off x="4841383" y="4870504"/>
            <a:ext cx="323165" cy="17729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900" b="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CBB987A-1DE1-4DF9-AC1E-F23F3E444E34}"/>
              </a:ext>
            </a:extLst>
          </p:cNvPr>
          <p:cNvSpPr/>
          <p:nvPr/>
        </p:nvSpPr>
        <p:spPr>
          <a:xfrm>
            <a:off x="3641509" y="5488813"/>
            <a:ext cx="2611364" cy="284596"/>
          </a:xfrm>
          <a:prstGeom prst="rect">
            <a:avLst/>
          </a:prstGeom>
          <a:solidFill>
            <a:srgbClr val="292929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j-ea"/>
                <a:ea typeface="+mj-ea"/>
              </a:rPr>
              <a:t>Footer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물결 35">
            <a:extLst>
              <a:ext uri="{FF2B5EF4-FFF2-40B4-BE49-F238E27FC236}">
                <a16:creationId xmlns:a16="http://schemas.microsoft.com/office/drawing/2014/main" id="{D623D8FC-A21A-4B42-B42A-0C8E4B9AC154}"/>
              </a:ext>
            </a:extLst>
          </p:cNvPr>
          <p:cNvSpPr/>
          <p:nvPr/>
        </p:nvSpPr>
        <p:spPr bwMode="auto">
          <a:xfrm>
            <a:off x="482485" y="5590418"/>
            <a:ext cx="2617519" cy="154142"/>
          </a:xfrm>
          <a:prstGeom prst="wav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7" name="물결 36">
            <a:extLst>
              <a:ext uri="{FF2B5EF4-FFF2-40B4-BE49-F238E27FC236}">
                <a16:creationId xmlns:a16="http://schemas.microsoft.com/office/drawing/2014/main" id="{06D0D5B1-BA64-42D8-92B5-139B500B316B}"/>
              </a:ext>
            </a:extLst>
          </p:cNvPr>
          <p:cNvSpPr/>
          <p:nvPr/>
        </p:nvSpPr>
        <p:spPr bwMode="auto">
          <a:xfrm>
            <a:off x="3643446" y="1706643"/>
            <a:ext cx="2617519" cy="154142"/>
          </a:xfrm>
          <a:prstGeom prst="wav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23BE52D-3FAF-420C-9E47-8A84F2A0D739}"/>
              </a:ext>
            </a:extLst>
          </p:cNvPr>
          <p:cNvSpPr/>
          <p:nvPr/>
        </p:nvSpPr>
        <p:spPr bwMode="auto">
          <a:xfrm>
            <a:off x="1349328" y="2096562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5803955-E562-49F3-AA3D-916B7744A1BD}"/>
              </a:ext>
            </a:extLst>
          </p:cNvPr>
          <p:cNvSpPr/>
          <p:nvPr/>
        </p:nvSpPr>
        <p:spPr bwMode="auto">
          <a:xfrm>
            <a:off x="997207" y="2547032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FB3E4DD-7C6C-42A0-840D-C996EC14A188}"/>
              </a:ext>
            </a:extLst>
          </p:cNvPr>
          <p:cNvSpPr/>
          <p:nvPr/>
        </p:nvSpPr>
        <p:spPr bwMode="auto">
          <a:xfrm>
            <a:off x="489663" y="2964979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3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graphicFrame>
        <p:nvGraphicFramePr>
          <p:cNvPr id="41" name="Group 100">
            <a:extLst>
              <a:ext uri="{FF2B5EF4-FFF2-40B4-BE49-F238E27FC236}">
                <a16:creationId xmlns:a16="http://schemas.microsoft.com/office/drawing/2014/main" id="{42201C91-1EF5-40BF-9A4A-EA1089686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27810"/>
              </p:ext>
            </p:extLst>
          </p:nvPr>
        </p:nvGraphicFramePr>
        <p:xfrm>
          <a:off x="7040438" y="980728"/>
          <a:ext cx="2719513" cy="1838480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제품 소개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인텔리빅스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제품 소개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문구 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컨텐츠 탭 메뉴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Default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는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Visual AI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Visual AI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번째 제품인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(3)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AI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영상분석이 보이도록 스크롤 이동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스마트 시스템 선택 시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(4)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스마트 관제 제품이 보이도록 스크롤 이동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  <a:tr h="2854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제품군별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상세 소개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제품군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제품명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제품 소개 문구 노출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AI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영상분석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자동추적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차량번호판인식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얼굴인식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교통정보분석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산업안전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군경계감시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05560"/>
                  </a:ext>
                </a:extLst>
              </a:tr>
              <a:tr h="2854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528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스마트 시스템 제품군 소개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4-1.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아이콘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제품명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제품 소개 문구 표시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스마트관제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스마트검색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마스킹솔루션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AI Edge Box</a:t>
                      </a: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619845"/>
                  </a:ext>
                </a:extLst>
              </a:tr>
            </a:tbl>
          </a:graphicData>
        </a:graphic>
      </p:graphicFrame>
      <p:sp>
        <p:nvSpPr>
          <p:cNvPr id="42" name="타원 41">
            <a:extLst>
              <a:ext uri="{FF2B5EF4-FFF2-40B4-BE49-F238E27FC236}">
                <a16:creationId xmlns:a16="http://schemas.microsoft.com/office/drawing/2014/main" id="{7D53C915-DC07-4C53-B5B2-BC67C08BF2A5}"/>
              </a:ext>
            </a:extLst>
          </p:cNvPr>
          <p:cNvSpPr/>
          <p:nvPr/>
        </p:nvSpPr>
        <p:spPr bwMode="auto">
          <a:xfrm>
            <a:off x="4539360" y="2200046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4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2B1D2BC-5CDD-4FBC-B4B4-33A1C7E611E2}"/>
              </a:ext>
            </a:extLst>
          </p:cNvPr>
          <p:cNvSpPr/>
          <p:nvPr/>
        </p:nvSpPr>
        <p:spPr bwMode="auto">
          <a:xfrm>
            <a:off x="4403632" y="3793399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solidFill>
                  <a:schemeClr val="bg1"/>
                </a:solidFill>
                <a:latin typeface="+mn-ea"/>
                <a:ea typeface="+mn-ea"/>
              </a:rPr>
              <a:t>4</a:t>
            </a:r>
            <a: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-1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479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CAD70C7-4AAE-4063-B6D8-F8D26C4CC1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Information Architecture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2E9EA5-CE75-4CB4-B9AE-3369AC2B16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Mobile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98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CD72E9-6BEB-41EB-A988-E517FE491F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뉴스룸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8953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2CCD6487-1405-4043-9489-25E72B6BD5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B7549-AAA6-428F-A8EF-AC55C2EC84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뉴스룸</a:t>
            </a:r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8FD6F5B4-7E5A-408C-8DC5-E9009D1687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1C44D396-6E1E-4C26-8C79-760FC9873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6854B05-3387-4BC2-9127-0CA58A0EF210}"/>
              </a:ext>
            </a:extLst>
          </p:cNvPr>
          <p:cNvGrpSpPr/>
          <p:nvPr/>
        </p:nvGrpSpPr>
        <p:grpSpPr>
          <a:xfrm>
            <a:off x="643193" y="3900872"/>
            <a:ext cx="2318658" cy="1343374"/>
            <a:chOff x="643193" y="3900872"/>
            <a:chExt cx="2318658" cy="1343374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9F99F91-B907-42E5-AC18-1724CBE7A064}"/>
                </a:ext>
              </a:extLst>
            </p:cNvPr>
            <p:cNvSpPr/>
            <p:nvPr/>
          </p:nvSpPr>
          <p:spPr>
            <a:xfrm>
              <a:off x="643193" y="3900872"/>
              <a:ext cx="2318658" cy="1343374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C34AE6E-EE25-4692-98DA-8E3C33E8CE93}"/>
                </a:ext>
              </a:extLst>
            </p:cNvPr>
            <p:cNvSpPr/>
            <p:nvPr/>
          </p:nvSpPr>
          <p:spPr>
            <a:xfrm>
              <a:off x="643193" y="3900872"/>
              <a:ext cx="2318658" cy="64367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Picture 4">
              <a:extLst>
                <a:ext uri="{FF2B5EF4-FFF2-40B4-BE49-F238E27FC236}">
                  <a16:creationId xmlns:a16="http://schemas.microsoft.com/office/drawing/2014/main" id="{6EC88168-54C8-464A-AF61-8B0070F0CC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395" y="4124603"/>
              <a:ext cx="1498254" cy="232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제목 3">
              <a:extLst>
                <a:ext uri="{FF2B5EF4-FFF2-40B4-BE49-F238E27FC236}">
                  <a16:creationId xmlns:a16="http://schemas.microsoft.com/office/drawing/2014/main" id="{1AFF8D05-04C8-4B57-914B-B47E2CF28BC1}"/>
                </a:ext>
              </a:extLst>
            </p:cNvPr>
            <p:cNvSpPr txBox="1">
              <a:spLocks/>
            </p:cNvSpPr>
            <p:nvPr/>
          </p:nvSpPr>
          <p:spPr>
            <a:xfrm>
              <a:off x="685648" y="4601299"/>
              <a:ext cx="1540709" cy="23208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Autofit/>
            </a:bodyPr>
            <a:lstStyle>
              <a:lvl1pPr algn="l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500" b="1" dirty="0" err="1">
                  <a:solidFill>
                    <a:srgbClr val="000000"/>
                  </a:solidFill>
                  <a:latin typeface="+mj-ea"/>
                </a:rPr>
                <a:t>인텔리빅스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, NH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투자증권과 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IPO 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주관 계약</a:t>
              </a:r>
            </a:p>
          </p:txBody>
        </p:sp>
        <p:sp>
          <p:nvSpPr>
            <p:cNvPr id="56" name="제목 3">
              <a:extLst>
                <a:ext uri="{FF2B5EF4-FFF2-40B4-BE49-F238E27FC236}">
                  <a16:creationId xmlns:a16="http://schemas.microsoft.com/office/drawing/2014/main" id="{AB6BAF23-E54D-4277-A96C-DCEB0ACF0451}"/>
                </a:ext>
              </a:extLst>
            </p:cNvPr>
            <p:cNvSpPr txBox="1">
              <a:spLocks/>
            </p:cNvSpPr>
            <p:nvPr/>
          </p:nvSpPr>
          <p:spPr>
            <a:xfrm>
              <a:off x="685648" y="4946406"/>
              <a:ext cx="1465375" cy="23208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rmAutofit/>
            </a:bodyPr>
            <a:lstStyle>
              <a:lvl1pPr algn="l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2021-10-15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4D34B67-A94B-4DEF-9F78-6131A1EA0416}"/>
              </a:ext>
            </a:extLst>
          </p:cNvPr>
          <p:cNvGrpSpPr/>
          <p:nvPr/>
        </p:nvGrpSpPr>
        <p:grpSpPr>
          <a:xfrm>
            <a:off x="640683" y="2434515"/>
            <a:ext cx="2318658" cy="1377182"/>
            <a:chOff x="640683" y="2434515"/>
            <a:chExt cx="2318658" cy="1377182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AB444CE-6D51-49EF-9857-9688B8F1D79F}"/>
                </a:ext>
              </a:extLst>
            </p:cNvPr>
            <p:cNvSpPr/>
            <p:nvPr/>
          </p:nvSpPr>
          <p:spPr>
            <a:xfrm>
              <a:off x="640683" y="2439940"/>
              <a:ext cx="2318658" cy="1371757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ED9F611-B09A-498E-8CBA-9491FDCC722F}"/>
                </a:ext>
              </a:extLst>
            </p:cNvPr>
            <p:cNvSpPr/>
            <p:nvPr/>
          </p:nvSpPr>
          <p:spPr>
            <a:xfrm>
              <a:off x="640683" y="2434515"/>
              <a:ext cx="2318658" cy="7947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Picture 2" descr="장정훈 인텔리빅스 대표는 &quot;이번 인증 시험에서 전 부문 최상급 등급을 받은 것은 공신력 있는 기관을 통해 기술력을 한 번 더 인정받았다는 점에서 의미가 크다&quot;고 말했다. (사진=김동원 기자)">
              <a:extLst>
                <a:ext uri="{FF2B5EF4-FFF2-40B4-BE49-F238E27FC236}">
                  <a16:creationId xmlns:a16="http://schemas.microsoft.com/office/drawing/2014/main" id="{67FABF2A-45BD-4082-A00B-DFD80A594C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683" y="2445366"/>
              <a:ext cx="2318658" cy="800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제목 3">
              <a:extLst>
                <a:ext uri="{FF2B5EF4-FFF2-40B4-BE49-F238E27FC236}">
                  <a16:creationId xmlns:a16="http://schemas.microsoft.com/office/drawing/2014/main" id="{3F8239E2-AB3B-49ED-ADF5-B524BAA7F583}"/>
                </a:ext>
              </a:extLst>
            </p:cNvPr>
            <p:cNvSpPr txBox="1">
              <a:spLocks/>
            </p:cNvSpPr>
            <p:nvPr/>
          </p:nvSpPr>
          <p:spPr>
            <a:xfrm>
              <a:off x="658463" y="3245552"/>
              <a:ext cx="2300878" cy="286556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Autofit/>
            </a:bodyPr>
            <a:lstStyle>
              <a:lvl1pPr algn="l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500" b="1" dirty="0" err="1">
                  <a:solidFill>
                    <a:srgbClr val="000000"/>
                  </a:solidFill>
                  <a:latin typeface="+mj-ea"/>
                </a:rPr>
                <a:t>인텔리빅스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, ITS 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성능평가에서 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AI 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영상분석</a:t>
              </a:r>
              <a:r>
                <a:rPr lang="en-US" altLang="ko-KR" sz="500" dirty="0">
                  <a:solidFill>
                    <a:srgbClr val="000000"/>
                  </a:solidFill>
                  <a:latin typeface="+mj-ea"/>
                </a:rPr>
                <a:t> 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기술력 입증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...</a:t>
              </a:r>
              <a:r>
                <a:rPr lang="ko-KR" altLang="en-US" sz="500" b="1" dirty="0" err="1">
                  <a:solidFill>
                    <a:srgbClr val="000000"/>
                  </a:solidFill>
                  <a:latin typeface="+mj-ea"/>
                </a:rPr>
                <a:t>돌발상황검지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 평가 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1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위 </a:t>
              </a:r>
            </a:p>
          </p:txBody>
        </p:sp>
        <p:sp>
          <p:nvSpPr>
            <p:cNvPr id="65" name="제목 3">
              <a:extLst>
                <a:ext uri="{FF2B5EF4-FFF2-40B4-BE49-F238E27FC236}">
                  <a16:creationId xmlns:a16="http://schemas.microsoft.com/office/drawing/2014/main" id="{5958029F-6323-4430-A203-5C4DFB4060F7}"/>
                </a:ext>
              </a:extLst>
            </p:cNvPr>
            <p:cNvSpPr txBox="1">
              <a:spLocks/>
            </p:cNvSpPr>
            <p:nvPr/>
          </p:nvSpPr>
          <p:spPr>
            <a:xfrm>
              <a:off x="658463" y="3561683"/>
              <a:ext cx="1467699" cy="194156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rmAutofit/>
            </a:bodyPr>
            <a:lstStyle>
              <a:lvl1pPr algn="l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2021-10-15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CBC07A5-5831-49B4-AC25-D200D6BBDFEA}"/>
              </a:ext>
            </a:extLst>
          </p:cNvPr>
          <p:cNvGrpSpPr/>
          <p:nvPr/>
        </p:nvGrpSpPr>
        <p:grpSpPr>
          <a:xfrm>
            <a:off x="3778364" y="3318024"/>
            <a:ext cx="2329116" cy="1376148"/>
            <a:chOff x="3778364" y="3318024"/>
            <a:chExt cx="2329116" cy="1376148"/>
          </a:xfrm>
        </p:grpSpPr>
        <p:sp>
          <p:nvSpPr>
            <p:cNvPr id="51" name="제목 3">
              <a:extLst>
                <a:ext uri="{FF2B5EF4-FFF2-40B4-BE49-F238E27FC236}">
                  <a16:creationId xmlns:a16="http://schemas.microsoft.com/office/drawing/2014/main" id="{BB60348D-C61D-406E-8526-ECA12765976F}"/>
                </a:ext>
              </a:extLst>
            </p:cNvPr>
            <p:cNvSpPr txBox="1">
              <a:spLocks/>
            </p:cNvSpPr>
            <p:nvPr/>
          </p:nvSpPr>
          <p:spPr>
            <a:xfrm>
              <a:off x="3778364" y="3991666"/>
              <a:ext cx="2318658" cy="23208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Autofit/>
            </a:bodyPr>
            <a:lstStyle>
              <a:lvl1pPr algn="l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"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기술 차별화로 수준 높은 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'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지능형 영상분석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’ 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세계에 알릴 것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"...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장정훈 대표 인터뷰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CFFD7BB-5394-4753-806C-DDF4152C6CFA}"/>
                </a:ext>
              </a:extLst>
            </p:cNvPr>
            <p:cNvSpPr/>
            <p:nvPr/>
          </p:nvSpPr>
          <p:spPr>
            <a:xfrm>
              <a:off x="3780517" y="3322417"/>
              <a:ext cx="2326963" cy="1371755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79D7AAA-98C3-44D5-9306-4E7A700014B2}"/>
                </a:ext>
              </a:extLst>
            </p:cNvPr>
            <p:cNvSpPr/>
            <p:nvPr/>
          </p:nvSpPr>
          <p:spPr>
            <a:xfrm>
              <a:off x="3780518" y="3318024"/>
              <a:ext cx="2326962" cy="64367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Picture 8" descr="확대이미지">
              <a:extLst>
                <a:ext uri="{FF2B5EF4-FFF2-40B4-BE49-F238E27FC236}">
                  <a16:creationId xmlns:a16="http://schemas.microsoft.com/office/drawing/2014/main" id="{3703BB5A-08E4-4D05-A463-374946C4E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8822" y="3322418"/>
              <a:ext cx="2318658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제목 3">
              <a:extLst>
                <a:ext uri="{FF2B5EF4-FFF2-40B4-BE49-F238E27FC236}">
                  <a16:creationId xmlns:a16="http://schemas.microsoft.com/office/drawing/2014/main" id="{415B1932-06C8-4A19-9042-1CC52DDD432A}"/>
                </a:ext>
              </a:extLst>
            </p:cNvPr>
            <p:cNvSpPr txBox="1">
              <a:spLocks/>
            </p:cNvSpPr>
            <p:nvPr/>
          </p:nvSpPr>
          <p:spPr>
            <a:xfrm>
              <a:off x="3788822" y="4443937"/>
              <a:ext cx="1066884" cy="23208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rmAutofit/>
            </a:bodyPr>
            <a:lstStyle>
              <a:lvl1pPr algn="l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2021-10-15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2D407FE4-E9DB-4168-8C49-3C5A1A469B6B}"/>
              </a:ext>
            </a:extLst>
          </p:cNvPr>
          <p:cNvSpPr txBox="1"/>
          <p:nvPr/>
        </p:nvSpPr>
        <p:spPr>
          <a:xfrm>
            <a:off x="1628590" y="5339939"/>
            <a:ext cx="323165" cy="17729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900" b="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BFF5E013-93ED-4559-BAA6-1B2FF3A6B682}"/>
              </a:ext>
            </a:extLst>
          </p:cNvPr>
          <p:cNvSpPr/>
          <p:nvPr/>
        </p:nvSpPr>
        <p:spPr bwMode="auto">
          <a:xfrm>
            <a:off x="4720908" y="5079316"/>
            <a:ext cx="439228" cy="158227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  </a:t>
            </a:r>
            <a:r>
              <a:rPr kumimoji="1" lang="ko-KR" altLang="en-US" sz="5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더보기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73" name="그래픽 72" descr="아래쪽 캐럿 단색으로 채워진">
            <a:extLst>
              <a:ext uri="{FF2B5EF4-FFF2-40B4-BE49-F238E27FC236}">
                <a16:creationId xmlns:a16="http://schemas.microsoft.com/office/drawing/2014/main" id="{72B4C0AB-003F-407C-969E-93C1256938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24214" y="5108737"/>
            <a:ext cx="118709" cy="118709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35A9E3A-4F56-4356-BAA0-70FADE0F2195}"/>
              </a:ext>
            </a:extLst>
          </p:cNvPr>
          <p:cNvSpPr txBox="1"/>
          <p:nvPr/>
        </p:nvSpPr>
        <p:spPr>
          <a:xfrm>
            <a:off x="1548077" y="202511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뉴스룸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B2A519-C1F8-44FE-BE9E-DC333EB1542B}"/>
              </a:ext>
            </a:extLst>
          </p:cNvPr>
          <p:cNvSpPr txBox="1"/>
          <p:nvPr/>
        </p:nvSpPr>
        <p:spPr>
          <a:xfrm>
            <a:off x="515202" y="1737584"/>
            <a:ext cx="53091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뉴스룸</a:t>
            </a:r>
            <a:endParaRPr lang="ko-KR" altLang="en-US" sz="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37F8E76-E72B-41C2-ABC0-B0B45D70FF67}"/>
              </a:ext>
            </a:extLst>
          </p:cNvPr>
          <p:cNvSpPr/>
          <p:nvPr/>
        </p:nvSpPr>
        <p:spPr>
          <a:xfrm>
            <a:off x="3646524" y="5517232"/>
            <a:ext cx="2611364" cy="284596"/>
          </a:xfrm>
          <a:prstGeom prst="rect">
            <a:avLst/>
          </a:prstGeom>
          <a:solidFill>
            <a:srgbClr val="292929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j-ea"/>
                <a:ea typeface="+mj-ea"/>
              </a:rPr>
              <a:t>Footer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DD32EA0-3E56-4C30-AD9D-B0622B0979E0}"/>
              </a:ext>
            </a:extLst>
          </p:cNvPr>
          <p:cNvSpPr/>
          <p:nvPr/>
        </p:nvSpPr>
        <p:spPr bwMode="auto">
          <a:xfrm>
            <a:off x="1441692" y="2057321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8FE79AA-FC6A-4B48-A2A8-5BE531D34B0A}"/>
              </a:ext>
            </a:extLst>
          </p:cNvPr>
          <p:cNvSpPr/>
          <p:nvPr/>
        </p:nvSpPr>
        <p:spPr bwMode="auto">
          <a:xfrm>
            <a:off x="4642019" y="5024075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graphicFrame>
        <p:nvGraphicFramePr>
          <p:cNvPr id="34" name="Group 100">
            <a:extLst>
              <a:ext uri="{FF2B5EF4-FFF2-40B4-BE49-F238E27FC236}">
                <a16:creationId xmlns:a16="http://schemas.microsoft.com/office/drawing/2014/main" id="{43FA2172-25D9-4144-8E08-E318261A8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363911"/>
              </p:ext>
            </p:extLst>
          </p:nvPr>
        </p:nvGraphicFramePr>
        <p:xfrm>
          <a:off x="7040438" y="980728"/>
          <a:ext cx="2719513" cy="827800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뉴스룸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인텔리빅스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보도자료 등 뉴스 노출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관리자 계정에서 등록된 정보 노출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Default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는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개씩 노출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첫번째 줄 좌측부터 최근 게시물 표시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0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더보기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최대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개씩 추가로 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3587F861-EA74-489E-A7FE-4CC479CA2D42}"/>
              </a:ext>
            </a:extLst>
          </p:cNvPr>
          <p:cNvGrpSpPr/>
          <p:nvPr/>
        </p:nvGrpSpPr>
        <p:grpSpPr>
          <a:xfrm>
            <a:off x="3788822" y="1826898"/>
            <a:ext cx="2318658" cy="1376150"/>
            <a:chOff x="3788822" y="1826898"/>
            <a:chExt cx="2318658" cy="1376150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A088CCE3-DEFD-4AEB-B61F-A49E204A1071}"/>
                </a:ext>
              </a:extLst>
            </p:cNvPr>
            <p:cNvSpPr/>
            <p:nvPr/>
          </p:nvSpPr>
          <p:spPr>
            <a:xfrm>
              <a:off x="3788822" y="1831292"/>
              <a:ext cx="2318658" cy="137175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제목 3">
              <a:extLst>
                <a:ext uri="{FF2B5EF4-FFF2-40B4-BE49-F238E27FC236}">
                  <a16:creationId xmlns:a16="http://schemas.microsoft.com/office/drawing/2014/main" id="{E78898D9-A690-4A00-97FE-DC78738A2531}"/>
                </a:ext>
              </a:extLst>
            </p:cNvPr>
            <p:cNvSpPr txBox="1">
              <a:spLocks/>
            </p:cNvSpPr>
            <p:nvPr/>
          </p:nvSpPr>
          <p:spPr>
            <a:xfrm>
              <a:off x="3808580" y="2511195"/>
              <a:ext cx="2221348" cy="23208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Autofit/>
            </a:bodyPr>
            <a:lstStyle>
              <a:lvl1pPr algn="l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500" b="1" dirty="0" err="1">
                  <a:solidFill>
                    <a:srgbClr val="000000"/>
                  </a:solidFill>
                  <a:latin typeface="+mj-ea"/>
                </a:rPr>
                <a:t>인텔리빅스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, 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임직원 전원에 코로나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19 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재난지원금 지급</a:t>
              </a:r>
            </a:p>
          </p:txBody>
        </p:sp>
        <p:sp>
          <p:nvSpPr>
            <p:cNvPr id="68" name="제목 3">
              <a:extLst>
                <a:ext uri="{FF2B5EF4-FFF2-40B4-BE49-F238E27FC236}">
                  <a16:creationId xmlns:a16="http://schemas.microsoft.com/office/drawing/2014/main" id="{161954B1-609E-4F55-8470-2A3DD82194D5}"/>
                </a:ext>
              </a:extLst>
            </p:cNvPr>
            <p:cNvSpPr txBox="1">
              <a:spLocks/>
            </p:cNvSpPr>
            <p:nvPr/>
          </p:nvSpPr>
          <p:spPr>
            <a:xfrm>
              <a:off x="3808580" y="2942208"/>
              <a:ext cx="1077342" cy="23208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rmAutofit/>
            </a:bodyPr>
            <a:lstStyle>
              <a:lvl1pPr algn="l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2021-10-15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85E5788-BDE6-4DEB-A2EE-AC25905DE45E}"/>
                </a:ext>
              </a:extLst>
            </p:cNvPr>
            <p:cNvSpPr/>
            <p:nvPr/>
          </p:nvSpPr>
          <p:spPr>
            <a:xfrm>
              <a:off x="3788822" y="1826898"/>
              <a:ext cx="2318658" cy="64367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Picture 6">
              <a:extLst>
                <a:ext uri="{FF2B5EF4-FFF2-40B4-BE49-F238E27FC236}">
                  <a16:creationId xmlns:a16="http://schemas.microsoft.com/office/drawing/2014/main" id="{F68BF79E-E2EA-4CCF-B369-0733237B84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568" b="13555"/>
            <a:stretch/>
          </p:blipFill>
          <p:spPr bwMode="auto">
            <a:xfrm>
              <a:off x="3796931" y="1833925"/>
              <a:ext cx="2310549" cy="655046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4" name="물결 73">
            <a:extLst>
              <a:ext uri="{FF2B5EF4-FFF2-40B4-BE49-F238E27FC236}">
                <a16:creationId xmlns:a16="http://schemas.microsoft.com/office/drawing/2014/main" id="{30A926DC-112D-4882-B1AE-68A2D64D9830}"/>
              </a:ext>
            </a:extLst>
          </p:cNvPr>
          <p:cNvSpPr/>
          <p:nvPr/>
        </p:nvSpPr>
        <p:spPr bwMode="auto">
          <a:xfrm>
            <a:off x="482485" y="5590418"/>
            <a:ext cx="2617519" cy="154142"/>
          </a:xfrm>
          <a:prstGeom prst="wav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75" name="물결 74">
            <a:extLst>
              <a:ext uri="{FF2B5EF4-FFF2-40B4-BE49-F238E27FC236}">
                <a16:creationId xmlns:a16="http://schemas.microsoft.com/office/drawing/2014/main" id="{D3791655-76D7-42C3-9747-453A513878A2}"/>
              </a:ext>
            </a:extLst>
          </p:cNvPr>
          <p:cNvSpPr/>
          <p:nvPr/>
        </p:nvSpPr>
        <p:spPr bwMode="auto">
          <a:xfrm>
            <a:off x="3643446" y="1412776"/>
            <a:ext cx="2617519" cy="154142"/>
          </a:xfrm>
          <a:prstGeom prst="wav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87750D9-A765-443E-9CCF-1D2BBBF1B5A5}"/>
              </a:ext>
            </a:extLst>
          </p:cNvPr>
          <p:cNvSpPr txBox="1"/>
          <p:nvPr/>
        </p:nvSpPr>
        <p:spPr>
          <a:xfrm>
            <a:off x="1249220" y="2198186"/>
            <a:ext cx="110158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언론 속 </a:t>
            </a:r>
            <a:r>
              <a:rPr lang="ko-KR" altLang="en-US" sz="5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소식입니다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04986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CD72E9-6BEB-41EB-A988-E517FE491F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인채채용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10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4C16557-F1EA-47E6-BF89-3D2B40BAE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AF6E84-0F63-4A4A-9E48-3A2AEFFA91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인재채용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FC6FDD-8A1C-42DF-A9D1-6396E30876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677FFF-1055-4CC6-A191-D6C2B671B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01BB53-5C50-4C7C-BE1B-88B7AAFDE33E}"/>
              </a:ext>
            </a:extLst>
          </p:cNvPr>
          <p:cNvSpPr txBox="1"/>
          <p:nvPr/>
        </p:nvSpPr>
        <p:spPr>
          <a:xfrm>
            <a:off x="501736" y="1772816"/>
            <a:ext cx="67839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인재채용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742D3C-EDB0-451D-9837-626221899127}"/>
              </a:ext>
            </a:extLst>
          </p:cNvPr>
          <p:cNvSpPr/>
          <p:nvPr/>
        </p:nvSpPr>
        <p:spPr>
          <a:xfrm>
            <a:off x="481862" y="2060848"/>
            <a:ext cx="2598135" cy="158670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9F3EF1-D362-4F9D-95A5-B4B736B18647}"/>
              </a:ext>
            </a:extLst>
          </p:cNvPr>
          <p:cNvSpPr txBox="1"/>
          <p:nvPr/>
        </p:nvSpPr>
        <p:spPr>
          <a:xfrm>
            <a:off x="-351372" y="2493982"/>
            <a:ext cx="428447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b="0" dirty="0" err="1">
                <a:latin typeface="+mj-ea"/>
                <a:ea typeface="+mj-ea"/>
              </a:rPr>
              <a:t>인텔리빅스와</a:t>
            </a:r>
            <a:r>
              <a:rPr lang="ko-KR" altLang="en-US" sz="500" b="0" dirty="0">
                <a:latin typeface="+mj-ea"/>
                <a:ea typeface="+mj-ea"/>
              </a:rPr>
              <a:t> 함께 </a:t>
            </a:r>
            <a:r>
              <a:rPr lang="en-US" altLang="ko-KR" sz="500" b="0" dirty="0">
                <a:latin typeface="+mj-ea"/>
                <a:ea typeface="+mj-ea"/>
              </a:rPr>
              <a:t>Vision AI </a:t>
            </a:r>
            <a:r>
              <a:rPr lang="ko-KR" altLang="en-US" sz="500" b="0" dirty="0">
                <a:latin typeface="+mj-ea"/>
                <a:ea typeface="+mj-ea"/>
              </a:rPr>
              <a:t>기술로 더 나은 사회를 만들어갈 인재를 찾습니다</a:t>
            </a:r>
            <a:r>
              <a:rPr lang="en-US" altLang="ko-KR" sz="500" b="0" dirty="0">
                <a:latin typeface="+mj-ea"/>
                <a:ea typeface="+mj-ea"/>
              </a:rPr>
              <a:t>.</a:t>
            </a:r>
            <a:endParaRPr lang="ko-KR" altLang="en-US" sz="500" b="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BD8CB-4847-4C4F-B283-B8EB06AC8DD0}"/>
              </a:ext>
            </a:extLst>
          </p:cNvPr>
          <p:cNvSpPr txBox="1"/>
          <p:nvPr/>
        </p:nvSpPr>
        <p:spPr>
          <a:xfrm>
            <a:off x="1210818" y="2265753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인재 채용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94537B3-1243-47EB-8BC0-3A4BBB1855F4}"/>
              </a:ext>
            </a:extLst>
          </p:cNvPr>
          <p:cNvSpPr/>
          <p:nvPr/>
        </p:nvSpPr>
        <p:spPr bwMode="auto">
          <a:xfrm>
            <a:off x="1369138" y="2770555"/>
            <a:ext cx="732803" cy="179300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사람인 채용공고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9C8B83C-CCDF-4F99-8970-73E57C44F5F9}"/>
              </a:ext>
            </a:extLst>
          </p:cNvPr>
          <p:cNvSpPr/>
          <p:nvPr/>
        </p:nvSpPr>
        <p:spPr bwMode="auto">
          <a:xfrm>
            <a:off x="1369672" y="3029755"/>
            <a:ext cx="732803" cy="179300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5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잡코리아</a:t>
            </a:r>
            <a:r>
              <a:rPr kumimoji="1" lang="ko-KR" altLang="en-US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 채용공고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D0E6935-DF81-4D8C-A8D6-7D6477A3C324}"/>
              </a:ext>
            </a:extLst>
          </p:cNvPr>
          <p:cNvSpPr/>
          <p:nvPr/>
        </p:nvSpPr>
        <p:spPr bwMode="auto">
          <a:xfrm>
            <a:off x="1369137" y="3288955"/>
            <a:ext cx="732803" cy="179300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김박사넷 채용공고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D6F0F7-7B28-4476-9BF3-E60552A83E04}"/>
              </a:ext>
            </a:extLst>
          </p:cNvPr>
          <p:cNvSpPr txBox="1"/>
          <p:nvPr/>
        </p:nvSpPr>
        <p:spPr>
          <a:xfrm>
            <a:off x="1231698" y="4049926"/>
            <a:ext cx="11448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인텔리빅스의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인재상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B27BD9-8A3A-4E93-9CC7-E36BFD9D8428}"/>
              </a:ext>
            </a:extLst>
          </p:cNvPr>
          <p:cNvSpPr txBox="1"/>
          <p:nvPr/>
        </p:nvSpPr>
        <p:spPr>
          <a:xfrm>
            <a:off x="862850" y="5271011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" b="0" dirty="0">
                <a:latin typeface="+mj-ea"/>
                <a:ea typeface="+mj-ea"/>
              </a:rPr>
              <a:t>정직으로 고객을 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ko-KR" altLang="en-US" sz="500" b="0" dirty="0">
                <a:latin typeface="+mj-ea"/>
                <a:ea typeface="+mj-ea"/>
              </a:rPr>
              <a:t>움직이는 인재</a:t>
            </a:r>
            <a:endParaRPr lang="ko-KR" altLang="en-US" sz="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3198E50-BA12-4A51-8F07-73ABA39BEF8B}"/>
              </a:ext>
            </a:extLst>
          </p:cNvPr>
          <p:cNvSpPr/>
          <p:nvPr/>
        </p:nvSpPr>
        <p:spPr bwMode="auto">
          <a:xfrm>
            <a:off x="862850" y="4503763"/>
            <a:ext cx="678391" cy="678391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정직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CC7579-DEBB-4547-B298-219CEA212403}"/>
              </a:ext>
            </a:extLst>
          </p:cNvPr>
          <p:cNvSpPr txBox="1"/>
          <p:nvPr/>
        </p:nvSpPr>
        <p:spPr>
          <a:xfrm>
            <a:off x="1902354" y="5271010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" b="0" dirty="0">
                <a:latin typeface="+mj-ea"/>
                <a:ea typeface="+mj-ea"/>
              </a:rPr>
              <a:t>열정으로 미래를</a:t>
            </a:r>
            <a:endParaRPr lang="en-US" altLang="ko-KR" sz="500" b="0" dirty="0">
              <a:latin typeface="+mj-ea"/>
              <a:ea typeface="+mj-ea"/>
            </a:endParaRPr>
          </a:p>
          <a:p>
            <a:pPr algn="ctr"/>
            <a:r>
              <a:rPr lang="ko-KR" altLang="en-US" sz="500" b="0" dirty="0">
                <a:latin typeface="+mj-ea"/>
                <a:ea typeface="+mj-ea"/>
              </a:rPr>
              <a:t>창조하는 인재</a:t>
            </a:r>
            <a:endParaRPr lang="ko-KR" altLang="en-US" sz="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84BED80-4347-4938-911D-A6D320A757B9}"/>
              </a:ext>
            </a:extLst>
          </p:cNvPr>
          <p:cNvSpPr/>
          <p:nvPr/>
        </p:nvSpPr>
        <p:spPr bwMode="auto">
          <a:xfrm>
            <a:off x="1902354" y="4519455"/>
            <a:ext cx="678391" cy="678391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열정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764D95-8B87-49BA-834F-23BB169E54A3}"/>
              </a:ext>
            </a:extLst>
          </p:cNvPr>
          <p:cNvSpPr txBox="1"/>
          <p:nvPr/>
        </p:nvSpPr>
        <p:spPr>
          <a:xfrm>
            <a:off x="1619346" y="5450707"/>
            <a:ext cx="323165" cy="17729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900" b="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311948-F20B-4740-9457-823787F4A44F}"/>
              </a:ext>
            </a:extLst>
          </p:cNvPr>
          <p:cNvSpPr txBox="1"/>
          <p:nvPr/>
        </p:nvSpPr>
        <p:spPr>
          <a:xfrm>
            <a:off x="4431069" y="2022562"/>
            <a:ext cx="10422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인텔리빅스의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BE10CF-EEF0-4AD3-A0D4-BB8BF68DEA87}"/>
              </a:ext>
            </a:extLst>
          </p:cNvPr>
          <p:cNvSpPr txBox="1"/>
          <p:nvPr/>
        </p:nvSpPr>
        <p:spPr>
          <a:xfrm>
            <a:off x="3930931" y="2256733"/>
            <a:ext cx="20425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" b="0" dirty="0" err="1">
                <a:latin typeface="+mj-ea"/>
                <a:ea typeface="+mj-ea"/>
              </a:rPr>
              <a:t>인텔리빅스는</a:t>
            </a:r>
            <a:r>
              <a:rPr lang="ko-KR" altLang="en-US" sz="500" b="0" dirty="0">
                <a:latin typeface="+mj-ea"/>
                <a:ea typeface="+mj-ea"/>
              </a:rPr>
              <a:t> 직원들에게 다양한 복리후생을 제공하고 있습니다</a:t>
            </a:r>
            <a:r>
              <a:rPr lang="en-US" altLang="ko-KR" sz="500" b="0" dirty="0">
                <a:latin typeface="+mj-ea"/>
                <a:ea typeface="+mj-ea"/>
              </a:rPr>
              <a:t>.</a:t>
            </a:r>
          </a:p>
          <a:p>
            <a:pPr algn="ctr"/>
            <a:r>
              <a:rPr lang="ko-KR" altLang="en-US" sz="500" b="0" dirty="0">
                <a:latin typeface="+mj-ea"/>
                <a:ea typeface="+mj-ea"/>
              </a:rPr>
              <a:t>임직원 모두 행복하게 일할 수 있는 회사를 </a:t>
            </a:r>
            <a:endParaRPr lang="en-US" altLang="ko-KR" sz="500" b="0" dirty="0">
              <a:latin typeface="+mj-ea"/>
              <a:ea typeface="+mj-ea"/>
            </a:endParaRPr>
          </a:p>
          <a:p>
            <a:pPr algn="ctr"/>
            <a:r>
              <a:rPr lang="ko-KR" altLang="en-US" sz="500" b="0" dirty="0">
                <a:latin typeface="+mj-ea"/>
                <a:ea typeface="+mj-ea"/>
              </a:rPr>
              <a:t>만들어 나가기 위하여 최선을 다하겠습니다</a:t>
            </a:r>
            <a:r>
              <a:rPr lang="en-US" altLang="ko-KR" sz="500" b="0" dirty="0">
                <a:latin typeface="+mj-ea"/>
                <a:ea typeface="+mj-ea"/>
              </a:rPr>
              <a:t>.</a:t>
            </a:r>
            <a:endParaRPr lang="ko-KR" altLang="en-US" sz="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0F4D775-CAFD-4AFA-8C50-42B6780B3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234746"/>
              </p:ext>
            </p:extLst>
          </p:nvPr>
        </p:nvGraphicFramePr>
        <p:xfrm>
          <a:off x="3983772" y="2663259"/>
          <a:ext cx="1939040" cy="2590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520">
                  <a:extLst>
                    <a:ext uri="{9D8B030D-6E8A-4147-A177-3AD203B41FA5}">
                      <a16:colId xmlns:a16="http://schemas.microsoft.com/office/drawing/2014/main" val="3328081141"/>
                    </a:ext>
                  </a:extLst>
                </a:gridCol>
                <a:gridCol w="969520">
                  <a:extLst>
                    <a:ext uri="{9D8B030D-6E8A-4147-A177-3AD203B41FA5}">
                      <a16:colId xmlns:a16="http://schemas.microsoft.com/office/drawing/2014/main" val="2132800893"/>
                    </a:ext>
                  </a:extLst>
                </a:gridCol>
              </a:tblGrid>
              <a:tr h="2866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500" b="0" i="0" dirty="0">
                          <a:solidFill>
                            <a:schemeClr val="tx1"/>
                          </a:solidFill>
                        </a:rPr>
                        <a:t>샌드위치 </a:t>
                      </a:r>
                      <a:endParaRPr lang="en-US" altLang="ko-KR" sz="500" b="0" i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500" b="0" i="0" dirty="0">
                          <a:solidFill>
                            <a:schemeClr val="tx1"/>
                          </a:solidFill>
                        </a:rPr>
                        <a:t>휴일 제도</a:t>
                      </a:r>
                      <a:endParaRPr lang="en-US" altLang="ko-KR" sz="5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500" b="0" i="0" dirty="0">
                          <a:solidFill>
                            <a:schemeClr val="tx1"/>
                          </a:solidFill>
                        </a:rPr>
                        <a:t>다양한 휴가</a:t>
                      </a:r>
                      <a:endParaRPr lang="en-US" altLang="ko-KR" sz="500" b="0" i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500" b="0" i="0" dirty="0">
                          <a:solidFill>
                            <a:schemeClr val="tx1"/>
                          </a:solidFill>
                        </a:rPr>
                        <a:t>지원 </a:t>
                      </a:r>
                      <a:endParaRPr lang="en-US" altLang="ko-KR" sz="5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18826"/>
                  </a:ext>
                </a:extLst>
              </a:tr>
              <a:tr h="6463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500" b="0" i="0" dirty="0">
                          <a:solidFill>
                            <a:schemeClr val="tx1"/>
                          </a:solidFill>
                        </a:rPr>
                        <a:t>전시회 </a:t>
                      </a:r>
                      <a:r>
                        <a:rPr lang="en-US" altLang="ko-KR" sz="500" b="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500" b="0" i="0" dirty="0">
                          <a:solidFill>
                            <a:schemeClr val="tx1"/>
                          </a:solidFill>
                        </a:rPr>
                        <a:t>세미나</a:t>
                      </a:r>
                      <a:endParaRPr lang="en-US" altLang="ko-KR" sz="500" b="0" i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500" b="0" i="0" dirty="0">
                          <a:solidFill>
                            <a:schemeClr val="tx1"/>
                          </a:solidFill>
                        </a:rPr>
                        <a:t>참관 지원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500" b="0" i="0" spc="-150">
                          <a:solidFill>
                            <a:schemeClr val="tx1"/>
                          </a:solidFill>
                        </a:rPr>
                        <a:t>다양한 교육 프로그램</a:t>
                      </a:r>
                      <a:endParaRPr lang="en-US" altLang="ko-KR" sz="500" b="0" i="0" spc="-15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500" b="0" i="0">
                          <a:solidFill>
                            <a:schemeClr val="tx1"/>
                          </a:solidFill>
                        </a:rPr>
                        <a:t>직무교육</a:t>
                      </a:r>
                      <a:r>
                        <a:rPr lang="en-US" altLang="ko-KR" sz="500" b="0" i="0">
                          <a:solidFill>
                            <a:schemeClr val="tx1"/>
                          </a:solidFill>
                        </a:rPr>
                        <a:t>(OJT)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500" b="0" i="0" spc="-150">
                          <a:solidFill>
                            <a:schemeClr val="tx1"/>
                          </a:solidFill>
                        </a:rPr>
                        <a:t>외국어교육 </a:t>
                      </a:r>
                      <a:r>
                        <a:rPr lang="en-US" altLang="ko-KR" sz="500" b="0" i="0" spc="-15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500" b="0" i="0" spc="-150">
                          <a:solidFill>
                            <a:schemeClr val="tx1"/>
                          </a:solidFill>
                        </a:rPr>
                        <a:t>지원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143610"/>
                  </a:ext>
                </a:extLst>
              </a:tr>
              <a:tr h="406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 dirty="0">
                          <a:solidFill>
                            <a:schemeClr val="tx1"/>
                          </a:solidFill>
                        </a:rPr>
                        <a:t>단체 워크샵</a:t>
                      </a:r>
                      <a:endParaRPr lang="en-US" altLang="ko-KR" sz="5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500" b="0" i="0" dirty="0">
                          <a:solidFill>
                            <a:schemeClr val="tx1"/>
                          </a:solidFill>
                        </a:rPr>
                        <a:t>연</a:t>
                      </a:r>
                      <a:r>
                        <a:rPr lang="en-US" altLang="ko-KR" sz="500" b="0" i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500" b="0" i="0" dirty="0">
                          <a:solidFill>
                            <a:schemeClr val="tx1"/>
                          </a:solidFill>
                        </a:rPr>
                        <a:t>회</a:t>
                      </a:r>
                      <a:r>
                        <a:rPr lang="en-US" altLang="ko-KR" sz="5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500" b="0" i="0" spc="-1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500" b="0" i="0">
                          <a:solidFill>
                            <a:schemeClr val="tx1"/>
                          </a:solidFill>
                        </a:rPr>
                        <a:t>다양한 행사</a:t>
                      </a:r>
                      <a:endParaRPr lang="en-US" altLang="ko-KR" sz="500" b="0" i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500" b="0" i="0" spc="-150">
                          <a:solidFill>
                            <a:schemeClr val="tx1"/>
                          </a:solidFill>
                        </a:rPr>
                        <a:t>산행</a:t>
                      </a:r>
                      <a:r>
                        <a:rPr lang="en-US" altLang="ko-KR" sz="500" b="0" i="0" spc="-15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500" b="0" i="0" spc="-150">
                          <a:solidFill>
                            <a:schemeClr val="tx1"/>
                          </a:solidFill>
                        </a:rPr>
                        <a:t>무비데이</a:t>
                      </a:r>
                      <a:r>
                        <a:rPr lang="en-US" altLang="ko-KR" sz="500" b="0" i="0" spc="-15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500" b="0" i="0" spc="-150">
                          <a:solidFill>
                            <a:schemeClr val="tx1"/>
                          </a:solidFill>
                        </a:rPr>
                        <a:t>호프데이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802244"/>
                  </a:ext>
                </a:extLst>
              </a:tr>
              <a:tr h="2866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 spc="-150">
                          <a:solidFill>
                            <a:schemeClr val="tx1"/>
                          </a:solidFill>
                        </a:rPr>
                        <a:t>부모 부양금 지급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500" b="0" i="0" spc="-150" dirty="0">
                          <a:solidFill>
                            <a:schemeClr val="tx1"/>
                          </a:solidFill>
                        </a:rPr>
                        <a:t>사생대회 </a:t>
                      </a:r>
                      <a:endParaRPr lang="en-US" altLang="ko-KR" sz="500" b="0" i="0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500" b="0" i="0" spc="-15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500" b="0" i="0" spc="-150" dirty="0">
                          <a:solidFill>
                            <a:schemeClr val="tx1"/>
                          </a:solidFill>
                        </a:rPr>
                        <a:t>연 </a:t>
                      </a:r>
                      <a:r>
                        <a:rPr lang="en-US" altLang="ko-KR" sz="500" b="0" i="0" spc="-15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500" b="0" i="0" spc="-150" dirty="0">
                          <a:solidFill>
                            <a:schemeClr val="tx1"/>
                          </a:solidFill>
                        </a:rPr>
                        <a:t>회</a:t>
                      </a:r>
                      <a:r>
                        <a:rPr lang="en-US" altLang="ko-KR" sz="500" b="0" i="0" spc="-150" dirty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ko-KR" altLang="en-US" sz="500" b="0" i="0" spc="-1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76077"/>
                  </a:ext>
                </a:extLst>
              </a:tr>
              <a:tr h="2866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i="0" spc="-150">
                          <a:solidFill>
                            <a:schemeClr val="tx1"/>
                          </a:solidFill>
                        </a:rPr>
                        <a:t>Family Friday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 spc="-150">
                          <a:solidFill>
                            <a:schemeClr val="tx1"/>
                          </a:solidFill>
                        </a:rPr>
                        <a:t>금요일 조기퇴근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500" b="0" i="0" spc="-150" dirty="0">
                          <a:solidFill>
                            <a:schemeClr val="tx1"/>
                          </a:solidFill>
                        </a:rPr>
                        <a:t>도서 </a:t>
                      </a:r>
                      <a:r>
                        <a:rPr lang="ko-KR" altLang="en-US" sz="500" b="0" i="0" spc="-150" dirty="0" err="1">
                          <a:solidFill>
                            <a:schemeClr val="tx1"/>
                          </a:solidFill>
                        </a:rPr>
                        <a:t>구매비</a:t>
                      </a:r>
                      <a:r>
                        <a:rPr lang="ko-KR" altLang="en-US" sz="500" b="0" i="0" spc="-150" dirty="0">
                          <a:solidFill>
                            <a:schemeClr val="tx1"/>
                          </a:solidFill>
                        </a:rPr>
                        <a:t> 지원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560808"/>
                  </a:ext>
                </a:extLst>
              </a:tr>
              <a:tr h="2866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 spc="-150">
                          <a:solidFill>
                            <a:schemeClr val="tx1"/>
                          </a:solidFill>
                        </a:rPr>
                        <a:t>휴양시설 이용비 </a:t>
                      </a:r>
                      <a:endParaRPr lang="en-US" altLang="ko-KR" sz="500" b="0" i="0" spc="-15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 spc="-150">
                          <a:solidFill>
                            <a:schemeClr val="tx1"/>
                          </a:solidFill>
                        </a:rPr>
                        <a:t>지원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500" b="0" i="0" spc="-150" dirty="0">
                          <a:solidFill>
                            <a:schemeClr val="tx1"/>
                          </a:solidFill>
                        </a:rPr>
                        <a:t>크리스마스 선물 </a:t>
                      </a:r>
                      <a:r>
                        <a:rPr lang="en-US" altLang="ko-KR" sz="500" b="0" i="0" spc="-15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500" b="0" i="0" spc="-150" dirty="0">
                          <a:solidFill>
                            <a:schemeClr val="tx1"/>
                          </a:solidFill>
                        </a:rPr>
                        <a:t>지급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322375"/>
                  </a:ext>
                </a:extLst>
              </a:tr>
              <a:tr h="2866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 spc="-150">
                          <a:solidFill>
                            <a:schemeClr val="tx1"/>
                          </a:solidFill>
                        </a:rPr>
                        <a:t>청년내일채움공제 </a:t>
                      </a:r>
                      <a:endParaRPr lang="en-US" altLang="ko-KR" sz="500" b="0" i="0" spc="-15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 spc="-150">
                          <a:solidFill>
                            <a:schemeClr val="tx1"/>
                          </a:solidFill>
                        </a:rPr>
                        <a:t>운영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500" b="0" i="0" spc="-150" dirty="0">
                          <a:solidFill>
                            <a:schemeClr val="tx1"/>
                          </a:solidFill>
                        </a:rPr>
                        <a:t>노트북</a:t>
                      </a:r>
                      <a:r>
                        <a:rPr lang="en-US" altLang="ko-KR" sz="500" b="0" i="0" spc="-15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500" b="0" i="0" spc="-150" dirty="0">
                          <a:solidFill>
                            <a:schemeClr val="tx1"/>
                          </a:solidFill>
                        </a:rPr>
                        <a:t>데스크톱</a:t>
                      </a:r>
                      <a:r>
                        <a:rPr lang="en-US" altLang="ko-KR" sz="500" b="0" i="0" spc="-15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500" b="0" i="0" spc="-150" dirty="0">
                          <a:solidFill>
                            <a:schemeClr val="tx1"/>
                          </a:solidFill>
                        </a:rPr>
                        <a:t>맥북 </a:t>
                      </a:r>
                      <a:endParaRPr lang="en-US" altLang="ko-KR" sz="500" b="0" i="0" spc="-15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500" b="0" i="0" spc="-150" dirty="0">
                          <a:solidFill>
                            <a:schemeClr val="tx1"/>
                          </a:solidFill>
                        </a:rPr>
                        <a:t>원하는 장비 제공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0182658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E8C510-2EE4-47C2-8818-285A7C2C6ACE}"/>
              </a:ext>
            </a:extLst>
          </p:cNvPr>
          <p:cNvSpPr/>
          <p:nvPr/>
        </p:nvSpPr>
        <p:spPr bwMode="auto">
          <a:xfrm>
            <a:off x="3643446" y="5696741"/>
            <a:ext cx="2617520" cy="27008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EFE2E9-8272-446E-AC5C-E18ECA827E67}"/>
              </a:ext>
            </a:extLst>
          </p:cNvPr>
          <p:cNvSpPr/>
          <p:nvPr/>
        </p:nvSpPr>
        <p:spPr bwMode="auto">
          <a:xfrm>
            <a:off x="3662177" y="5530063"/>
            <a:ext cx="2592286" cy="25502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F50DDEB9-4906-448E-90E1-3A9AF6A13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674776"/>
              </p:ext>
            </p:extLst>
          </p:nvPr>
        </p:nvGraphicFramePr>
        <p:xfrm>
          <a:off x="3983772" y="5254133"/>
          <a:ext cx="1939040" cy="2549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520">
                  <a:extLst>
                    <a:ext uri="{9D8B030D-6E8A-4147-A177-3AD203B41FA5}">
                      <a16:colId xmlns:a16="http://schemas.microsoft.com/office/drawing/2014/main" val="3437024133"/>
                    </a:ext>
                  </a:extLst>
                </a:gridCol>
                <a:gridCol w="969520">
                  <a:extLst>
                    <a:ext uri="{9D8B030D-6E8A-4147-A177-3AD203B41FA5}">
                      <a16:colId xmlns:a16="http://schemas.microsoft.com/office/drawing/2014/main" val="3468794496"/>
                    </a:ext>
                  </a:extLst>
                </a:gridCol>
              </a:tblGrid>
              <a:tr h="2866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 spc="-150" dirty="0">
                          <a:solidFill>
                            <a:schemeClr val="tx1"/>
                          </a:solidFill>
                        </a:rPr>
                        <a:t>대명 </a:t>
                      </a:r>
                      <a:r>
                        <a:rPr lang="en-US" altLang="ko-KR" sz="500" b="0" i="0" spc="-15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500" b="0" i="0" spc="-150" dirty="0" err="1">
                          <a:solidFill>
                            <a:schemeClr val="tx1"/>
                          </a:solidFill>
                        </a:rPr>
                        <a:t>한화리조트</a:t>
                      </a:r>
                      <a:endParaRPr lang="en-US" altLang="ko-KR" sz="500" b="0" i="0" spc="-15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 spc="-150" dirty="0" err="1">
                          <a:solidFill>
                            <a:schemeClr val="tx1"/>
                          </a:solidFill>
                        </a:rPr>
                        <a:t>아난티코브</a:t>
                      </a:r>
                      <a:r>
                        <a:rPr lang="ko-KR" altLang="en-US" sz="500" b="0" i="0" spc="-150" dirty="0">
                          <a:solidFill>
                            <a:schemeClr val="tx1"/>
                          </a:solidFill>
                        </a:rPr>
                        <a:t> 예약 지원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500" b="0" i="0">
                          <a:solidFill>
                            <a:schemeClr val="tx1"/>
                          </a:solidFill>
                        </a:rPr>
                        <a:t>생일 상품권 지급</a:t>
                      </a:r>
                      <a:endParaRPr lang="en-US" altLang="ko-KR" sz="5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396377"/>
                  </a:ext>
                </a:extLst>
              </a:tr>
              <a:tr h="6463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500" b="0" i="0" dirty="0">
                          <a:solidFill>
                            <a:schemeClr val="tx1"/>
                          </a:solidFill>
                        </a:rPr>
                        <a:t>장기근속자 포상</a:t>
                      </a:r>
                      <a:endParaRPr lang="en-US" altLang="ko-KR" sz="500" b="0" i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500" b="0" i="0" dirty="0">
                          <a:solidFill>
                            <a:schemeClr val="tx1"/>
                          </a:solidFill>
                        </a:rPr>
                        <a:t>(5/10/15/20</a:t>
                      </a:r>
                      <a:r>
                        <a:rPr lang="ko-KR" altLang="en-US" sz="500" b="0" i="0" dirty="0">
                          <a:solidFill>
                            <a:schemeClr val="tx1"/>
                          </a:solidFill>
                        </a:rPr>
                        <a:t>년</a:t>
                      </a:r>
                      <a:r>
                        <a:rPr lang="en-US" altLang="ko-KR" sz="500" b="0" i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500" b="0" i="0" dirty="0">
                          <a:solidFill>
                            <a:schemeClr val="tx1"/>
                          </a:solidFill>
                        </a:rPr>
                        <a:t>매달 우수사원 포상</a:t>
                      </a:r>
                      <a:endParaRPr lang="en-US" altLang="ko-KR" sz="500" b="0" i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500" b="0" i="0" dirty="0" err="1">
                          <a:solidFill>
                            <a:schemeClr val="tx1"/>
                          </a:solidFill>
                        </a:rPr>
                        <a:t>인텔리빅스</a:t>
                      </a:r>
                      <a:r>
                        <a:rPr lang="ko-KR" altLang="en-US" sz="5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500" b="0" i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500" b="0" i="0" dirty="0">
                          <a:solidFill>
                            <a:schemeClr val="tx1"/>
                          </a:solidFill>
                        </a:rPr>
                        <a:t>영웅상제도</a:t>
                      </a:r>
                      <a:r>
                        <a:rPr lang="en-US" altLang="ko-KR" sz="5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500" b="0" i="0" dirty="0">
                          <a:solidFill>
                            <a:schemeClr val="tx1"/>
                          </a:solidFill>
                        </a:rPr>
                        <a:t>연 </a:t>
                      </a:r>
                      <a:r>
                        <a:rPr lang="en-US" altLang="ko-KR" sz="500" b="0" i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500" b="0" i="0" dirty="0">
                          <a:solidFill>
                            <a:schemeClr val="tx1"/>
                          </a:solidFill>
                        </a:rPr>
                        <a:t>회</a:t>
                      </a:r>
                      <a:r>
                        <a:rPr lang="en-US" altLang="ko-KR" sz="500" b="0" i="0" dirty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ko-KR" altLang="en-US" sz="5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220308"/>
                  </a:ext>
                </a:extLst>
              </a:tr>
              <a:tr h="406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500" b="0" i="0" dirty="0">
                          <a:solidFill>
                            <a:schemeClr val="tx1"/>
                          </a:solidFill>
                        </a:rPr>
                        <a:t>직무보상 </a:t>
                      </a:r>
                      <a:endParaRPr lang="en-US" altLang="ko-KR" sz="500" b="0" i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500" b="0" i="0" dirty="0">
                          <a:solidFill>
                            <a:schemeClr val="tx1"/>
                          </a:solidFill>
                        </a:rPr>
                        <a:t>특허 출원 장려</a:t>
                      </a:r>
                      <a:r>
                        <a:rPr lang="en-US" altLang="ko-KR" sz="500" b="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500" b="0" i="0" dirty="0">
                          <a:solidFill>
                            <a:schemeClr val="tx1"/>
                          </a:solidFill>
                        </a:rPr>
                        <a:t>포상</a:t>
                      </a:r>
                      <a:endParaRPr lang="ko-KR" altLang="en-US" sz="500" b="0" i="0" spc="-1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 spc="-150" dirty="0">
                          <a:solidFill>
                            <a:schemeClr val="tx1"/>
                          </a:solidFill>
                        </a:rPr>
                        <a:t>자녀 입학 축하금 지급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974341"/>
                  </a:ext>
                </a:extLst>
              </a:tr>
              <a:tr h="2866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500" b="0" i="0" spc="-150">
                          <a:solidFill>
                            <a:schemeClr val="tx1"/>
                          </a:solidFill>
                        </a:rPr>
                        <a:t>간식 </a:t>
                      </a:r>
                      <a:r>
                        <a:rPr lang="en-US" altLang="ko-KR" sz="500" b="0" i="0" spc="-15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500" b="0" i="0" spc="-150">
                          <a:solidFill>
                            <a:schemeClr val="tx1"/>
                          </a:solidFill>
                        </a:rPr>
                        <a:t>커피 </a:t>
                      </a:r>
                      <a:r>
                        <a:rPr lang="en-US" altLang="ko-KR" sz="500" b="0" i="0" spc="-15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500" b="0" i="0" spc="-150">
                          <a:solidFill>
                            <a:schemeClr val="tx1"/>
                          </a:solidFill>
                        </a:rPr>
                        <a:t>음료</a:t>
                      </a:r>
                      <a:endParaRPr lang="en-US" altLang="ko-KR" sz="500" b="0" i="0" spc="-15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500" b="0" i="0" spc="-150">
                          <a:solidFill>
                            <a:schemeClr val="tx1"/>
                          </a:solidFill>
                        </a:rPr>
                        <a:t>무한 제공 </a:t>
                      </a:r>
                      <a:endParaRPr lang="en-US" altLang="ko-KR" sz="500" b="0" i="0" spc="-1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 spc="-150" dirty="0">
                          <a:solidFill>
                            <a:schemeClr val="tx1"/>
                          </a:solidFill>
                        </a:rPr>
                        <a:t>야근 식대</a:t>
                      </a:r>
                      <a:r>
                        <a:rPr lang="en-US" altLang="ko-KR" sz="500" b="0" i="0" spc="-15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500" b="0" i="0" spc="-150" dirty="0">
                          <a:solidFill>
                            <a:schemeClr val="tx1"/>
                          </a:solidFill>
                        </a:rPr>
                        <a:t>교통비  지원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020019"/>
                  </a:ext>
                </a:extLst>
              </a:tr>
              <a:tr h="28668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>
                          <a:solidFill>
                            <a:schemeClr val="tx1"/>
                          </a:solidFill>
                        </a:rPr>
                        <a:t>명절 기념 선물 제공 </a:t>
                      </a:r>
                      <a:endParaRPr lang="en-US" altLang="ko-KR" sz="5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 spc="-150" dirty="0">
                          <a:solidFill>
                            <a:schemeClr val="tx1"/>
                          </a:solidFill>
                        </a:rPr>
                        <a:t>경조금 지원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105048"/>
                  </a:ext>
                </a:extLst>
              </a:tr>
              <a:tr h="28668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>
                          <a:solidFill>
                            <a:schemeClr val="tx1"/>
                          </a:solidFill>
                        </a:rPr>
                        <a:t>우수직원 </a:t>
                      </a:r>
                      <a:endParaRPr lang="en-US" altLang="ko-KR" sz="500" b="0" i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>
                          <a:solidFill>
                            <a:schemeClr val="tx1"/>
                          </a:solidFill>
                        </a:rPr>
                        <a:t>스톡옵션 </a:t>
                      </a:r>
                      <a:endParaRPr lang="en-US" altLang="ko-KR" sz="5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 spc="-150" dirty="0">
                          <a:solidFill>
                            <a:schemeClr val="tx1"/>
                          </a:solidFill>
                        </a:rPr>
                        <a:t>탄력근무제 시행</a:t>
                      </a:r>
                      <a:endParaRPr lang="en-US" altLang="ko-KR" sz="500" b="0" i="0" spc="-15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i="0" spc="-150" dirty="0">
                          <a:solidFill>
                            <a:schemeClr val="tx1"/>
                          </a:solidFill>
                        </a:rPr>
                        <a:t>(8-5 / 9-6 /10-7)</a:t>
                      </a:r>
                      <a:r>
                        <a:rPr lang="ko-KR" altLang="en-US" sz="500" b="0" i="0" spc="-150" dirty="0">
                          <a:solidFill>
                            <a:schemeClr val="tx1"/>
                          </a:solidFill>
                        </a:rPr>
                        <a:t>자율 선택 </a:t>
                      </a:r>
                      <a:r>
                        <a:rPr lang="en-US" altLang="ko-KR" sz="500" b="0" i="0" spc="-150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ko-KR" altLang="en-US" sz="500" b="0" i="0" spc="-1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14626"/>
                  </a:ext>
                </a:extLst>
              </a:tr>
              <a:tr h="28668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>
                          <a:solidFill>
                            <a:schemeClr val="tx1"/>
                          </a:solidFill>
                        </a:rPr>
                        <a:t>특별 인센티브 지급 </a:t>
                      </a:r>
                      <a:endParaRPr lang="en-US" altLang="ko-KR" sz="5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i="0" spc="-1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60225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8A2545-AC28-454C-8E1B-483C5900C08C}"/>
              </a:ext>
            </a:extLst>
          </p:cNvPr>
          <p:cNvSpPr/>
          <p:nvPr/>
        </p:nvSpPr>
        <p:spPr>
          <a:xfrm>
            <a:off x="3655816" y="8112956"/>
            <a:ext cx="2611364" cy="284596"/>
          </a:xfrm>
          <a:prstGeom prst="rect">
            <a:avLst/>
          </a:prstGeom>
          <a:solidFill>
            <a:srgbClr val="292929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j-ea"/>
                <a:ea typeface="+mj-ea"/>
              </a:rPr>
              <a:t>Footer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물결 28">
            <a:extLst>
              <a:ext uri="{FF2B5EF4-FFF2-40B4-BE49-F238E27FC236}">
                <a16:creationId xmlns:a16="http://schemas.microsoft.com/office/drawing/2014/main" id="{80750F6F-1CE0-4978-9CE8-64E38F0466FF}"/>
              </a:ext>
            </a:extLst>
          </p:cNvPr>
          <p:cNvSpPr/>
          <p:nvPr/>
        </p:nvSpPr>
        <p:spPr bwMode="auto">
          <a:xfrm>
            <a:off x="482485" y="5590418"/>
            <a:ext cx="2617519" cy="154142"/>
          </a:xfrm>
          <a:prstGeom prst="wav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0" name="물결 29">
            <a:extLst>
              <a:ext uri="{FF2B5EF4-FFF2-40B4-BE49-F238E27FC236}">
                <a16:creationId xmlns:a16="http://schemas.microsoft.com/office/drawing/2014/main" id="{A78FF5E8-81E9-4269-B84C-67FCFAD2D944}"/>
              </a:ext>
            </a:extLst>
          </p:cNvPr>
          <p:cNvSpPr/>
          <p:nvPr/>
        </p:nvSpPr>
        <p:spPr bwMode="auto">
          <a:xfrm>
            <a:off x="3643446" y="1706643"/>
            <a:ext cx="2617519" cy="154142"/>
          </a:xfrm>
          <a:prstGeom prst="wav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95BCC1A-97BB-4653-A428-65522A25086F}"/>
              </a:ext>
            </a:extLst>
          </p:cNvPr>
          <p:cNvSpPr/>
          <p:nvPr/>
        </p:nvSpPr>
        <p:spPr bwMode="auto">
          <a:xfrm>
            <a:off x="1051373" y="2295525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C900B2-B39A-4844-A002-0A6EF77348A2}"/>
              </a:ext>
            </a:extLst>
          </p:cNvPr>
          <p:cNvSpPr/>
          <p:nvPr/>
        </p:nvSpPr>
        <p:spPr bwMode="auto">
          <a:xfrm>
            <a:off x="1202763" y="2709004"/>
            <a:ext cx="1038787" cy="833722"/>
          </a:xfrm>
          <a:prstGeom prst="rect">
            <a:avLst/>
          </a:prstGeom>
          <a:noFill/>
          <a:ln w="3175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0BC2BBC-B8A0-4144-967B-7F0873D9EF3C}"/>
              </a:ext>
            </a:extLst>
          </p:cNvPr>
          <p:cNvSpPr/>
          <p:nvPr/>
        </p:nvSpPr>
        <p:spPr bwMode="auto">
          <a:xfrm>
            <a:off x="1078378" y="2664167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1-1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35C2A83-481E-40CC-9E08-768BA2C98020}"/>
              </a:ext>
            </a:extLst>
          </p:cNvPr>
          <p:cNvSpPr/>
          <p:nvPr/>
        </p:nvSpPr>
        <p:spPr bwMode="auto">
          <a:xfrm>
            <a:off x="1151310" y="4080797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3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graphicFrame>
        <p:nvGraphicFramePr>
          <p:cNvPr id="36" name="Group 100">
            <a:extLst>
              <a:ext uri="{FF2B5EF4-FFF2-40B4-BE49-F238E27FC236}">
                <a16:creationId xmlns:a16="http://schemas.microsoft.com/office/drawing/2014/main" id="{7220531E-D5C3-412C-ADA3-B48532C80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057806"/>
              </p:ext>
            </p:extLst>
          </p:nvPr>
        </p:nvGraphicFramePr>
        <p:xfrm>
          <a:off x="7040438" y="980728"/>
          <a:ext cx="2719513" cy="2478560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인재 채용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채용 사이트별 바로가기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인재상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복리후생 정보 제공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문구 노출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1-1.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채용 사이트별 바로가기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ㆍ클릭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시 각 홈페이지에서 기업명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인텔리빅스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검색된 상태로 창 노출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ㆍ사람인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2"/>
                        </a:rPr>
                        <a:t>https://www.saramin.co.kr/zf_user/company-info/view-inner-recruit?csn=RWlZdHF4K1Y2bDlyTUkzRzhINUFkZz09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ㆍ잡코리아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3"/>
                        </a:rPr>
                        <a:t>https://www.jobkorea.co.kr/Recruit/Co_Read/Recruit/C/illisis3883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ㆍ김박사넷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528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컨텐츠 탭 메뉴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Default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는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인재상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‘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기업문화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기업문화로 이동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67061"/>
                  </a:ext>
                </a:extLst>
              </a:tr>
              <a:tr h="34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인재상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정직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열정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창의력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융합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각 문구 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  <a:tr h="34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528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복리후생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인텔리빅스가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근로자에게 제공하는 복리후생 및 기업문화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문구 표시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복리후생 및 기업문화 정보 안내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723889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CC2C153D-F5F6-44D9-B859-B2C3226A882D}"/>
              </a:ext>
            </a:extLst>
          </p:cNvPr>
          <p:cNvSpPr/>
          <p:nvPr/>
        </p:nvSpPr>
        <p:spPr bwMode="auto">
          <a:xfrm>
            <a:off x="7790533" y="6404531"/>
            <a:ext cx="2113880" cy="453469"/>
          </a:xfrm>
          <a:prstGeom prst="rect">
            <a:avLst/>
          </a:prstGeom>
          <a:solidFill>
            <a:srgbClr val="00B05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itchFamily="2" charset="-127"/>
                <a:ea typeface="나눔고딕" pitchFamily="2" charset="-127"/>
              </a:rPr>
              <a:t>김박사넷 연결 링크 필요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17BD2CA-ED2B-4829-A86C-C32FCE6AB0E6}"/>
              </a:ext>
            </a:extLst>
          </p:cNvPr>
          <p:cNvSpPr/>
          <p:nvPr/>
        </p:nvSpPr>
        <p:spPr bwMode="auto">
          <a:xfrm>
            <a:off x="4292590" y="2064707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4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FDE47F-768C-40E8-86E5-C4035EF5408B}"/>
              </a:ext>
            </a:extLst>
          </p:cNvPr>
          <p:cNvSpPr txBox="1"/>
          <p:nvPr/>
        </p:nvSpPr>
        <p:spPr>
          <a:xfrm>
            <a:off x="1295326" y="371400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인재상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7A058D1-250A-4CAA-A3A3-DC41B7208147}"/>
              </a:ext>
            </a:extLst>
          </p:cNvPr>
          <p:cNvSpPr txBox="1"/>
          <p:nvPr/>
        </p:nvSpPr>
        <p:spPr>
          <a:xfrm>
            <a:off x="1722156" y="3709107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기업문화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F794A9A-87E8-4F14-BC59-B01888AED05F}"/>
              </a:ext>
            </a:extLst>
          </p:cNvPr>
          <p:cNvCxnSpPr>
            <a:cxnSpLocks/>
          </p:cNvCxnSpPr>
          <p:nvPr/>
        </p:nvCxnSpPr>
        <p:spPr bwMode="auto">
          <a:xfrm>
            <a:off x="1274090" y="3893773"/>
            <a:ext cx="44806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C70F637A-E946-4C0F-86BA-2D2EBBCC8DF4}"/>
              </a:ext>
            </a:extLst>
          </p:cNvPr>
          <p:cNvSpPr/>
          <p:nvPr/>
        </p:nvSpPr>
        <p:spPr bwMode="auto">
          <a:xfrm>
            <a:off x="1202082" y="3720160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5400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CD72E9-6BEB-41EB-A988-E517FE491F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고객문의</a:t>
            </a:r>
          </a:p>
        </p:txBody>
      </p:sp>
    </p:spTree>
    <p:extLst>
      <p:ext uri="{BB962C8B-B14F-4D97-AF65-F5344CB8AC3E}">
        <p14:creationId xmlns:p14="http://schemas.microsoft.com/office/powerpoint/2010/main" val="32156110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CFB2675E-62B7-413F-B7FE-F7A9FBDEF1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DC2A49E5-0D6C-4DB1-A231-E40E0420A6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고객문의</a:t>
            </a:r>
          </a:p>
        </p:txBody>
      </p:sp>
      <p:sp>
        <p:nvSpPr>
          <p:cNvPr id="66" name="텍스트 개체 틀 65">
            <a:extLst>
              <a:ext uri="{FF2B5EF4-FFF2-40B4-BE49-F238E27FC236}">
                <a16:creationId xmlns:a16="http://schemas.microsoft.com/office/drawing/2014/main" id="{0E8C5A5D-558B-461A-9749-683F093FFF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67" name="텍스트 개체 틀 66">
            <a:extLst>
              <a:ext uri="{FF2B5EF4-FFF2-40B4-BE49-F238E27FC236}">
                <a16:creationId xmlns:a16="http://schemas.microsoft.com/office/drawing/2014/main" id="{56B58181-1243-49E4-9847-57992248D2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0BFF1-9CE3-418D-A924-52700BD2376A}"/>
              </a:ext>
            </a:extLst>
          </p:cNvPr>
          <p:cNvSpPr txBox="1"/>
          <p:nvPr/>
        </p:nvSpPr>
        <p:spPr>
          <a:xfrm>
            <a:off x="501736" y="1772816"/>
            <a:ext cx="67839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고객문의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121DF3-1523-43DD-BAE8-508B03D19774}"/>
              </a:ext>
            </a:extLst>
          </p:cNvPr>
          <p:cNvSpPr/>
          <p:nvPr/>
        </p:nvSpPr>
        <p:spPr>
          <a:xfrm>
            <a:off x="481862" y="2060848"/>
            <a:ext cx="2598135" cy="158670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EF10F2-1E1D-47AB-BD34-42CCA3A12319}"/>
              </a:ext>
            </a:extLst>
          </p:cNvPr>
          <p:cNvSpPr txBox="1"/>
          <p:nvPr/>
        </p:nvSpPr>
        <p:spPr>
          <a:xfrm>
            <a:off x="-361311" y="2645209"/>
            <a:ext cx="4284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인텔리빅스는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제품 구매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 제휴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투자 문의 등</a:t>
            </a:r>
            <a:b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고객님이 주시는 어떤 </a:t>
            </a:r>
            <a:r>
              <a:rPr lang="ko-KR" altLang="en-US" sz="5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문의든지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환영합니다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500" b="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B51718-ACE8-44A9-9164-607CE36C1E3F}"/>
              </a:ext>
            </a:extLst>
          </p:cNvPr>
          <p:cNvSpPr txBox="1"/>
          <p:nvPr/>
        </p:nvSpPr>
        <p:spPr>
          <a:xfrm>
            <a:off x="1483411" y="234888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고객문의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A9DAA6-4688-414B-B3F3-C101CC84A0E5}"/>
              </a:ext>
            </a:extLst>
          </p:cNvPr>
          <p:cNvSpPr/>
          <p:nvPr/>
        </p:nvSpPr>
        <p:spPr bwMode="auto">
          <a:xfrm>
            <a:off x="484272" y="2972316"/>
            <a:ext cx="2595725" cy="665554"/>
          </a:xfrm>
          <a:prstGeom prst="rect">
            <a:avLst/>
          </a:prstGeom>
          <a:solidFill>
            <a:schemeClr val="bg1">
              <a:lumMod val="65000"/>
              <a:alpha val="16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8BC797-09E5-4C50-BC3E-4B1B70764E46}"/>
              </a:ext>
            </a:extLst>
          </p:cNvPr>
          <p:cNvSpPr txBox="1"/>
          <p:nvPr/>
        </p:nvSpPr>
        <p:spPr>
          <a:xfrm>
            <a:off x="1442719" y="2996952"/>
            <a:ext cx="6735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>
                <a:latin typeface="+mj-ea"/>
                <a:ea typeface="+mj-ea"/>
              </a:rPr>
              <a:t>문의 프로세스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0A431CB-1BFE-4887-A01A-989871C92225}"/>
              </a:ext>
            </a:extLst>
          </p:cNvPr>
          <p:cNvSpPr/>
          <p:nvPr/>
        </p:nvSpPr>
        <p:spPr bwMode="auto">
          <a:xfrm>
            <a:off x="877708" y="3196004"/>
            <a:ext cx="416146" cy="416146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5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  <a:t>문의 </a:t>
            </a:r>
            <a:b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</a:br>
            <a:r>
              <a:rPr kumimoji="1" lang="ko-KR" altLang="en-US" sz="5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  <a:t>등록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6F7A24C-8DDF-4D65-8142-BABEDB18E9C1}"/>
              </a:ext>
            </a:extLst>
          </p:cNvPr>
          <p:cNvSpPr/>
          <p:nvPr/>
        </p:nvSpPr>
        <p:spPr bwMode="auto">
          <a:xfrm>
            <a:off x="1333876" y="3188630"/>
            <a:ext cx="416146" cy="416146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5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  <a:t>문의 </a:t>
            </a:r>
            <a:b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</a:br>
            <a:r>
              <a:rPr kumimoji="1" lang="ko-KR" altLang="en-US" sz="5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  <a:t>접수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A37E940-A5B1-4BBA-A73C-075FD4CA720F}"/>
              </a:ext>
            </a:extLst>
          </p:cNvPr>
          <p:cNvSpPr/>
          <p:nvPr/>
        </p:nvSpPr>
        <p:spPr bwMode="auto">
          <a:xfrm>
            <a:off x="1794474" y="3188630"/>
            <a:ext cx="416146" cy="416146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5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  <a:t>담당자 </a:t>
            </a:r>
            <a:b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</a:br>
            <a:r>
              <a:rPr kumimoji="1" lang="ko-KR" altLang="en-US" sz="5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  <a:t>검토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B50014C-69F9-44B4-982E-78CFF95BC074}"/>
              </a:ext>
            </a:extLst>
          </p:cNvPr>
          <p:cNvSpPr/>
          <p:nvPr/>
        </p:nvSpPr>
        <p:spPr bwMode="auto">
          <a:xfrm>
            <a:off x="2252301" y="3188630"/>
            <a:ext cx="416146" cy="416146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5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  <a:t>이메일 </a:t>
            </a:r>
            <a:b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</a:br>
            <a:r>
              <a:rPr kumimoji="1" lang="ko-KR" altLang="en-US" sz="5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  <a:t>회신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666AFC5-3ED5-43C2-9324-89BE53965100}"/>
              </a:ext>
            </a:extLst>
          </p:cNvPr>
          <p:cNvSpPr/>
          <p:nvPr/>
        </p:nvSpPr>
        <p:spPr bwMode="auto">
          <a:xfrm>
            <a:off x="1391440" y="2384594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074895-976F-44AA-9982-D06D93CD6266}"/>
              </a:ext>
            </a:extLst>
          </p:cNvPr>
          <p:cNvSpPr txBox="1"/>
          <p:nvPr/>
        </p:nvSpPr>
        <p:spPr>
          <a:xfrm>
            <a:off x="553586" y="3722059"/>
            <a:ext cx="6735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문의사항 등록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5F757CE-DA4F-4306-A8C9-A1DEE147612D}"/>
              </a:ext>
            </a:extLst>
          </p:cNvPr>
          <p:cNvCxnSpPr>
            <a:cxnSpLocks/>
          </p:cNvCxnSpPr>
          <p:nvPr/>
        </p:nvCxnSpPr>
        <p:spPr bwMode="auto">
          <a:xfrm>
            <a:off x="487710" y="4002560"/>
            <a:ext cx="261569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14BD9CE-9E59-4541-855D-BBE0C75170EF}"/>
              </a:ext>
            </a:extLst>
          </p:cNvPr>
          <p:cNvSpPr/>
          <p:nvPr/>
        </p:nvSpPr>
        <p:spPr>
          <a:xfrm>
            <a:off x="1125865" y="4102330"/>
            <a:ext cx="729997" cy="2420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29" name="제목 3">
            <a:extLst>
              <a:ext uri="{FF2B5EF4-FFF2-40B4-BE49-F238E27FC236}">
                <a16:creationId xmlns:a16="http://schemas.microsoft.com/office/drawing/2014/main" id="{AEB0B8E7-D5E4-4DCA-89EE-9B9EF00D79D0}"/>
              </a:ext>
            </a:extLst>
          </p:cNvPr>
          <p:cNvSpPr txBox="1">
            <a:spLocks/>
          </p:cNvSpPr>
          <p:nvPr/>
        </p:nvSpPr>
        <p:spPr>
          <a:xfrm>
            <a:off x="-223581" y="4035069"/>
            <a:ext cx="2129026" cy="300033"/>
          </a:xfrm>
          <a:prstGeom prst="round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00" b="0" dirty="0"/>
              <a:t>문의 유형</a:t>
            </a:r>
            <a:r>
              <a:rPr lang="en-US" altLang="ko-KR" sz="500" b="0" dirty="0"/>
              <a:t>*</a:t>
            </a:r>
            <a:endParaRPr lang="ko-KR" altLang="en-US" sz="500" b="0" dirty="0"/>
          </a:p>
        </p:txBody>
      </p:sp>
      <p:sp>
        <p:nvSpPr>
          <p:cNvPr id="30" name="제목 3">
            <a:extLst>
              <a:ext uri="{FF2B5EF4-FFF2-40B4-BE49-F238E27FC236}">
                <a16:creationId xmlns:a16="http://schemas.microsoft.com/office/drawing/2014/main" id="{A580AC78-072C-4989-97A1-394B400222F0}"/>
              </a:ext>
            </a:extLst>
          </p:cNvPr>
          <p:cNvSpPr txBox="1">
            <a:spLocks/>
          </p:cNvSpPr>
          <p:nvPr/>
        </p:nvSpPr>
        <p:spPr>
          <a:xfrm>
            <a:off x="-223581" y="4377177"/>
            <a:ext cx="2129026" cy="300033"/>
          </a:xfrm>
          <a:prstGeom prst="round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00" b="0" dirty="0"/>
              <a:t>문의 내용*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77A935-8410-4837-A6BA-77D9C1123B43}"/>
              </a:ext>
            </a:extLst>
          </p:cNvPr>
          <p:cNvSpPr/>
          <p:nvPr/>
        </p:nvSpPr>
        <p:spPr>
          <a:xfrm>
            <a:off x="1125866" y="4483357"/>
            <a:ext cx="1803698" cy="98810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EFF2E3-E1F2-4128-8DE6-BE692E3FBA8F}"/>
              </a:ext>
            </a:extLst>
          </p:cNvPr>
          <p:cNvSpPr txBox="1"/>
          <p:nvPr/>
        </p:nvSpPr>
        <p:spPr>
          <a:xfrm>
            <a:off x="1125865" y="4498020"/>
            <a:ext cx="18036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목적</a:t>
            </a:r>
            <a:r>
              <a:rPr lang="en-US" altLang="ko-KR" sz="5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5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사용기간</a:t>
            </a:r>
            <a:r>
              <a:rPr lang="en-US" altLang="ko-KR" sz="5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5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수 등을 함께 작성해주시면 </a:t>
            </a:r>
            <a:br>
              <a:rPr lang="en-US" altLang="ko-KR" sz="5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5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빠른 회신에 도움이 됩니다</a:t>
            </a:r>
            <a:r>
              <a:rPr lang="en-US" altLang="ko-KR" sz="5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500" b="0" dirty="0" err="1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래픽 32" descr="오른쪽 캐럿 윤곽선">
            <a:extLst>
              <a:ext uri="{FF2B5EF4-FFF2-40B4-BE49-F238E27FC236}">
                <a16:creationId xmlns:a16="http://schemas.microsoft.com/office/drawing/2014/main" id="{48E68C74-E0F1-4A53-9234-E7520B1561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701364" y="4170857"/>
            <a:ext cx="112586" cy="11258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742A752-4204-4908-9A0B-CA2FE717A646}"/>
              </a:ext>
            </a:extLst>
          </p:cNvPr>
          <p:cNvSpPr txBox="1"/>
          <p:nvPr/>
        </p:nvSpPr>
        <p:spPr>
          <a:xfrm>
            <a:off x="1129858" y="4137001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657199C-9FE5-4005-8993-747C0FD857A9}"/>
              </a:ext>
            </a:extLst>
          </p:cNvPr>
          <p:cNvSpPr/>
          <p:nvPr/>
        </p:nvSpPr>
        <p:spPr bwMode="auto">
          <a:xfrm>
            <a:off x="1060719" y="4032625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3689EB6-3A63-4E54-93CD-30AEAC791E34}"/>
              </a:ext>
            </a:extLst>
          </p:cNvPr>
          <p:cNvSpPr/>
          <p:nvPr/>
        </p:nvSpPr>
        <p:spPr bwMode="auto">
          <a:xfrm>
            <a:off x="1064774" y="4426012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7" name="물결 36">
            <a:extLst>
              <a:ext uri="{FF2B5EF4-FFF2-40B4-BE49-F238E27FC236}">
                <a16:creationId xmlns:a16="http://schemas.microsoft.com/office/drawing/2014/main" id="{2B20B12B-0841-41A1-A463-73A1CE94C1BE}"/>
              </a:ext>
            </a:extLst>
          </p:cNvPr>
          <p:cNvSpPr/>
          <p:nvPr/>
        </p:nvSpPr>
        <p:spPr bwMode="auto">
          <a:xfrm>
            <a:off x="482485" y="5590418"/>
            <a:ext cx="2617519" cy="154142"/>
          </a:xfrm>
          <a:prstGeom prst="wav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65AA2A6-737B-4685-ABB5-69E9CCBD1C48}"/>
              </a:ext>
            </a:extLst>
          </p:cNvPr>
          <p:cNvSpPr/>
          <p:nvPr/>
        </p:nvSpPr>
        <p:spPr bwMode="auto">
          <a:xfrm>
            <a:off x="3643446" y="1644922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3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B32376-71BF-47A5-8C80-E0EED26606F1}"/>
              </a:ext>
            </a:extLst>
          </p:cNvPr>
          <p:cNvSpPr txBox="1"/>
          <p:nvPr/>
        </p:nvSpPr>
        <p:spPr>
          <a:xfrm>
            <a:off x="3727581" y="1618119"/>
            <a:ext cx="7008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고객 정보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1909C86-AB1F-471C-8B4B-45E819F67A62}"/>
              </a:ext>
            </a:extLst>
          </p:cNvPr>
          <p:cNvCxnSpPr>
            <a:cxnSpLocks/>
          </p:cNvCxnSpPr>
          <p:nvPr/>
        </p:nvCxnSpPr>
        <p:spPr bwMode="auto">
          <a:xfrm>
            <a:off x="3655574" y="1885826"/>
            <a:ext cx="259228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제목 3">
            <a:extLst>
              <a:ext uri="{FF2B5EF4-FFF2-40B4-BE49-F238E27FC236}">
                <a16:creationId xmlns:a16="http://schemas.microsoft.com/office/drawing/2014/main" id="{F4E4262A-78B8-4827-98DC-CF3BF43F9420}"/>
              </a:ext>
            </a:extLst>
          </p:cNvPr>
          <p:cNvSpPr txBox="1">
            <a:spLocks/>
          </p:cNvSpPr>
          <p:nvPr/>
        </p:nvSpPr>
        <p:spPr>
          <a:xfrm>
            <a:off x="3636326" y="1968868"/>
            <a:ext cx="792088" cy="220993"/>
          </a:xfrm>
          <a:prstGeom prst="round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00" b="1" dirty="0">
                <a:latin typeface="+mj-ea"/>
              </a:rPr>
              <a:t>이름</a:t>
            </a:r>
            <a:r>
              <a:rPr lang="en-US" altLang="ko-KR" sz="500" b="1" dirty="0">
                <a:latin typeface="+mj-ea"/>
              </a:rPr>
              <a:t>(</a:t>
            </a:r>
            <a:r>
              <a:rPr lang="ko-KR" altLang="en-US" sz="500" b="1" dirty="0">
                <a:latin typeface="+mj-ea"/>
              </a:rPr>
              <a:t>기업명</a:t>
            </a:r>
            <a:r>
              <a:rPr lang="en-US" altLang="ko-KR" sz="500" b="1" dirty="0">
                <a:latin typeface="+mj-ea"/>
              </a:rPr>
              <a:t>)*</a:t>
            </a:r>
            <a:endParaRPr lang="ko-KR" altLang="en-US" sz="500" b="1" dirty="0">
              <a:latin typeface="+mj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2085F5B-7AEC-42C2-9F2D-70522B3B123C}"/>
              </a:ext>
            </a:extLst>
          </p:cNvPr>
          <p:cNvSpPr/>
          <p:nvPr/>
        </p:nvSpPr>
        <p:spPr>
          <a:xfrm>
            <a:off x="4324421" y="1984466"/>
            <a:ext cx="1656183" cy="2420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FA1161-B385-46A2-A88F-59FA6BFDF290}"/>
              </a:ext>
            </a:extLst>
          </p:cNvPr>
          <p:cNvSpPr txBox="1"/>
          <p:nvPr/>
        </p:nvSpPr>
        <p:spPr>
          <a:xfrm>
            <a:off x="4324418" y="2020584"/>
            <a:ext cx="144302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고객님의 성함 혹은 기업명을 입력해주세요</a:t>
            </a:r>
            <a:r>
              <a:rPr lang="en-US" altLang="ko-KR" sz="5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500" b="0" dirty="0" err="1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제목 3">
            <a:extLst>
              <a:ext uri="{FF2B5EF4-FFF2-40B4-BE49-F238E27FC236}">
                <a16:creationId xmlns:a16="http://schemas.microsoft.com/office/drawing/2014/main" id="{9FB915A1-2E30-42D3-9398-F4DBE9BDDFF5}"/>
              </a:ext>
            </a:extLst>
          </p:cNvPr>
          <p:cNvSpPr txBox="1">
            <a:spLocks/>
          </p:cNvSpPr>
          <p:nvPr/>
        </p:nvSpPr>
        <p:spPr>
          <a:xfrm>
            <a:off x="3601604" y="2289162"/>
            <a:ext cx="792088" cy="220993"/>
          </a:xfrm>
          <a:prstGeom prst="round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00" b="1" dirty="0">
                <a:latin typeface="+mj-ea"/>
              </a:rPr>
              <a:t>담당자명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75CDE63-67DF-48F3-995D-7DE630E4D69D}"/>
              </a:ext>
            </a:extLst>
          </p:cNvPr>
          <p:cNvSpPr/>
          <p:nvPr/>
        </p:nvSpPr>
        <p:spPr>
          <a:xfrm>
            <a:off x="4323956" y="2297342"/>
            <a:ext cx="1656183" cy="2420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F3DB85-A5A0-4491-AE38-5EE6F4E7FC2A}"/>
              </a:ext>
            </a:extLst>
          </p:cNvPr>
          <p:cNvSpPr txBox="1"/>
          <p:nvPr/>
        </p:nvSpPr>
        <p:spPr>
          <a:xfrm>
            <a:off x="4323953" y="2313820"/>
            <a:ext cx="144302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 고객인 경우 담당자명을 입력해주세요</a:t>
            </a:r>
            <a:r>
              <a:rPr lang="en-US" altLang="ko-KR" sz="5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500" b="0" dirty="0" err="1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제목 3">
            <a:extLst>
              <a:ext uri="{FF2B5EF4-FFF2-40B4-BE49-F238E27FC236}">
                <a16:creationId xmlns:a16="http://schemas.microsoft.com/office/drawing/2014/main" id="{4942E734-E110-4086-B03A-C117F4DED0E7}"/>
              </a:ext>
            </a:extLst>
          </p:cNvPr>
          <p:cNvSpPr txBox="1">
            <a:spLocks/>
          </p:cNvSpPr>
          <p:nvPr/>
        </p:nvSpPr>
        <p:spPr>
          <a:xfrm>
            <a:off x="3610291" y="2600249"/>
            <a:ext cx="792088" cy="220993"/>
          </a:xfrm>
          <a:prstGeom prst="round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00" b="1" dirty="0">
                <a:latin typeface="+mj-ea"/>
              </a:rPr>
              <a:t>E-Mail</a:t>
            </a:r>
            <a:r>
              <a:rPr lang="ko-KR" altLang="en-US" sz="500" b="1" dirty="0">
                <a:latin typeface="+mj-ea"/>
              </a:rPr>
              <a:t>*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A790381-DAB3-4CA5-B7ED-CECEF602EE11}"/>
              </a:ext>
            </a:extLst>
          </p:cNvPr>
          <p:cNvSpPr/>
          <p:nvPr/>
        </p:nvSpPr>
        <p:spPr>
          <a:xfrm>
            <a:off x="4320843" y="2620475"/>
            <a:ext cx="1656183" cy="2420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AF7FE7-904E-416F-97A3-47C68BD2AE04}"/>
              </a:ext>
            </a:extLst>
          </p:cNvPr>
          <p:cNvSpPr txBox="1"/>
          <p:nvPr/>
        </p:nvSpPr>
        <p:spPr>
          <a:xfrm>
            <a:off x="4297579" y="2642606"/>
            <a:ext cx="170271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답변을 회신 받을 메일 주소를 정확히 입력해주세요</a:t>
            </a:r>
            <a:r>
              <a:rPr lang="en-US" altLang="ko-KR" sz="5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500" b="0" dirty="0" err="1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DAEC34D-A2B9-4048-9711-05F1B4DACBF9}"/>
              </a:ext>
            </a:extLst>
          </p:cNvPr>
          <p:cNvSpPr/>
          <p:nvPr/>
        </p:nvSpPr>
        <p:spPr bwMode="auto">
          <a:xfrm>
            <a:off x="3643446" y="3242886"/>
            <a:ext cx="2617520" cy="239931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5971F3F-41E5-4503-90BB-F9F2FDFD6411}"/>
              </a:ext>
            </a:extLst>
          </p:cNvPr>
          <p:cNvSpPr/>
          <p:nvPr/>
        </p:nvSpPr>
        <p:spPr bwMode="auto">
          <a:xfrm>
            <a:off x="3656454" y="2955376"/>
            <a:ext cx="2592286" cy="25502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2" name="제목 3">
            <a:extLst>
              <a:ext uri="{FF2B5EF4-FFF2-40B4-BE49-F238E27FC236}">
                <a16:creationId xmlns:a16="http://schemas.microsoft.com/office/drawing/2014/main" id="{9E354F1D-225A-4A14-9067-E5F5BB07F366}"/>
              </a:ext>
            </a:extLst>
          </p:cNvPr>
          <p:cNvSpPr txBox="1">
            <a:spLocks/>
          </p:cNvSpPr>
          <p:nvPr/>
        </p:nvSpPr>
        <p:spPr>
          <a:xfrm>
            <a:off x="3607404" y="2931035"/>
            <a:ext cx="792088" cy="220993"/>
          </a:xfrm>
          <a:prstGeom prst="round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00" b="1" dirty="0">
                <a:latin typeface="+mj-ea"/>
              </a:rPr>
              <a:t>전화번호</a:t>
            </a:r>
            <a:r>
              <a:rPr lang="en-US" altLang="ko-KR" sz="500" b="1" dirty="0">
                <a:latin typeface="+mj-ea"/>
              </a:rPr>
              <a:t>*</a:t>
            </a:r>
            <a:endParaRPr lang="ko-KR" altLang="en-US" sz="500" b="1" dirty="0">
              <a:latin typeface="+mj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0A497C5-17EF-44CF-BB88-FFE8ECE079BA}"/>
              </a:ext>
            </a:extLst>
          </p:cNvPr>
          <p:cNvSpPr/>
          <p:nvPr/>
        </p:nvSpPr>
        <p:spPr>
          <a:xfrm>
            <a:off x="4320843" y="2937694"/>
            <a:ext cx="1656183" cy="2420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EB0AF7D-0E36-4096-ACAD-7EDC26B7BCAE}"/>
              </a:ext>
            </a:extLst>
          </p:cNvPr>
          <p:cNvSpPr txBox="1"/>
          <p:nvPr/>
        </p:nvSpPr>
        <p:spPr>
          <a:xfrm>
            <a:off x="4297579" y="2960262"/>
            <a:ext cx="92685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전화번호를 입력해주세요</a:t>
            </a:r>
            <a:r>
              <a:rPr lang="en-US" altLang="ko-KR" sz="5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500" b="0" dirty="0" err="1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4640445-729A-4424-8B5E-1EBA44948549}"/>
              </a:ext>
            </a:extLst>
          </p:cNvPr>
          <p:cNvSpPr txBox="1"/>
          <p:nvPr/>
        </p:nvSpPr>
        <p:spPr>
          <a:xfrm>
            <a:off x="3741281" y="3356992"/>
            <a:ext cx="13756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수집 및 이용 동의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7FA2864-6C32-438B-9534-4F0D7C38C91F}"/>
              </a:ext>
            </a:extLst>
          </p:cNvPr>
          <p:cNvCxnSpPr>
            <a:cxnSpLocks/>
          </p:cNvCxnSpPr>
          <p:nvPr/>
        </p:nvCxnSpPr>
        <p:spPr bwMode="auto">
          <a:xfrm>
            <a:off x="3656289" y="3645718"/>
            <a:ext cx="259228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0CA3B1E-7682-4388-8BB5-BE9CAEF4A2E1}"/>
              </a:ext>
            </a:extLst>
          </p:cNvPr>
          <p:cNvSpPr/>
          <p:nvPr/>
        </p:nvSpPr>
        <p:spPr>
          <a:xfrm>
            <a:off x="3749329" y="3749780"/>
            <a:ext cx="2427240" cy="7156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A4060F7-8741-40F4-BE08-8208DB376603}"/>
              </a:ext>
            </a:extLst>
          </p:cNvPr>
          <p:cNvSpPr txBox="1"/>
          <p:nvPr/>
        </p:nvSpPr>
        <p:spPr>
          <a:xfrm>
            <a:off x="3798912" y="375960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이용자가 제공한 모든 정보는 다음의 목적을 위해 활용하며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 목적 이외의 용도로는 사용되지 않습니다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목적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등록에 따른 연락처 정보 확인</a:t>
            </a:r>
            <a:b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기업명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담당자명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E-Mail,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b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보유기간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답변 서비스를 위해 검토 완료 후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개월 간 보관하며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이후 해당 정보를 지체없이 파기합니다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 정보 수집에 대한 동의를 거부할 권리가 있으며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동의 거부 시에는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AD0FFD8-C89B-417D-9380-59E300752B20}"/>
              </a:ext>
            </a:extLst>
          </p:cNvPr>
          <p:cNvCxnSpPr>
            <a:cxnSpLocks/>
          </p:cNvCxnSpPr>
          <p:nvPr/>
        </p:nvCxnSpPr>
        <p:spPr bwMode="auto">
          <a:xfrm>
            <a:off x="6104561" y="3792160"/>
            <a:ext cx="0" cy="50678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BD46537-E4E3-43E6-AD63-B981646104AC}"/>
              </a:ext>
            </a:extLst>
          </p:cNvPr>
          <p:cNvSpPr txBox="1"/>
          <p:nvPr/>
        </p:nvSpPr>
        <p:spPr>
          <a:xfrm>
            <a:off x="3749329" y="4516029"/>
            <a:ext cx="13372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□ 개인정보 수집 및 이용에 동의합니다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500" b="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254D4E79-E254-4E36-9544-2C9E53F239A7}"/>
              </a:ext>
            </a:extLst>
          </p:cNvPr>
          <p:cNvSpPr/>
          <p:nvPr/>
        </p:nvSpPr>
        <p:spPr bwMode="auto">
          <a:xfrm>
            <a:off x="4737817" y="4771890"/>
            <a:ext cx="450263" cy="16927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제출하기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846D3BA5-B6F2-48E4-BA08-34D25EA40038}"/>
              </a:ext>
            </a:extLst>
          </p:cNvPr>
          <p:cNvSpPr/>
          <p:nvPr/>
        </p:nvSpPr>
        <p:spPr bwMode="auto">
          <a:xfrm>
            <a:off x="3699746" y="3694254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4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4021E559-71F7-4F6A-A9F9-333BA465FE94}"/>
              </a:ext>
            </a:extLst>
          </p:cNvPr>
          <p:cNvSpPr/>
          <p:nvPr/>
        </p:nvSpPr>
        <p:spPr bwMode="auto">
          <a:xfrm>
            <a:off x="3669296" y="4416765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solidFill>
                  <a:schemeClr val="bg1"/>
                </a:solidFill>
                <a:latin typeface="+mn-ea"/>
                <a:ea typeface="+mn-ea"/>
              </a:rPr>
              <a:t>4</a:t>
            </a:r>
            <a: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-1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31AE53B1-2063-48DE-9B4E-4E657103AAE1}"/>
              </a:ext>
            </a:extLst>
          </p:cNvPr>
          <p:cNvSpPr/>
          <p:nvPr/>
        </p:nvSpPr>
        <p:spPr bwMode="auto">
          <a:xfrm>
            <a:off x="4665809" y="4712685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5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42EFF92-B97C-4B59-8BB4-95DCB21F20EC}"/>
              </a:ext>
            </a:extLst>
          </p:cNvPr>
          <p:cNvSpPr/>
          <p:nvPr/>
        </p:nvSpPr>
        <p:spPr>
          <a:xfrm>
            <a:off x="3646034" y="5520668"/>
            <a:ext cx="2611364" cy="284596"/>
          </a:xfrm>
          <a:prstGeom prst="rect">
            <a:avLst/>
          </a:prstGeom>
          <a:solidFill>
            <a:srgbClr val="292929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j-ea"/>
                <a:ea typeface="+mj-ea"/>
              </a:rPr>
              <a:t>Footer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8" name="물결 67">
            <a:extLst>
              <a:ext uri="{FF2B5EF4-FFF2-40B4-BE49-F238E27FC236}">
                <a16:creationId xmlns:a16="http://schemas.microsoft.com/office/drawing/2014/main" id="{33C59402-AC3B-47C9-9377-7F282BA9753C}"/>
              </a:ext>
            </a:extLst>
          </p:cNvPr>
          <p:cNvSpPr/>
          <p:nvPr/>
        </p:nvSpPr>
        <p:spPr bwMode="auto">
          <a:xfrm>
            <a:off x="3643446" y="1340768"/>
            <a:ext cx="2617519" cy="154142"/>
          </a:xfrm>
          <a:prstGeom prst="wav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graphicFrame>
        <p:nvGraphicFramePr>
          <p:cNvPr id="70" name="Group 100">
            <a:extLst>
              <a:ext uri="{FF2B5EF4-FFF2-40B4-BE49-F238E27FC236}">
                <a16:creationId xmlns:a16="http://schemas.microsoft.com/office/drawing/2014/main" id="{12ED5C75-73F2-4047-9DFF-F39C7D9F0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821237"/>
              </p:ext>
            </p:extLst>
          </p:nvPr>
        </p:nvGraphicFramePr>
        <p:xfrm>
          <a:off x="7040438" y="980728"/>
          <a:ext cx="2719513" cy="1110112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고객문의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문구 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4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문의 절차 안내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  <a:tr h="1884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문의유형 </a:t>
                      </a:r>
                      <a:r>
                        <a:rPr kumimoji="1" lang="ko-KR" altLang="en-US" sz="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셀렉박스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default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는 선택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카테고리 논의 필요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해당 기능 불필요시 삭제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952076"/>
                  </a:ext>
                </a:extLst>
              </a:tr>
              <a:tr h="1884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문의 내용 인풋박스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플레이스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홀더 문구 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786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557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7E496DC-A59C-4685-A12A-237753E8FE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19790" y="3097610"/>
            <a:ext cx="5063257" cy="662782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2800" dirty="0">
                <a:latin typeface="+mn-ea"/>
                <a:ea typeface="+mn-ea"/>
              </a:rPr>
              <a:t>- End of Document - </a:t>
            </a:r>
            <a:endParaRPr lang="ko-KR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5407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F0ADF29-4363-42AA-8B8B-5C79DBD7D9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화면설계서 </a:t>
            </a:r>
            <a:r>
              <a:rPr lang="en-US" altLang="ko-KR" dirty="0"/>
              <a:t>(Mobile)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12CA88-9662-4F35-A50B-05BF49741B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정보 구조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DC6307-BE8E-4829-8802-C02DF9EA7E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121933-8BD3-4434-93DD-2F4F7CD3A5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379877-AAA6-4176-9FF9-5DD0A41F95DB}"/>
              </a:ext>
            </a:extLst>
          </p:cNvPr>
          <p:cNvSpPr/>
          <p:nvPr/>
        </p:nvSpPr>
        <p:spPr bwMode="auto">
          <a:xfrm>
            <a:off x="1689564" y="3322239"/>
            <a:ext cx="626104" cy="293152"/>
          </a:xfrm>
          <a:prstGeom prst="rect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b="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메인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B1C9D7-DD56-47B8-B028-8E471291C7B5}"/>
              </a:ext>
            </a:extLst>
          </p:cNvPr>
          <p:cNvSpPr/>
          <p:nvPr/>
        </p:nvSpPr>
        <p:spPr bwMode="auto">
          <a:xfrm>
            <a:off x="3525702" y="1795808"/>
            <a:ext cx="626104" cy="293152"/>
          </a:xfrm>
          <a:prstGeom prst="rect">
            <a:avLst/>
          </a:prstGeom>
          <a:solidFill>
            <a:schemeClr val="accent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b="0" dirty="0" err="1">
                <a:latin typeface="나눔고딕" pitchFamily="2" charset="-127"/>
                <a:ea typeface="나눔고딕" pitchFamily="2" charset="-127"/>
              </a:rPr>
              <a:t>인텔리빅스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effectLst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F9F83D-C354-41ED-8839-33F8C5A09DFB}"/>
              </a:ext>
            </a:extLst>
          </p:cNvPr>
          <p:cNvSpPr/>
          <p:nvPr/>
        </p:nvSpPr>
        <p:spPr bwMode="auto">
          <a:xfrm>
            <a:off x="3525702" y="3482878"/>
            <a:ext cx="626104" cy="293152"/>
          </a:xfrm>
          <a:prstGeom prst="rect">
            <a:avLst/>
          </a:prstGeom>
          <a:solidFill>
            <a:schemeClr val="accent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b="0" dirty="0">
                <a:latin typeface="나눔고딕" pitchFamily="2" charset="-127"/>
                <a:ea typeface="나눔고딕" pitchFamily="2" charset="-127"/>
              </a:rPr>
              <a:t>기술과 제품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effectLst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AA54E9-1184-4FB0-A63A-0F12E7E4AAEF}"/>
              </a:ext>
            </a:extLst>
          </p:cNvPr>
          <p:cNvSpPr/>
          <p:nvPr/>
        </p:nvSpPr>
        <p:spPr bwMode="auto">
          <a:xfrm>
            <a:off x="5253894" y="1795808"/>
            <a:ext cx="626104" cy="293152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b="0" dirty="0">
                <a:latin typeface="나눔고딕" pitchFamily="2" charset="-127"/>
                <a:ea typeface="나눔고딕" pitchFamily="2" charset="-127"/>
              </a:rPr>
              <a:t>사업분야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effectLst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E2D045-9578-4D59-996D-B62B693092B4}"/>
              </a:ext>
            </a:extLst>
          </p:cNvPr>
          <p:cNvSpPr/>
          <p:nvPr/>
        </p:nvSpPr>
        <p:spPr bwMode="auto">
          <a:xfrm>
            <a:off x="3525702" y="4036607"/>
            <a:ext cx="626104" cy="293152"/>
          </a:xfrm>
          <a:prstGeom prst="rect">
            <a:avLst/>
          </a:prstGeom>
          <a:solidFill>
            <a:schemeClr val="accent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b="0" dirty="0" err="1">
                <a:latin typeface="나눔고딕" pitchFamily="2" charset="-127"/>
                <a:ea typeface="나눔고딕" pitchFamily="2" charset="-127"/>
              </a:rPr>
              <a:t>뉴스룸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effectLst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87CBFF-BF18-4795-A743-A858E397F039}"/>
              </a:ext>
            </a:extLst>
          </p:cNvPr>
          <p:cNvSpPr/>
          <p:nvPr/>
        </p:nvSpPr>
        <p:spPr bwMode="auto">
          <a:xfrm>
            <a:off x="3526995" y="4586744"/>
            <a:ext cx="626104" cy="293152"/>
          </a:xfrm>
          <a:prstGeom prst="rect">
            <a:avLst/>
          </a:prstGeom>
          <a:solidFill>
            <a:schemeClr val="accent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b="0" dirty="0">
                <a:latin typeface="나눔고딕" pitchFamily="2" charset="-127"/>
                <a:ea typeface="나눔고딕" pitchFamily="2" charset="-127"/>
              </a:rPr>
              <a:t>인재채용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effectLst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E36F55-02F8-48D9-9A56-E0FB0B8350EA}"/>
              </a:ext>
            </a:extLst>
          </p:cNvPr>
          <p:cNvSpPr/>
          <p:nvPr/>
        </p:nvSpPr>
        <p:spPr bwMode="auto">
          <a:xfrm>
            <a:off x="4389798" y="1795808"/>
            <a:ext cx="626104" cy="293152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기업정보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B1DAC7-61E4-472B-88C7-A0E9247C8568}"/>
              </a:ext>
            </a:extLst>
          </p:cNvPr>
          <p:cNvSpPr/>
          <p:nvPr/>
        </p:nvSpPr>
        <p:spPr bwMode="auto">
          <a:xfrm>
            <a:off x="6117990" y="1795808"/>
            <a:ext cx="626104" cy="293152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b="0" dirty="0">
                <a:latin typeface="나눔고딕" pitchFamily="2" charset="-127"/>
                <a:ea typeface="나눔고딕" pitchFamily="2" charset="-127"/>
              </a:rPr>
              <a:t>공지사항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effectLst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BA2DF00-430E-464D-A715-D4E1143D84DF}"/>
              </a:ext>
            </a:extLst>
          </p:cNvPr>
          <p:cNvSpPr/>
          <p:nvPr/>
        </p:nvSpPr>
        <p:spPr bwMode="auto">
          <a:xfrm>
            <a:off x="4389798" y="3474306"/>
            <a:ext cx="626104" cy="293152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기술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10929A-1113-4AEF-B0EE-3BD8C764C8E3}"/>
              </a:ext>
            </a:extLst>
          </p:cNvPr>
          <p:cNvSpPr/>
          <p:nvPr/>
        </p:nvSpPr>
        <p:spPr bwMode="auto">
          <a:xfrm>
            <a:off x="5253894" y="3468815"/>
            <a:ext cx="626104" cy="293152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제품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B4D7C3-C2A9-49F9-A2B8-BAEA950FB70D}"/>
              </a:ext>
            </a:extLst>
          </p:cNvPr>
          <p:cNvSpPr/>
          <p:nvPr/>
        </p:nvSpPr>
        <p:spPr bwMode="auto">
          <a:xfrm>
            <a:off x="5253894" y="2161237"/>
            <a:ext cx="626104" cy="13862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영상 보안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effectLst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37D6C9-6EDF-44A7-A8CF-A5E51ACCC958}"/>
              </a:ext>
            </a:extLst>
          </p:cNvPr>
          <p:cNvSpPr/>
          <p:nvPr/>
        </p:nvSpPr>
        <p:spPr bwMode="auto">
          <a:xfrm>
            <a:off x="5253894" y="2372141"/>
            <a:ext cx="626104" cy="13862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b="0">
                <a:latin typeface="나눔고딕" pitchFamily="2" charset="-127"/>
                <a:ea typeface="나눔고딕" pitchFamily="2" charset="-127"/>
              </a:rPr>
              <a:t>산업 안전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effectLst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3E842CC-813D-4DD4-B5D6-FBF1F247D524}"/>
              </a:ext>
            </a:extLst>
          </p:cNvPr>
          <p:cNvSpPr/>
          <p:nvPr/>
        </p:nvSpPr>
        <p:spPr bwMode="auto">
          <a:xfrm>
            <a:off x="5253894" y="2580664"/>
            <a:ext cx="626104" cy="13862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b="0">
                <a:latin typeface="나눔고딕" pitchFamily="2" charset="-127"/>
                <a:ea typeface="나눔고딕" pitchFamily="2" charset="-127"/>
              </a:rPr>
              <a:t>교통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effectLst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F5BBE8B-A49B-4C37-8F58-C411C0EAD45A}"/>
              </a:ext>
            </a:extLst>
          </p:cNvPr>
          <p:cNvSpPr/>
          <p:nvPr/>
        </p:nvSpPr>
        <p:spPr bwMode="auto">
          <a:xfrm>
            <a:off x="5253894" y="2793485"/>
            <a:ext cx="626104" cy="13340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0" dirty="0">
                <a:latin typeface="나눔고딕" pitchFamily="2" charset="-127"/>
                <a:ea typeface="나눔고딕" pitchFamily="2" charset="-127"/>
              </a:rPr>
              <a:t>BI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effectLst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ED4D318-874B-4FE6-81F4-AF8F1C1A42C9}"/>
              </a:ext>
            </a:extLst>
          </p:cNvPr>
          <p:cNvSpPr/>
          <p:nvPr/>
        </p:nvSpPr>
        <p:spPr bwMode="auto">
          <a:xfrm>
            <a:off x="5253894" y="2996377"/>
            <a:ext cx="626104" cy="13340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0" dirty="0">
                <a:latin typeface="나눔고딕" pitchFamily="2" charset="-127"/>
                <a:ea typeface="나눔고딕" pitchFamily="2" charset="-127"/>
              </a:rPr>
              <a:t>AI Farm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effectLst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59E8E6-8DD5-4393-87A3-9513361C7624}"/>
              </a:ext>
            </a:extLst>
          </p:cNvPr>
          <p:cNvSpPr/>
          <p:nvPr/>
        </p:nvSpPr>
        <p:spPr bwMode="auto">
          <a:xfrm>
            <a:off x="5253894" y="3207747"/>
            <a:ext cx="626104" cy="13340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b="0" dirty="0">
                <a:latin typeface="나눔고딕" pitchFamily="2" charset="-127"/>
                <a:ea typeface="나눔고딕" pitchFamily="2" charset="-127"/>
              </a:rPr>
              <a:t>네트워크 장비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effectLst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F2A6988-A700-43C7-AB34-506337559D7B}"/>
              </a:ext>
            </a:extLst>
          </p:cNvPr>
          <p:cNvSpPr/>
          <p:nvPr/>
        </p:nvSpPr>
        <p:spPr bwMode="auto">
          <a:xfrm>
            <a:off x="3525702" y="5142428"/>
            <a:ext cx="626104" cy="293152"/>
          </a:xfrm>
          <a:prstGeom prst="rect">
            <a:avLst/>
          </a:prstGeom>
          <a:solidFill>
            <a:schemeClr val="accent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고객문의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A073F9E-C61E-428B-950B-64CCBEBB8C21}"/>
              </a:ext>
            </a:extLst>
          </p:cNvPr>
          <p:cNvSpPr/>
          <p:nvPr/>
        </p:nvSpPr>
        <p:spPr bwMode="auto">
          <a:xfrm>
            <a:off x="4389798" y="2370128"/>
            <a:ext cx="626104" cy="13862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CEO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의 말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DBE09FD-BD47-4821-BEF0-AE09506A2E0A}"/>
              </a:ext>
            </a:extLst>
          </p:cNvPr>
          <p:cNvSpPr/>
          <p:nvPr/>
        </p:nvSpPr>
        <p:spPr bwMode="auto">
          <a:xfrm>
            <a:off x="4389798" y="2581032"/>
            <a:ext cx="626104" cy="13862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연혁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effectLst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9132C02-5586-4254-9B13-552256401BE4}"/>
              </a:ext>
            </a:extLst>
          </p:cNvPr>
          <p:cNvSpPr/>
          <p:nvPr/>
        </p:nvSpPr>
        <p:spPr bwMode="auto">
          <a:xfrm>
            <a:off x="4389798" y="2789556"/>
            <a:ext cx="626104" cy="13862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b="0" dirty="0">
                <a:latin typeface="나눔고딕" pitchFamily="2" charset="-127"/>
                <a:ea typeface="나눔고딕" pitchFamily="2" charset="-127"/>
              </a:rPr>
              <a:t>인증 및 수상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effectLst/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E721924-EB4F-4FFA-8894-C3C04D0F755A}"/>
              </a:ext>
            </a:extLst>
          </p:cNvPr>
          <p:cNvCxnSpPr>
            <a:stCxn id="6" idx="3"/>
          </p:cNvCxnSpPr>
          <p:nvPr/>
        </p:nvCxnSpPr>
        <p:spPr bwMode="auto">
          <a:xfrm>
            <a:off x="2315668" y="3468815"/>
            <a:ext cx="26027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EC34840-24E9-44BE-B702-DCAF1EB3CDB1}"/>
              </a:ext>
            </a:extLst>
          </p:cNvPr>
          <p:cNvCxnSpPr>
            <a:cxnSpLocks/>
          </p:cNvCxnSpPr>
          <p:nvPr/>
        </p:nvCxnSpPr>
        <p:spPr bwMode="auto">
          <a:xfrm>
            <a:off x="2575942" y="1916832"/>
            <a:ext cx="0" cy="33843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BF54F67-89D4-4769-98C9-009A94DBB719}"/>
              </a:ext>
            </a:extLst>
          </p:cNvPr>
          <p:cNvCxnSpPr>
            <a:endCxn id="7" idx="1"/>
          </p:cNvCxnSpPr>
          <p:nvPr/>
        </p:nvCxnSpPr>
        <p:spPr bwMode="auto">
          <a:xfrm>
            <a:off x="2575942" y="1916832"/>
            <a:ext cx="94976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2C6CCCC-DA4C-4B94-ABB2-064166B11F0C}"/>
              </a:ext>
            </a:extLst>
          </p:cNvPr>
          <p:cNvCxnSpPr/>
          <p:nvPr/>
        </p:nvCxnSpPr>
        <p:spPr bwMode="auto">
          <a:xfrm>
            <a:off x="2575942" y="5301208"/>
            <a:ext cx="94976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31FB90B-392B-42C4-B05A-4933F91C6138}"/>
              </a:ext>
            </a:extLst>
          </p:cNvPr>
          <p:cNvCxnSpPr/>
          <p:nvPr/>
        </p:nvCxnSpPr>
        <p:spPr bwMode="auto">
          <a:xfrm>
            <a:off x="2575942" y="3615391"/>
            <a:ext cx="94976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106CA96-A479-4152-A136-BD197D09D8DE}"/>
              </a:ext>
            </a:extLst>
          </p:cNvPr>
          <p:cNvCxnSpPr/>
          <p:nvPr/>
        </p:nvCxnSpPr>
        <p:spPr bwMode="auto">
          <a:xfrm>
            <a:off x="2575942" y="4221088"/>
            <a:ext cx="94976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DD61627-4D1E-451E-8318-5A749C79FA93}"/>
              </a:ext>
            </a:extLst>
          </p:cNvPr>
          <p:cNvCxnSpPr/>
          <p:nvPr/>
        </p:nvCxnSpPr>
        <p:spPr bwMode="auto">
          <a:xfrm>
            <a:off x="2575942" y="4725144"/>
            <a:ext cx="94976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4C3D090-3CC2-44DB-B26B-A9FC8E271F64}"/>
              </a:ext>
            </a:extLst>
          </p:cNvPr>
          <p:cNvCxnSpPr>
            <a:stCxn id="7" idx="3"/>
            <a:endCxn id="12" idx="1"/>
          </p:cNvCxnSpPr>
          <p:nvPr/>
        </p:nvCxnSpPr>
        <p:spPr bwMode="auto">
          <a:xfrm>
            <a:off x="4151806" y="1942384"/>
            <a:ext cx="23799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65E5CD2A-1605-4F22-8587-FE55CFD46006}"/>
              </a:ext>
            </a:extLst>
          </p:cNvPr>
          <p:cNvCxnSpPr/>
          <p:nvPr/>
        </p:nvCxnSpPr>
        <p:spPr bwMode="auto">
          <a:xfrm>
            <a:off x="5015902" y="1948796"/>
            <a:ext cx="23799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A5BA761-AD9B-416D-BCC9-3B62541E6952}"/>
              </a:ext>
            </a:extLst>
          </p:cNvPr>
          <p:cNvCxnSpPr/>
          <p:nvPr/>
        </p:nvCxnSpPr>
        <p:spPr bwMode="auto">
          <a:xfrm>
            <a:off x="5879998" y="1942384"/>
            <a:ext cx="23799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E39ECE2D-84BD-4477-8FBB-C8C4C4F88164}"/>
              </a:ext>
            </a:extLst>
          </p:cNvPr>
          <p:cNvCxnSpPr/>
          <p:nvPr/>
        </p:nvCxnSpPr>
        <p:spPr bwMode="auto">
          <a:xfrm>
            <a:off x="4151806" y="3615904"/>
            <a:ext cx="23799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E51E170-FE9D-4A93-AF32-67B05D533D3C}"/>
              </a:ext>
            </a:extLst>
          </p:cNvPr>
          <p:cNvCxnSpPr/>
          <p:nvPr/>
        </p:nvCxnSpPr>
        <p:spPr bwMode="auto">
          <a:xfrm>
            <a:off x="5015902" y="3622316"/>
            <a:ext cx="23799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AE611A4-4C71-40ED-971F-ED45C6581F84}"/>
              </a:ext>
            </a:extLst>
          </p:cNvPr>
          <p:cNvSpPr/>
          <p:nvPr/>
        </p:nvSpPr>
        <p:spPr bwMode="auto">
          <a:xfrm>
            <a:off x="4389798" y="2159221"/>
            <a:ext cx="626104" cy="15530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err="1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인텔리빅스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 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08378C8-CA28-47D8-93D4-9C3C0333C3C3}"/>
              </a:ext>
            </a:extLst>
          </p:cNvPr>
          <p:cNvSpPr/>
          <p:nvPr/>
        </p:nvSpPr>
        <p:spPr bwMode="auto">
          <a:xfrm>
            <a:off x="4389798" y="4590095"/>
            <a:ext cx="626104" cy="293152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err="1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인재상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effectLst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E5D6E56-2AA7-4434-AC3D-27DCC8022A7F}"/>
              </a:ext>
            </a:extLst>
          </p:cNvPr>
          <p:cNvSpPr/>
          <p:nvPr/>
        </p:nvSpPr>
        <p:spPr bwMode="auto">
          <a:xfrm>
            <a:off x="5253894" y="4584604"/>
            <a:ext cx="626104" cy="293152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기업문화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AA5A5D3-EA5C-4C5E-B9C1-1DCD55B22778}"/>
              </a:ext>
            </a:extLst>
          </p:cNvPr>
          <p:cNvCxnSpPr/>
          <p:nvPr/>
        </p:nvCxnSpPr>
        <p:spPr bwMode="auto">
          <a:xfrm>
            <a:off x="4151806" y="4731693"/>
            <a:ext cx="23799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CA735DF-384C-4D8E-8E4A-EC303E5DB48F}"/>
              </a:ext>
            </a:extLst>
          </p:cNvPr>
          <p:cNvCxnSpPr/>
          <p:nvPr/>
        </p:nvCxnSpPr>
        <p:spPr bwMode="auto">
          <a:xfrm>
            <a:off x="5015902" y="4738105"/>
            <a:ext cx="23799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11809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Common UI</a:t>
            </a:r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내에서 공통 적용되는 </a:t>
            </a:r>
            <a:r>
              <a:rPr lang="en-US" altLang="ko-KR" dirty="0"/>
              <a:t>UI </a:t>
            </a:r>
            <a:r>
              <a:rPr lang="ko-KR" altLang="en-US" dirty="0"/>
              <a:t>요소 정의</a:t>
            </a:r>
          </a:p>
        </p:txBody>
      </p:sp>
    </p:spTree>
    <p:extLst>
      <p:ext uri="{BB962C8B-B14F-4D97-AF65-F5344CB8AC3E}">
        <p14:creationId xmlns:p14="http://schemas.microsoft.com/office/powerpoint/2010/main" val="248439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FFD481F-6535-4C1D-9FC3-1208AE405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공통 정의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B32FACD-0ECD-4C05-BA02-58BC50FADF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  <a:r>
              <a:rPr lang="en-US" altLang="ko-KR" dirty="0"/>
              <a:t>, </a:t>
            </a:r>
            <a:r>
              <a:rPr lang="ko-KR" altLang="en-US" dirty="0"/>
              <a:t>전체 메뉴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AFE0174-BBA7-48CB-87C6-4CC31F1616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F027BA8-0158-423F-B273-32B504408F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D5D5E01-7F56-4117-95D3-AFD27B1C58AB}"/>
              </a:ext>
            </a:extLst>
          </p:cNvPr>
          <p:cNvSpPr txBox="1"/>
          <p:nvPr/>
        </p:nvSpPr>
        <p:spPr>
          <a:xfrm>
            <a:off x="1362390" y="4981347"/>
            <a:ext cx="13901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1" dirty="0">
                <a:solidFill>
                  <a:schemeClr val="bg1"/>
                </a:solidFill>
                <a:latin typeface="+mj-ea"/>
                <a:ea typeface="+mj-ea"/>
              </a:rPr>
              <a:t>서울특별시 서초구 </a:t>
            </a:r>
            <a:r>
              <a:rPr lang="ko-KR" altLang="en-US" sz="500" b="1" dirty="0" err="1">
                <a:solidFill>
                  <a:schemeClr val="bg1"/>
                </a:solidFill>
                <a:latin typeface="+mj-ea"/>
                <a:ea typeface="+mj-ea"/>
              </a:rPr>
              <a:t>효령료</a:t>
            </a:r>
            <a: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  <a:t>34</a:t>
            </a:r>
            <a:r>
              <a:rPr lang="ko-KR" altLang="en-US" sz="500" b="1" dirty="0">
                <a:solidFill>
                  <a:schemeClr val="bg1"/>
                </a:solidFill>
                <a:latin typeface="+mj-ea"/>
                <a:ea typeface="+mj-ea"/>
              </a:rPr>
              <a:t>길 </a:t>
            </a:r>
            <a: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  <a:t>4, 6</a:t>
            </a:r>
            <a:r>
              <a:rPr lang="ko-KR" altLang="en-US" sz="500" b="1" dirty="0">
                <a:solidFill>
                  <a:schemeClr val="bg1"/>
                </a:solidFill>
                <a:latin typeface="+mj-ea"/>
                <a:ea typeface="+mj-ea"/>
              </a:rPr>
              <a:t>층</a:t>
            </a:r>
            <a:b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  <a:t>TEL: 02-581-3883 </a:t>
            </a:r>
            <a:r>
              <a:rPr lang="ko-KR" altLang="en-US" sz="500" b="1" dirty="0">
                <a:solidFill>
                  <a:schemeClr val="bg1"/>
                </a:solidFill>
                <a:latin typeface="+mj-ea"/>
                <a:ea typeface="+mj-ea"/>
              </a:rPr>
              <a:t>｜ </a:t>
            </a:r>
            <a: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  <a:t>FAX: 02-581-3886 </a:t>
            </a:r>
          </a:p>
          <a:p>
            <a:r>
              <a:rPr lang="ko-KR" altLang="en-US" sz="500" b="1" dirty="0">
                <a:solidFill>
                  <a:schemeClr val="bg1"/>
                </a:solidFill>
                <a:latin typeface="+mj-ea"/>
                <a:ea typeface="+mj-ea"/>
              </a:rPr>
              <a:t>｜ </a:t>
            </a:r>
            <a: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  <a:t>E-Mail: intellivix@intellivix.com</a:t>
            </a:r>
            <a:b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  <a:t>Copyright 2021 </a:t>
            </a:r>
            <a:r>
              <a:rPr lang="en-US" altLang="ko-KR" sz="500" b="1" dirty="0" err="1">
                <a:solidFill>
                  <a:schemeClr val="bg1"/>
                </a:solidFill>
                <a:latin typeface="+mj-ea"/>
                <a:ea typeface="+mj-ea"/>
              </a:rPr>
              <a:t>Intellivix</a:t>
            </a:r>
            <a: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  <a:t> Co., Ltd. </a:t>
            </a:r>
          </a:p>
          <a:p>
            <a: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  <a:t>All rights reserved.</a:t>
            </a:r>
          </a:p>
        </p:txBody>
      </p:sp>
      <p:pic>
        <p:nvPicPr>
          <p:cNvPr id="98" name="Picture 4">
            <a:extLst>
              <a:ext uri="{FF2B5EF4-FFF2-40B4-BE49-F238E27FC236}">
                <a16:creationId xmlns:a16="http://schemas.microsoft.com/office/drawing/2014/main" id="{A693647F-0B99-4C57-AAE8-5B0D0D0B5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42" y="5004781"/>
            <a:ext cx="843629" cy="19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3834BA50-AF74-4474-9A1D-8D10E64711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43" y="5020559"/>
            <a:ext cx="113986" cy="113986"/>
          </a:xfrm>
          <a:prstGeom prst="rect">
            <a:avLst/>
          </a:prstGeom>
        </p:spPr>
      </p:pic>
      <p:grpSp>
        <p:nvGrpSpPr>
          <p:cNvPr id="100" name="그룹 99">
            <a:extLst>
              <a:ext uri="{FF2B5EF4-FFF2-40B4-BE49-F238E27FC236}">
                <a16:creationId xmlns:a16="http://schemas.microsoft.com/office/drawing/2014/main" id="{BDE73EF6-DECB-4F56-A655-00744E729CC1}"/>
              </a:ext>
            </a:extLst>
          </p:cNvPr>
          <p:cNvGrpSpPr/>
          <p:nvPr/>
        </p:nvGrpSpPr>
        <p:grpSpPr>
          <a:xfrm>
            <a:off x="2853629" y="4971824"/>
            <a:ext cx="239168" cy="200055"/>
            <a:chOff x="5969735" y="3228945"/>
            <a:chExt cx="239168" cy="200055"/>
          </a:xfrm>
        </p:grpSpPr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E88D1CF2-655C-4361-A9AE-176AF6C1AA90}"/>
                </a:ext>
              </a:extLst>
            </p:cNvPr>
            <p:cNvSpPr/>
            <p:nvPr/>
          </p:nvSpPr>
          <p:spPr bwMode="auto">
            <a:xfrm>
              <a:off x="6032326" y="3277680"/>
              <a:ext cx="113986" cy="113986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0" rIns="36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AA43536-FCD1-48CD-AE9C-A12947E73CEF}"/>
                </a:ext>
              </a:extLst>
            </p:cNvPr>
            <p:cNvSpPr txBox="1"/>
            <p:nvPr/>
          </p:nvSpPr>
          <p:spPr>
            <a:xfrm>
              <a:off x="5969735" y="3228945"/>
              <a:ext cx="23916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sz="700" dirty="0" err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EBD91625-CD1C-403F-A6E2-121DC1945E07}"/>
              </a:ext>
            </a:extLst>
          </p:cNvPr>
          <p:cNvSpPr/>
          <p:nvPr/>
        </p:nvSpPr>
        <p:spPr bwMode="auto">
          <a:xfrm>
            <a:off x="4304134" y="1279303"/>
            <a:ext cx="1956923" cy="449667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0E23DD-E357-4675-9A83-2809130EE021}"/>
              </a:ext>
            </a:extLst>
          </p:cNvPr>
          <p:cNvSpPr/>
          <p:nvPr/>
        </p:nvSpPr>
        <p:spPr bwMode="auto">
          <a:xfrm>
            <a:off x="3643538" y="1292194"/>
            <a:ext cx="667199" cy="4495740"/>
          </a:xfrm>
          <a:prstGeom prst="rect">
            <a:avLst/>
          </a:prstGeom>
          <a:solidFill>
            <a:schemeClr val="tx1">
              <a:alpha val="72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5" name="그래픽 4" descr="닫기 윤곽선">
            <a:extLst>
              <a:ext uri="{FF2B5EF4-FFF2-40B4-BE49-F238E27FC236}">
                <a16:creationId xmlns:a16="http://schemas.microsoft.com/office/drawing/2014/main" id="{F5FF8BF2-077B-481C-96CB-765ADF3B3A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52760" y="1374296"/>
            <a:ext cx="153292" cy="153292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08761AE5-75B9-4463-9F9F-B62783F2FA0C}"/>
              </a:ext>
            </a:extLst>
          </p:cNvPr>
          <p:cNvSpPr txBox="1"/>
          <p:nvPr/>
        </p:nvSpPr>
        <p:spPr>
          <a:xfrm>
            <a:off x="4418357" y="1628800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857EA48-0EC5-41F2-974D-81B08DB79B65}"/>
              </a:ext>
            </a:extLst>
          </p:cNvPr>
          <p:cNvSpPr txBox="1"/>
          <p:nvPr/>
        </p:nvSpPr>
        <p:spPr>
          <a:xfrm>
            <a:off x="4418356" y="1812116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기업정보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3797E9D-926D-44D1-B3E7-20A21B4D0E6E}"/>
              </a:ext>
            </a:extLst>
          </p:cNvPr>
          <p:cNvSpPr txBox="1"/>
          <p:nvPr/>
        </p:nvSpPr>
        <p:spPr>
          <a:xfrm>
            <a:off x="4420892" y="1966997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사업분야</a:t>
            </a:r>
            <a:endParaRPr lang="ko-KR" altLang="en-US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63C7189-637C-4BC9-91BA-2CC1D0D97F12}"/>
              </a:ext>
            </a:extLst>
          </p:cNvPr>
          <p:cNvSpPr txBox="1"/>
          <p:nvPr/>
        </p:nvSpPr>
        <p:spPr>
          <a:xfrm>
            <a:off x="4418356" y="2111199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0E49E34-2E9D-41D0-BB49-86EF57FC2B9A}"/>
              </a:ext>
            </a:extLst>
          </p:cNvPr>
          <p:cNvSpPr txBox="1"/>
          <p:nvPr/>
        </p:nvSpPr>
        <p:spPr>
          <a:xfrm>
            <a:off x="4418356" y="2261920"/>
            <a:ext cx="6735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찾아오시는 길</a:t>
            </a: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E3866BDE-A730-48CD-8739-EE231B0D94B1}"/>
              </a:ext>
            </a:extLst>
          </p:cNvPr>
          <p:cNvCxnSpPr>
            <a:cxnSpLocks/>
          </p:cNvCxnSpPr>
          <p:nvPr/>
        </p:nvCxnSpPr>
        <p:spPr bwMode="auto">
          <a:xfrm>
            <a:off x="4310737" y="2533392"/>
            <a:ext cx="1950320" cy="93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D93AF195-3DB7-47AF-8620-0551C7A4B0B0}"/>
              </a:ext>
            </a:extLst>
          </p:cNvPr>
          <p:cNvSpPr txBox="1"/>
          <p:nvPr/>
        </p:nvSpPr>
        <p:spPr>
          <a:xfrm>
            <a:off x="4416596" y="2577566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기술과 제품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4D9D6D5-0E54-47D3-9AB6-432E1718F3B5}"/>
              </a:ext>
            </a:extLst>
          </p:cNvPr>
          <p:cNvSpPr txBox="1"/>
          <p:nvPr/>
        </p:nvSpPr>
        <p:spPr>
          <a:xfrm>
            <a:off x="4419966" y="276093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E107894-E601-495F-84BB-067E9C710F36}"/>
              </a:ext>
            </a:extLst>
          </p:cNvPr>
          <p:cNvSpPr txBox="1"/>
          <p:nvPr/>
        </p:nvSpPr>
        <p:spPr>
          <a:xfrm>
            <a:off x="4422502" y="2915813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0E9BF9DC-B912-4235-845A-8C160A107BB0}"/>
              </a:ext>
            </a:extLst>
          </p:cNvPr>
          <p:cNvCxnSpPr>
            <a:cxnSpLocks/>
          </p:cNvCxnSpPr>
          <p:nvPr/>
        </p:nvCxnSpPr>
        <p:spPr bwMode="auto">
          <a:xfrm>
            <a:off x="4298213" y="3194332"/>
            <a:ext cx="1950320" cy="93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9C99EB9-D928-4D22-99F2-496E5C2B8861}"/>
              </a:ext>
            </a:extLst>
          </p:cNvPr>
          <p:cNvSpPr txBox="1"/>
          <p:nvPr/>
        </p:nvSpPr>
        <p:spPr>
          <a:xfrm>
            <a:off x="4414060" y="3243795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뉴스룸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6961A9BF-0847-4563-A141-ECACE4DDAD95}"/>
              </a:ext>
            </a:extLst>
          </p:cNvPr>
          <p:cNvCxnSpPr>
            <a:cxnSpLocks/>
          </p:cNvCxnSpPr>
          <p:nvPr/>
        </p:nvCxnSpPr>
        <p:spPr bwMode="auto">
          <a:xfrm>
            <a:off x="4310737" y="3833418"/>
            <a:ext cx="1950320" cy="93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6438D64-AF88-4FEE-A372-404520A170F5}"/>
              </a:ext>
            </a:extLst>
          </p:cNvPr>
          <p:cNvSpPr txBox="1"/>
          <p:nvPr/>
        </p:nvSpPr>
        <p:spPr>
          <a:xfrm>
            <a:off x="4412800" y="3885950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인재채용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28D17435-70BB-43D7-9A7A-07297372C9C1}"/>
              </a:ext>
            </a:extLst>
          </p:cNvPr>
          <p:cNvCxnSpPr>
            <a:cxnSpLocks/>
          </p:cNvCxnSpPr>
          <p:nvPr/>
        </p:nvCxnSpPr>
        <p:spPr bwMode="auto">
          <a:xfrm>
            <a:off x="4310737" y="4493421"/>
            <a:ext cx="1950320" cy="93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56390CA-084E-42A8-B39C-69B9D1DE00BE}"/>
              </a:ext>
            </a:extLst>
          </p:cNvPr>
          <p:cNvSpPr txBox="1"/>
          <p:nvPr/>
        </p:nvSpPr>
        <p:spPr>
          <a:xfrm>
            <a:off x="4412800" y="454548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고객문의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47843F-85E4-4EF9-B6FC-2763481635AF}"/>
              </a:ext>
            </a:extLst>
          </p:cNvPr>
          <p:cNvSpPr txBox="1"/>
          <p:nvPr/>
        </p:nvSpPr>
        <p:spPr>
          <a:xfrm>
            <a:off x="4419966" y="4048906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인재상</a:t>
            </a:r>
            <a:endParaRPr lang="ko-KR" altLang="en-US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B58620-70A8-4F98-8C43-D0C6E0967D56}"/>
              </a:ext>
            </a:extLst>
          </p:cNvPr>
          <p:cNvSpPr txBox="1"/>
          <p:nvPr/>
        </p:nvSpPr>
        <p:spPr>
          <a:xfrm>
            <a:off x="4422502" y="4203787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기업문화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FEF1614-0407-464B-925A-525CD39E3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583584"/>
              </p:ext>
            </p:extLst>
          </p:nvPr>
        </p:nvGraphicFramePr>
        <p:xfrm>
          <a:off x="7040438" y="1038325"/>
          <a:ext cx="2719513" cy="1857344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1537835479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4029543718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회사 로고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메인 화면으로 이동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74077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528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언어별 지원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Default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는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Korean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한글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영문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일문 으로 홈페이지 정보 제공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언어 목록 박스 노출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언어 변경 시 언어 지원 변경되어 화면 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040014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 메뉴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(5)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 메뉴 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170806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528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외부 페이지 연결 링크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회사 유튜브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네이버 블로그 링크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712160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 메뉴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각 메뉴 클릭 시 해당 화면으로 이동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474731"/>
                  </a:ext>
                </a:extLst>
              </a:tr>
            </a:tbl>
          </a:graphicData>
        </a:graphic>
      </p:graphicFrame>
      <p:graphicFrame>
        <p:nvGraphicFramePr>
          <p:cNvPr id="57" name="표 11">
            <a:extLst>
              <a:ext uri="{FF2B5EF4-FFF2-40B4-BE49-F238E27FC236}">
                <a16:creationId xmlns:a16="http://schemas.microsoft.com/office/drawing/2014/main" id="{43A700AC-DF9C-4CEC-B024-C5E9A5887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217368"/>
              </p:ext>
            </p:extLst>
          </p:nvPr>
        </p:nvGraphicFramePr>
        <p:xfrm>
          <a:off x="2403680" y="1567306"/>
          <a:ext cx="36004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3041131883"/>
                    </a:ext>
                  </a:extLst>
                </a:gridCol>
              </a:tblGrid>
              <a:tr h="1575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KOR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832577"/>
                  </a:ext>
                </a:extLst>
              </a:tr>
              <a:tr h="1575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ENG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789482"/>
                  </a:ext>
                </a:extLst>
              </a:tr>
              <a:tr h="1575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JAP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201955"/>
                  </a:ext>
                </a:extLst>
              </a:tr>
            </a:tbl>
          </a:graphicData>
        </a:graphic>
      </p:graphicFrame>
      <p:sp>
        <p:nvSpPr>
          <p:cNvPr id="58" name="직사각형 57">
            <a:extLst>
              <a:ext uri="{FF2B5EF4-FFF2-40B4-BE49-F238E27FC236}">
                <a16:creationId xmlns:a16="http://schemas.microsoft.com/office/drawing/2014/main" id="{F76ED3EE-D315-4B6F-A7A5-CA9E53848CE0}"/>
              </a:ext>
            </a:extLst>
          </p:cNvPr>
          <p:cNvSpPr/>
          <p:nvPr/>
        </p:nvSpPr>
        <p:spPr>
          <a:xfrm>
            <a:off x="487710" y="4939187"/>
            <a:ext cx="2617519" cy="836793"/>
          </a:xfrm>
          <a:prstGeom prst="rect">
            <a:avLst/>
          </a:prstGeom>
          <a:solidFill>
            <a:srgbClr val="292929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F09950F-C0D1-4963-822C-0C10E6107703}"/>
              </a:ext>
            </a:extLst>
          </p:cNvPr>
          <p:cNvSpPr txBox="1"/>
          <p:nvPr/>
        </p:nvSpPr>
        <p:spPr>
          <a:xfrm>
            <a:off x="551475" y="5288989"/>
            <a:ext cx="24288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1" dirty="0">
                <a:solidFill>
                  <a:schemeClr val="bg1"/>
                </a:solidFill>
                <a:latin typeface="+mj-ea"/>
                <a:ea typeface="+mj-ea"/>
              </a:rPr>
              <a:t>서울특별시 서초구 </a:t>
            </a:r>
            <a:r>
              <a:rPr lang="ko-KR" altLang="en-US" sz="500" b="1" dirty="0" err="1">
                <a:solidFill>
                  <a:schemeClr val="bg1"/>
                </a:solidFill>
                <a:latin typeface="+mj-ea"/>
                <a:ea typeface="+mj-ea"/>
              </a:rPr>
              <a:t>효령료</a:t>
            </a:r>
            <a: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  <a:t>34</a:t>
            </a:r>
            <a:r>
              <a:rPr lang="ko-KR" altLang="en-US" sz="500" b="1" dirty="0">
                <a:solidFill>
                  <a:schemeClr val="bg1"/>
                </a:solidFill>
                <a:latin typeface="+mj-ea"/>
                <a:ea typeface="+mj-ea"/>
              </a:rPr>
              <a:t>길 </a:t>
            </a:r>
            <a: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  <a:t>4, 6</a:t>
            </a:r>
            <a:r>
              <a:rPr lang="ko-KR" altLang="en-US" sz="500" b="1" dirty="0">
                <a:solidFill>
                  <a:schemeClr val="bg1"/>
                </a:solidFill>
                <a:latin typeface="+mj-ea"/>
                <a:ea typeface="+mj-ea"/>
              </a:rPr>
              <a:t>층</a:t>
            </a:r>
            <a:b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  <a:t>TEL: 02-581-3883 </a:t>
            </a:r>
            <a:r>
              <a:rPr lang="ko-KR" altLang="en-US" sz="500" b="1" dirty="0">
                <a:solidFill>
                  <a:schemeClr val="bg1"/>
                </a:solidFill>
                <a:latin typeface="+mj-ea"/>
                <a:ea typeface="+mj-ea"/>
              </a:rPr>
              <a:t>｜ </a:t>
            </a:r>
            <a: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  <a:t>FAX: 02-581-3886 </a:t>
            </a:r>
            <a:r>
              <a:rPr lang="ko-KR" altLang="en-US" sz="500" b="1" dirty="0">
                <a:solidFill>
                  <a:schemeClr val="bg1"/>
                </a:solidFill>
                <a:latin typeface="+mj-ea"/>
                <a:ea typeface="+mj-ea"/>
              </a:rPr>
              <a:t>｜ </a:t>
            </a:r>
            <a: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  <a:t>E-Mail: intellivix@intellivix.com</a:t>
            </a:r>
            <a:b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  <a:t>Copyright 2021 </a:t>
            </a:r>
            <a:r>
              <a:rPr lang="en-US" altLang="ko-KR" sz="500" b="1" dirty="0" err="1">
                <a:solidFill>
                  <a:schemeClr val="bg1"/>
                </a:solidFill>
                <a:latin typeface="+mj-ea"/>
                <a:ea typeface="+mj-ea"/>
              </a:rPr>
              <a:t>Intellivix</a:t>
            </a:r>
            <a: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  <a:t> Co., Ltd. All rights reserved.</a:t>
            </a: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6A579AC6-8588-46D9-AC7B-810868E6A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81" y="5082480"/>
            <a:ext cx="843629" cy="19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04563AF9-B31A-4ECC-9CFC-F76B51856837}"/>
              </a:ext>
            </a:extLst>
          </p:cNvPr>
          <p:cNvGrpSpPr/>
          <p:nvPr/>
        </p:nvGrpSpPr>
        <p:grpSpPr>
          <a:xfrm>
            <a:off x="2837248" y="5092781"/>
            <a:ext cx="239168" cy="200055"/>
            <a:chOff x="5969735" y="3228945"/>
            <a:chExt cx="239168" cy="200055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ADDD31CA-699F-43F7-9A76-5407F9F3B3F5}"/>
                </a:ext>
              </a:extLst>
            </p:cNvPr>
            <p:cNvSpPr/>
            <p:nvPr/>
          </p:nvSpPr>
          <p:spPr bwMode="auto">
            <a:xfrm>
              <a:off x="6032326" y="3277680"/>
              <a:ext cx="113986" cy="113986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0" rIns="36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9C55AD1-2165-4688-AE94-94FA688EC380}"/>
                </a:ext>
              </a:extLst>
            </p:cNvPr>
            <p:cNvSpPr txBox="1"/>
            <p:nvPr/>
          </p:nvSpPr>
          <p:spPr>
            <a:xfrm>
              <a:off x="5969735" y="3228945"/>
              <a:ext cx="23916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sz="700" dirty="0" err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4BE0AA9-D909-4A24-881B-C0C0D0364311}"/>
              </a:ext>
            </a:extLst>
          </p:cNvPr>
          <p:cNvSpPr/>
          <p:nvPr/>
        </p:nvSpPr>
        <p:spPr bwMode="auto">
          <a:xfrm>
            <a:off x="2629789" y="5092781"/>
            <a:ext cx="447997" cy="262775"/>
          </a:xfrm>
          <a:prstGeom prst="rect">
            <a:avLst/>
          </a:prstGeom>
          <a:noFill/>
          <a:ln w="3175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60322B2C-F14E-47AE-BF45-4FEDC1E98235}"/>
              </a:ext>
            </a:extLst>
          </p:cNvPr>
          <p:cNvSpPr/>
          <p:nvPr/>
        </p:nvSpPr>
        <p:spPr bwMode="auto">
          <a:xfrm>
            <a:off x="2714454" y="5141516"/>
            <a:ext cx="113986" cy="113986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DA9DE7F8-97A0-44AD-9CDE-C9310611C45F}"/>
              </a:ext>
            </a:extLst>
          </p:cNvPr>
          <p:cNvSpPr/>
          <p:nvPr/>
        </p:nvSpPr>
        <p:spPr bwMode="auto">
          <a:xfrm>
            <a:off x="2732288" y="5173470"/>
            <a:ext cx="72008" cy="45719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67" name="그래픽 66" descr="재생 단색으로 채워진">
            <a:extLst>
              <a:ext uri="{FF2B5EF4-FFF2-40B4-BE49-F238E27FC236}">
                <a16:creationId xmlns:a16="http://schemas.microsoft.com/office/drawing/2014/main" id="{3FD91792-FC15-4048-B624-748D444A737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52569" y="5179989"/>
            <a:ext cx="45719" cy="45719"/>
          </a:xfrm>
          <a:prstGeom prst="rect">
            <a:avLst/>
          </a:prstGeom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id="{FED86B5B-0782-4E1C-A829-212D4474BB54}"/>
              </a:ext>
            </a:extLst>
          </p:cNvPr>
          <p:cNvSpPr/>
          <p:nvPr/>
        </p:nvSpPr>
        <p:spPr bwMode="auto">
          <a:xfrm>
            <a:off x="2549861" y="5019743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4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E5A091B-44A1-4C00-931D-8BA4C4CBED3B}"/>
              </a:ext>
            </a:extLst>
          </p:cNvPr>
          <p:cNvSpPr/>
          <p:nvPr/>
        </p:nvSpPr>
        <p:spPr bwMode="auto">
          <a:xfrm>
            <a:off x="2325155" y="1487407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70" name="그래픽 69" descr="세계 윤곽선">
            <a:extLst>
              <a:ext uri="{FF2B5EF4-FFF2-40B4-BE49-F238E27FC236}">
                <a16:creationId xmlns:a16="http://schemas.microsoft.com/office/drawing/2014/main" id="{88F71621-540D-49DD-894D-D083B697B27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4534" y="5647346"/>
            <a:ext cx="169168" cy="169168"/>
          </a:xfrm>
          <a:prstGeom prst="rect">
            <a:avLst/>
          </a:prstGeom>
        </p:spPr>
      </p:pic>
      <p:pic>
        <p:nvPicPr>
          <p:cNvPr id="71" name="그래픽 70" descr="위쪽 캐럿 단색으로 채워진">
            <a:extLst>
              <a:ext uri="{FF2B5EF4-FFF2-40B4-BE49-F238E27FC236}">
                <a16:creationId xmlns:a16="http://schemas.microsoft.com/office/drawing/2014/main" id="{EE820292-19E8-4002-9F5B-DE42EB00452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98427" y="5686228"/>
            <a:ext cx="72008" cy="72008"/>
          </a:xfrm>
          <a:prstGeom prst="rect">
            <a:avLst/>
          </a:prstGeom>
        </p:spPr>
      </p:pic>
      <p:pic>
        <p:nvPicPr>
          <p:cNvPr id="72" name="그래픽 71" descr="세계 윤곽선">
            <a:extLst>
              <a:ext uri="{FF2B5EF4-FFF2-40B4-BE49-F238E27FC236}">
                <a16:creationId xmlns:a16="http://schemas.microsoft.com/office/drawing/2014/main" id="{76213D54-1DA4-4153-BEAE-08474385055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41917" y="5642738"/>
            <a:ext cx="169168" cy="169168"/>
          </a:xfrm>
          <a:prstGeom prst="rect">
            <a:avLst/>
          </a:prstGeom>
        </p:spPr>
      </p:pic>
      <p:pic>
        <p:nvPicPr>
          <p:cNvPr id="73" name="그래픽 72" descr="위쪽 캐럿 단색으로 채워진">
            <a:extLst>
              <a:ext uri="{FF2B5EF4-FFF2-40B4-BE49-F238E27FC236}">
                <a16:creationId xmlns:a16="http://schemas.microsoft.com/office/drawing/2014/main" id="{42F21CC1-721D-48C5-946B-5F694376F6F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7335810" y="5681620"/>
            <a:ext cx="72008" cy="72008"/>
          </a:xfrm>
          <a:prstGeom prst="rect">
            <a:avLst/>
          </a:prstGeom>
        </p:spPr>
      </p:pic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1476D09-1766-4EDD-855C-086204588024}"/>
              </a:ext>
            </a:extLst>
          </p:cNvPr>
          <p:cNvCxnSpPr>
            <a:cxnSpLocks/>
          </p:cNvCxnSpPr>
          <p:nvPr/>
        </p:nvCxnSpPr>
        <p:spPr bwMode="auto">
          <a:xfrm>
            <a:off x="7472477" y="5742803"/>
            <a:ext cx="30894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C1150B19-E58E-4C6D-A4B0-5F2816F01D66}"/>
              </a:ext>
            </a:extLst>
          </p:cNvPr>
          <p:cNvSpPr/>
          <p:nvPr/>
        </p:nvSpPr>
        <p:spPr bwMode="auto">
          <a:xfrm>
            <a:off x="2667635" y="1298974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3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56AEC5FA-D220-42CE-8D5D-03A64BB8BE5B}"/>
              </a:ext>
            </a:extLst>
          </p:cNvPr>
          <p:cNvSpPr/>
          <p:nvPr/>
        </p:nvSpPr>
        <p:spPr bwMode="auto">
          <a:xfrm>
            <a:off x="487710" y="1292194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4477E73-A45E-4135-B671-279F292F3EF6}"/>
              </a:ext>
            </a:extLst>
          </p:cNvPr>
          <p:cNvSpPr/>
          <p:nvPr/>
        </p:nvSpPr>
        <p:spPr bwMode="auto">
          <a:xfrm>
            <a:off x="553161" y="4994796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EEA503E-CEE3-4141-A36E-C4EA16862AAD}"/>
              </a:ext>
            </a:extLst>
          </p:cNvPr>
          <p:cNvSpPr/>
          <p:nvPr/>
        </p:nvSpPr>
        <p:spPr bwMode="auto">
          <a:xfrm>
            <a:off x="4265267" y="1279303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5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8272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D1AC9FB-AEB7-43AF-A545-22BB82F8BF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공통 정의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BBA91555-ED2D-4008-8600-31AFBA6B77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하단 스크롤 시 </a:t>
            </a:r>
            <a:r>
              <a:rPr lang="ko-KR" altLang="en-US" dirty="0" err="1"/>
              <a:t>위로가기</a:t>
            </a:r>
            <a:r>
              <a:rPr lang="ko-KR" altLang="en-US" dirty="0"/>
              <a:t> 버튼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EA2FC64D-ED5E-424C-9EAD-650B2EC483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D80D59C3-28AA-416E-944C-88DC8735E7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22F6D0C-6EAE-4CFB-BAF4-E190B9FA643B}"/>
              </a:ext>
            </a:extLst>
          </p:cNvPr>
          <p:cNvGrpSpPr/>
          <p:nvPr/>
        </p:nvGrpSpPr>
        <p:grpSpPr>
          <a:xfrm>
            <a:off x="2713847" y="5445224"/>
            <a:ext cx="288032" cy="216024"/>
            <a:chOff x="6564526" y="5207083"/>
            <a:chExt cx="360040" cy="28803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F364071-98D6-402D-B86A-D893571CD4D6}"/>
                </a:ext>
              </a:extLst>
            </p:cNvPr>
            <p:cNvSpPr/>
            <p:nvPr/>
          </p:nvSpPr>
          <p:spPr bwMode="auto">
            <a:xfrm>
              <a:off x="6564526" y="5207083"/>
              <a:ext cx="360040" cy="288032"/>
            </a:xfrm>
            <a:prstGeom prst="rect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0" rIns="36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endParaRPr>
            </a:p>
          </p:txBody>
        </p:sp>
        <p:pic>
          <p:nvPicPr>
            <p:cNvPr id="8" name="그래픽 7" descr="위쪽 캐럿 단색으로 채워진">
              <a:extLst>
                <a:ext uri="{FF2B5EF4-FFF2-40B4-BE49-F238E27FC236}">
                  <a16:creationId xmlns:a16="http://schemas.microsoft.com/office/drawing/2014/main" id="{5A45BA4A-25B4-4A15-8679-7CD3A2892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40950" y="5229200"/>
              <a:ext cx="211608" cy="211608"/>
            </a:xfrm>
            <a:prstGeom prst="rect">
              <a:avLst/>
            </a:prstGeom>
          </p:spPr>
        </p:pic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18F0613-9BB4-4A34-B0E5-DF6E2E199728}"/>
              </a:ext>
            </a:extLst>
          </p:cNvPr>
          <p:cNvCxnSpPr>
            <a:cxnSpLocks/>
          </p:cNvCxnSpPr>
          <p:nvPr/>
        </p:nvCxnSpPr>
        <p:spPr bwMode="auto">
          <a:xfrm>
            <a:off x="3024795" y="2708920"/>
            <a:ext cx="0" cy="1080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0" name="Group 100">
            <a:extLst>
              <a:ext uri="{FF2B5EF4-FFF2-40B4-BE49-F238E27FC236}">
                <a16:creationId xmlns:a16="http://schemas.microsoft.com/office/drawing/2014/main" id="{32C3F607-80E8-43F0-A7DC-4648579AA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254950"/>
              </p:ext>
            </p:extLst>
          </p:nvPr>
        </p:nvGraphicFramePr>
        <p:xfrm>
          <a:off x="7040438" y="1052736"/>
          <a:ext cx="2719513" cy="368180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위로가기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하단 스크롤 시 화면 우측 하단에 생성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해당 화면 맨 위로 스크롤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5E914BC1-673F-43CC-BB1E-87E4FF666EE2}"/>
              </a:ext>
            </a:extLst>
          </p:cNvPr>
          <p:cNvSpPr/>
          <p:nvPr/>
        </p:nvSpPr>
        <p:spPr bwMode="auto">
          <a:xfrm>
            <a:off x="2641839" y="5381510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15" name="그래픽 14" descr="Arrow Down 단색으로 채워진">
            <a:extLst>
              <a:ext uri="{FF2B5EF4-FFF2-40B4-BE49-F238E27FC236}">
                <a16:creationId xmlns:a16="http://schemas.microsoft.com/office/drawing/2014/main" id="{4D7B5659-D4C9-4987-B2F7-8B1DDC59D4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01945" y="3046678"/>
            <a:ext cx="385192" cy="38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74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8F27652-639F-4129-AD1F-913F6BA37C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공통 정의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6A086D7-B681-4CA6-9516-42CA9D4540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인풋 박스 안내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8BCA544-B2F0-4A02-8C98-E4A83BAFBF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324000C-C965-49A3-9DB3-C30655B4C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78FAE7F5-BB2C-4253-9E1A-CC6613BFF352}"/>
              </a:ext>
            </a:extLst>
          </p:cNvPr>
          <p:cNvSpPr txBox="1">
            <a:spLocks/>
          </p:cNvSpPr>
          <p:nvPr/>
        </p:nvSpPr>
        <p:spPr>
          <a:xfrm>
            <a:off x="1711846" y="2636912"/>
            <a:ext cx="792088" cy="220993"/>
          </a:xfrm>
          <a:prstGeom prst="round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600" b="1" dirty="0"/>
              <a:t>이름</a:t>
            </a:r>
            <a:r>
              <a:rPr lang="en-US" altLang="ko-KR" sz="600" b="1" dirty="0"/>
              <a:t>(</a:t>
            </a:r>
            <a:r>
              <a:rPr lang="ko-KR" altLang="en-US" sz="600" b="1" dirty="0"/>
              <a:t>기업명</a:t>
            </a:r>
            <a:r>
              <a:rPr lang="en-US" altLang="ko-KR" sz="600" b="1" dirty="0"/>
              <a:t>)*</a:t>
            </a:r>
            <a:endParaRPr lang="ko-KR" altLang="en-US" sz="6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6098B7-DF1F-45C3-9F62-AECFA4227FFA}"/>
              </a:ext>
            </a:extLst>
          </p:cNvPr>
          <p:cNvSpPr/>
          <p:nvPr/>
        </p:nvSpPr>
        <p:spPr>
          <a:xfrm>
            <a:off x="2575942" y="2626388"/>
            <a:ext cx="2232248" cy="2420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621F92-B64C-4E3D-A0E9-A666F4334DDB}"/>
              </a:ext>
            </a:extLst>
          </p:cNvPr>
          <p:cNvSpPr txBox="1"/>
          <p:nvPr/>
        </p:nvSpPr>
        <p:spPr>
          <a:xfrm>
            <a:off x="2636825" y="2664168"/>
            <a:ext cx="16962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고객님의 성함 혹은 기업명을 입력해주세요</a:t>
            </a:r>
            <a:r>
              <a:rPr lang="en-US" altLang="ko-KR" sz="6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600" b="0" dirty="0" err="1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제목 3">
            <a:extLst>
              <a:ext uri="{FF2B5EF4-FFF2-40B4-BE49-F238E27FC236}">
                <a16:creationId xmlns:a16="http://schemas.microsoft.com/office/drawing/2014/main" id="{AA4B5DAF-3935-4F72-B6B9-CBC6EDE6063B}"/>
              </a:ext>
            </a:extLst>
          </p:cNvPr>
          <p:cNvSpPr txBox="1">
            <a:spLocks/>
          </p:cNvSpPr>
          <p:nvPr/>
        </p:nvSpPr>
        <p:spPr>
          <a:xfrm>
            <a:off x="1711846" y="2984020"/>
            <a:ext cx="792088" cy="220993"/>
          </a:xfrm>
          <a:prstGeom prst="round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600" b="1" dirty="0"/>
              <a:t>이름</a:t>
            </a:r>
            <a:r>
              <a:rPr lang="en-US" altLang="ko-KR" sz="600" b="1" dirty="0"/>
              <a:t>(</a:t>
            </a:r>
            <a:r>
              <a:rPr lang="ko-KR" altLang="en-US" sz="600" b="1" dirty="0"/>
              <a:t>기업명</a:t>
            </a:r>
            <a:r>
              <a:rPr lang="en-US" altLang="ko-KR" sz="600" b="1" dirty="0"/>
              <a:t>)*</a:t>
            </a:r>
            <a:endParaRPr lang="ko-KR" altLang="en-US" sz="6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4AADE65-931D-4FFA-AB60-A6138D5C3BC0}"/>
              </a:ext>
            </a:extLst>
          </p:cNvPr>
          <p:cNvSpPr/>
          <p:nvPr/>
        </p:nvSpPr>
        <p:spPr>
          <a:xfrm>
            <a:off x="2575942" y="2973496"/>
            <a:ext cx="2232248" cy="2420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C3213B-BB27-4D40-AF82-1365655DBB0C}"/>
              </a:ext>
            </a:extLst>
          </p:cNvPr>
          <p:cNvSpPr txBox="1"/>
          <p:nvPr/>
        </p:nvSpPr>
        <p:spPr>
          <a:xfrm>
            <a:off x="2636825" y="3011276"/>
            <a:ext cx="16962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고객님의 성함 혹은 기업명을 입력해주세요</a:t>
            </a:r>
            <a:r>
              <a:rPr lang="en-US" altLang="ko-KR" sz="6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600" b="0" dirty="0" err="1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40624470-9DD5-4010-A65B-13A82E157528}"/>
              </a:ext>
            </a:extLst>
          </p:cNvPr>
          <p:cNvSpPr txBox="1">
            <a:spLocks/>
          </p:cNvSpPr>
          <p:nvPr/>
        </p:nvSpPr>
        <p:spPr>
          <a:xfrm>
            <a:off x="1711846" y="3327345"/>
            <a:ext cx="792088" cy="220993"/>
          </a:xfrm>
          <a:prstGeom prst="round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600" b="1" dirty="0"/>
              <a:t>이름</a:t>
            </a:r>
            <a:r>
              <a:rPr lang="en-US" altLang="ko-KR" sz="600" b="1" dirty="0"/>
              <a:t>(</a:t>
            </a:r>
            <a:r>
              <a:rPr lang="ko-KR" altLang="en-US" sz="600" b="1" dirty="0"/>
              <a:t>기업명</a:t>
            </a:r>
            <a:r>
              <a:rPr lang="en-US" altLang="ko-KR" sz="600" b="1" dirty="0"/>
              <a:t>)*</a:t>
            </a:r>
            <a:endParaRPr lang="ko-KR" altLang="en-US" sz="6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058DEB-CB0F-4357-97AB-129E88250A6E}"/>
              </a:ext>
            </a:extLst>
          </p:cNvPr>
          <p:cNvSpPr/>
          <p:nvPr/>
        </p:nvSpPr>
        <p:spPr>
          <a:xfrm>
            <a:off x="2575942" y="3316821"/>
            <a:ext cx="2232248" cy="2420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20" name="제목 3">
            <a:extLst>
              <a:ext uri="{FF2B5EF4-FFF2-40B4-BE49-F238E27FC236}">
                <a16:creationId xmlns:a16="http://schemas.microsoft.com/office/drawing/2014/main" id="{A6D243F8-62B8-462D-B056-64942A4B399F}"/>
              </a:ext>
            </a:extLst>
          </p:cNvPr>
          <p:cNvSpPr txBox="1">
            <a:spLocks/>
          </p:cNvSpPr>
          <p:nvPr/>
        </p:nvSpPr>
        <p:spPr>
          <a:xfrm>
            <a:off x="1711846" y="3691212"/>
            <a:ext cx="792088" cy="220993"/>
          </a:xfrm>
          <a:prstGeom prst="round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600" b="1" dirty="0"/>
              <a:t>이름</a:t>
            </a:r>
            <a:r>
              <a:rPr lang="en-US" altLang="ko-KR" sz="600" b="1" dirty="0"/>
              <a:t>(</a:t>
            </a:r>
            <a:r>
              <a:rPr lang="ko-KR" altLang="en-US" sz="600" b="1" dirty="0"/>
              <a:t>기업명</a:t>
            </a:r>
            <a:r>
              <a:rPr lang="en-US" altLang="ko-KR" sz="600" b="1" dirty="0"/>
              <a:t>)*</a:t>
            </a:r>
            <a:endParaRPr lang="ko-KR" altLang="en-US" sz="6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CB0A4D-564C-4B2E-95A8-AE38E54EDCAE}"/>
              </a:ext>
            </a:extLst>
          </p:cNvPr>
          <p:cNvSpPr/>
          <p:nvPr/>
        </p:nvSpPr>
        <p:spPr>
          <a:xfrm>
            <a:off x="2575942" y="3680688"/>
            <a:ext cx="2232248" cy="2420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48723D-6BC0-4E5B-82F6-B61C990C1BC0}"/>
              </a:ext>
            </a:extLst>
          </p:cNvPr>
          <p:cNvSpPr txBox="1"/>
          <p:nvPr/>
        </p:nvSpPr>
        <p:spPr>
          <a:xfrm>
            <a:off x="2636825" y="3718468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김이름</a:t>
            </a:r>
            <a:endParaRPr lang="ko-KR" altLang="en-US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8C6F125-F376-4E62-9B18-EC3439D887F0}"/>
              </a:ext>
            </a:extLst>
          </p:cNvPr>
          <p:cNvCxnSpPr>
            <a:cxnSpLocks/>
          </p:cNvCxnSpPr>
          <p:nvPr/>
        </p:nvCxnSpPr>
        <p:spPr bwMode="auto">
          <a:xfrm>
            <a:off x="2719958" y="3402142"/>
            <a:ext cx="0" cy="7139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FD1C608-BBEF-4F56-A641-EDAAE0DA1488}"/>
              </a:ext>
            </a:extLst>
          </p:cNvPr>
          <p:cNvSpPr txBox="1"/>
          <p:nvPr/>
        </p:nvSpPr>
        <p:spPr>
          <a:xfrm>
            <a:off x="5240238" y="2636912"/>
            <a:ext cx="18373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인풋 박스에 </a:t>
            </a:r>
            <a:r>
              <a:rPr lang="ko-KR" altLang="en-US" sz="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안내성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플레이스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홀더 문구 노출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9CFB2A-3C55-4CA6-A142-2F86D6346C53}"/>
              </a:ext>
            </a:extLst>
          </p:cNvPr>
          <p:cNvSpPr txBox="1"/>
          <p:nvPr/>
        </p:nvSpPr>
        <p:spPr>
          <a:xfrm>
            <a:off x="5239632" y="2988478"/>
            <a:ext cx="7008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인풋 박스 클릭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77400F-31FB-4667-9BAE-5956525D0090}"/>
              </a:ext>
            </a:extLst>
          </p:cNvPr>
          <p:cNvSpPr txBox="1"/>
          <p:nvPr/>
        </p:nvSpPr>
        <p:spPr>
          <a:xfrm>
            <a:off x="5240237" y="3327156"/>
            <a:ext cx="27638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인풋 박스 클릭 즉시 안내 문구 사라지고 커서 노출 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모바일은 </a:t>
            </a:r>
            <a:r>
              <a:rPr lang="ko-KR" altLang="en-US" sz="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키패드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노출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ECEEAA-25F3-434E-BDE4-55D469A40307}"/>
              </a:ext>
            </a:extLst>
          </p:cNvPr>
          <p:cNvSpPr txBox="1"/>
          <p:nvPr/>
        </p:nvSpPr>
        <p:spPr>
          <a:xfrm>
            <a:off x="5239596" y="3709375"/>
            <a:ext cx="7008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입력 완료</a:t>
            </a:r>
          </a:p>
        </p:txBody>
      </p:sp>
      <p:pic>
        <p:nvPicPr>
          <p:cNvPr id="28" name="그래픽 27" descr="터치 스크린 단색으로 채워진">
            <a:extLst>
              <a:ext uri="{FF2B5EF4-FFF2-40B4-BE49-F238E27FC236}">
                <a16:creationId xmlns:a16="http://schemas.microsoft.com/office/drawing/2014/main" id="{7AEB1D08-E2DE-4E1A-802E-3E65EA2B42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7102" y="3369058"/>
            <a:ext cx="291088" cy="29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4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0C71FCF-5432-4744-A020-A8F9AFFA7A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</p:spTree>
    <p:extLst>
      <p:ext uri="{BB962C8B-B14F-4D97-AF65-F5344CB8AC3E}">
        <p14:creationId xmlns:p14="http://schemas.microsoft.com/office/powerpoint/2010/main" val="4261824523"/>
      </p:ext>
    </p:extLst>
  </p:cSld>
  <p:clrMapOvr>
    <a:masterClrMapping/>
  </p:clrMapOvr>
</p:sld>
</file>

<file path=ppt/theme/theme1.xml><?xml version="1.0" encoding="utf-8"?>
<a:theme xmlns:a="http://schemas.openxmlformats.org/drawingml/2006/main" name="빈화면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5488B8"/>
        </a:solidFill>
        <a:ln w="31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0" rIns="3600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800" b="1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ea"/>
            <a:ea typeface="+mn-ea"/>
          </a:defRPr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900" b="0" dirty="0" err="1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121348</TotalTime>
  <Words>4751</Words>
  <Application>Microsoft Office PowerPoint</Application>
  <PresentationFormat>사용자 지정</PresentationFormat>
  <Paragraphs>876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6" baseType="lpstr">
      <vt:lpstr>LG스마트체 Regular</vt:lpstr>
      <vt:lpstr>가는각진제목체</vt:lpstr>
      <vt:lpstr>굴림</vt:lpstr>
      <vt:lpstr>나눔고딕</vt:lpstr>
      <vt:lpstr>맑은 고딕</vt:lpstr>
      <vt:lpstr>Arial</vt:lpstr>
      <vt:lpstr>Calibri</vt:lpstr>
      <vt:lpstr>Cambria</vt:lpstr>
      <vt:lpstr>Wingdings</vt:lpstr>
      <vt:lpstr>빈화면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- End of Document -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ujungkim</dc:creator>
  <cp:lastModifiedBy>USER</cp:lastModifiedBy>
  <cp:revision>5354</cp:revision>
  <cp:lastPrinted>2019-11-08T06:02:01Z</cp:lastPrinted>
  <dcterms:created xsi:type="dcterms:W3CDTF">2006-03-09T07:11:24Z</dcterms:created>
  <dcterms:modified xsi:type="dcterms:W3CDTF">2021-11-02T01:51:29Z</dcterms:modified>
</cp:coreProperties>
</file>