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100"/>
            </a:pP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Happiness</c:v>
                </c:pt>
              </c:strCache>
            </c:strRef>
          </c:tx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Q1</c:v>
                </c:pt>
                <c:pt idx="1">
                  <c:v>Q2</c:v>
                </c:pt>
                <c:pt idx="2">
                  <c:v>Hiring John</c:v>
                </c:pt>
                <c:pt idx="3">
                  <c:v>Q3</c:v>
                </c:pt>
                <c:pt idx="4">
                  <c:v>Q4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30.0</c:v>
                </c:pt>
                <c:pt idx="1">
                  <c:v>23.0</c:v>
                </c:pt>
                <c:pt idx="2">
                  <c:v>17.2</c:v>
                </c:pt>
                <c:pt idx="3">
                  <c:v>69.69</c:v>
                </c:pt>
                <c:pt idx="4">
                  <c:v>120.0</c:v>
                </c:pt>
              </c:numCache>
            </c:numRef>
          </c:val>
          <c:smooth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100"/>
                </a:pPr>
              </a:p>
            </c:rich>
          </c:tx>
          <c:layout/>
          <c:overlay val="0"/>
        </c:title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/>
        <c:axPos val="l"/>
        <c:majorGridlines/>
        <c:title>
          <c:tx>
            <c:rich>
              <a:bodyPr/>
              <a:lstStyle/>
              <a:p>
                <a:pPr>
                  <a:defRPr sz="1100"/>
                </a:pP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Nerd</c:v>
                </c:pt>
                <c:pt idx="1">
                  <c:v>Professional</c:v>
                </c:pt>
                <c:pt idx="2">
                  <c:v>Fun</c:v>
                </c:pt>
                <c:pt idx="3">
                  <c:v>Intelligent</c:v>
                </c:pt>
                <c:pt idx="4">
                  <c:v>Swag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0.5</c:v>
                </c:pt>
                <c:pt idx="1">
                  <c:v>0.17</c:v>
                </c:pt>
                <c:pt idx="2">
                  <c:v>0.3</c:v>
                </c:pt>
                <c:pt idx="3">
                  <c:v>0.01</c:v>
                </c:pt>
                <c:pt idx="4">
                  <c:v>0.02</c:v>
                </c:pt>
              </c:numCache>
            </c:numRef>
          </c:val>
        </c:ser>
        <c:dLbls>
          <c:numFmt formatCode="0%" sourceLinked="0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John Mikael Gundersen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Developer with a passion for automated testing, clean code and excellent developer practices.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/>
            </a:pPr>
            <a:r>
              <a:t>Tech Lead@Protector (12.2020-Current)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/>
          <a:p>
            <a:pPr lvl="1"/>
            <a:r>
              <a:t>Authored developer guidelines for a cleaner and more maintainable codebase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/>
            </a:pPr>
            <a:r>
              <a:t>Senior Consultant@TietoEvry (05.2018-11.2020)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/>
          <a:p>
            <a:pPr lvl="1"/>
            <a:r>
              <a:t>Made and maintained core web systems for multiple banks</a:t>
            </a:r>
          </a:p>
          <a:p>
            <a:pPr lvl="1"/>
            <a:r>
              <a:t>Created new systems for integration testing and improved CI/CD pipelines</a:t>
            </a:r>
          </a:p>
          <a:p>
            <a:pPr lvl="1"/>
            <a:r>
              <a:t>Authored developer guidelines for a cleaner and more maintainable codebase</a:t>
            </a:r>
          </a:p>
          <a:p>
            <a:pPr lvl="1"/>
            <a:r>
              <a:t>Was a team lead managing the team responsible for our PCI compliant systems</a:t>
            </a:r>
          </a:p>
          <a:p>
            <a:pPr lvl="1"/>
            <a:r>
              <a:t>Was a project architect that guided new banks, while being responsible for the technical aspect of the project</a:t>
            </a:r>
          </a:p>
          <a:p>
            <a:pPr lvl="1"/>
            <a:r>
              <a:t>Worked closely with partners in India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/>
            </a:pPr>
            <a:r>
              <a:t>Senior system developer@Aspit (09.2013-05.2018)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/>
          <a:p>
            <a:pPr lvl="1"/>
            <a:r>
              <a:t>Was responsible for the development of the core product</a:t>
            </a:r>
          </a:p>
          <a:p>
            <a:pPr lvl="1"/>
            <a:r>
              <a:t>Worked closely with the business by planning and implementing new features</a:t>
            </a:r>
          </a:p>
          <a:p>
            <a:pPr lvl="1"/>
            <a:r>
              <a:t>Worked closely with an outsourcing team in Vietnam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500"/>
            </a:pPr>
            <a:r>
              <a:t>Happiness rating before and after John Mikael Gundersen joining a company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828800" y="1828800"/>
          <a:ext cx="54864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Education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/>
          <a:p>
            <a:pPr lvl="1">
              <a:defRPr sz="2000"/>
            </a:pPr>
            <a:r>
              <a:t>Computer Science/Aberystwyth University (08.2010-05.2014)</a:t>
            </a:r>
          </a:p>
          <a:p>
            <a:pPr lvl="1">
              <a:defRPr sz="2000"/>
            </a:pPr>
            <a:r>
              <a:t>Data/Media/Folkehøgskolen Sørlandet (08.2009-05.2010)</a:t>
            </a:r>
          </a:p>
          <a:p>
            <a:pPr lvl="1">
              <a:defRPr sz="2000"/>
            </a:pPr>
            <a:r>
              <a:t>Studiespesialiserende/Bø VGS (08.2006-05.2008)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Personality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828800" y="1828800"/>
          <a:ext cx="54864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Contact him today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john@jmgundersen.com or https://jmgundersen.com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