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1" r:id="rId5"/>
    <p:sldId id="272" r:id="rId6"/>
    <p:sldId id="273" r:id="rId7"/>
    <p:sldId id="274" r:id="rId8"/>
    <p:sldId id="275" r:id="rId9"/>
    <p:sldId id="258" r:id="rId10"/>
    <p:sldId id="261" r:id="rId11"/>
    <p:sldId id="269" r:id="rId12"/>
    <p:sldId id="270" r:id="rId13"/>
    <p:sldId id="263" r:id="rId14"/>
    <p:sldId id="266" r:id="rId15"/>
    <p:sldId id="262" r:id="rId16"/>
    <p:sldId id="267" r:id="rId17"/>
    <p:sldId id="268" r:id="rId18"/>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9"/>
    <a:srgbClr val="AC0000"/>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5" d="100"/>
          <a:sy n="85" d="100"/>
        </p:scale>
        <p:origin x="114"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22/07/2019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22/07/2019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22/07/2019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22/07/2019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4635420" y="1291584"/>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5265031" y="27241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5265031" y="35718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5265031" y="44195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6236580" y="305748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011770" y="329644"/>
            <a:ext cx="1363771" cy="369332"/>
          </a:xfrm>
          <a:prstGeom prst="rect">
            <a:avLst/>
          </a:prstGeom>
          <a:noFill/>
        </p:spPr>
        <p:txBody>
          <a:bodyPr wrap="none" rtlCol="0">
            <a:spAutoFit/>
          </a:bodyPr>
          <a:lstStyle/>
          <a:p>
            <a:r>
              <a:rPr lang="en-AU" b="1" dirty="0"/>
              <a:t>Terminology</a:t>
            </a:r>
          </a:p>
        </p:txBody>
      </p:sp>
      <p:sp>
        <p:nvSpPr>
          <p:cNvPr id="89" name="TextBox 88">
            <a:extLst>
              <a:ext uri="{FF2B5EF4-FFF2-40B4-BE49-F238E27FC236}">
                <a16:creationId xmlns:a16="http://schemas.microsoft.com/office/drawing/2014/main" id="{FA65CACA-ABE4-49C7-8F90-F7FCF22AB8DE}"/>
              </a:ext>
            </a:extLst>
          </p:cNvPr>
          <p:cNvSpPr txBox="1"/>
          <p:nvPr/>
        </p:nvSpPr>
        <p:spPr>
          <a:xfrm>
            <a:off x="6222822" y="2724130"/>
            <a:ext cx="1061509" cy="369332"/>
          </a:xfrm>
          <a:prstGeom prst="rect">
            <a:avLst/>
          </a:prstGeom>
          <a:noFill/>
        </p:spPr>
        <p:txBody>
          <a:bodyPr wrap="none" rtlCol="0">
            <a:spAutoFit/>
          </a:bodyPr>
          <a:lstStyle/>
          <a:p>
            <a:r>
              <a:rPr lang="en-AU" dirty="0"/>
              <a:t>Flush link</a:t>
            </a:r>
          </a:p>
        </p:txBody>
      </p:sp>
      <p:sp>
        <p:nvSpPr>
          <p:cNvPr id="46" name="TextBox 45">
            <a:extLst>
              <a:ext uri="{FF2B5EF4-FFF2-40B4-BE49-F238E27FC236}">
                <a16:creationId xmlns:a16="http://schemas.microsoft.com/office/drawing/2014/main" id="{EAAF136A-7888-4ACB-B9D0-FD32206912CB}"/>
              </a:ext>
            </a:extLst>
          </p:cNvPr>
          <p:cNvSpPr txBox="1"/>
          <p:nvPr/>
        </p:nvSpPr>
        <p:spPr>
          <a:xfrm>
            <a:off x="4839582" y="2297668"/>
            <a:ext cx="1718291" cy="338554"/>
          </a:xfrm>
          <a:prstGeom prst="rect">
            <a:avLst/>
          </a:prstGeom>
          <a:noFill/>
        </p:spPr>
        <p:txBody>
          <a:bodyPr wrap="none" rtlCol="0">
            <a:spAutoFit/>
          </a:bodyPr>
          <a:lstStyle/>
          <a:p>
            <a:r>
              <a:rPr lang="en-AU" sz="1600" dirty="0" err="1"/>
              <a:t>Subcompartments</a:t>
            </a:r>
            <a:endParaRPr lang="en-AU" sz="1600" dirty="0"/>
          </a:p>
        </p:txBody>
      </p:sp>
      <p:sp>
        <p:nvSpPr>
          <p:cNvPr id="47" name="TextBox 46">
            <a:extLst>
              <a:ext uri="{FF2B5EF4-FFF2-40B4-BE49-F238E27FC236}">
                <a16:creationId xmlns:a16="http://schemas.microsoft.com/office/drawing/2014/main" id="{7ED64DE9-D950-4C83-9518-CD470EE85242}"/>
              </a:ext>
            </a:extLst>
          </p:cNvPr>
          <p:cNvSpPr txBox="1"/>
          <p:nvPr/>
        </p:nvSpPr>
        <p:spPr>
          <a:xfrm>
            <a:off x="4279197" y="4132588"/>
            <a:ext cx="1011059" cy="646331"/>
          </a:xfrm>
          <a:prstGeom prst="rect">
            <a:avLst/>
          </a:prstGeom>
          <a:noFill/>
        </p:spPr>
        <p:txBody>
          <a:bodyPr wrap="square" rtlCol="0">
            <a:spAutoFit/>
          </a:bodyPr>
          <a:lstStyle/>
          <a:p>
            <a:pPr algn="ctr"/>
            <a:r>
              <a:rPr lang="en-AU" dirty="0"/>
              <a:t>New arrivals</a:t>
            </a:r>
          </a:p>
        </p:txBody>
      </p:sp>
      <p:cxnSp>
        <p:nvCxnSpPr>
          <p:cNvPr id="3" name="Straight Arrow Connector 2">
            <a:extLst>
              <a:ext uri="{FF2B5EF4-FFF2-40B4-BE49-F238E27FC236}">
                <a16:creationId xmlns:a16="http://schemas.microsoft.com/office/drawing/2014/main" id="{ACB820AF-C879-48E4-9654-56FD37FE7C63}"/>
              </a:ext>
            </a:extLst>
          </p:cNvPr>
          <p:cNvCxnSpPr>
            <a:cxnSpLocks/>
          </p:cNvCxnSpPr>
          <p:nvPr/>
        </p:nvCxnSpPr>
        <p:spPr>
          <a:xfrm>
            <a:off x="4407887" y="4762480"/>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92376C1-78D0-4BA3-9B98-79064EC023D4}"/>
              </a:ext>
            </a:extLst>
          </p:cNvPr>
          <p:cNvSpPr txBox="1"/>
          <p:nvPr/>
        </p:nvSpPr>
        <p:spPr>
          <a:xfrm>
            <a:off x="3135296" y="2847680"/>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52" name="TextBox 51">
            <a:extLst>
              <a:ext uri="{FF2B5EF4-FFF2-40B4-BE49-F238E27FC236}">
                <a16:creationId xmlns:a16="http://schemas.microsoft.com/office/drawing/2014/main" id="{AD233697-3994-408E-9524-ADE21558412F}"/>
              </a:ext>
            </a:extLst>
          </p:cNvPr>
          <p:cNvSpPr txBox="1"/>
          <p:nvPr/>
        </p:nvSpPr>
        <p:spPr>
          <a:xfrm>
            <a:off x="6236580" y="4562427"/>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10" name="Straight Arrow Connector 9">
            <a:extLst>
              <a:ext uri="{FF2B5EF4-FFF2-40B4-BE49-F238E27FC236}">
                <a16:creationId xmlns:a16="http://schemas.microsoft.com/office/drawing/2014/main" id="{CEBBB260-23FC-43C0-9C2F-B0AADAF3FAB7}"/>
              </a:ext>
            </a:extLst>
          </p:cNvPr>
          <p:cNvCxnSpPr/>
          <p:nvPr/>
        </p:nvCxnSpPr>
        <p:spPr>
          <a:xfrm flipV="1">
            <a:off x="8601075" y="3016957"/>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51B017-9BAE-40D1-8EF1-5D916C6DC9F3}"/>
              </a:ext>
            </a:extLst>
          </p:cNvPr>
          <p:cNvSpPr txBox="1"/>
          <p:nvPr/>
        </p:nvSpPr>
        <p:spPr>
          <a:xfrm>
            <a:off x="8783563" y="3801336"/>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369565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1311195"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1940806"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1940806"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1940806"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2912355"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2898597"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1515357"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954972"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083662"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188929"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2912355"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5276850"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5459338"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3" name="TextBox 2">
            <a:extLst>
              <a:ext uri="{FF2B5EF4-FFF2-40B4-BE49-F238E27FC236}">
                <a16:creationId xmlns:a16="http://schemas.microsoft.com/office/drawing/2014/main" id="{20BF501D-9A9E-4523-85E0-67F5E20BF089}"/>
              </a:ext>
            </a:extLst>
          </p:cNvPr>
          <p:cNvSpPr txBox="1"/>
          <p:nvPr/>
        </p:nvSpPr>
        <p:spPr>
          <a:xfrm>
            <a:off x="1333279" y="700461"/>
            <a:ext cx="3460909" cy="461665"/>
          </a:xfrm>
          <a:prstGeom prst="rect">
            <a:avLst/>
          </a:prstGeom>
          <a:noFill/>
        </p:spPr>
        <p:txBody>
          <a:bodyPr wrap="square" rtlCol="0">
            <a:spAutoFit/>
          </a:bodyPr>
          <a:lstStyle/>
          <a:p>
            <a:pPr algn="ctr"/>
            <a:r>
              <a:rPr lang="en-AU" sz="1200" i="1" dirty="0"/>
              <a:t>(Note the keyring could be advanced first as long as the </a:t>
            </a:r>
            <a:r>
              <a:rPr lang="en-AU" sz="1200" i="1" dirty="0" err="1"/>
              <a:t>TimedLink</a:t>
            </a:r>
            <a:r>
              <a:rPr lang="en-AU" sz="1200" i="1" dirty="0"/>
              <a:t> array is also shifted accordingly)</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0" name="Rectangle 39">
            <a:extLst>
              <a:ext uri="{FF2B5EF4-FFF2-40B4-BE49-F238E27FC236}">
                <a16:creationId xmlns:a16="http://schemas.microsoft.com/office/drawing/2014/main" id="{D870E8B8-1271-4B28-A1EE-8E73054CA622}"/>
              </a:ext>
            </a:extLst>
          </p:cNvPr>
          <p:cNvSpPr/>
          <p:nvPr/>
        </p:nvSpPr>
        <p:spPr>
          <a:xfrm>
            <a:off x="5852789" y="3836852"/>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41" name="Rectangle 40">
            <a:extLst>
              <a:ext uri="{FF2B5EF4-FFF2-40B4-BE49-F238E27FC236}">
                <a16:creationId xmlns:a16="http://schemas.microsoft.com/office/drawing/2014/main" id="{00F8D7FF-3C5B-429B-A625-BE6C31F9942C}"/>
              </a:ext>
            </a:extLst>
          </p:cNvPr>
          <p:cNvSpPr/>
          <p:nvPr/>
        </p:nvSpPr>
        <p:spPr>
          <a:xfrm>
            <a:off x="5852789" y="4683029"/>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913605" y="1011627"/>
            <a:ext cx="2943920" cy="1034514"/>
          </a:xfrm>
          <a:prstGeom prst="rect">
            <a:avLst/>
          </a:prstGeom>
          <a:noFill/>
        </p:spPr>
        <p:txBody>
          <a:bodyPr wrap="square" rtlCol="0">
            <a:spAutoFit/>
          </a:bodyPr>
          <a:lstStyle/>
          <a:p>
            <a:r>
              <a:rPr lang="en-AU" dirty="0"/>
              <a:t>Junction with mixed outputs, fed by a </a:t>
            </a:r>
            <a:r>
              <a:rPr lang="en-AU" dirty="0" err="1"/>
              <a:t>TimedLink</a:t>
            </a:r>
            <a:r>
              <a:rPr lang="en-AU" dirty="0"/>
              <a:t> </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532884"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551892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899145"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22299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209033"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48268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45199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751035" y="1150126"/>
            <a:ext cx="2943920" cy="720454"/>
          </a:xfrm>
          <a:prstGeom prst="rect">
            <a:avLst/>
          </a:prstGeom>
          <a:noFill/>
        </p:spPr>
        <p:txBody>
          <a:bodyPr wrap="square" rtlCol="0">
            <a:spAutoFit/>
          </a:bodyPr>
          <a:lstStyle/>
          <a:p>
            <a:r>
              <a:rPr lang="en-AU" dirty="0"/>
              <a:t>Junction fed by a flush link</a:t>
            </a:r>
          </a:p>
        </p:txBody>
      </p:sp>
      <p:sp>
        <p:nvSpPr>
          <p:cNvPr id="36" name="Rectangle 35">
            <a:extLst>
              <a:ext uri="{FF2B5EF4-FFF2-40B4-BE49-F238E27FC236}">
                <a16:creationId xmlns:a16="http://schemas.microsoft.com/office/drawing/2014/main" id="{D6820655-3709-4657-AA44-C8A5D5AAEFED}"/>
              </a:ext>
            </a:extLst>
          </p:cNvPr>
          <p:cNvSpPr/>
          <p:nvPr/>
        </p:nvSpPr>
        <p:spPr>
          <a:xfrm>
            <a:off x="10673114" y="1929453"/>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965915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11039376"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1136322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1034926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162291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159222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BAD2EF-BE39-44AE-BB98-655EFD8B902F}"/>
              </a:ext>
            </a:extLst>
          </p:cNvPr>
          <p:cNvSpPr txBox="1"/>
          <p:nvPr/>
        </p:nvSpPr>
        <p:spPr>
          <a:xfrm>
            <a:off x="8862913" y="359117"/>
            <a:ext cx="4352924" cy="1384995"/>
          </a:xfrm>
          <a:prstGeom prst="rect">
            <a:avLst/>
          </a:prstGeom>
          <a:noFill/>
        </p:spPr>
        <p:txBody>
          <a:bodyPr wrap="square" rtlCol="0">
            <a:spAutoFit/>
          </a:bodyPr>
          <a:lstStyle/>
          <a:p>
            <a:r>
              <a:rPr lang="en-AU" sz="1400" dirty="0"/>
              <a:t>Flush into junction, then flush again – allowed? </a:t>
            </a:r>
          </a:p>
          <a:p>
            <a:pPr marL="285760" indent="-285760">
              <a:buFont typeface="Arial" panose="020B0604020202020204" pitchFamily="34" charset="0"/>
              <a:buChar char="•"/>
            </a:pPr>
            <a:r>
              <a:rPr lang="en-AU" sz="1400" dirty="0"/>
              <a:t>This should probably NOT be allowed on the basis that a flush should always leave the duration group e.g. if you can’t directly flush into a compartment, it’s not OK to indirectly flush into it. A flush link should be interpreted as a route to leave the group</a:t>
            </a:r>
          </a:p>
        </p:txBody>
      </p:sp>
      <p:sp>
        <p:nvSpPr>
          <p:cNvPr id="44" name="Rectangle 43">
            <a:extLst>
              <a:ext uri="{FF2B5EF4-FFF2-40B4-BE49-F238E27FC236}">
                <a16:creationId xmlns:a16="http://schemas.microsoft.com/office/drawing/2014/main" id="{4AD924A8-C2BC-43E4-AA41-CD188BC42FC9}"/>
              </a:ext>
            </a:extLst>
          </p:cNvPr>
          <p:cNvSpPr/>
          <p:nvPr/>
        </p:nvSpPr>
        <p:spPr>
          <a:xfrm>
            <a:off x="9659150" y="5999408"/>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x</a:t>
            </a:r>
          </a:p>
        </p:txBody>
      </p:sp>
      <p:cxnSp>
        <p:nvCxnSpPr>
          <p:cNvPr id="45" name="Straight Arrow Connector 44">
            <a:extLst>
              <a:ext uri="{FF2B5EF4-FFF2-40B4-BE49-F238E27FC236}">
                <a16:creationId xmlns:a16="http://schemas.microsoft.com/office/drawing/2014/main" id="{60240C01-EC8F-47D6-AA52-C40A0BA1D90A}"/>
              </a:ext>
            </a:extLst>
          </p:cNvPr>
          <p:cNvCxnSpPr>
            <a:cxnSpLocks/>
            <a:stCxn id="37" idx="2"/>
            <a:endCxn id="44" idx="0"/>
          </p:cNvCxnSpPr>
          <p:nvPr/>
        </p:nvCxnSpPr>
        <p:spPr>
          <a:xfrm>
            <a:off x="10349262" y="5597411"/>
            <a:ext cx="0" cy="40199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8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646331"/>
          </a:xfrm>
          <a:prstGeom prst="rect">
            <a:avLst/>
          </a:prstGeom>
          <a:noFill/>
        </p:spPr>
        <p:txBody>
          <a:bodyPr wrap="square" rtlCol="0">
            <a:spAutoFit/>
          </a:bodyPr>
          <a:lstStyle/>
          <a:p>
            <a:r>
              <a:rPr lang="en-AU" dirty="0"/>
              <a:t>Not allowed, otherwise it’s complicated because need both a </a:t>
            </a:r>
            <a:r>
              <a:rPr lang="en-AU" dirty="0" err="1"/>
              <a:t>TimedLink</a:t>
            </a:r>
            <a:r>
              <a:rPr lang="en-AU" dirty="0"/>
              <a:t> and a Link to </a:t>
            </a:r>
            <a:r>
              <a:rPr lang="en-AU"/>
              <a:t>vacdxr</a:t>
            </a:r>
            <a:endParaRPr lang="en-AU" dirty="0"/>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52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1200329"/>
          </a:xfrm>
          <a:prstGeom prst="rect">
            <a:avLst/>
          </a:prstGeom>
          <a:noFill/>
        </p:spPr>
        <p:txBody>
          <a:bodyPr wrap="square" rtlCol="0">
            <a:spAutoFit/>
          </a:bodyPr>
          <a:lstStyle/>
          <a:p>
            <a:r>
              <a:rPr lang="en-AU" dirty="0"/>
              <a:t>Indirect junctions must still satisfy the same constraints. A junction in the same duration group may be combined with a </a:t>
            </a:r>
            <a:r>
              <a:rPr lang="en-AU" dirty="0" err="1"/>
              <a:t>TimedCompartment</a:t>
            </a:r>
            <a:r>
              <a:rPr lang="en-AU" dirty="0"/>
              <a:t> in the same duration group</a:t>
            </a:r>
          </a:p>
        </p:txBody>
      </p:sp>
      <p:sp>
        <p:nvSpPr>
          <p:cNvPr id="14" name="Rectangle 13">
            <a:extLst>
              <a:ext uri="{FF2B5EF4-FFF2-40B4-BE49-F238E27FC236}">
                <a16:creationId xmlns:a16="http://schemas.microsoft.com/office/drawing/2014/main" id="{C34B8372-CADF-4C0D-BCBD-709F674D2D3F}"/>
              </a:ext>
            </a:extLst>
          </p:cNvPr>
          <p:cNvSpPr/>
          <p:nvPr/>
        </p:nvSpPr>
        <p:spPr>
          <a:xfrm>
            <a:off x="4284558" y="4417739"/>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6" y="3752020"/>
            <a:ext cx="537256" cy="6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DFB4C5D-031F-4A70-8C6E-71B6E532BC76}"/>
              </a:ext>
            </a:extLst>
          </p:cNvPr>
          <p:cNvSpPr/>
          <p:nvPr/>
        </p:nvSpPr>
        <p:spPr>
          <a:xfrm>
            <a:off x="5279123"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j3</a:t>
            </a:r>
          </a:p>
        </p:txBody>
      </p:sp>
      <p:cxnSp>
        <p:nvCxnSpPr>
          <p:cNvPr id="28" name="Straight Arrow Connector 27">
            <a:extLst>
              <a:ext uri="{FF2B5EF4-FFF2-40B4-BE49-F238E27FC236}">
                <a16:creationId xmlns:a16="http://schemas.microsoft.com/office/drawing/2014/main" id="{DD5B04E1-5E16-4AFA-B4D3-08D5F7E4685C}"/>
              </a:ext>
            </a:extLst>
          </p:cNvPr>
          <p:cNvCxnSpPr>
            <a:cxnSpLocks/>
            <a:stCxn id="7" idx="6"/>
            <a:endCxn id="27" idx="2"/>
          </p:cNvCxnSpPr>
          <p:nvPr/>
        </p:nvCxnSpPr>
        <p:spPr>
          <a:xfrm>
            <a:off x="4532269" y="3523023"/>
            <a:ext cx="7468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81F922E-BC98-4351-8608-AC6A8DBEB10E}"/>
              </a:ext>
            </a:extLst>
          </p:cNvPr>
          <p:cNvCxnSpPr>
            <a:cxnSpLocks/>
            <a:stCxn id="27" idx="3"/>
            <a:endCxn id="15" idx="6"/>
          </p:cNvCxnSpPr>
          <p:nvPr/>
        </p:nvCxnSpPr>
        <p:spPr>
          <a:xfrm flipH="1">
            <a:off x="3446735" y="3752020"/>
            <a:ext cx="1927241" cy="8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9F085DB-0FEA-43FC-845D-843655B5F1B0}"/>
              </a:ext>
            </a:extLst>
          </p:cNvPr>
          <p:cNvCxnSpPr>
            <a:cxnSpLocks/>
            <a:stCxn id="27" idx="4"/>
            <a:endCxn id="14" idx="0"/>
          </p:cNvCxnSpPr>
          <p:nvPr/>
        </p:nvCxnSpPr>
        <p:spPr>
          <a:xfrm flipH="1">
            <a:off x="4974672" y="3846873"/>
            <a:ext cx="628301" cy="57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25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516110" y="613730"/>
            <a:ext cx="5671543" cy="646331"/>
          </a:xfrm>
          <a:prstGeom prst="rect">
            <a:avLst/>
          </a:prstGeom>
          <a:noFill/>
        </p:spPr>
        <p:txBody>
          <a:bodyPr wrap="square" rtlCol="0">
            <a:spAutoFit/>
          </a:bodyPr>
          <a:lstStyle/>
          <a:p>
            <a:r>
              <a:rPr lang="en-AU" dirty="0"/>
              <a:t>This is not permitted because it’s possible for the flush to indirectly flow back into the duration group   </a:t>
            </a:r>
          </a:p>
        </p:txBody>
      </p:sp>
      <p:sp>
        <p:nvSpPr>
          <p:cNvPr id="39" name="Rectangle 38">
            <a:extLst>
              <a:ext uri="{FF2B5EF4-FFF2-40B4-BE49-F238E27FC236}">
                <a16:creationId xmlns:a16="http://schemas.microsoft.com/office/drawing/2014/main" id="{B60F4E4C-E098-4719-B381-7452E6209647}"/>
              </a:ext>
            </a:extLst>
          </p:cNvPr>
          <p:cNvSpPr/>
          <p:nvPr/>
        </p:nvSpPr>
        <p:spPr>
          <a:xfrm>
            <a:off x="11211683" y="167084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41" name="Rectangle 40">
            <a:extLst>
              <a:ext uri="{FF2B5EF4-FFF2-40B4-BE49-F238E27FC236}">
                <a16:creationId xmlns:a16="http://schemas.microsoft.com/office/drawing/2014/main" id="{D5BC7074-9238-4E9C-B4F3-F2675CA8A83A}"/>
              </a:ext>
            </a:extLst>
          </p:cNvPr>
          <p:cNvSpPr/>
          <p:nvPr/>
        </p:nvSpPr>
        <p:spPr>
          <a:xfrm>
            <a:off x="9026287" y="5694749"/>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42" name="Oval 41">
            <a:extLst>
              <a:ext uri="{FF2B5EF4-FFF2-40B4-BE49-F238E27FC236}">
                <a16:creationId xmlns:a16="http://schemas.microsoft.com/office/drawing/2014/main" id="{F27F3AC7-698E-45F0-86A8-0187889EDA86}"/>
              </a:ext>
            </a:extLst>
          </p:cNvPr>
          <p:cNvSpPr/>
          <p:nvPr/>
        </p:nvSpPr>
        <p:spPr>
          <a:xfrm>
            <a:off x="11577947" y="3199172"/>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43" name="Straight Arrow Connector 42">
            <a:extLst>
              <a:ext uri="{FF2B5EF4-FFF2-40B4-BE49-F238E27FC236}">
                <a16:creationId xmlns:a16="http://schemas.microsoft.com/office/drawing/2014/main" id="{2234702A-8193-4E65-B030-701E16340916}"/>
              </a:ext>
            </a:extLst>
          </p:cNvPr>
          <p:cNvCxnSpPr>
            <a:cxnSpLocks/>
            <a:stCxn id="39" idx="2"/>
            <a:endCxn id="42" idx="0"/>
          </p:cNvCxnSpPr>
          <p:nvPr/>
        </p:nvCxnSpPr>
        <p:spPr>
          <a:xfrm>
            <a:off x="11901797" y="2636999"/>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B4E637-9249-48C2-A040-2183F5F2DB7E}"/>
              </a:ext>
            </a:extLst>
          </p:cNvPr>
          <p:cNvCxnSpPr>
            <a:cxnSpLocks/>
            <a:stCxn id="42" idx="3"/>
            <a:endCxn id="45" idx="7"/>
          </p:cNvCxnSpPr>
          <p:nvPr/>
        </p:nvCxnSpPr>
        <p:spPr>
          <a:xfrm flipH="1">
            <a:off x="11045260" y="3752019"/>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47448F-1A80-4D39-BB86-AF1E536C5308}"/>
              </a:ext>
            </a:extLst>
          </p:cNvPr>
          <p:cNvSpPr/>
          <p:nvPr/>
        </p:nvSpPr>
        <p:spPr>
          <a:xfrm>
            <a:off x="10492413" y="4253118"/>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46" name="Straight Arrow Connector 45">
            <a:extLst>
              <a:ext uri="{FF2B5EF4-FFF2-40B4-BE49-F238E27FC236}">
                <a16:creationId xmlns:a16="http://schemas.microsoft.com/office/drawing/2014/main" id="{FF47B06C-F84C-4D65-A991-0CEE45046A42}"/>
              </a:ext>
            </a:extLst>
          </p:cNvPr>
          <p:cNvCxnSpPr>
            <a:cxnSpLocks/>
            <a:stCxn id="45" idx="3"/>
            <a:endCxn id="41" idx="0"/>
          </p:cNvCxnSpPr>
          <p:nvPr/>
        </p:nvCxnSpPr>
        <p:spPr>
          <a:xfrm flipH="1">
            <a:off x="9716401" y="4805965"/>
            <a:ext cx="870865" cy="8887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F9CCAC9-F854-4335-BD58-FC46DD4ED438}"/>
              </a:ext>
            </a:extLst>
          </p:cNvPr>
          <p:cNvSpPr/>
          <p:nvPr/>
        </p:nvSpPr>
        <p:spPr>
          <a:xfrm>
            <a:off x="9026288" y="284178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48" name="Straight Arrow Connector 47">
            <a:extLst>
              <a:ext uri="{FF2B5EF4-FFF2-40B4-BE49-F238E27FC236}">
                <a16:creationId xmlns:a16="http://schemas.microsoft.com/office/drawing/2014/main" id="{C2882EAC-126B-42E1-A6DF-D6CE2C7DA2F8}"/>
              </a:ext>
            </a:extLst>
          </p:cNvPr>
          <p:cNvCxnSpPr>
            <a:cxnSpLocks/>
            <a:stCxn id="47" idx="2"/>
            <a:endCxn id="45" idx="1"/>
          </p:cNvCxnSpPr>
          <p:nvPr/>
        </p:nvCxnSpPr>
        <p:spPr>
          <a:xfrm>
            <a:off x="9716402" y="3807942"/>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1C9C8E4-9F2D-476A-BCBC-E354736B7A40}"/>
              </a:ext>
            </a:extLst>
          </p:cNvPr>
          <p:cNvSpPr/>
          <p:nvPr/>
        </p:nvSpPr>
        <p:spPr>
          <a:xfrm>
            <a:off x="11277380" y="5694750"/>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50" name="Straight Arrow Connector 49">
            <a:extLst>
              <a:ext uri="{FF2B5EF4-FFF2-40B4-BE49-F238E27FC236}">
                <a16:creationId xmlns:a16="http://schemas.microsoft.com/office/drawing/2014/main" id="{F6841E37-5110-4348-A106-7538659DF961}"/>
              </a:ext>
            </a:extLst>
          </p:cNvPr>
          <p:cNvCxnSpPr>
            <a:cxnSpLocks/>
            <a:stCxn id="45" idx="5"/>
            <a:endCxn id="49" idx="0"/>
          </p:cNvCxnSpPr>
          <p:nvPr/>
        </p:nvCxnSpPr>
        <p:spPr>
          <a:xfrm>
            <a:off x="11045260" y="4805965"/>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990317C-DC62-41F2-A298-7325777307A0}"/>
              </a:ext>
            </a:extLst>
          </p:cNvPr>
          <p:cNvSpPr txBox="1"/>
          <p:nvPr/>
        </p:nvSpPr>
        <p:spPr>
          <a:xfrm>
            <a:off x="8127247" y="276743"/>
            <a:ext cx="5671543" cy="1200329"/>
          </a:xfrm>
          <a:prstGeom prst="rect">
            <a:avLst/>
          </a:prstGeom>
          <a:noFill/>
        </p:spPr>
        <p:txBody>
          <a:bodyPr wrap="square" rtlCol="0">
            <a:spAutoFit/>
          </a:bodyPr>
          <a:lstStyle/>
          <a:p>
            <a:r>
              <a:rPr lang="en-AU" dirty="0"/>
              <a:t>This is not permitted because inputs cannot mix timed and untimed inputs (J2) although technically this example is valid because the downstream compartments lose duration status</a:t>
            </a:r>
          </a:p>
        </p:txBody>
      </p:sp>
    </p:spTree>
    <p:extLst>
      <p:ext uri="{BB962C8B-B14F-4D97-AF65-F5344CB8AC3E}">
        <p14:creationId xmlns:p14="http://schemas.microsoft.com/office/powerpoint/2010/main" val="411021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273443" y="2637000"/>
            <a:ext cx="5671543" cy="1754326"/>
          </a:xfrm>
          <a:prstGeom prst="rect">
            <a:avLst/>
          </a:prstGeom>
          <a:noFill/>
        </p:spPr>
        <p:txBody>
          <a:bodyPr wrap="square" rtlCol="0">
            <a:spAutoFit/>
          </a:bodyPr>
          <a:lstStyle/>
          <a:p>
            <a:r>
              <a:rPr lang="en-AU" dirty="0"/>
              <a:t>This is not permitted because inflows cannot mix timed and untimed inputs, the same reason as the previous example. However, in this case, it is technically invalid because of the timed outflow into </a:t>
            </a:r>
            <a:r>
              <a:rPr lang="en-AU" dirty="0" err="1"/>
              <a:t>vacdxr</a:t>
            </a:r>
            <a:r>
              <a:rPr lang="en-AU" dirty="0"/>
              <a:t> (no way to reconcile the timed flow from `vac` and the untimed flow from `j2`)</a:t>
            </a:r>
          </a:p>
        </p:txBody>
      </p:sp>
    </p:spTree>
    <p:extLst>
      <p:ext uri="{BB962C8B-B14F-4D97-AF65-F5344CB8AC3E}">
        <p14:creationId xmlns:p14="http://schemas.microsoft.com/office/powerpoint/2010/main" val="335438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626098" y="231093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15" idx="7"/>
          </p:cNvCxnSpPr>
          <p:nvPr/>
        </p:nvCxnSpPr>
        <p:spPr>
          <a:xfrm flipH="1">
            <a:off x="3351882" y="3277090"/>
            <a:ext cx="964330" cy="107088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281542" y="231093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962066" y="2310930"/>
            <a:ext cx="5671543" cy="4247317"/>
          </a:xfrm>
          <a:prstGeom prst="rect">
            <a:avLst/>
          </a:prstGeom>
          <a:noFill/>
        </p:spPr>
        <p:txBody>
          <a:bodyPr wrap="square" rtlCol="0">
            <a:spAutoFit/>
          </a:bodyPr>
          <a:lstStyle/>
          <a:p>
            <a:r>
              <a:rPr lang="en-AU" dirty="0"/>
              <a:t>This is allowed because both inputs are untimed even though they are from different duration groups. The outflows cannot belong to the red OR the grey duration groups, but any other duration groups are fine. All outputs in this case are untimed</a:t>
            </a:r>
          </a:p>
          <a:p>
            <a:endParaRPr lang="en-AU" dirty="0"/>
          </a:p>
          <a:p>
            <a:r>
              <a:rPr lang="en-AU" dirty="0"/>
              <a:t>So for the junction, we can define two quantities</a:t>
            </a:r>
          </a:p>
          <a:p>
            <a:endParaRPr lang="en-AU" dirty="0"/>
          </a:p>
          <a:p>
            <a:pPr marL="285750" indent="-285750">
              <a:buFontTx/>
              <a:buChar char="-"/>
            </a:pPr>
            <a:r>
              <a:rPr lang="en-AU" dirty="0"/>
              <a:t>If it receives </a:t>
            </a:r>
            <a:r>
              <a:rPr lang="en-AU" i="1" dirty="0"/>
              <a:t>any</a:t>
            </a:r>
            <a:r>
              <a:rPr lang="en-AU" dirty="0"/>
              <a:t> </a:t>
            </a:r>
            <a:r>
              <a:rPr lang="en-AU" dirty="0" err="1"/>
              <a:t>TimedLinks</a:t>
            </a:r>
            <a:r>
              <a:rPr lang="en-AU" dirty="0"/>
              <a:t>, then it is considered part of the duration group. </a:t>
            </a:r>
          </a:p>
          <a:p>
            <a:pPr marL="742950" lvl="1" indent="-285750">
              <a:buFontTx/>
              <a:buChar char="-"/>
            </a:pPr>
            <a:r>
              <a:rPr lang="en-AU" dirty="0"/>
              <a:t>All inflows must be </a:t>
            </a:r>
            <a:r>
              <a:rPr lang="en-AU" dirty="0" err="1"/>
              <a:t>TimedLinks</a:t>
            </a:r>
            <a:r>
              <a:rPr lang="en-AU" dirty="0"/>
              <a:t> from the same duration group (including junctions)</a:t>
            </a:r>
          </a:p>
          <a:p>
            <a:pPr marL="742950" lvl="1" indent="-285750">
              <a:buFontTx/>
              <a:buChar char="-"/>
            </a:pPr>
            <a:r>
              <a:rPr lang="en-AU" dirty="0"/>
              <a:t>All outflow links are </a:t>
            </a:r>
            <a:r>
              <a:rPr lang="en-AU" dirty="0" err="1"/>
              <a:t>TimedLinks</a:t>
            </a:r>
            <a:r>
              <a:rPr lang="en-AU" dirty="0"/>
              <a:t> </a:t>
            </a:r>
          </a:p>
          <a:p>
            <a:pPr marL="742950" lvl="1" indent="-285750">
              <a:buFontTx/>
              <a:buChar char="-"/>
            </a:pPr>
            <a:r>
              <a:rPr lang="en-AU" dirty="0"/>
              <a:t>Outflows to any compartment are permitted</a:t>
            </a:r>
          </a:p>
          <a:p>
            <a:pPr marL="285750" indent="-285750">
              <a:buFontTx/>
              <a:buChar char="-"/>
            </a:pPr>
            <a:r>
              <a:rPr lang="en-AU" dirty="0"/>
              <a:t>Otherwise, the junction </a:t>
            </a:r>
          </a:p>
        </p:txBody>
      </p:sp>
      <p:cxnSp>
        <p:nvCxnSpPr>
          <p:cNvPr id="16" name="Straight Arrow Connector 15">
            <a:extLst>
              <a:ext uri="{FF2B5EF4-FFF2-40B4-BE49-F238E27FC236}">
                <a16:creationId xmlns:a16="http://schemas.microsoft.com/office/drawing/2014/main" id="{6ED8C561-D769-433F-AB59-9E239039C220}"/>
              </a:ext>
            </a:extLst>
          </p:cNvPr>
          <p:cNvCxnSpPr>
            <a:cxnSpLocks/>
            <a:stCxn id="23" idx="2"/>
            <a:endCxn id="15" idx="1"/>
          </p:cNvCxnSpPr>
          <p:nvPr/>
        </p:nvCxnSpPr>
        <p:spPr>
          <a:xfrm>
            <a:off x="1971656" y="3277089"/>
            <a:ext cx="922232" cy="107088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92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4735</TotalTime>
  <Words>1197</Words>
  <Application>Microsoft Office PowerPoint</Application>
  <PresentationFormat>Custom</PresentationFormat>
  <Paragraphs>248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Junction flush logic</vt:lpstr>
      <vt:lpstr>Junction operations</vt:lpstr>
      <vt:lpstr>PowerPoint Presentation</vt:lpstr>
      <vt:lpstr>Architecture</vt:lpstr>
      <vt:lpstr>PowerPoint Presentation</vt:lpstr>
      <vt:lpstr>PowerPoint Presentation</vt:lpstr>
      <vt:lpstr>PowerPoint Presentation</vt:lpstr>
      <vt:lpstr>Timestep operations</vt:lpstr>
      <vt:lpstr>Junction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71</cp:revision>
  <dcterms:created xsi:type="dcterms:W3CDTF">2019-07-10T01:02:40Z</dcterms:created>
  <dcterms:modified xsi:type="dcterms:W3CDTF">2019-07-22T06:43:54Z</dcterms:modified>
</cp:coreProperties>
</file>