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0" r:id="rId2"/>
    <p:sldId id="263" r:id="rId3"/>
    <p:sldId id="266" r:id="rId4"/>
    <p:sldId id="262" r:id="rId5"/>
    <p:sldId id="267" r:id="rId6"/>
    <p:sldId id="277" r:id="rId7"/>
    <p:sldId id="268" r:id="rId8"/>
    <p:sldId id="256" r:id="rId9"/>
    <p:sldId id="257" r:id="rId10"/>
    <p:sldId id="280" r:id="rId11"/>
    <p:sldId id="281" r:id="rId12"/>
    <p:sldId id="282" r:id="rId13"/>
    <p:sldId id="279" r:id="rId14"/>
    <p:sldId id="278" r:id="rId15"/>
    <p:sldId id="260" r:id="rId16"/>
    <p:sldId id="271" r:id="rId17"/>
    <p:sldId id="272" r:id="rId18"/>
    <p:sldId id="273" r:id="rId19"/>
    <p:sldId id="274" r:id="rId20"/>
    <p:sldId id="275" r:id="rId21"/>
    <p:sldId id="258" r:id="rId22"/>
    <p:sldId id="261" r:id="rId23"/>
    <p:sldId id="276" r:id="rId24"/>
  </p:sldIdLst>
  <p:sldSz cx="14400213" cy="71993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0000"/>
    <a:srgbClr val="E2EFD9"/>
    <a:srgbClr val="FF6565"/>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40430" autoAdjust="0"/>
    <p:restoredTop sz="94660"/>
  </p:normalViewPr>
  <p:slideViewPr>
    <p:cSldViewPr snapToGrid="0">
      <p:cViewPr varScale="1">
        <p:scale>
          <a:sx n="76" d="100"/>
          <a:sy n="76" d="100"/>
        </p:scale>
        <p:origin x="126" y="9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00027" y="1178222"/>
            <a:ext cx="10800160" cy="2506427"/>
          </a:xfrm>
        </p:spPr>
        <p:txBody>
          <a:bodyPr anchor="b"/>
          <a:lstStyle>
            <a:lvl1pPr algn="ctr">
              <a:defRPr sz="6299"/>
            </a:lvl1pPr>
          </a:lstStyle>
          <a:p>
            <a:r>
              <a:rPr lang="en-US"/>
              <a:t>Click to edit Master title style</a:t>
            </a:r>
            <a:endParaRPr lang="en-US" dirty="0"/>
          </a:p>
        </p:txBody>
      </p:sp>
      <p:sp>
        <p:nvSpPr>
          <p:cNvPr id="3" name="Subtitle 2"/>
          <p:cNvSpPr>
            <a:spLocks noGrp="1"/>
          </p:cNvSpPr>
          <p:nvPr>
            <p:ph type="subTitle" idx="1"/>
          </p:nvPr>
        </p:nvSpPr>
        <p:spPr>
          <a:xfrm>
            <a:off x="1800027" y="3781306"/>
            <a:ext cx="10800160" cy="1738167"/>
          </a:xfrm>
        </p:spPr>
        <p:txBody>
          <a:bodyPr/>
          <a:lstStyle>
            <a:lvl1pPr marL="0" indent="0" algn="ctr">
              <a:buNone/>
              <a:defRPr sz="2520"/>
            </a:lvl1pPr>
            <a:lvl2pPr marL="479969" indent="0" algn="ctr">
              <a:buNone/>
              <a:defRPr sz="2100"/>
            </a:lvl2pPr>
            <a:lvl3pPr marL="959937" indent="0" algn="ctr">
              <a:buNone/>
              <a:defRPr sz="1890"/>
            </a:lvl3pPr>
            <a:lvl4pPr marL="1439906" indent="0" algn="ctr">
              <a:buNone/>
              <a:defRPr sz="1680"/>
            </a:lvl4pPr>
            <a:lvl5pPr marL="1919874" indent="0" algn="ctr">
              <a:buNone/>
              <a:defRPr sz="1680"/>
            </a:lvl5pPr>
            <a:lvl6pPr marL="2399843" indent="0" algn="ctr">
              <a:buNone/>
              <a:defRPr sz="1680"/>
            </a:lvl6pPr>
            <a:lvl7pPr marL="2879811" indent="0" algn="ctr">
              <a:buNone/>
              <a:defRPr sz="1680"/>
            </a:lvl7pPr>
            <a:lvl8pPr marL="3359780" indent="0" algn="ctr">
              <a:buNone/>
              <a:defRPr sz="1680"/>
            </a:lvl8pPr>
            <a:lvl9pPr marL="3839748" indent="0" algn="ctr">
              <a:buNone/>
              <a:defRPr sz="1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555614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42170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05152" y="383297"/>
            <a:ext cx="3105046" cy="610108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90015" y="383297"/>
            <a:ext cx="9135135" cy="610108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184555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1053823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82514" y="1794830"/>
            <a:ext cx="12420184" cy="2994714"/>
          </a:xfrm>
        </p:spPr>
        <p:txBody>
          <a:bodyPr anchor="b"/>
          <a:lstStyle>
            <a:lvl1pPr>
              <a:defRPr sz="6299"/>
            </a:lvl1pPr>
          </a:lstStyle>
          <a:p>
            <a:r>
              <a:rPr lang="en-US"/>
              <a:t>Click to edit Master title style</a:t>
            </a:r>
            <a:endParaRPr lang="en-US" dirty="0"/>
          </a:p>
        </p:txBody>
      </p:sp>
      <p:sp>
        <p:nvSpPr>
          <p:cNvPr id="3" name="Text Placeholder 2"/>
          <p:cNvSpPr>
            <a:spLocks noGrp="1"/>
          </p:cNvSpPr>
          <p:nvPr>
            <p:ph type="body" idx="1"/>
          </p:nvPr>
        </p:nvSpPr>
        <p:spPr>
          <a:xfrm>
            <a:off x="982514" y="4817875"/>
            <a:ext cx="12420184" cy="1574849"/>
          </a:xfrm>
        </p:spPr>
        <p:txBody>
          <a:bodyPr/>
          <a:lstStyle>
            <a:lvl1pPr marL="0" indent="0">
              <a:buNone/>
              <a:defRPr sz="2520">
                <a:solidFill>
                  <a:schemeClr val="tx1">
                    <a:tint val="75000"/>
                  </a:schemeClr>
                </a:solidFill>
              </a:defRPr>
            </a:lvl1pPr>
            <a:lvl2pPr marL="479969" indent="0">
              <a:buNone/>
              <a:defRPr sz="2100">
                <a:solidFill>
                  <a:schemeClr val="tx1">
                    <a:tint val="75000"/>
                  </a:schemeClr>
                </a:solidFill>
              </a:defRPr>
            </a:lvl2pPr>
            <a:lvl3pPr marL="959937" indent="0">
              <a:buNone/>
              <a:defRPr sz="1890">
                <a:solidFill>
                  <a:schemeClr val="tx1">
                    <a:tint val="75000"/>
                  </a:schemeClr>
                </a:solidFill>
              </a:defRPr>
            </a:lvl3pPr>
            <a:lvl4pPr marL="1439906" indent="0">
              <a:buNone/>
              <a:defRPr sz="1680">
                <a:solidFill>
                  <a:schemeClr val="tx1">
                    <a:tint val="75000"/>
                  </a:schemeClr>
                </a:solidFill>
              </a:defRPr>
            </a:lvl4pPr>
            <a:lvl5pPr marL="1919874" indent="0">
              <a:buNone/>
              <a:defRPr sz="1680">
                <a:solidFill>
                  <a:schemeClr val="tx1">
                    <a:tint val="75000"/>
                  </a:schemeClr>
                </a:solidFill>
              </a:defRPr>
            </a:lvl5pPr>
            <a:lvl6pPr marL="2399843" indent="0">
              <a:buNone/>
              <a:defRPr sz="1680">
                <a:solidFill>
                  <a:schemeClr val="tx1">
                    <a:tint val="75000"/>
                  </a:schemeClr>
                </a:solidFill>
              </a:defRPr>
            </a:lvl6pPr>
            <a:lvl7pPr marL="2879811" indent="0">
              <a:buNone/>
              <a:defRPr sz="1680">
                <a:solidFill>
                  <a:schemeClr val="tx1">
                    <a:tint val="75000"/>
                  </a:schemeClr>
                </a:solidFill>
              </a:defRPr>
            </a:lvl7pPr>
            <a:lvl8pPr marL="3359780" indent="0">
              <a:buNone/>
              <a:defRPr sz="1680">
                <a:solidFill>
                  <a:schemeClr val="tx1">
                    <a:tint val="75000"/>
                  </a:schemeClr>
                </a:solidFill>
              </a:defRPr>
            </a:lvl8pPr>
            <a:lvl9pPr marL="3839748" indent="0">
              <a:buNone/>
              <a:defRPr sz="1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4EEC96B-3D5D-478E-A96B-973AFE046E1D}" type="datetimeFigureOut">
              <a:rPr lang="en-AU" smtClean="0"/>
              <a:t>22/07/2019</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6198754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90014"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290108" y="1916484"/>
            <a:ext cx="6120091" cy="45678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4EEC96B-3D5D-478E-A96B-973AFE046E1D}" type="datetimeFigureOut">
              <a:rPr lang="en-AU" smtClean="0"/>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5552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91890" y="383297"/>
            <a:ext cx="12420184" cy="1391534"/>
          </a:xfrm>
        </p:spPr>
        <p:txBody>
          <a:bodyPr/>
          <a:lstStyle/>
          <a:p>
            <a:r>
              <a:rPr lang="en-US"/>
              <a:t>Click to edit Master title style</a:t>
            </a:r>
            <a:endParaRPr lang="en-US" dirty="0"/>
          </a:p>
        </p:txBody>
      </p:sp>
      <p:sp>
        <p:nvSpPr>
          <p:cNvPr id="3" name="Text Placeholder 2"/>
          <p:cNvSpPr>
            <a:spLocks noGrp="1"/>
          </p:cNvSpPr>
          <p:nvPr>
            <p:ph type="body" idx="1"/>
          </p:nvPr>
        </p:nvSpPr>
        <p:spPr>
          <a:xfrm>
            <a:off x="991891" y="1764832"/>
            <a:ext cx="6091965"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4" name="Content Placeholder 3"/>
          <p:cNvSpPr>
            <a:spLocks noGrp="1"/>
          </p:cNvSpPr>
          <p:nvPr>
            <p:ph sz="half" idx="2"/>
          </p:nvPr>
        </p:nvSpPr>
        <p:spPr>
          <a:xfrm>
            <a:off x="991891" y="2629749"/>
            <a:ext cx="6091965"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290108" y="1764832"/>
            <a:ext cx="6121966" cy="864917"/>
          </a:xfrm>
        </p:spPr>
        <p:txBody>
          <a:bodyPr anchor="b"/>
          <a:lstStyle>
            <a:lvl1pPr marL="0" indent="0">
              <a:buNone/>
              <a:defRPr sz="2520" b="1"/>
            </a:lvl1pPr>
            <a:lvl2pPr marL="479969" indent="0">
              <a:buNone/>
              <a:defRPr sz="2100" b="1"/>
            </a:lvl2pPr>
            <a:lvl3pPr marL="959937" indent="0">
              <a:buNone/>
              <a:defRPr sz="1890" b="1"/>
            </a:lvl3pPr>
            <a:lvl4pPr marL="1439906" indent="0">
              <a:buNone/>
              <a:defRPr sz="1680" b="1"/>
            </a:lvl4pPr>
            <a:lvl5pPr marL="1919874" indent="0">
              <a:buNone/>
              <a:defRPr sz="1680" b="1"/>
            </a:lvl5pPr>
            <a:lvl6pPr marL="2399843" indent="0">
              <a:buNone/>
              <a:defRPr sz="1680" b="1"/>
            </a:lvl6pPr>
            <a:lvl7pPr marL="2879811" indent="0">
              <a:buNone/>
              <a:defRPr sz="1680" b="1"/>
            </a:lvl7pPr>
            <a:lvl8pPr marL="3359780" indent="0">
              <a:buNone/>
              <a:defRPr sz="1680" b="1"/>
            </a:lvl8pPr>
            <a:lvl9pPr marL="3839748" indent="0">
              <a:buNone/>
              <a:defRPr sz="1680" b="1"/>
            </a:lvl9pPr>
          </a:lstStyle>
          <a:p>
            <a:pPr lvl="0"/>
            <a:r>
              <a:rPr lang="en-US"/>
              <a:t>Edit Master text styles</a:t>
            </a:r>
          </a:p>
        </p:txBody>
      </p:sp>
      <p:sp>
        <p:nvSpPr>
          <p:cNvPr id="6" name="Content Placeholder 5"/>
          <p:cNvSpPr>
            <a:spLocks noGrp="1"/>
          </p:cNvSpPr>
          <p:nvPr>
            <p:ph sz="quarter" idx="4"/>
          </p:nvPr>
        </p:nvSpPr>
        <p:spPr>
          <a:xfrm>
            <a:off x="7290108" y="2629749"/>
            <a:ext cx="6121966" cy="386796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4EEC96B-3D5D-478E-A96B-973AFE046E1D}" type="datetimeFigureOut">
              <a:rPr lang="en-AU" smtClean="0"/>
              <a:t>22/07/2019</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4095394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4EEC96B-3D5D-478E-A96B-973AFE046E1D}" type="datetimeFigureOut">
              <a:rPr lang="en-AU" smtClean="0"/>
              <a:t>22/07/2019</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9408677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EC96B-3D5D-478E-A96B-973AFE046E1D}" type="datetimeFigureOut">
              <a:rPr lang="en-AU" smtClean="0"/>
              <a:t>22/07/2019</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136006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Content Placeholder 2"/>
          <p:cNvSpPr>
            <a:spLocks noGrp="1"/>
          </p:cNvSpPr>
          <p:nvPr>
            <p:ph idx="1"/>
          </p:nvPr>
        </p:nvSpPr>
        <p:spPr>
          <a:xfrm>
            <a:off x="6121966" y="1036569"/>
            <a:ext cx="7290108" cy="5116178"/>
          </a:xfrm>
        </p:spPr>
        <p:txBody>
          <a:bodyPr/>
          <a:lstStyle>
            <a:lvl1pPr>
              <a:defRPr sz="3359"/>
            </a:lvl1pPr>
            <a:lvl2pPr>
              <a:defRPr sz="2939"/>
            </a:lvl2pPr>
            <a:lvl3pPr>
              <a:defRPr sz="252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3995772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91891" y="479954"/>
            <a:ext cx="4644443" cy="1679840"/>
          </a:xfrm>
        </p:spPr>
        <p:txBody>
          <a:bodyPr anchor="b"/>
          <a:lstStyle>
            <a:lvl1pPr>
              <a:defRPr sz="3359"/>
            </a:lvl1pPr>
          </a:lstStyle>
          <a:p>
            <a:r>
              <a:rPr lang="en-US"/>
              <a:t>Click to edit Master title style</a:t>
            </a:r>
            <a:endParaRPr lang="en-US" dirty="0"/>
          </a:p>
        </p:txBody>
      </p:sp>
      <p:sp>
        <p:nvSpPr>
          <p:cNvPr id="3" name="Picture Placeholder 2"/>
          <p:cNvSpPr>
            <a:spLocks noGrp="1" noChangeAspect="1"/>
          </p:cNvSpPr>
          <p:nvPr>
            <p:ph type="pic" idx="1"/>
          </p:nvPr>
        </p:nvSpPr>
        <p:spPr>
          <a:xfrm>
            <a:off x="6121966" y="1036569"/>
            <a:ext cx="7290108" cy="5116178"/>
          </a:xfrm>
        </p:spPr>
        <p:txBody>
          <a:bodyPr anchor="t"/>
          <a:lstStyle>
            <a:lvl1pPr marL="0" indent="0">
              <a:buNone/>
              <a:defRPr sz="3359"/>
            </a:lvl1pPr>
            <a:lvl2pPr marL="479969" indent="0">
              <a:buNone/>
              <a:defRPr sz="2939"/>
            </a:lvl2pPr>
            <a:lvl3pPr marL="959937" indent="0">
              <a:buNone/>
              <a:defRPr sz="2520"/>
            </a:lvl3pPr>
            <a:lvl4pPr marL="1439906" indent="0">
              <a:buNone/>
              <a:defRPr sz="2100"/>
            </a:lvl4pPr>
            <a:lvl5pPr marL="1919874" indent="0">
              <a:buNone/>
              <a:defRPr sz="2100"/>
            </a:lvl5pPr>
            <a:lvl6pPr marL="2399843" indent="0">
              <a:buNone/>
              <a:defRPr sz="2100"/>
            </a:lvl6pPr>
            <a:lvl7pPr marL="2879811" indent="0">
              <a:buNone/>
              <a:defRPr sz="2100"/>
            </a:lvl7pPr>
            <a:lvl8pPr marL="3359780" indent="0">
              <a:buNone/>
              <a:defRPr sz="2100"/>
            </a:lvl8pPr>
            <a:lvl9pPr marL="3839748" indent="0">
              <a:buNone/>
              <a:defRPr sz="2100"/>
            </a:lvl9pPr>
          </a:lstStyle>
          <a:p>
            <a:r>
              <a:rPr lang="en-US"/>
              <a:t>Click icon to add picture</a:t>
            </a:r>
            <a:endParaRPr lang="en-US" dirty="0"/>
          </a:p>
        </p:txBody>
      </p:sp>
      <p:sp>
        <p:nvSpPr>
          <p:cNvPr id="4" name="Text Placeholder 3"/>
          <p:cNvSpPr>
            <a:spLocks noGrp="1"/>
          </p:cNvSpPr>
          <p:nvPr>
            <p:ph type="body" sz="half" idx="2"/>
          </p:nvPr>
        </p:nvSpPr>
        <p:spPr>
          <a:xfrm>
            <a:off x="991891" y="2159794"/>
            <a:ext cx="4644443" cy="4001285"/>
          </a:xfrm>
        </p:spPr>
        <p:txBody>
          <a:bodyPr/>
          <a:lstStyle>
            <a:lvl1pPr marL="0" indent="0">
              <a:buNone/>
              <a:defRPr sz="1680"/>
            </a:lvl1pPr>
            <a:lvl2pPr marL="479969" indent="0">
              <a:buNone/>
              <a:defRPr sz="1470"/>
            </a:lvl2pPr>
            <a:lvl3pPr marL="959937" indent="0">
              <a:buNone/>
              <a:defRPr sz="1260"/>
            </a:lvl3pPr>
            <a:lvl4pPr marL="1439906" indent="0">
              <a:buNone/>
              <a:defRPr sz="1050"/>
            </a:lvl4pPr>
            <a:lvl5pPr marL="1919874" indent="0">
              <a:buNone/>
              <a:defRPr sz="1050"/>
            </a:lvl5pPr>
            <a:lvl6pPr marL="2399843" indent="0">
              <a:buNone/>
              <a:defRPr sz="1050"/>
            </a:lvl6pPr>
            <a:lvl7pPr marL="2879811" indent="0">
              <a:buNone/>
              <a:defRPr sz="1050"/>
            </a:lvl7pPr>
            <a:lvl8pPr marL="3359780" indent="0">
              <a:buNone/>
              <a:defRPr sz="1050"/>
            </a:lvl8pPr>
            <a:lvl9pPr marL="3839748" indent="0">
              <a:buNone/>
              <a:defRPr sz="1050"/>
            </a:lvl9pPr>
          </a:lstStyle>
          <a:p>
            <a:pPr lvl="0"/>
            <a:r>
              <a:rPr lang="en-US"/>
              <a:t>Edit Master text styles</a:t>
            </a:r>
          </a:p>
        </p:txBody>
      </p:sp>
      <p:sp>
        <p:nvSpPr>
          <p:cNvPr id="5" name="Date Placeholder 4"/>
          <p:cNvSpPr>
            <a:spLocks noGrp="1"/>
          </p:cNvSpPr>
          <p:nvPr>
            <p:ph type="dt" sz="half" idx="10"/>
          </p:nvPr>
        </p:nvSpPr>
        <p:spPr/>
        <p:txBody>
          <a:bodyPr/>
          <a:lstStyle/>
          <a:p>
            <a:fld id="{74EEC96B-3D5D-478E-A96B-973AFE046E1D}" type="datetimeFigureOut">
              <a:rPr lang="en-AU" smtClean="0"/>
              <a:t>22/07/2019</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30A55A52-3C75-4F43-A1B0-A1D7F9C22557}" type="slidenum">
              <a:rPr lang="en-AU" smtClean="0"/>
              <a:t>‹#›</a:t>
            </a:fld>
            <a:endParaRPr lang="en-AU"/>
          </a:p>
        </p:txBody>
      </p:sp>
    </p:spTree>
    <p:extLst>
      <p:ext uri="{BB962C8B-B14F-4D97-AF65-F5344CB8AC3E}">
        <p14:creationId xmlns:p14="http://schemas.microsoft.com/office/powerpoint/2010/main" val="22205345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0015" y="383297"/>
            <a:ext cx="12420184" cy="139153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90015" y="1916484"/>
            <a:ext cx="12420184" cy="456789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015" y="6672697"/>
            <a:ext cx="3240048" cy="383297"/>
          </a:xfrm>
          <a:prstGeom prst="rect">
            <a:avLst/>
          </a:prstGeom>
        </p:spPr>
        <p:txBody>
          <a:bodyPr vert="horz" lIns="91440" tIns="45720" rIns="91440" bIns="45720" rtlCol="0" anchor="ctr"/>
          <a:lstStyle>
            <a:lvl1pPr algn="l">
              <a:defRPr sz="1260">
                <a:solidFill>
                  <a:schemeClr val="tx1">
                    <a:tint val="75000"/>
                  </a:schemeClr>
                </a:solidFill>
              </a:defRPr>
            </a:lvl1pPr>
          </a:lstStyle>
          <a:p>
            <a:fld id="{74EEC96B-3D5D-478E-A96B-973AFE046E1D}" type="datetimeFigureOut">
              <a:rPr lang="en-AU" smtClean="0"/>
              <a:t>22/07/2019</a:t>
            </a:fld>
            <a:endParaRPr lang="en-AU"/>
          </a:p>
        </p:txBody>
      </p:sp>
      <p:sp>
        <p:nvSpPr>
          <p:cNvPr id="5" name="Footer Placeholder 4"/>
          <p:cNvSpPr>
            <a:spLocks noGrp="1"/>
          </p:cNvSpPr>
          <p:nvPr>
            <p:ph type="ftr" sz="quarter" idx="3"/>
          </p:nvPr>
        </p:nvSpPr>
        <p:spPr>
          <a:xfrm>
            <a:off x="4770071" y="6672697"/>
            <a:ext cx="4860072" cy="383297"/>
          </a:xfrm>
          <a:prstGeom prst="rect">
            <a:avLst/>
          </a:prstGeom>
        </p:spPr>
        <p:txBody>
          <a:bodyPr vert="horz" lIns="91440" tIns="45720" rIns="91440" bIns="45720" rtlCol="0" anchor="ctr"/>
          <a:lstStyle>
            <a:lvl1pPr algn="ctr">
              <a:defRPr sz="126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10170150" y="6672697"/>
            <a:ext cx="3240048" cy="383297"/>
          </a:xfrm>
          <a:prstGeom prst="rect">
            <a:avLst/>
          </a:prstGeom>
        </p:spPr>
        <p:txBody>
          <a:bodyPr vert="horz" lIns="91440" tIns="45720" rIns="91440" bIns="45720" rtlCol="0" anchor="ctr"/>
          <a:lstStyle>
            <a:lvl1pPr algn="r">
              <a:defRPr sz="1260">
                <a:solidFill>
                  <a:schemeClr val="tx1">
                    <a:tint val="75000"/>
                  </a:schemeClr>
                </a:solidFill>
              </a:defRPr>
            </a:lvl1pPr>
          </a:lstStyle>
          <a:p>
            <a:fld id="{30A55A52-3C75-4F43-A1B0-A1D7F9C22557}" type="slidenum">
              <a:rPr lang="en-AU" smtClean="0"/>
              <a:t>‹#›</a:t>
            </a:fld>
            <a:endParaRPr lang="en-AU"/>
          </a:p>
        </p:txBody>
      </p:sp>
    </p:spTree>
    <p:extLst>
      <p:ext uri="{BB962C8B-B14F-4D97-AF65-F5344CB8AC3E}">
        <p14:creationId xmlns:p14="http://schemas.microsoft.com/office/powerpoint/2010/main" val="21709275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59937" rtl="0" eaLnBrk="1" latinLnBrk="0" hangingPunct="1">
        <a:lnSpc>
          <a:spcPct val="90000"/>
        </a:lnSpc>
        <a:spcBef>
          <a:spcPct val="0"/>
        </a:spcBef>
        <a:buNone/>
        <a:defRPr sz="4619" kern="1200">
          <a:solidFill>
            <a:schemeClr val="tx1"/>
          </a:solidFill>
          <a:latin typeface="+mj-lt"/>
          <a:ea typeface="+mj-ea"/>
          <a:cs typeface="+mj-cs"/>
        </a:defRPr>
      </a:lvl1pPr>
    </p:titleStyle>
    <p:bodyStyle>
      <a:lvl1pPr marL="239984" indent="-239984" algn="l" defTabSz="959937" rtl="0" eaLnBrk="1" latinLnBrk="0" hangingPunct="1">
        <a:lnSpc>
          <a:spcPct val="90000"/>
        </a:lnSpc>
        <a:spcBef>
          <a:spcPts val="1050"/>
        </a:spcBef>
        <a:buFont typeface="Arial" panose="020B0604020202020204" pitchFamily="34" charset="0"/>
        <a:buChar char="•"/>
        <a:defRPr sz="2939" kern="1200">
          <a:solidFill>
            <a:schemeClr val="tx1"/>
          </a:solidFill>
          <a:latin typeface="+mn-lt"/>
          <a:ea typeface="+mn-ea"/>
          <a:cs typeface="+mn-cs"/>
        </a:defRPr>
      </a:lvl1pPr>
      <a:lvl2pPr marL="719953" indent="-239984" algn="l" defTabSz="959937"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199921" indent="-239984" algn="l" defTabSz="959937"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79890"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59859"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39827"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19796"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599764"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79733" indent="-239984" algn="l" defTabSz="959937"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59937" rtl="0" eaLnBrk="1" latinLnBrk="0" hangingPunct="1">
        <a:defRPr sz="1890" kern="1200">
          <a:solidFill>
            <a:schemeClr val="tx1"/>
          </a:solidFill>
          <a:latin typeface="+mn-lt"/>
          <a:ea typeface="+mn-ea"/>
          <a:cs typeface="+mn-cs"/>
        </a:defRPr>
      </a:lvl1pPr>
      <a:lvl2pPr marL="479969" algn="l" defTabSz="959937" rtl="0" eaLnBrk="1" latinLnBrk="0" hangingPunct="1">
        <a:defRPr sz="1890" kern="1200">
          <a:solidFill>
            <a:schemeClr val="tx1"/>
          </a:solidFill>
          <a:latin typeface="+mn-lt"/>
          <a:ea typeface="+mn-ea"/>
          <a:cs typeface="+mn-cs"/>
        </a:defRPr>
      </a:lvl2pPr>
      <a:lvl3pPr marL="959937" algn="l" defTabSz="959937" rtl="0" eaLnBrk="1" latinLnBrk="0" hangingPunct="1">
        <a:defRPr sz="1890" kern="1200">
          <a:solidFill>
            <a:schemeClr val="tx1"/>
          </a:solidFill>
          <a:latin typeface="+mn-lt"/>
          <a:ea typeface="+mn-ea"/>
          <a:cs typeface="+mn-cs"/>
        </a:defRPr>
      </a:lvl3pPr>
      <a:lvl4pPr marL="1439906" algn="l" defTabSz="959937" rtl="0" eaLnBrk="1" latinLnBrk="0" hangingPunct="1">
        <a:defRPr sz="1890" kern="1200">
          <a:solidFill>
            <a:schemeClr val="tx1"/>
          </a:solidFill>
          <a:latin typeface="+mn-lt"/>
          <a:ea typeface="+mn-ea"/>
          <a:cs typeface="+mn-cs"/>
        </a:defRPr>
      </a:lvl4pPr>
      <a:lvl5pPr marL="1919874" algn="l" defTabSz="959937" rtl="0" eaLnBrk="1" latinLnBrk="0" hangingPunct="1">
        <a:defRPr sz="1890" kern="1200">
          <a:solidFill>
            <a:schemeClr val="tx1"/>
          </a:solidFill>
          <a:latin typeface="+mn-lt"/>
          <a:ea typeface="+mn-ea"/>
          <a:cs typeface="+mn-cs"/>
        </a:defRPr>
      </a:lvl5pPr>
      <a:lvl6pPr marL="2399843" algn="l" defTabSz="959937" rtl="0" eaLnBrk="1" latinLnBrk="0" hangingPunct="1">
        <a:defRPr sz="1890" kern="1200">
          <a:solidFill>
            <a:schemeClr val="tx1"/>
          </a:solidFill>
          <a:latin typeface="+mn-lt"/>
          <a:ea typeface="+mn-ea"/>
          <a:cs typeface="+mn-cs"/>
        </a:defRPr>
      </a:lvl6pPr>
      <a:lvl7pPr marL="2879811" algn="l" defTabSz="959937" rtl="0" eaLnBrk="1" latinLnBrk="0" hangingPunct="1">
        <a:defRPr sz="1890" kern="1200">
          <a:solidFill>
            <a:schemeClr val="tx1"/>
          </a:solidFill>
          <a:latin typeface="+mn-lt"/>
          <a:ea typeface="+mn-ea"/>
          <a:cs typeface="+mn-cs"/>
        </a:defRPr>
      </a:lvl7pPr>
      <a:lvl8pPr marL="3359780" algn="l" defTabSz="959937" rtl="0" eaLnBrk="1" latinLnBrk="0" hangingPunct="1">
        <a:defRPr sz="1890" kern="1200">
          <a:solidFill>
            <a:schemeClr val="tx1"/>
          </a:solidFill>
          <a:latin typeface="+mn-lt"/>
          <a:ea typeface="+mn-ea"/>
          <a:cs typeface="+mn-cs"/>
        </a:defRPr>
      </a:lvl8pPr>
      <a:lvl9pPr marL="3839748" algn="l" defTabSz="959937"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DEB2-F3AF-4DAE-BBC3-2C62D4E2B30E}"/>
              </a:ext>
            </a:extLst>
          </p:cNvPr>
          <p:cNvSpPr>
            <a:spLocks noGrp="1"/>
          </p:cNvSpPr>
          <p:nvPr>
            <p:ph type="title"/>
          </p:nvPr>
        </p:nvSpPr>
        <p:spPr/>
        <p:txBody>
          <a:bodyPr/>
          <a:lstStyle/>
          <a:p>
            <a:r>
              <a:rPr lang="en-AU" dirty="0"/>
              <a:t>Architecture</a:t>
            </a:r>
          </a:p>
        </p:txBody>
      </p:sp>
      <p:sp>
        <p:nvSpPr>
          <p:cNvPr id="17" name="Rectangle 16">
            <a:extLst>
              <a:ext uri="{FF2B5EF4-FFF2-40B4-BE49-F238E27FC236}">
                <a16:creationId xmlns:a16="http://schemas.microsoft.com/office/drawing/2014/main" id="{7A584D1B-817A-4D9A-95C3-874DDD53364D}"/>
              </a:ext>
            </a:extLst>
          </p:cNvPr>
          <p:cNvSpPr/>
          <p:nvPr/>
        </p:nvSpPr>
        <p:spPr>
          <a:xfrm>
            <a:off x="2065174" y="1910709"/>
            <a:ext cx="2125035"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8" name="Rectangle 17">
            <a:extLst>
              <a:ext uri="{FF2B5EF4-FFF2-40B4-BE49-F238E27FC236}">
                <a16:creationId xmlns:a16="http://schemas.microsoft.com/office/drawing/2014/main" id="{8AE52136-6514-4F69-BA86-E538C795467D}"/>
              </a:ext>
            </a:extLst>
          </p:cNvPr>
          <p:cNvSpPr/>
          <p:nvPr/>
        </p:nvSpPr>
        <p:spPr>
          <a:xfrm>
            <a:off x="2694785" y="33432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9" name="Rectangle 18">
            <a:extLst>
              <a:ext uri="{FF2B5EF4-FFF2-40B4-BE49-F238E27FC236}">
                <a16:creationId xmlns:a16="http://schemas.microsoft.com/office/drawing/2014/main" id="{98916D01-E309-44C5-9B17-F3BB1C59CC43}"/>
              </a:ext>
            </a:extLst>
          </p:cNvPr>
          <p:cNvSpPr/>
          <p:nvPr/>
        </p:nvSpPr>
        <p:spPr>
          <a:xfrm>
            <a:off x="2694785" y="41909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0" name="Rectangle 19">
            <a:extLst>
              <a:ext uri="{FF2B5EF4-FFF2-40B4-BE49-F238E27FC236}">
                <a16:creationId xmlns:a16="http://schemas.microsoft.com/office/drawing/2014/main" id="{5E289209-521A-4CA0-A820-0B14B78C4044}"/>
              </a:ext>
            </a:extLst>
          </p:cNvPr>
          <p:cNvSpPr/>
          <p:nvPr/>
        </p:nvSpPr>
        <p:spPr>
          <a:xfrm>
            <a:off x="2694785" y="50387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1" name="Straight Arrow Connector 20">
            <a:extLst>
              <a:ext uri="{FF2B5EF4-FFF2-40B4-BE49-F238E27FC236}">
                <a16:creationId xmlns:a16="http://schemas.microsoft.com/office/drawing/2014/main" id="{86170B75-1A1F-412D-B660-1F586E2EE677}"/>
              </a:ext>
            </a:extLst>
          </p:cNvPr>
          <p:cNvCxnSpPr>
            <a:cxnSpLocks/>
          </p:cNvCxnSpPr>
          <p:nvPr/>
        </p:nvCxnSpPr>
        <p:spPr>
          <a:xfrm>
            <a:off x="3666334" y="3676610"/>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EF9EBA0-7E11-4ED0-B8FB-34068F62391A}"/>
              </a:ext>
            </a:extLst>
          </p:cNvPr>
          <p:cNvSpPr txBox="1"/>
          <p:nvPr/>
        </p:nvSpPr>
        <p:spPr>
          <a:xfrm>
            <a:off x="3652576" y="3343255"/>
            <a:ext cx="1061509" cy="369332"/>
          </a:xfrm>
          <a:prstGeom prst="rect">
            <a:avLst/>
          </a:prstGeom>
          <a:noFill/>
        </p:spPr>
        <p:txBody>
          <a:bodyPr wrap="none" rtlCol="0">
            <a:spAutoFit/>
          </a:bodyPr>
          <a:lstStyle/>
          <a:p>
            <a:r>
              <a:rPr lang="en-AU" dirty="0"/>
              <a:t>Flush link</a:t>
            </a:r>
          </a:p>
        </p:txBody>
      </p:sp>
      <p:sp>
        <p:nvSpPr>
          <p:cNvPr id="23" name="TextBox 22">
            <a:extLst>
              <a:ext uri="{FF2B5EF4-FFF2-40B4-BE49-F238E27FC236}">
                <a16:creationId xmlns:a16="http://schemas.microsoft.com/office/drawing/2014/main" id="{2143D4C3-F663-4DE7-BFED-CFD869019C0F}"/>
              </a:ext>
            </a:extLst>
          </p:cNvPr>
          <p:cNvSpPr txBox="1"/>
          <p:nvPr/>
        </p:nvSpPr>
        <p:spPr>
          <a:xfrm>
            <a:off x="2269336" y="2916793"/>
            <a:ext cx="1718291" cy="338554"/>
          </a:xfrm>
          <a:prstGeom prst="rect">
            <a:avLst/>
          </a:prstGeom>
          <a:noFill/>
        </p:spPr>
        <p:txBody>
          <a:bodyPr wrap="none" rtlCol="0">
            <a:spAutoFit/>
          </a:bodyPr>
          <a:lstStyle/>
          <a:p>
            <a:r>
              <a:rPr lang="en-AU" sz="1600" dirty="0" err="1"/>
              <a:t>Subcompartments</a:t>
            </a:r>
            <a:endParaRPr lang="en-AU" sz="1600" dirty="0"/>
          </a:p>
        </p:txBody>
      </p:sp>
      <p:sp>
        <p:nvSpPr>
          <p:cNvPr id="24" name="TextBox 23">
            <a:extLst>
              <a:ext uri="{FF2B5EF4-FFF2-40B4-BE49-F238E27FC236}">
                <a16:creationId xmlns:a16="http://schemas.microsoft.com/office/drawing/2014/main" id="{80EA6F17-A7F8-496A-8E7D-DECD9867878E}"/>
              </a:ext>
            </a:extLst>
          </p:cNvPr>
          <p:cNvSpPr txBox="1"/>
          <p:nvPr/>
        </p:nvSpPr>
        <p:spPr>
          <a:xfrm>
            <a:off x="1708951" y="4751713"/>
            <a:ext cx="1011059" cy="646331"/>
          </a:xfrm>
          <a:prstGeom prst="rect">
            <a:avLst/>
          </a:prstGeom>
          <a:noFill/>
        </p:spPr>
        <p:txBody>
          <a:bodyPr wrap="square" rtlCol="0">
            <a:spAutoFit/>
          </a:bodyPr>
          <a:lstStyle/>
          <a:p>
            <a:pPr algn="ctr"/>
            <a:r>
              <a:rPr lang="en-AU" dirty="0"/>
              <a:t>New arrivals</a:t>
            </a:r>
          </a:p>
        </p:txBody>
      </p:sp>
      <p:cxnSp>
        <p:nvCxnSpPr>
          <p:cNvPr id="25" name="Straight Arrow Connector 24">
            <a:extLst>
              <a:ext uri="{FF2B5EF4-FFF2-40B4-BE49-F238E27FC236}">
                <a16:creationId xmlns:a16="http://schemas.microsoft.com/office/drawing/2014/main" id="{CB481AEA-9BF2-4055-AF8E-67AFC55A1C50}"/>
              </a:ext>
            </a:extLst>
          </p:cNvPr>
          <p:cNvCxnSpPr>
            <a:cxnSpLocks/>
          </p:cNvCxnSpPr>
          <p:nvPr/>
        </p:nvCxnSpPr>
        <p:spPr>
          <a:xfrm>
            <a:off x="1837641" y="5381605"/>
            <a:ext cx="75368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C87EAD6-AE6E-4290-B24D-A8A6B360B7B7}"/>
              </a:ext>
            </a:extLst>
          </p:cNvPr>
          <p:cNvSpPr txBox="1"/>
          <p:nvPr/>
        </p:nvSpPr>
        <p:spPr>
          <a:xfrm>
            <a:off x="565050" y="3466805"/>
            <a:ext cx="2062937" cy="338554"/>
          </a:xfrm>
          <a:prstGeom prst="rect">
            <a:avLst/>
          </a:prstGeom>
          <a:noFill/>
        </p:spPr>
        <p:txBody>
          <a:bodyPr wrap="none" rtlCol="0">
            <a:spAutoFit/>
          </a:bodyPr>
          <a:lstStyle/>
          <a:p>
            <a:r>
              <a:rPr lang="en-AU" sz="1600" i="1" dirty="0"/>
              <a:t>Final </a:t>
            </a:r>
            <a:r>
              <a:rPr lang="en-AU" sz="1600" i="1" dirty="0" err="1"/>
              <a:t>subcompartment</a:t>
            </a:r>
            <a:endParaRPr lang="en-AU" sz="1600" i="1" dirty="0"/>
          </a:p>
        </p:txBody>
      </p:sp>
      <p:sp>
        <p:nvSpPr>
          <p:cNvPr id="27" name="TextBox 26">
            <a:extLst>
              <a:ext uri="{FF2B5EF4-FFF2-40B4-BE49-F238E27FC236}">
                <a16:creationId xmlns:a16="http://schemas.microsoft.com/office/drawing/2014/main" id="{BF0DF55F-6C6F-4B66-8A80-35C811E7001E}"/>
              </a:ext>
            </a:extLst>
          </p:cNvPr>
          <p:cNvSpPr txBox="1"/>
          <p:nvPr/>
        </p:nvSpPr>
        <p:spPr>
          <a:xfrm>
            <a:off x="3666334" y="5181552"/>
            <a:ext cx="2135072" cy="338554"/>
          </a:xfrm>
          <a:prstGeom prst="rect">
            <a:avLst/>
          </a:prstGeom>
          <a:noFill/>
        </p:spPr>
        <p:txBody>
          <a:bodyPr wrap="none" rtlCol="0">
            <a:spAutoFit/>
          </a:bodyPr>
          <a:lstStyle/>
          <a:p>
            <a:r>
              <a:rPr lang="en-AU" sz="1600" i="1" dirty="0"/>
              <a:t>Initial </a:t>
            </a:r>
            <a:r>
              <a:rPr lang="en-AU" sz="1600" i="1" dirty="0" err="1"/>
              <a:t>subcompartment</a:t>
            </a:r>
            <a:endParaRPr lang="en-AU" sz="1600" i="1" dirty="0"/>
          </a:p>
        </p:txBody>
      </p:sp>
      <p:cxnSp>
        <p:nvCxnSpPr>
          <p:cNvPr id="28" name="Straight Arrow Connector 27">
            <a:extLst>
              <a:ext uri="{FF2B5EF4-FFF2-40B4-BE49-F238E27FC236}">
                <a16:creationId xmlns:a16="http://schemas.microsoft.com/office/drawing/2014/main" id="{8820A85B-E783-4AD0-A513-A6C559FB5F4B}"/>
              </a:ext>
            </a:extLst>
          </p:cNvPr>
          <p:cNvCxnSpPr/>
          <p:nvPr/>
        </p:nvCxnSpPr>
        <p:spPr>
          <a:xfrm flipV="1">
            <a:off x="6030829" y="3636082"/>
            <a:ext cx="0" cy="1822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FCFB2D5A-7654-494C-BDF2-1A9B4AA840C0}"/>
              </a:ext>
            </a:extLst>
          </p:cNvPr>
          <p:cNvSpPr txBox="1"/>
          <p:nvPr/>
        </p:nvSpPr>
        <p:spPr>
          <a:xfrm>
            <a:off x="6213317" y="4420461"/>
            <a:ext cx="649537" cy="369332"/>
          </a:xfrm>
          <a:prstGeom prst="rect">
            <a:avLst/>
          </a:prstGeom>
          <a:noFill/>
        </p:spPr>
        <p:txBody>
          <a:bodyPr wrap="none" rtlCol="0">
            <a:spAutoFit/>
          </a:bodyPr>
          <a:lstStyle/>
          <a:p>
            <a:r>
              <a:rPr lang="en-AU" dirty="0"/>
              <a:t>Time</a:t>
            </a:r>
          </a:p>
        </p:txBody>
      </p:sp>
    </p:spTree>
    <p:extLst>
      <p:ext uri="{BB962C8B-B14F-4D97-AF65-F5344CB8AC3E}">
        <p14:creationId xmlns:p14="http://schemas.microsoft.com/office/powerpoint/2010/main" val="2501629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1567145" y="28669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7" name="Oval 6">
            <a:extLst>
              <a:ext uri="{FF2B5EF4-FFF2-40B4-BE49-F238E27FC236}">
                <a16:creationId xmlns:a16="http://schemas.microsoft.com/office/drawing/2014/main" id="{BD0D689C-3E9D-40AD-8B47-452CD4DF5995}"/>
              </a:ext>
            </a:extLst>
          </p:cNvPr>
          <p:cNvSpPr/>
          <p:nvPr/>
        </p:nvSpPr>
        <p:spPr>
          <a:xfrm>
            <a:off x="1658774" y="1074665"/>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1982624" y="868366"/>
            <a:ext cx="0" cy="206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36" idx="0"/>
          </p:cNvCxnSpPr>
          <p:nvPr/>
        </p:nvCxnSpPr>
        <p:spPr>
          <a:xfrm flipH="1">
            <a:off x="1402548" y="1627512"/>
            <a:ext cx="351079" cy="212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69879" y="208199"/>
            <a:ext cx="1162500" cy="369332"/>
          </a:xfrm>
          <a:prstGeom prst="rect">
            <a:avLst/>
          </a:prstGeom>
          <a:noFill/>
        </p:spPr>
        <p:txBody>
          <a:bodyPr wrap="square" rtlCol="0">
            <a:spAutoFit/>
          </a:bodyPr>
          <a:lstStyle/>
          <a:p>
            <a:pPr algn="ctr"/>
            <a:r>
              <a:rPr lang="en-AU" b="1" dirty="0"/>
              <a:t>YES</a:t>
            </a:r>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37" idx="0"/>
          </p:cNvCxnSpPr>
          <p:nvPr/>
        </p:nvCxnSpPr>
        <p:spPr>
          <a:xfrm>
            <a:off x="2211621" y="1627512"/>
            <a:ext cx="396488" cy="22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0D9CDC37-2E56-4DE0-B25E-0EE1CA90F4DF}"/>
              </a:ext>
            </a:extLst>
          </p:cNvPr>
          <p:cNvSpPr txBox="1"/>
          <p:nvPr/>
        </p:nvSpPr>
        <p:spPr>
          <a:xfrm>
            <a:off x="-175431" y="3254914"/>
            <a:ext cx="1162500" cy="369332"/>
          </a:xfrm>
          <a:prstGeom prst="rect">
            <a:avLst/>
          </a:prstGeom>
          <a:noFill/>
        </p:spPr>
        <p:txBody>
          <a:bodyPr wrap="square" rtlCol="0">
            <a:spAutoFit/>
          </a:bodyPr>
          <a:lstStyle/>
          <a:p>
            <a:pPr algn="ctr"/>
            <a:r>
              <a:rPr lang="en-AU" b="1" dirty="0"/>
              <a:t>NO</a:t>
            </a:r>
          </a:p>
        </p:txBody>
      </p:sp>
      <p:sp>
        <p:nvSpPr>
          <p:cNvPr id="36" name="Rectangle 35">
            <a:extLst>
              <a:ext uri="{FF2B5EF4-FFF2-40B4-BE49-F238E27FC236}">
                <a16:creationId xmlns:a16="http://schemas.microsoft.com/office/drawing/2014/main" id="{6844DBAB-3BD1-4122-AD3C-4BDC85CAEF81}"/>
              </a:ext>
            </a:extLst>
          </p:cNvPr>
          <p:cNvSpPr/>
          <p:nvPr/>
        </p:nvSpPr>
        <p:spPr>
          <a:xfrm>
            <a:off x="987069" y="1840357"/>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37" name="Rectangle 36">
            <a:extLst>
              <a:ext uri="{FF2B5EF4-FFF2-40B4-BE49-F238E27FC236}">
                <a16:creationId xmlns:a16="http://schemas.microsoft.com/office/drawing/2014/main" id="{46C4C2FF-0F77-4807-A2AD-E3556B1DC6A1}"/>
              </a:ext>
            </a:extLst>
          </p:cNvPr>
          <p:cNvSpPr/>
          <p:nvPr/>
        </p:nvSpPr>
        <p:spPr>
          <a:xfrm>
            <a:off x="2192630" y="1852945"/>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38" name="Rectangle 37">
            <a:extLst>
              <a:ext uri="{FF2B5EF4-FFF2-40B4-BE49-F238E27FC236}">
                <a16:creationId xmlns:a16="http://schemas.microsoft.com/office/drawing/2014/main" id="{B4BDEF89-A29C-4C42-A0F3-CE541C81FFB8}"/>
              </a:ext>
            </a:extLst>
          </p:cNvPr>
          <p:cNvSpPr/>
          <p:nvPr/>
        </p:nvSpPr>
        <p:spPr>
          <a:xfrm>
            <a:off x="3871670" y="2801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39" name="Oval 38">
            <a:extLst>
              <a:ext uri="{FF2B5EF4-FFF2-40B4-BE49-F238E27FC236}">
                <a16:creationId xmlns:a16="http://schemas.microsoft.com/office/drawing/2014/main" id="{B341277C-2CE6-452A-B779-A453DC229955}"/>
              </a:ext>
            </a:extLst>
          </p:cNvPr>
          <p:cNvSpPr/>
          <p:nvPr/>
        </p:nvSpPr>
        <p:spPr>
          <a:xfrm>
            <a:off x="3963299" y="1068108"/>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40" name="Straight Arrow Connector 39">
            <a:extLst>
              <a:ext uri="{FF2B5EF4-FFF2-40B4-BE49-F238E27FC236}">
                <a16:creationId xmlns:a16="http://schemas.microsoft.com/office/drawing/2014/main" id="{BD0D2581-EEF4-4A6D-BC1A-1F39655FEAEB}"/>
              </a:ext>
            </a:extLst>
          </p:cNvPr>
          <p:cNvCxnSpPr>
            <a:cxnSpLocks/>
            <a:stCxn id="38" idx="2"/>
            <a:endCxn id="39" idx="0"/>
          </p:cNvCxnSpPr>
          <p:nvPr/>
        </p:nvCxnSpPr>
        <p:spPr>
          <a:xfrm>
            <a:off x="4287149" y="861809"/>
            <a:ext cx="0" cy="206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CD1D6145-EAD0-4FE4-91F8-DC9BF8532BAA}"/>
              </a:ext>
            </a:extLst>
          </p:cNvPr>
          <p:cNvCxnSpPr>
            <a:cxnSpLocks/>
            <a:stCxn id="39" idx="3"/>
            <a:endCxn id="43" idx="0"/>
          </p:cNvCxnSpPr>
          <p:nvPr/>
        </p:nvCxnSpPr>
        <p:spPr>
          <a:xfrm flipH="1">
            <a:off x="3707073" y="1620955"/>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36770F7-85A4-4AB2-AAD7-0D61F2C25644}"/>
              </a:ext>
            </a:extLst>
          </p:cNvPr>
          <p:cNvCxnSpPr>
            <a:cxnSpLocks/>
            <a:stCxn id="39" idx="5"/>
            <a:endCxn id="44" idx="0"/>
          </p:cNvCxnSpPr>
          <p:nvPr/>
        </p:nvCxnSpPr>
        <p:spPr>
          <a:xfrm>
            <a:off x="4516146" y="1620955"/>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3" name="Rectangle 42">
            <a:extLst>
              <a:ext uri="{FF2B5EF4-FFF2-40B4-BE49-F238E27FC236}">
                <a16:creationId xmlns:a16="http://schemas.microsoft.com/office/drawing/2014/main" id="{020A52A6-13F7-4046-817C-B8AB9A50AA14}"/>
              </a:ext>
            </a:extLst>
          </p:cNvPr>
          <p:cNvSpPr/>
          <p:nvPr/>
        </p:nvSpPr>
        <p:spPr>
          <a:xfrm>
            <a:off x="3291594" y="1833800"/>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44" name="Rectangle 43">
            <a:extLst>
              <a:ext uri="{FF2B5EF4-FFF2-40B4-BE49-F238E27FC236}">
                <a16:creationId xmlns:a16="http://schemas.microsoft.com/office/drawing/2014/main" id="{D72A4365-7988-4DAC-B10D-F547113372B7}"/>
              </a:ext>
            </a:extLst>
          </p:cNvPr>
          <p:cNvSpPr/>
          <p:nvPr/>
        </p:nvSpPr>
        <p:spPr>
          <a:xfrm>
            <a:off x="4497155" y="1846388"/>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45" name="Rectangle 44">
            <a:extLst>
              <a:ext uri="{FF2B5EF4-FFF2-40B4-BE49-F238E27FC236}">
                <a16:creationId xmlns:a16="http://schemas.microsoft.com/office/drawing/2014/main" id="{33EE525A-490C-4619-98AF-C8AF470C326F}"/>
              </a:ext>
            </a:extLst>
          </p:cNvPr>
          <p:cNvSpPr/>
          <p:nvPr/>
        </p:nvSpPr>
        <p:spPr>
          <a:xfrm>
            <a:off x="1555909" y="358571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54" name="Oval 53">
            <a:extLst>
              <a:ext uri="{FF2B5EF4-FFF2-40B4-BE49-F238E27FC236}">
                <a16:creationId xmlns:a16="http://schemas.microsoft.com/office/drawing/2014/main" id="{45F070E8-9BEC-4C6E-951D-C2BF1C166040}"/>
              </a:ext>
            </a:extLst>
          </p:cNvPr>
          <p:cNvSpPr/>
          <p:nvPr/>
        </p:nvSpPr>
        <p:spPr>
          <a:xfrm>
            <a:off x="1647538" y="437368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55" name="Straight Arrow Connector 54">
            <a:extLst>
              <a:ext uri="{FF2B5EF4-FFF2-40B4-BE49-F238E27FC236}">
                <a16:creationId xmlns:a16="http://schemas.microsoft.com/office/drawing/2014/main" id="{8D02E2E6-14C6-440C-A3A3-DF0DE919729D}"/>
              </a:ext>
            </a:extLst>
          </p:cNvPr>
          <p:cNvCxnSpPr>
            <a:cxnSpLocks/>
            <a:stCxn id="45" idx="2"/>
            <a:endCxn id="54" idx="0"/>
          </p:cNvCxnSpPr>
          <p:nvPr/>
        </p:nvCxnSpPr>
        <p:spPr>
          <a:xfrm>
            <a:off x="1971388" y="4167386"/>
            <a:ext cx="0" cy="20629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C2CBDB1F-C0CB-4D7A-8D18-D763F4B2C17C}"/>
              </a:ext>
            </a:extLst>
          </p:cNvPr>
          <p:cNvCxnSpPr>
            <a:cxnSpLocks/>
            <a:stCxn id="54" idx="3"/>
            <a:endCxn id="58" idx="0"/>
          </p:cNvCxnSpPr>
          <p:nvPr/>
        </p:nvCxnSpPr>
        <p:spPr>
          <a:xfrm flipH="1">
            <a:off x="1391312" y="4926532"/>
            <a:ext cx="351079" cy="212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79A113C-4101-4117-8A6B-3607B1397F43}"/>
              </a:ext>
            </a:extLst>
          </p:cNvPr>
          <p:cNvCxnSpPr>
            <a:cxnSpLocks/>
            <a:stCxn id="54" idx="5"/>
            <a:endCxn id="59" idx="0"/>
          </p:cNvCxnSpPr>
          <p:nvPr/>
        </p:nvCxnSpPr>
        <p:spPr>
          <a:xfrm>
            <a:off x="2200385" y="4926532"/>
            <a:ext cx="396488" cy="22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id="{0F09C10F-D463-439D-8C15-9852ED329DB1}"/>
              </a:ext>
            </a:extLst>
          </p:cNvPr>
          <p:cNvSpPr/>
          <p:nvPr/>
        </p:nvSpPr>
        <p:spPr>
          <a:xfrm>
            <a:off x="975833" y="5139377"/>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59" name="Rectangle 58">
            <a:extLst>
              <a:ext uri="{FF2B5EF4-FFF2-40B4-BE49-F238E27FC236}">
                <a16:creationId xmlns:a16="http://schemas.microsoft.com/office/drawing/2014/main" id="{50886BB3-5028-454D-AC3A-CBAA71F3F0EF}"/>
              </a:ext>
            </a:extLst>
          </p:cNvPr>
          <p:cNvSpPr/>
          <p:nvPr/>
        </p:nvSpPr>
        <p:spPr>
          <a:xfrm>
            <a:off x="2181394" y="5151965"/>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0" name="Rectangle 59">
            <a:extLst>
              <a:ext uri="{FF2B5EF4-FFF2-40B4-BE49-F238E27FC236}">
                <a16:creationId xmlns:a16="http://schemas.microsoft.com/office/drawing/2014/main" id="{14FD7CA6-9A72-45C3-AD2C-139BD807B91E}"/>
              </a:ext>
            </a:extLst>
          </p:cNvPr>
          <p:cNvSpPr/>
          <p:nvPr/>
        </p:nvSpPr>
        <p:spPr>
          <a:xfrm>
            <a:off x="747130" y="649699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Timed, d1</a:t>
            </a:r>
          </a:p>
        </p:txBody>
      </p:sp>
      <p:sp>
        <p:nvSpPr>
          <p:cNvPr id="61" name="Rectangle 60">
            <a:extLst>
              <a:ext uri="{FF2B5EF4-FFF2-40B4-BE49-F238E27FC236}">
                <a16:creationId xmlns:a16="http://schemas.microsoft.com/office/drawing/2014/main" id="{89B98A72-74EE-4BAE-BAF5-28C344C938AC}"/>
              </a:ext>
            </a:extLst>
          </p:cNvPr>
          <p:cNvSpPr/>
          <p:nvPr/>
        </p:nvSpPr>
        <p:spPr>
          <a:xfrm>
            <a:off x="1739328" y="6496996"/>
            <a:ext cx="830957" cy="581670"/>
          </a:xfrm>
          <a:prstGeom prst="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Timed, d2</a:t>
            </a:r>
          </a:p>
        </p:txBody>
      </p:sp>
      <p:sp>
        <p:nvSpPr>
          <p:cNvPr id="62" name="Rectangle 61">
            <a:extLst>
              <a:ext uri="{FF2B5EF4-FFF2-40B4-BE49-F238E27FC236}">
                <a16:creationId xmlns:a16="http://schemas.microsoft.com/office/drawing/2014/main" id="{DED50424-B3C1-4975-B47B-88245A6D8F97}"/>
              </a:ext>
            </a:extLst>
          </p:cNvPr>
          <p:cNvSpPr/>
          <p:nvPr/>
        </p:nvSpPr>
        <p:spPr>
          <a:xfrm>
            <a:off x="2731526" y="6496996"/>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Untimed</a:t>
            </a:r>
          </a:p>
        </p:txBody>
      </p:sp>
      <p:sp>
        <p:nvSpPr>
          <p:cNvPr id="63" name="Oval 62">
            <a:extLst>
              <a:ext uri="{FF2B5EF4-FFF2-40B4-BE49-F238E27FC236}">
                <a16:creationId xmlns:a16="http://schemas.microsoft.com/office/drawing/2014/main" id="{6BB5D21F-60EE-425D-93B0-FE7747C852F0}"/>
              </a:ext>
            </a:extLst>
          </p:cNvPr>
          <p:cNvSpPr/>
          <p:nvPr/>
        </p:nvSpPr>
        <p:spPr>
          <a:xfrm>
            <a:off x="3798701" y="6430966"/>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a:t>
            </a:r>
          </a:p>
        </p:txBody>
      </p:sp>
      <p:sp>
        <p:nvSpPr>
          <p:cNvPr id="64" name="Oval 63">
            <a:extLst>
              <a:ext uri="{FF2B5EF4-FFF2-40B4-BE49-F238E27FC236}">
                <a16:creationId xmlns:a16="http://schemas.microsoft.com/office/drawing/2014/main" id="{BA918857-D8F1-48D0-97C2-8E92C35733F3}"/>
              </a:ext>
            </a:extLst>
          </p:cNvPr>
          <p:cNvSpPr/>
          <p:nvPr/>
        </p:nvSpPr>
        <p:spPr>
          <a:xfrm>
            <a:off x="4588783" y="6430966"/>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 d1</a:t>
            </a:r>
          </a:p>
        </p:txBody>
      </p:sp>
      <p:sp>
        <p:nvSpPr>
          <p:cNvPr id="65" name="Rectangle 64">
            <a:extLst>
              <a:ext uri="{FF2B5EF4-FFF2-40B4-BE49-F238E27FC236}">
                <a16:creationId xmlns:a16="http://schemas.microsoft.com/office/drawing/2014/main" id="{FD0334BF-D3A1-43CF-94B3-3FB89942AA2E}"/>
              </a:ext>
            </a:extLst>
          </p:cNvPr>
          <p:cNvSpPr/>
          <p:nvPr/>
        </p:nvSpPr>
        <p:spPr>
          <a:xfrm>
            <a:off x="3360121" y="3582994"/>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6" name="Oval 65">
            <a:extLst>
              <a:ext uri="{FF2B5EF4-FFF2-40B4-BE49-F238E27FC236}">
                <a16:creationId xmlns:a16="http://schemas.microsoft.com/office/drawing/2014/main" id="{BAC6E82D-2472-46CA-BF04-54BBFE31D82F}"/>
              </a:ext>
            </a:extLst>
          </p:cNvPr>
          <p:cNvSpPr/>
          <p:nvPr/>
        </p:nvSpPr>
        <p:spPr>
          <a:xfrm>
            <a:off x="4033176" y="437368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67" name="Straight Arrow Connector 66">
            <a:extLst>
              <a:ext uri="{FF2B5EF4-FFF2-40B4-BE49-F238E27FC236}">
                <a16:creationId xmlns:a16="http://schemas.microsoft.com/office/drawing/2014/main" id="{BEC467E5-6D3C-4850-9CD0-C3940528E2C8}"/>
              </a:ext>
            </a:extLst>
          </p:cNvPr>
          <p:cNvCxnSpPr>
            <a:cxnSpLocks/>
            <a:stCxn id="65" idx="2"/>
            <a:endCxn id="66" idx="1"/>
          </p:cNvCxnSpPr>
          <p:nvPr/>
        </p:nvCxnSpPr>
        <p:spPr>
          <a:xfrm>
            <a:off x="3775600" y="4164664"/>
            <a:ext cx="352429"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62DEF5C5-B6E6-47E7-AD11-5D77219081CE}"/>
              </a:ext>
            </a:extLst>
          </p:cNvPr>
          <p:cNvCxnSpPr>
            <a:cxnSpLocks/>
            <a:stCxn id="66" idx="3"/>
            <a:endCxn id="70" idx="0"/>
          </p:cNvCxnSpPr>
          <p:nvPr/>
        </p:nvCxnSpPr>
        <p:spPr>
          <a:xfrm flipH="1">
            <a:off x="3776950" y="4926532"/>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D94D113-9925-4B07-8B00-55FF3E3232CB}"/>
              </a:ext>
            </a:extLst>
          </p:cNvPr>
          <p:cNvCxnSpPr>
            <a:cxnSpLocks/>
            <a:stCxn id="66" idx="5"/>
            <a:endCxn id="71" idx="0"/>
          </p:cNvCxnSpPr>
          <p:nvPr/>
        </p:nvCxnSpPr>
        <p:spPr>
          <a:xfrm>
            <a:off x="4586023" y="4926532"/>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70" name="Rectangle 69">
            <a:extLst>
              <a:ext uri="{FF2B5EF4-FFF2-40B4-BE49-F238E27FC236}">
                <a16:creationId xmlns:a16="http://schemas.microsoft.com/office/drawing/2014/main" id="{06DEC675-18EC-43AD-B8C8-25854E1DEC0B}"/>
              </a:ext>
            </a:extLst>
          </p:cNvPr>
          <p:cNvSpPr/>
          <p:nvPr/>
        </p:nvSpPr>
        <p:spPr>
          <a:xfrm>
            <a:off x="3361471" y="5139377"/>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71" name="Rectangle 70">
            <a:extLst>
              <a:ext uri="{FF2B5EF4-FFF2-40B4-BE49-F238E27FC236}">
                <a16:creationId xmlns:a16="http://schemas.microsoft.com/office/drawing/2014/main" id="{FDCC4BCF-3732-45B2-8890-A5D4A5BB0FEF}"/>
              </a:ext>
            </a:extLst>
          </p:cNvPr>
          <p:cNvSpPr/>
          <p:nvPr/>
        </p:nvSpPr>
        <p:spPr>
          <a:xfrm>
            <a:off x="4567032" y="5151965"/>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72" name="Rectangle 71">
            <a:extLst>
              <a:ext uri="{FF2B5EF4-FFF2-40B4-BE49-F238E27FC236}">
                <a16:creationId xmlns:a16="http://schemas.microsoft.com/office/drawing/2014/main" id="{AEAE9077-4011-4CC9-AF87-A55A7C8E581F}"/>
              </a:ext>
            </a:extLst>
          </p:cNvPr>
          <p:cNvSpPr/>
          <p:nvPr/>
        </p:nvSpPr>
        <p:spPr>
          <a:xfrm>
            <a:off x="4566438" y="3582994"/>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73" name="Straight Arrow Connector 72">
            <a:extLst>
              <a:ext uri="{FF2B5EF4-FFF2-40B4-BE49-F238E27FC236}">
                <a16:creationId xmlns:a16="http://schemas.microsoft.com/office/drawing/2014/main" id="{244B9211-73F5-4622-AAF9-27E7E50359E1}"/>
              </a:ext>
            </a:extLst>
          </p:cNvPr>
          <p:cNvCxnSpPr>
            <a:cxnSpLocks/>
            <a:stCxn id="72" idx="2"/>
            <a:endCxn id="66" idx="7"/>
          </p:cNvCxnSpPr>
          <p:nvPr/>
        </p:nvCxnSpPr>
        <p:spPr>
          <a:xfrm flipH="1">
            <a:off x="4586023" y="4164664"/>
            <a:ext cx="395894" cy="30387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9B19A341-061D-4EC7-8279-988D2904889A}"/>
              </a:ext>
            </a:extLst>
          </p:cNvPr>
          <p:cNvSpPr/>
          <p:nvPr/>
        </p:nvSpPr>
        <p:spPr>
          <a:xfrm>
            <a:off x="5578310" y="2801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82" name="Oval 81">
            <a:extLst>
              <a:ext uri="{FF2B5EF4-FFF2-40B4-BE49-F238E27FC236}">
                <a16:creationId xmlns:a16="http://schemas.microsoft.com/office/drawing/2014/main" id="{0B97F91C-1FC4-4CAD-9417-67B784EFA59A}"/>
              </a:ext>
            </a:extLst>
          </p:cNvPr>
          <p:cNvSpPr/>
          <p:nvPr/>
        </p:nvSpPr>
        <p:spPr>
          <a:xfrm>
            <a:off x="6251365" y="1070830"/>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83" name="Straight Arrow Connector 82">
            <a:extLst>
              <a:ext uri="{FF2B5EF4-FFF2-40B4-BE49-F238E27FC236}">
                <a16:creationId xmlns:a16="http://schemas.microsoft.com/office/drawing/2014/main" id="{B4B6867F-9802-4E8D-87CA-78B1F836611C}"/>
              </a:ext>
            </a:extLst>
          </p:cNvPr>
          <p:cNvCxnSpPr>
            <a:cxnSpLocks/>
            <a:stCxn id="81" idx="2"/>
            <a:endCxn id="82" idx="1"/>
          </p:cNvCxnSpPr>
          <p:nvPr/>
        </p:nvCxnSpPr>
        <p:spPr>
          <a:xfrm>
            <a:off x="5993789" y="861809"/>
            <a:ext cx="352429"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34C597D-9719-44F5-8963-0F50BA4D65F2}"/>
              </a:ext>
            </a:extLst>
          </p:cNvPr>
          <p:cNvCxnSpPr>
            <a:cxnSpLocks/>
            <a:stCxn id="82" idx="3"/>
            <a:endCxn id="86" idx="0"/>
          </p:cNvCxnSpPr>
          <p:nvPr/>
        </p:nvCxnSpPr>
        <p:spPr>
          <a:xfrm flipH="1">
            <a:off x="5995139" y="1623677"/>
            <a:ext cx="351079" cy="212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2F01146B-1366-4049-A997-5B68AACA35BA}"/>
              </a:ext>
            </a:extLst>
          </p:cNvPr>
          <p:cNvCxnSpPr>
            <a:cxnSpLocks/>
            <a:stCxn id="82" idx="5"/>
            <a:endCxn id="87" idx="0"/>
          </p:cNvCxnSpPr>
          <p:nvPr/>
        </p:nvCxnSpPr>
        <p:spPr>
          <a:xfrm>
            <a:off x="6804212" y="1623677"/>
            <a:ext cx="396488" cy="22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6" name="Rectangle 85">
            <a:extLst>
              <a:ext uri="{FF2B5EF4-FFF2-40B4-BE49-F238E27FC236}">
                <a16:creationId xmlns:a16="http://schemas.microsoft.com/office/drawing/2014/main" id="{62F73956-4099-42F5-9E56-555BA8C49D12}"/>
              </a:ext>
            </a:extLst>
          </p:cNvPr>
          <p:cNvSpPr/>
          <p:nvPr/>
        </p:nvSpPr>
        <p:spPr>
          <a:xfrm>
            <a:off x="5579660" y="1836522"/>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87" name="Rectangle 86">
            <a:extLst>
              <a:ext uri="{FF2B5EF4-FFF2-40B4-BE49-F238E27FC236}">
                <a16:creationId xmlns:a16="http://schemas.microsoft.com/office/drawing/2014/main" id="{93CD0DC1-2842-463A-A7E3-DA6A23700A8F}"/>
              </a:ext>
            </a:extLst>
          </p:cNvPr>
          <p:cNvSpPr/>
          <p:nvPr/>
        </p:nvSpPr>
        <p:spPr>
          <a:xfrm>
            <a:off x="6785221" y="1849110"/>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88" name="Rectangle 87">
            <a:extLst>
              <a:ext uri="{FF2B5EF4-FFF2-40B4-BE49-F238E27FC236}">
                <a16:creationId xmlns:a16="http://schemas.microsoft.com/office/drawing/2014/main" id="{5EC40F18-C51B-495D-BEDB-264595951B6C}"/>
              </a:ext>
            </a:extLst>
          </p:cNvPr>
          <p:cNvSpPr/>
          <p:nvPr/>
        </p:nvSpPr>
        <p:spPr>
          <a:xfrm>
            <a:off x="6784627" y="2801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89" name="Straight Arrow Connector 88">
            <a:extLst>
              <a:ext uri="{FF2B5EF4-FFF2-40B4-BE49-F238E27FC236}">
                <a16:creationId xmlns:a16="http://schemas.microsoft.com/office/drawing/2014/main" id="{D4335ACB-BE12-4DDB-A14C-4E208708EDB5}"/>
              </a:ext>
            </a:extLst>
          </p:cNvPr>
          <p:cNvCxnSpPr>
            <a:cxnSpLocks/>
            <a:stCxn id="88" idx="2"/>
            <a:endCxn id="82" idx="7"/>
          </p:cNvCxnSpPr>
          <p:nvPr/>
        </p:nvCxnSpPr>
        <p:spPr>
          <a:xfrm flipH="1">
            <a:off x="6804212" y="861809"/>
            <a:ext cx="395894"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id="{654E015A-2D9C-450A-B021-046508E5AE95}"/>
              </a:ext>
            </a:extLst>
          </p:cNvPr>
          <p:cNvSpPr/>
          <p:nvPr/>
        </p:nvSpPr>
        <p:spPr>
          <a:xfrm>
            <a:off x="8447429" y="28669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07" name="Oval 106">
            <a:extLst>
              <a:ext uri="{FF2B5EF4-FFF2-40B4-BE49-F238E27FC236}">
                <a16:creationId xmlns:a16="http://schemas.microsoft.com/office/drawing/2014/main" id="{5E8A69BC-BACF-4B73-854A-69302B28B9A5}"/>
              </a:ext>
            </a:extLst>
          </p:cNvPr>
          <p:cNvSpPr/>
          <p:nvPr/>
        </p:nvSpPr>
        <p:spPr>
          <a:xfrm>
            <a:off x="8539058" y="107466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08" name="Straight Arrow Connector 107">
            <a:extLst>
              <a:ext uri="{FF2B5EF4-FFF2-40B4-BE49-F238E27FC236}">
                <a16:creationId xmlns:a16="http://schemas.microsoft.com/office/drawing/2014/main" id="{2F5D6E58-3DE9-438E-B06B-CE8D8D6F1F96}"/>
              </a:ext>
            </a:extLst>
          </p:cNvPr>
          <p:cNvCxnSpPr>
            <a:cxnSpLocks/>
            <a:stCxn id="106" idx="2"/>
            <a:endCxn id="107" idx="0"/>
          </p:cNvCxnSpPr>
          <p:nvPr/>
        </p:nvCxnSpPr>
        <p:spPr>
          <a:xfrm>
            <a:off x="8862908" y="868366"/>
            <a:ext cx="0" cy="20629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BA8488CC-0D3E-4BF6-8903-7420F363E7D3}"/>
              </a:ext>
            </a:extLst>
          </p:cNvPr>
          <p:cNvCxnSpPr>
            <a:cxnSpLocks/>
            <a:stCxn id="107" idx="3"/>
            <a:endCxn id="111" idx="0"/>
          </p:cNvCxnSpPr>
          <p:nvPr/>
        </p:nvCxnSpPr>
        <p:spPr>
          <a:xfrm flipH="1">
            <a:off x="8282832" y="1627512"/>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9BB2FD36-053C-40CE-8FA7-259B8717D6B4}"/>
              </a:ext>
            </a:extLst>
          </p:cNvPr>
          <p:cNvCxnSpPr>
            <a:cxnSpLocks/>
            <a:stCxn id="107" idx="5"/>
            <a:endCxn id="112" idx="0"/>
          </p:cNvCxnSpPr>
          <p:nvPr/>
        </p:nvCxnSpPr>
        <p:spPr>
          <a:xfrm>
            <a:off x="9091905" y="1627512"/>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1" name="Rectangle 110">
            <a:extLst>
              <a:ext uri="{FF2B5EF4-FFF2-40B4-BE49-F238E27FC236}">
                <a16:creationId xmlns:a16="http://schemas.microsoft.com/office/drawing/2014/main" id="{2B93F056-D08F-49E8-B865-93D0667157FB}"/>
              </a:ext>
            </a:extLst>
          </p:cNvPr>
          <p:cNvSpPr/>
          <p:nvPr/>
        </p:nvSpPr>
        <p:spPr>
          <a:xfrm>
            <a:off x="7867353" y="1840357"/>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12" name="Rectangle 111">
            <a:extLst>
              <a:ext uri="{FF2B5EF4-FFF2-40B4-BE49-F238E27FC236}">
                <a16:creationId xmlns:a16="http://schemas.microsoft.com/office/drawing/2014/main" id="{D9E55863-514F-4DBE-800E-07E126CA099C}"/>
              </a:ext>
            </a:extLst>
          </p:cNvPr>
          <p:cNvSpPr/>
          <p:nvPr/>
        </p:nvSpPr>
        <p:spPr>
          <a:xfrm>
            <a:off x="9072914" y="1852945"/>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20" name="Rectangle 119">
            <a:extLst>
              <a:ext uri="{FF2B5EF4-FFF2-40B4-BE49-F238E27FC236}">
                <a16:creationId xmlns:a16="http://schemas.microsoft.com/office/drawing/2014/main" id="{FCBF7D36-98FF-4D68-84FA-BCD00927B284}"/>
              </a:ext>
            </a:extLst>
          </p:cNvPr>
          <p:cNvSpPr/>
          <p:nvPr/>
        </p:nvSpPr>
        <p:spPr>
          <a:xfrm>
            <a:off x="10693140" y="28669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21" name="Oval 120">
            <a:extLst>
              <a:ext uri="{FF2B5EF4-FFF2-40B4-BE49-F238E27FC236}">
                <a16:creationId xmlns:a16="http://schemas.microsoft.com/office/drawing/2014/main" id="{1A94ACA4-C947-4ADC-9AD4-4EF975D6072C}"/>
              </a:ext>
            </a:extLst>
          </p:cNvPr>
          <p:cNvSpPr/>
          <p:nvPr/>
        </p:nvSpPr>
        <p:spPr>
          <a:xfrm>
            <a:off x="10784769" y="107466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22" name="Straight Arrow Connector 121">
            <a:extLst>
              <a:ext uri="{FF2B5EF4-FFF2-40B4-BE49-F238E27FC236}">
                <a16:creationId xmlns:a16="http://schemas.microsoft.com/office/drawing/2014/main" id="{0E027F1F-70BC-41AC-A4B6-B561537F7843}"/>
              </a:ext>
            </a:extLst>
          </p:cNvPr>
          <p:cNvCxnSpPr>
            <a:cxnSpLocks/>
            <a:stCxn id="120" idx="2"/>
            <a:endCxn id="121" idx="0"/>
          </p:cNvCxnSpPr>
          <p:nvPr/>
        </p:nvCxnSpPr>
        <p:spPr>
          <a:xfrm>
            <a:off x="11108619" y="868366"/>
            <a:ext cx="0" cy="20629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305A4A9-52EC-40F5-BF86-7D8D1C2FAC8F}"/>
              </a:ext>
            </a:extLst>
          </p:cNvPr>
          <p:cNvCxnSpPr>
            <a:cxnSpLocks/>
            <a:stCxn id="121" idx="3"/>
            <a:endCxn id="125" idx="0"/>
          </p:cNvCxnSpPr>
          <p:nvPr/>
        </p:nvCxnSpPr>
        <p:spPr>
          <a:xfrm flipH="1">
            <a:off x="10528543" y="1627512"/>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27774688-1572-408A-A77E-D526CED4596B}"/>
              </a:ext>
            </a:extLst>
          </p:cNvPr>
          <p:cNvCxnSpPr>
            <a:cxnSpLocks/>
            <a:stCxn id="121" idx="5"/>
            <a:endCxn id="126" idx="0"/>
          </p:cNvCxnSpPr>
          <p:nvPr/>
        </p:nvCxnSpPr>
        <p:spPr>
          <a:xfrm>
            <a:off x="11337616" y="1627512"/>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25" name="Rectangle 124">
            <a:extLst>
              <a:ext uri="{FF2B5EF4-FFF2-40B4-BE49-F238E27FC236}">
                <a16:creationId xmlns:a16="http://schemas.microsoft.com/office/drawing/2014/main" id="{F3FDD89F-6CD4-4881-A3AC-14E58E2F8F78}"/>
              </a:ext>
            </a:extLst>
          </p:cNvPr>
          <p:cNvSpPr/>
          <p:nvPr/>
        </p:nvSpPr>
        <p:spPr>
          <a:xfrm>
            <a:off x="10113064" y="1840357"/>
            <a:ext cx="830957" cy="58167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26" name="Rectangle 125">
            <a:extLst>
              <a:ext uri="{FF2B5EF4-FFF2-40B4-BE49-F238E27FC236}">
                <a16:creationId xmlns:a16="http://schemas.microsoft.com/office/drawing/2014/main" id="{DAAE0DF3-E3D6-4424-90CF-05966F2E0247}"/>
              </a:ext>
            </a:extLst>
          </p:cNvPr>
          <p:cNvSpPr/>
          <p:nvPr/>
        </p:nvSpPr>
        <p:spPr>
          <a:xfrm>
            <a:off x="11318625" y="1852945"/>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34" name="Rectangle 133">
            <a:extLst>
              <a:ext uri="{FF2B5EF4-FFF2-40B4-BE49-F238E27FC236}">
                <a16:creationId xmlns:a16="http://schemas.microsoft.com/office/drawing/2014/main" id="{C6F038B9-9A6D-4174-BFB9-F49574E5C2E7}"/>
              </a:ext>
            </a:extLst>
          </p:cNvPr>
          <p:cNvSpPr/>
          <p:nvPr/>
        </p:nvSpPr>
        <p:spPr>
          <a:xfrm>
            <a:off x="5771999" y="359965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35" name="Oval 134">
            <a:extLst>
              <a:ext uri="{FF2B5EF4-FFF2-40B4-BE49-F238E27FC236}">
                <a16:creationId xmlns:a16="http://schemas.microsoft.com/office/drawing/2014/main" id="{7878A8AD-DF6E-47AA-A96F-0823144A8A8E}"/>
              </a:ext>
            </a:extLst>
          </p:cNvPr>
          <p:cNvSpPr/>
          <p:nvPr/>
        </p:nvSpPr>
        <p:spPr>
          <a:xfrm>
            <a:off x="6445054" y="4390347"/>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36" name="Straight Arrow Connector 135">
            <a:extLst>
              <a:ext uri="{FF2B5EF4-FFF2-40B4-BE49-F238E27FC236}">
                <a16:creationId xmlns:a16="http://schemas.microsoft.com/office/drawing/2014/main" id="{5FEE260E-A1A5-4B1C-A3E3-094598D80C48}"/>
              </a:ext>
            </a:extLst>
          </p:cNvPr>
          <p:cNvCxnSpPr>
            <a:cxnSpLocks/>
            <a:stCxn id="134" idx="2"/>
            <a:endCxn id="135" idx="1"/>
          </p:cNvCxnSpPr>
          <p:nvPr/>
        </p:nvCxnSpPr>
        <p:spPr>
          <a:xfrm>
            <a:off x="6187478" y="4181326"/>
            <a:ext cx="352429"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BAF8A68B-E918-40B0-A82F-3994EF55AD7E}"/>
              </a:ext>
            </a:extLst>
          </p:cNvPr>
          <p:cNvCxnSpPr>
            <a:cxnSpLocks/>
            <a:stCxn id="135" idx="3"/>
            <a:endCxn id="139" idx="0"/>
          </p:cNvCxnSpPr>
          <p:nvPr/>
        </p:nvCxnSpPr>
        <p:spPr>
          <a:xfrm flipH="1">
            <a:off x="6188828" y="4943194"/>
            <a:ext cx="351079" cy="21284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FE0A10B-A792-4FCF-9877-D6C37EC75CD0}"/>
              </a:ext>
            </a:extLst>
          </p:cNvPr>
          <p:cNvCxnSpPr>
            <a:cxnSpLocks/>
            <a:stCxn id="135" idx="5"/>
            <a:endCxn id="140" idx="0"/>
          </p:cNvCxnSpPr>
          <p:nvPr/>
        </p:nvCxnSpPr>
        <p:spPr>
          <a:xfrm>
            <a:off x="6997901" y="4943194"/>
            <a:ext cx="396488" cy="22543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9" name="Rectangle 138">
            <a:extLst>
              <a:ext uri="{FF2B5EF4-FFF2-40B4-BE49-F238E27FC236}">
                <a16:creationId xmlns:a16="http://schemas.microsoft.com/office/drawing/2014/main" id="{097A6CF8-F801-421F-A982-F8E4C25EB8F6}"/>
              </a:ext>
            </a:extLst>
          </p:cNvPr>
          <p:cNvSpPr/>
          <p:nvPr/>
        </p:nvSpPr>
        <p:spPr>
          <a:xfrm>
            <a:off x="5773349" y="51560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40" name="Rectangle 139">
            <a:extLst>
              <a:ext uri="{FF2B5EF4-FFF2-40B4-BE49-F238E27FC236}">
                <a16:creationId xmlns:a16="http://schemas.microsoft.com/office/drawing/2014/main" id="{B45D9BB8-806F-4934-9C80-F912109EAF46}"/>
              </a:ext>
            </a:extLst>
          </p:cNvPr>
          <p:cNvSpPr/>
          <p:nvPr/>
        </p:nvSpPr>
        <p:spPr>
          <a:xfrm>
            <a:off x="6978910" y="5168627"/>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41" name="Rectangle 140">
            <a:extLst>
              <a:ext uri="{FF2B5EF4-FFF2-40B4-BE49-F238E27FC236}">
                <a16:creationId xmlns:a16="http://schemas.microsoft.com/office/drawing/2014/main" id="{A98401B8-674F-4F1F-97D1-F4864B7D4C44}"/>
              </a:ext>
            </a:extLst>
          </p:cNvPr>
          <p:cNvSpPr/>
          <p:nvPr/>
        </p:nvSpPr>
        <p:spPr>
          <a:xfrm>
            <a:off x="6978316" y="3599656"/>
            <a:ext cx="830957" cy="58167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142" name="Straight Arrow Connector 141">
            <a:extLst>
              <a:ext uri="{FF2B5EF4-FFF2-40B4-BE49-F238E27FC236}">
                <a16:creationId xmlns:a16="http://schemas.microsoft.com/office/drawing/2014/main" id="{4EC7AB50-9815-4B94-A165-46819DD3C249}"/>
              </a:ext>
            </a:extLst>
          </p:cNvPr>
          <p:cNvCxnSpPr>
            <a:cxnSpLocks/>
            <a:stCxn id="141" idx="2"/>
            <a:endCxn id="135" idx="7"/>
          </p:cNvCxnSpPr>
          <p:nvPr/>
        </p:nvCxnSpPr>
        <p:spPr>
          <a:xfrm flipH="1">
            <a:off x="6997901" y="4181326"/>
            <a:ext cx="395894" cy="3038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id="{F9F1BDD6-475B-499B-8537-8CFE8B2934E3}"/>
              </a:ext>
            </a:extLst>
          </p:cNvPr>
          <p:cNvSpPr/>
          <p:nvPr/>
        </p:nvSpPr>
        <p:spPr>
          <a:xfrm>
            <a:off x="5475938" y="6463981"/>
            <a:ext cx="830957" cy="5816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Timed, d3</a:t>
            </a:r>
          </a:p>
        </p:txBody>
      </p:sp>
      <p:sp>
        <p:nvSpPr>
          <p:cNvPr id="153" name="Rectangle 152">
            <a:extLst>
              <a:ext uri="{FF2B5EF4-FFF2-40B4-BE49-F238E27FC236}">
                <a16:creationId xmlns:a16="http://schemas.microsoft.com/office/drawing/2014/main" id="{A7DFBFEF-8B19-4032-A16E-D790E0E290FC}"/>
              </a:ext>
            </a:extLst>
          </p:cNvPr>
          <p:cNvSpPr/>
          <p:nvPr/>
        </p:nvSpPr>
        <p:spPr>
          <a:xfrm>
            <a:off x="12285805" y="280139"/>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54" name="Oval 153">
            <a:extLst>
              <a:ext uri="{FF2B5EF4-FFF2-40B4-BE49-F238E27FC236}">
                <a16:creationId xmlns:a16="http://schemas.microsoft.com/office/drawing/2014/main" id="{F91AD60C-3314-419B-B36D-B1C977A305C5}"/>
              </a:ext>
            </a:extLst>
          </p:cNvPr>
          <p:cNvSpPr/>
          <p:nvPr/>
        </p:nvSpPr>
        <p:spPr>
          <a:xfrm>
            <a:off x="12957511" y="1074665"/>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55" name="Straight Arrow Connector 154">
            <a:extLst>
              <a:ext uri="{FF2B5EF4-FFF2-40B4-BE49-F238E27FC236}">
                <a16:creationId xmlns:a16="http://schemas.microsoft.com/office/drawing/2014/main" id="{B05B9063-6D31-4D3C-B9E3-205FD26FC0F1}"/>
              </a:ext>
            </a:extLst>
          </p:cNvPr>
          <p:cNvCxnSpPr>
            <a:cxnSpLocks/>
            <a:stCxn id="153" idx="2"/>
            <a:endCxn id="154" idx="1"/>
          </p:cNvCxnSpPr>
          <p:nvPr/>
        </p:nvCxnSpPr>
        <p:spPr>
          <a:xfrm>
            <a:off x="12701284" y="861809"/>
            <a:ext cx="351080" cy="30770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F0F850F3-4821-4166-8823-A994C1E877E7}"/>
              </a:ext>
            </a:extLst>
          </p:cNvPr>
          <p:cNvCxnSpPr>
            <a:cxnSpLocks/>
            <a:stCxn id="154" idx="3"/>
            <a:endCxn id="158" idx="0"/>
          </p:cNvCxnSpPr>
          <p:nvPr/>
        </p:nvCxnSpPr>
        <p:spPr>
          <a:xfrm flipH="1">
            <a:off x="12701285" y="1627512"/>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1AA13B1A-6A46-44AC-9E56-A23C6107C2B5}"/>
              </a:ext>
            </a:extLst>
          </p:cNvPr>
          <p:cNvCxnSpPr>
            <a:cxnSpLocks/>
            <a:stCxn id="154" idx="5"/>
            <a:endCxn id="159" idx="0"/>
          </p:cNvCxnSpPr>
          <p:nvPr/>
        </p:nvCxnSpPr>
        <p:spPr>
          <a:xfrm>
            <a:off x="13510358" y="1627512"/>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8" name="Rectangle 157">
            <a:extLst>
              <a:ext uri="{FF2B5EF4-FFF2-40B4-BE49-F238E27FC236}">
                <a16:creationId xmlns:a16="http://schemas.microsoft.com/office/drawing/2014/main" id="{80C37F45-DCF5-4780-9CC5-E1740D803939}"/>
              </a:ext>
            </a:extLst>
          </p:cNvPr>
          <p:cNvSpPr/>
          <p:nvPr/>
        </p:nvSpPr>
        <p:spPr>
          <a:xfrm>
            <a:off x="12285806" y="1840357"/>
            <a:ext cx="830957" cy="5816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59" name="Rectangle 158">
            <a:extLst>
              <a:ext uri="{FF2B5EF4-FFF2-40B4-BE49-F238E27FC236}">
                <a16:creationId xmlns:a16="http://schemas.microsoft.com/office/drawing/2014/main" id="{423D923D-B4C3-4932-8823-C957DDDB287B}"/>
              </a:ext>
            </a:extLst>
          </p:cNvPr>
          <p:cNvSpPr/>
          <p:nvPr/>
        </p:nvSpPr>
        <p:spPr>
          <a:xfrm>
            <a:off x="13491367" y="1852945"/>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60" name="Rectangle 159">
            <a:extLst>
              <a:ext uri="{FF2B5EF4-FFF2-40B4-BE49-F238E27FC236}">
                <a16:creationId xmlns:a16="http://schemas.microsoft.com/office/drawing/2014/main" id="{98E0489F-A935-42D6-90E2-0F18EA2E829A}"/>
              </a:ext>
            </a:extLst>
          </p:cNvPr>
          <p:cNvSpPr/>
          <p:nvPr/>
        </p:nvSpPr>
        <p:spPr>
          <a:xfrm>
            <a:off x="13510358" y="280139"/>
            <a:ext cx="830957" cy="58167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161" name="Straight Arrow Connector 160">
            <a:extLst>
              <a:ext uri="{FF2B5EF4-FFF2-40B4-BE49-F238E27FC236}">
                <a16:creationId xmlns:a16="http://schemas.microsoft.com/office/drawing/2014/main" id="{28D88A82-0B0E-4173-A462-2CEF3B6F88D5}"/>
              </a:ext>
            </a:extLst>
          </p:cNvPr>
          <p:cNvCxnSpPr>
            <a:cxnSpLocks/>
            <a:stCxn id="160" idx="2"/>
            <a:endCxn id="154" idx="7"/>
          </p:cNvCxnSpPr>
          <p:nvPr/>
        </p:nvCxnSpPr>
        <p:spPr>
          <a:xfrm flipH="1">
            <a:off x="13510358" y="861809"/>
            <a:ext cx="415479" cy="30770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70" name="Rectangle 169">
            <a:extLst>
              <a:ext uri="{FF2B5EF4-FFF2-40B4-BE49-F238E27FC236}">
                <a16:creationId xmlns:a16="http://schemas.microsoft.com/office/drawing/2014/main" id="{883C81F2-034B-43B9-B8BE-42FD87D38B8A}"/>
              </a:ext>
            </a:extLst>
          </p:cNvPr>
          <p:cNvSpPr/>
          <p:nvPr/>
        </p:nvSpPr>
        <p:spPr>
          <a:xfrm>
            <a:off x="8231956" y="3599656"/>
            <a:ext cx="830957" cy="581670"/>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71" name="Oval 170">
            <a:extLst>
              <a:ext uri="{FF2B5EF4-FFF2-40B4-BE49-F238E27FC236}">
                <a16:creationId xmlns:a16="http://schemas.microsoft.com/office/drawing/2014/main" id="{17D21952-CE08-4894-8B50-91CED8297E23}"/>
              </a:ext>
            </a:extLst>
          </p:cNvPr>
          <p:cNvSpPr/>
          <p:nvPr/>
        </p:nvSpPr>
        <p:spPr>
          <a:xfrm>
            <a:off x="8903662" y="4394182"/>
            <a:ext cx="647700" cy="647700"/>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172" name="Straight Arrow Connector 171">
            <a:extLst>
              <a:ext uri="{FF2B5EF4-FFF2-40B4-BE49-F238E27FC236}">
                <a16:creationId xmlns:a16="http://schemas.microsoft.com/office/drawing/2014/main" id="{EE05CDDC-6C19-4A7D-82A2-5C8ADC1C2992}"/>
              </a:ext>
            </a:extLst>
          </p:cNvPr>
          <p:cNvCxnSpPr>
            <a:cxnSpLocks/>
            <a:stCxn id="170" idx="2"/>
            <a:endCxn id="171" idx="1"/>
          </p:cNvCxnSpPr>
          <p:nvPr/>
        </p:nvCxnSpPr>
        <p:spPr>
          <a:xfrm>
            <a:off x="8647435" y="4181326"/>
            <a:ext cx="351080" cy="307709"/>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4FCF6FE4-4B3E-4A98-927D-876520612A8F}"/>
              </a:ext>
            </a:extLst>
          </p:cNvPr>
          <p:cNvCxnSpPr>
            <a:cxnSpLocks/>
            <a:stCxn id="171" idx="3"/>
            <a:endCxn id="175" idx="0"/>
          </p:cNvCxnSpPr>
          <p:nvPr/>
        </p:nvCxnSpPr>
        <p:spPr>
          <a:xfrm flipH="1">
            <a:off x="8647436" y="4947029"/>
            <a:ext cx="351079" cy="212845"/>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5675917-FBFD-401E-AE8D-2D184E48AD7C}"/>
              </a:ext>
            </a:extLst>
          </p:cNvPr>
          <p:cNvCxnSpPr>
            <a:cxnSpLocks/>
            <a:stCxn id="171" idx="5"/>
            <a:endCxn id="176" idx="0"/>
          </p:cNvCxnSpPr>
          <p:nvPr/>
        </p:nvCxnSpPr>
        <p:spPr>
          <a:xfrm>
            <a:off x="9456509" y="4947029"/>
            <a:ext cx="396488" cy="22543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75" name="Rectangle 174">
            <a:extLst>
              <a:ext uri="{FF2B5EF4-FFF2-40B4-BE49-F238E27FC236}">
                <a16:creationId xmlns:a16="http://schemas.microsoft.com/office/drawing/2014/main" id="{0380FCDE-B22F-4D43-AD54-597B3F515C3B}"/>
              </a:ext>
            </a:extLst>
          </p:cNvPr>
          <p:cNvSpPr/>
          <p:nvPr/>
        </p:nvSpPr>
        <p:spPr>
          <a:xfrm>
            <a:off x="8231957" y="5159874"/>
            <a:ext cx="830957" cy="581670"/>
          </a:xfrm>
          <a:prstGeom prst="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76" name="Rectangle 175">
            <a:extLst>
              <a:ext uri="{FF2B5EF4-FFF2-40B4-BE49-F238E27FC236}">
                <a16:creationId xmlns:a16="http://schemas.microsoft.com/office/drawing/2014/main" id="{624C55FC-589D-4DD0-B2C6-31EC4CCC00CA}"/>
              </a:ext>
            </a:extLst>
          </p:cNvPr>
          <p:cNvSpPr/>
          <p:nvPr/>
        </p:nvSpPr>
        <p:spPr>
          <a:xfrm>
            <a:off x="9437518" y="5172462"/>
            <a:ext cx="830957" cy="58167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177" name="Rectangle 176">
            <a:extLst>
              <a:ext uri="{FF2B5EF4-FFF2-40B4-BE49-F238E27FC236}">
                <a16:creationId xmlns:a16="http://schemas.microsoft.com/office/drawing/2014/main" id="{82AEC089-7F93-4090-9FDA-75C056F768B9}"/>
              </a:ext>
            </a:extLst>
          </p:cNvPr>
          <p:cNvSpPr/>
          <p:nvPr/>
        </p:nvSpPr>
        <p:spPr>
          <a:xfrm>
            <a:off x="9456509" y="3599656"/>
            <a:ext cx="830957" cy="581670"/>
          </a:xfrm>
          <a:prstGeom prst="rect">
            <a:avLst/>
          </a:prstGeom>
          <a:solidFill>
            <a:schemeClr val="bg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cxnSp>
        <p:nvCxnSpPr>
          <p:cNvPr id="178" name="Straight Arrow Connector 177">
            <a:extLst>
              <a:ext uri="{FF2B5EF4-FFF2-40B4-BE49-F238E27FC236}">
                <a16:creationId xmlns:a16="http://schemas.microsoft.com/office/drawing/2014/main" id="{D62045AE-7BFF-4F47-8786-C6A416C23F75}"/>
              </a:ext>
            </a:extLst>
          </p:cNvPr>
          <p:cNvCxnSpPr>
            <a:cxnSpLocks/>
            <a:stCxn id="177" idx="2"/>
            <a:endCxn id="171" idx="7"/>
          </p:cNvCxnSpPr>
          <p:nvPr/>
        </p:nvCxnSpPr>
        <p:spPr>
          <a:xfrm flipH="1">
            <a:off x="9456509" y="4181326"/>
            <a:ext cx="415479" cy="307709"/>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37073D83-E2A1-472F-AF26-08BE26E22624}"/>
              </a:ext>
            </a:extLst>
          </p:cNvPr>
          <p:cNvCxnSpPr>
            <a:cxnSpLocks/>
          </p:cNvCxnSpPr>
          <p:nvPr/>
        </p:nvCxnSpPr>
        <p:spPr>
          <a:xfrm>
            <a:off x="6997901" y="6572674"/>
            <a:ext cx="585085" cy="0"/>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CAFABB5F-115B-4A47-BF13-FED9ADE89E56}"/>
              </a:ext>
            </a:extLst>
          </p:cNvPr>
          <p:cNvCxnSpPr>
            <a:cxnSpLocks/>
          </p:cNvCxnSpPr>
          <p:nvPr/>
        </p:nvCxnSpPr>
        <p:spPr>
          <a:xfrm>
            <a:off x="8282831" y="6572674"/>
            <a:ext cx="585085"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C83FFF33-FC7B-4593-AD4F-F0D482195F31}"/>
              </a:ext>
            </a:extLst>
          </p:cNvPr>
          <p:cNvCxnSpPr>
            <a:cxnSpLocks/>
          </p:cNvCxnSpPr>
          <p:nvPr/>
        </p:nvCxnSpPr>
        <p:spPr>
          <a:xfrm>
            <a:off x="9318786" y="6572674"/>
            <a:ext cx="585085" cy="0"/>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184" name="TextBox 183">
            <a:extLst>
              <a:ext uri="{FF2B5EF4-FFF2-40B4-BE49-F238E27FC236}">
                <a16:creationId xmlns:a16="http://schemas.microsoft.com/office/drawing/2014/main" id="{89FB041F-A12F-4B90-8AE6-B7702CEAC58C}"/>
              </a:ext>
            </a:extLst>
          </p:cNvPr>
          <p:cNvSpPr txBox="1"/>
          <p:nvPr/>
        </p:nvSpPr>
        <p:spPr>
          <a:xfrm>
            <a:off x="9342499" y="6703254"/>
            <a:ext cx="561372" cy="369332"/>
          </a:xfrm>
          <a:prstGeom prst="rect">
            <a:avLst/>
          </a:prstGeom>
          <a:noFill/>
        </p:spPr>
        <p:txBody>
          <a:bodyPr wrap="none" rtlCol="0">
            <a:spAutoFit/>
          </a:bodyPr>
          <a:lstStyle/>
          <a:p>
            <a:r>
              <a:rPr lang="en-AU" dirty="0"/>
              <a:t>Link</a:t>
            </a:r>
          </a:p>
        </p:txBody>
      </p:sp>
      <p:sp>
        <p:nvSpPr>
          <p:cNvPr id="185" name="TextBox 184">
            <a:extLst>
              <a:ext uri="{FF2B5EF4-FFF2-40B4-BE49-F238E27FC236}">
                <a16:creationId xmlns:a16="http://schemas.microsoft.com/office/drawing/2014/main" id="{419D8EFE-0A9E-4DF6-8F8B-A18F6C2EFA51}"/>
              </a:ext>
            </a:extLst>
          </p:cNvPr>
          <p:cNvSpPr txBox="1"/>
          <p:nvPr/>
        </p:nvSpPr>
        <p:spPr>
          <a:xfrm>
            <a:off x="8022176" y="6720032"/>
            <a:ext cx="1106393" cy="369332"/>
          </a:xfrm>
          <a:prstGeom prst="rect">
            <a:avLst/>
          </a:prstGeom>
          <a:noFill/>
        </p:spPr>
        <p:txBody>
          <a:bodyPr wrap="none" rtlCol="0">
            <a:spAutoFit/>
          </a:bodyPr>
          <a:lstStyle/>
          <a:p>
            <a:r>
              <a:rPr lang="en-AU" dirty="0"/>
              <a:t>Flush Link</a:t>
            </a:r>
          </a:p>
        </p:txBody>
      </p:sp>
      <p:sp>
        <p:nvSpPr>
          <p:cNvPr id="186" name="TextBox 185">
            <a:extLst>
              <a:ext uri="{FF2B5EF4-FFF2-40B4-BE49-F238E27FC236}">
                <a16:creationId xmlns:a16="http://schemas.microsoft.com/office/drawing/2014/main" id="{47C39929-F9DD-4C3F-857E-AF29A27027C7}"/>
              </a:ext>
            </a:extLst>
          </p:cNvPr>
          <p:cNvSpPr txBox="1"/>
          <p:nvPr/>
        </p:nvSpPr>
        <p:spPr>
          <a:xfrm>
            <a:off x="6768904" y="6703254"/>
            <a:ext cx="1148071" cy="369332"/>
          </a:xfrm>
          <a:prstGeom prst="rect">
            <a:avLst/>
          </a:prstGeom>
          <a:noFill/>
        </p:spPr>
        <p:txBody>
          <a:bodyPr wrap="none" rtlCol="0">
            <a:spAutoFit/>
          </a:bodyPr>
          <a:lstStyle/>
          <a:p>
            <a:r>
              <a:rPr lang="en-AU" dirty="0" err="1"/>
              <a:t>TimedLink</a:t>
            </a:r>
            <a:endParaRPr lang="en-AU" dirty="0"/>
          </a:p>
        </p:txBody>
      </p:sp>
    </p:spTree>
    <p:extLst>
      <p:ext uri="{BB962C8B-B14F-4D97-AF65-F5344CB8AC3E}">
        <p14:creationId xmlns:p14="http://schemas.microsoft.com/office/powerpoint/2010/main" val="657138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11831-2299-4E73-A13C-A5504A626A25}"/>
              </a:ext>
            </a:extLst>
          </p:cNvPr>
          <p:cNvSpPr>
            <a:spLocks noGrp="1"/>
          </p:cNvSpPr>
          <p:nvPr>
            <p:ph type="title"/>
          </p:nvPr>
        </p:nvSpPr>
        <p:spPr/>
        <p:txBody>
          <a:bodyPr/>
          <a:lstStyle/>
          <a:p>
            <a:r>
              <a:rPr lang="en-AU" dirty="0"/>
              <a:t>Junction rules</a:t>
            </a:r>
          </a:p>
        </p:txBody>
      </p:sp>
      <p:sp>
        <p:nvSpPr>
          <p:cNvPr id="3" name="Content Placeholder 2">
            <a:extLst>
              <a:ext uri="{FF2B5EF4-FFF2-40B4-BE49-F238E27FC236}">
                <a16:creationId xmlns:a16="http://schemas.microsoft.com/office/drawing/2014/main" id="{61B59CEA-9A7F-4DF8-9C4C-8ED2717F4F1D}"/>
              </a:ext>
            </a:extLst>
          </p:cNvPr>
          <p:cNvSpPr>
            <a:spLocks noGrp="1"/>
          </p:cNvSpPr>
          <p:nvPr>
            <p:ph idx="1"/>
          </p:nvPr>
        </p:nvSpPr>
        <p:spPr/>
        <p:txBody>
          <a:bodyPr>
            <a:normAutofit fontScale="92500" lnSpcReduction="10000"/>
          </a:bodyPr>
          <a:lstStyle/>
          <a:p>
            <a:r>
              <a:rPr lang="en-AU" dirty="0"/>
              <a:t>A junction is attached to a duration group if it directly </a:t>
            </a:r>
            <a:r>
              <a:rPr lang="en-AU" i="1" dirty="0"/>
              <a:t>or indirectly</a:t>
            </a:r>
            <a:r>
              <a:rPr lang="en-AU" dirty="0"/>
              <a:t> has a </a:t>
            </a:r>
            <a:r>
              <a:rPr lang="en-AU" dirty="0" err="1"/>
              <a:t>TimedLink</a:t>
            </a:r>
            <a:r>
              <a:rPr lang="en-AU" dirty="0"/>
              <a:t> connecting it to a </a:t>
            </a:r>
            <a:r>
              <a:rPr lang="en-AU" dirty="0" err="1"/>
              <a:t>TimedCompartment</a:t>
            </a:r>
            <a:r>
              <a:rPr lang="en-AU" dirty="0"/>
              <a:t> and indirect paths only pass through </a:t>
            </a:r>
            <a:r>
              <a:rPr lang="en-AU" dirty="0" err="1"/>
              <a:t>JunctionCompartments</a:t>
            </a:r>
            <a:r>
              <a:rPr lang="en-AU" dirty="0"/>
              <a:t>. Attachment is directional</a:t>
            </a:r>
          </a:p>
          <a:p>
            <a:r>
              <a:rPr lang="en-AU" dirty="0"/>
              <a:t>A junction belongs to a duration group if it attached to an upstream duration group, and also attached to the same group downstream</a:t>
            </a:r>
          </a:p>
          <a:p>
            <a:r>
              <a:rPr lang="en-AU" dirty="0"/>
              <a:t>A junction can only belong to one duration group</a:t>
            </a:r>
          </a:p>
          <a:p>
            <a:r>
              <a:rPr lang="en-AU" dirty="0"/>
              <a:t>If a junction is attached to an upstream duration group, it can either be attached to only the same downstream duration group, or it can be attached to any downstream groups </a:t>
            </a:r>
            <a:r>
              <a:rPr lang="en-AU" i="1" dirty="0"/>
              <a:t>except</a:t>
            </a:r>
            <a:r>
              <a:rPr lang="en-AU" dirty="0"/>
              <a:t> the </a:t>
            </a:r>
            <a:r>
              <a:rPr lang="en-AU"/>
              <a:t>upstream group</a:t>
            </a:r>
            <a:endParaRPr lang="en-AU" dirty="0"/>
          </a:p>
          <a:p>
            <a:r>
              <a:rPr lang="en-AU" dirty="0"/>
              <a:t>A junction that belongs to a duration group can only be connected, directly or indirectly, to </a:t>
            </a:r>
            <a:r>
              <a:rPr lang="en-AU" dirty="0" err="1"/>
              <a:t>TimedCompartments</a:t>
            </a:r>
            <a:endParaRPr lang="en-AU" dirty="0"/>
          </a:p>
        </p:txBody>
      </p:sp>
    </p:spTree>
    <p:extLst>
      <p:ext uri="{BB962C8B-B14F-4D97-AF65-F5344CB8AC3E}">
        <p14:creationId xmlns:p14="http://schemas.microsoft.com/office/powerpoint/2010/main" val="7669899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F4A656-015D-40D8-B6F0-E33E9F078BDC}"/>
              </a:ext>
            </a:extLst>
          </p:cNvPr>
          <p:cNvSpPr>
            <a:spLocks noGrp="1"/>
          </p:cNvSpPr>
          <p:nvPr>
            <p:ph type="title"/>
          </p:nvPr>
        </p:nvSpPr>
        <p:spPr/>
        <p:txBody>
          <a:bodyPr/>
          <a:lstStyle/>
          <a:p>
            <a:r>
              <a:rPr lang="en-AU" dirty="0"/>
              <a:t>Junction checks</a:t>
            </a:r>
          </a:p>
        </p:txBody>
      </p:sp>
      <p:sp>
        <p:nvSpPr>
          <p:cNvPr id="3" name="Content Placeholder 2">
            <a:extLst>
              <a:ext uri="{FF2B5EF4-FFF2-40B4-BE49-F238E27FC236}">
                <a16:creationId xmlns:a16="http://schemas.microsoft.com/office/drawing/2014/main" id="{A2E01988-AC4D-4253-A1D9-4C138BA832B6}"/>
              </a:ext>
            </a:extLst>
          </p:cNvPr>
          <p:cNvSpPr>
            <a:spLocks noGrp="1"/>
          </p:cNvSpPr>
          <p:nvPr>
            <p:ph idx="1"/>
          </p:nvPr>
        </p:nvSpPr>
        <p:spPr/>
        <p:txBody>
          <a:bodyPr/>
          <a:lstStyle/>
          <a:p>
            <a:pPr marL="514350" indent="-514350">
              <a:buFont typeface="+mj-lt"/>
              <a:buAutoNum type="arabicPeriod"/>
            </a:pPr>
            <a:r>
              <a:rPr lang="en-AU" dirty="0"/>
              <a:t>If any input is a </a:t>
            </a:r>
            <a:r>
              <a:rPr lang="en-AU" dirty="0" err="1"/>
              <a:t>TimedLink</a:t>
            </a:r>
            <a:r>
              <a:rPr lang="en-AU" dirty="0"/>
              <a:t>, no other inputs can have the same associated duration group</a:t>
            </a:r>
          </a:p>
          <a:p>
            <a:pPr marL="514350" indent="-514350">
              <a:buFont typeface="+mj-lt"/>
              <a:buAutoNum type="arabicPeriod"/>
            </a:pPr>
            <a:r>
              <a:rPr lang="en-AU" dirty="0"/>
              <a:t>If any input is a </a:t>
            </a:r>
            <a:r>
              <a:rPr lang="en-AU" dirty="0" err="1"/>
              <a:t>TimedLink</a:t>
            </a:r>
            <a:r>
              <a:rPr lang="en-AU" dirty="0"/>
              <a:t>, all inputs must be </a:t>
            </a:r>
            <a:r>
              <a:rPr lang="en-AU" dirty="0" err="1"/>
              <a:t>TimedLinks</a:t>
            </a:r>
            <a:endParaRPr lang="en-AU" dirty="0"/>
          </a:p>
          <a:p>
            <a:pPr marL="514350" indent="-514350">
              <a:buFont typeface="+mj-lt"/>
              <a:buAutoNum type="arabicPeriod"/>
            </a:pPr>
            <a:endParaRPr lang="en-AU" dirty="0"/>
          </a:p>
        </p:txBody>
      </p:sp>
    </p:spTree>
    <p:extLst>
      <p:ext uri="{BB962C8B-B14F-4D97-AF65-F5344CB8AC3E}">
        <p14:creationId xmlns:p14="http://schemas.microsoft.com/office/powerpoint/2010/main" val="42674021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1423EB69-DB4C-48AA-AFB8-A7EEC8FAED6C}"/>
              </a:ext>
            </a:extLst>
          </p:cNvPr>
          <p:cNvSpPr/>
          <p:nvPr/>
        </p:nvSpPr>
        <p:spPr>
          <a:xfrm>
            <a:off x="2623067" y="1849243"/>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29" name="Rectangle 28">
            <a:extLst>
              <a:ext uri="{FF2B5EF4-FFF2-40B4-BE49-F238E27FC236}">
                <a16:creationId xmlns:a16="http://schemas.microsoft.com/office/drawing/2014/main" id="{BEE5DAB2-C8A2-449C-97E9-8B5AB5BD1696}"/>
              </a:ext>
            </a:extLst>
          </p:cNvPr>
          <p:cNvSpPr/>
          <p:nvPr/>
        </p:nvSpPr>
        <p:spPr>
          <a:xfrm>
            <a:off x="1609103" y="45510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0" name="Oval 29">
            <a:extLst>
              <a:ext uri="{FF2B5EF4-FFF2-40B4-BE49-F238E27FC236}">
                <a16:creationId xmlns:a16="http://schemas.microsoft.com/office/drawing/2014/main" id="{C3DFA588-C05E-4F73-8644-2659DA940D5F}"/>
              </a:ext>
            </a:extLst>
          </p:cNvPr>
          <p:cNvSpPr/>
          <p:nvPr/>
        </p:nvSpPr>
        <p:spPr>
          <a:xfrm>
            <a:off x="2989328" y="335937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30" idx="0"/>
          </p:cNvCxnSpPr>
          <p:nvPr/>
        </p:nvCxnSpPr>
        <p:spPr>
          <a:xfrm flipH="1">
            <a:off x="3313180" y="2815403"/>
            <a:ext cx="1" cy="543969"/>
          </a:xfrm>
          <a:prstGeom prst="straightConnector1">
            <a:avLst/>
          </a:prstGeom>
          <a:ln>
            <a:solidFill>
              <a:schemeClr val="accent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231881-989C-4136-8868-A00F94EAE620}"/>
              </a:ext>
            </a:extLst>
          </p:cNvPr>
          <p:cNvCxnSpPr>
            <a:cxnSpLocks/>
            <a:stCxn id="30" idx="3"/>
            <a:endCxn id="29" idx="0"/>
          </p:cNvCxnSpPr>
          <p:nvPr/>
        </p:nvCxnSpPr>
        <p:spPr>
          <a:xfrm flipH="1">
            <a:off x="2299216" y="391221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93B999-3C59-4EAC-A6EE-A9EE1F71D8F5}"/>
              </a:ext>
            </a:extLst>
          </p:cNvPr>
          <p:cNvSpPr/>
          <p:nvPr/>
        </p:nvSpPr>
        <p:spPr>
          <a:xfrm>
            <a:off x="3572871" y="455088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34" name="Straight Arrow Connector 33">
            <a:extLst>
              <a:ext uri="{FF2B5EF4-FFF2-40B4-BE49-F238E27FC236}">
                <a16:creationId xmlns:a16="http://schemas.microsoft.com/office/drawing/2014/main" id="{51802499-76C1-4669-96F1-4C7A04C93707}"/>
              </a:ext>
            </a:extLst>
          </p:cNvPr>
          <p:cNvCxnSpPr>
            <a:cxnSpLocks/>
            <a:stCxn id="30" idx="5"/>
            <a:endCxn id="33" idx="0"/>
          </p:cNvCxnSpPr>
          <p:nvPr/>
        </p:nvCxnSpPr>
        <p:spPr>
          <a:xfrm>
            <a:off x="3542175" y="391221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90E0A8-117B-486E-8739-15A5554E8DB0}"/>
              </a:ext>
            </a:extLst>
          </p:cNvPr>
          <p:cNvSpPr txBox="1"/>
          <p:nvPr/>
        </p:nvSpPr>
        <p:spPr>
          <a:xfrm>
            <a:off x="5491352" y="1849243"/>
            <a:ext cx="7902233" cy="646331"/>
          </a:xfrm>
          <a:prstGeom prst="rect">
            <a:avLst/>
          </a:prstGeom>
          <a:noFill/>
        </p:spPr>
        <p:txBody>
          <a:bodyPr wrap="square" rtlCol="0">
            <a:spAutoFit/>
          </a:bodyPr>
          <a:lstStyle/>
          <a:p>
            <a:pPr algn="ctr"/>
            <a:r>
              <a:rPr lang="en-AU" dirty="0"/>
              <a:t>Allowed, the upstream compartment flushes into the junction but the downstream compartments are either untimed or are in different duration groups</a:t>
            </a:r>
          </a:p>
        </p:txBody>
      </p:sp>
    </p:spTree>
    <p:extLst>
      <p:ext uri="{BB962C8B-B14F-4D97-AF65-F5344CB8AC3E}">
        <p14:creationId xmlns:p14="http://schemas.microsoft.com/office/powerpoint/2010/main" val="24283633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27496"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513532"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7" name="Oval 6">
            <a:extLst>
              <a:ext uri="{FF2B5EF4-FFF2-40B4-BE49-F238E27FC236}">
                <a16:creationId xmlns:a16="http://schemas.microsoft.com/office/drawing/2014/main" id="{BD0D689C-3E9D-40AD-8B47-452CD4DF5995}"/>
              </a:ext>
            </a:extLst>
          </p:cNvPr>
          <p:cNvSpPr/>
          <p:nvPr/>
        </p:nvSpPr>
        <p:spPr>
          <a:xfrm>
            <a:off x="2893757"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flipH="1">
            <a:off x="3217609" y="2895613"/>
            <a:ext cx="1" cy="54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2203645" y="3992428"/>
            <a:ext cx="784966" cy="638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1041145" y="544458"/>
            <a:ext cx="4352924" cy="923330"/>
          </a:xfrm>
          <a:prstGeom prst="rect">
            <a:avLst/>
          </a:prstGeom>
          <a:noFill/>
        </p:spPr>
        <p:txBody>
          <a:bodyPr wrap="square" rtlCol="0">
            <a:spAutoFit/>
          </a:bodyPr>
          <a:lstStyle/>
          <a:p>
            <a:pPr algn="ctr"/>
            <a:r>
              <a:rPr lang="en-AU" dirty="0"/>
              <a:t>Not allowed, because it’s ambiguous whether the final </a:t>
            </a:r>
            <a:r>
              <a:rPr lang="en-AU" dirty="0" err="1"/>
              <a:t>subcompartment</a:t>
            </a:r>
            <a:r>
              <a:rPr lang="en-AU" dirty="0"/>
              <a:t> in `vac` should flow into the junction</a:t>
            </a:r>
          </a:p>
        </p:txBody>
      </p:sp>
      <p:sp>
        <p:nvSpPr>
          <p:cNvPr id="14" name="Rectangle 13">
            <a:extLst>
              <a:ext uri="{FF2B5EF4-FFF2-40B4-BE49-F238E27FC236}">
                <a16:creationId xmlns:a16="http://schemas.microsoft.com/office/drawing/2014/main" id="{C34B8372-CADF-4C0D-BCBD-709F674D2D3F}"/>
              </a:ext>
            </a:extLst>
          </p:cNvPr>
          <p:cNvSpPr/>
          <p:nvPr/>
        </p:nvSpPr>
        <p:spPr>
          <a:xfrm>
            <a:off x="3477300"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3446604"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D6820655-3709-4657-AA44-C8A5D5AAEFED}"/>
              </a:ext>
            </a:extLst>
          </p:cNvPr>
          <p:cNvSpPr/>
          <p:nvPr/>
        </p:nvSpPr>
        <p:spPr>
          <a:xfrm>
            <a:off x="9112264" y="1821559"/>
            <a:ext cx="1380227" cy="966159"/>
          </a:xfrm>
          <a:prstGeom prst="rect">
            <a:avLst/>
          </a:prstGeom>
          <a:solidFill>
            <a:srgbClr val="AC0000"/>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37" name="Rectangle 36">
            <a:extLst>
              <a:ext uri="{FF2B5EF4-FFF2-40B4-BE49-F238E27FC236}">
                <a16:creationId xmlns:a16="http://schemas.microsoft.com/office/drawing/2014/main" id="{8C8A4CD7-2D1C-4CF1-A859-4FF6BB549073}"/>
              </a:ext>
            </a:extLst>
          </p:cNvPr>
          <p:cNvSpPr/>
          <p:nvPr/>
        </p:nvSpPr>
        <p:spPr>
          <a:xfrm>
            <a:off x="8098300" y="4523357"/>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8" name="Oval 37">
            <a:extLst>
              <a:ext uri="{FF2B5EF4-FFF2-40B4-BE49-F238E27FC236}">
                <a16:creationId xmlns:a16="http://schemas.microsoft.com/office/drawing/2014/main" id="{60D28AB2-28CA-4EE3-89AC-1EA8EB27DC6A}"/>
              </a:ext>
            </a:extLst>
          </p:cNvPr>
          <p:cNvSpPr/>
          <p:nvPr/>
        </p:nvSpPr>
        <p:spPr>
          <a:xfrm>
            <a:off x="9478526" y="3331686"/>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9" name="Straight Arrow Connector 38">
            <a:extLst>
              <a:ext uri="{FF2B5EF4-FFF2-40B4-BE49-F238E27FC236}">
                <a16:creationId xmlns:a16="http://schemas.microsoft.com/office/drawing/2014/main" id="{A3FE6231-4EB9-4512-865F-33DFBE3507C5}"/>
              </a:ext>
            </a:extLst>
          </p:cNvPr>
          <p:cNvCxnSpPr>
            <a:cxnSpLocks/>
            <a:stCxn id="36" idx="2"/>
            <a:endCxn id="38" idx="0"/>
          </p:cNvCxnSpPr>
          <p:nvPr/>
        </p:nvCxnSpPr>
        <p:spPr>
          <a:xfrm flipH="1">
            <a:off x="9802377" y="2787719"/>
            <a:ext cx="1" cy="543969"/>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D3F11AE-8719-431B-9FA6-5FF8820DC119}"/>
              </a:ext>
            </a:extLst>
          </p:cNvPr>
          <p:cNvCxnSpPr>
            <a:cxnSpLocks/>
            <a:stCxn id="38" idx="3"/>
            <a:endCxn id="37" idx="0"/>
          </p:cNvCxnSpPr>
          <p:nvPr/>
        </p:nvCxnSpPr>
        <p:spPr>
          <a:xfrm flipH="1">
            <a:off x="8788412" y="3884534"/>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3552366-5D3D-4F9C-852C-D3679DF16E55}"/>
              </a:ext>
            </a:extLst>
          </p:cNvPr>
          <p:cNvSpPr/>
          <p:nvPr/>
        </p:nvSpPr>
        <p:spPr>
          <a:xfrm>
            <a:off x="10062068" y="4523202"/>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42" name="Straight Arrow Connector 41">
            <a:extLst>
              <a:ext uri="{FF2B5EF4-FFF2-40B4-BE49-F238E27FC236}">
                <a16:creationId xmlns:a16="http://schemas.microsoft.com/office/drawing/2014/main" id="{8F952FA7-9BFB-47DF-85D0-664FFF0C4CF6}"/>
              </a:ext>
            </a:extLst>
          </p:cNvPr>
          <p:cNvCxnSpPr>
            <a:cxnSpLocks/>
            <a:stCxn id="38" idx="5"/>
            <a:endCxn id="41" idx="0"/>
          </p:cNvCxnSpPr>
          <p:nvPr/>
        </p:nvCxnSpPr>
        <p:spPr>
          <a:xfrm>
            <a:off x="10031372" y="3884534"/>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A92C6EDD-0317-43DE-B5F0-A02FFBB116CE}"/>
              </a:ext>
            </a:extLst>
          </p:cNvPr>
          <p:cNvSpPr txBox="1"/>
          <p:nvPr/>
        </p:nvSpPr>
        <p:spPr>
          <a:xfrm>
            <a:off x="7625914" y="511400"/>
            <a:ext cx="4352924" cy="923330"/>
          </a:xfrm>
          <a:prstGeom prst="rect">
            <a:avLst/>
          </a:prstGeom>
          <a:noFill/>
        </p:spPr>
        <p:txBody>
          <a:bodyPr wrap="square" rtlCol="0">
            <a:spAutoFit/>
          </a:bodyPr>
          <a:lstStyle/>
          <a:p>
            <a:pPr algn="ctr"/>
            <a:r>
              <a:rPr lang="en-AU" dirty="0"/>
              <a:t>Not allowed, because being flushed from `vac` can result in maintaining vaccinated status by ending up in `</a:t>
            </a:r>
            <a:r>
              <a:rPr lang="en-AU" dirty="0" err="1"/>
              <a:t>vacdxr</a:t>
            </a:r>
            <a:r>
              <a:rPr lang="en-AU" dirty="0"/>
              <a:t>`</a:t>
            </a:r>
          </a:p>
        </p:txBody>
      </p:sp>
    </p:spTree>
    <p:extLst>
      <p:ext uri="{BB962C8B-B14F-4D97-AF65-F5344CB8AC3E}">
        <p14:creationId xmlns:p14="http://schemas.microsoft.com/office/powerpoint/2010/main" val="1364528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00108" y="2653601"/>
            <a:ext cx="5286501" cy="2290755"/>
          </a:xfrm>
          <a:prstGeom prst="rect">
            <a:avLst/>
          </a:prstGeom>
          <a:noFill/>
        </p:spPr>
        <p:txBody>
          <a:bodyPr wrap="square" rtlCol="0">
            <a:spAutoFit/>
          </a:bodyPr>
          <a:lstStyle/>
          <a:p>
            <a:r>
              <a:rPr lang="en-AU" dirty="0"/>
              <a:t>Not allowed, if a junction receives any </a:t>
            </a:r>
            <a:r>
              <a:rPr lang="en-AU" dirty="0" err="1"/>
              <a:t>TimedLinks</a:t>
            </a:r>
            <a:r>
              <a:rPr lang="en-AU" dirty="0"/>
              <a:t> it can only be flushed to </a:t>
            </a:r>
            <a:r>
              <a:rPr lang="en-AU" dirty="0" err="1"/>
              <a:t>TimedCompartments</a:t>
            </a:r>
            <a:r>
              <a:rPr lang="en-AU" dirty="0"/>
              <a:t> within the same duration group, or to normal compartments. So basically, for each junction, any inflow or outflow </a:t>
            </a:r>
            <a:r>
              <a:rPr lang="en-AU" dirty="0" err="1"/>
              <a:t>TimedCompartments</a:t>
            </a:r>
            <a:r>
              <a:rPr lang="en-AU" dirty="0"/>
              <a:t> must have the same timed Parameter</a:t>
            </a:r>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rgbClr val="FF0000"/>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30006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570038" y="16874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2568503" y="439275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1"/>
          </p:cNvCxnSpPr>
          <p:nvPr/>
        </p:nvCxnSpPr>
        <p:spPr>
          <a:xfrm>
            <a:off x="3260152" y="2653599"/>
            <a:ext cx="719271" cy="6404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3258615" y="3752019"/>
            <a:ext cx="720806" cy="64073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224694" y="2091862"/>
            <a:ext cx="5286501" cy="923330"/>
          </a:xfrm>
          <a:prstGeom prst="rect">
            <a:avLst/>
          </a:prstGeom>
          <a:noFill/>
        </p:spPr>
        <p:txBody>
          <a:bodyPr wrap="square" rtlCol="0">
            <a:spAutoFit/>
          </a:bodyPr>
          <a:lstStyle/>
          <a:p>
            <a:r>
              <a:rPr lang="en-AU" dirty="0"/>
              <a:t>Not allowed, otherwise it’s complicated because it would otherwise need both a </a:t>
            </a:r>
            <a:r>
              <a:rPr lang="en-AU" dirty="0" err="1"/>
              <a:t>TimedLink</a:t>
            </a:r>
            <a:r>
              <a:rPr lang="en-AU" dirty="0"/>
              <a:t> and a Link to </a:t>
            </a:r>
            <a:r>
              <a:rPr lang="en-AU" dirty="0" err="1"/>
              <a:t>vacdxr</a:t>
            </a:r>
            <a:endParaRPr lang="en-AU" dirty="0"/>
          </a:p>
        </p:txBody>
      </p:sp>
      <p:sp>
        <p:nvSpPr>
          <p:cNvPr id="14" name="Rectangle 13">
            <a:extLst>
              <a:ext uri="{FF2B5EF4-FFF2-40B4-BE49-F238E27FC236}">
                <a16:creationId xmlns:a16="http://schemas.microsoft.com/office/drawing/2014/main" id="{C34B8372-CADF-4C0D-BCBD-709F674D2D3F}"/>
              </a:ext>
            </a:extLst>
          </p:cNvPr>
          <p:cNvSpPr/>
          <p:nvPr/>
        </p:nvSpPr>
        <p:spPr>
          <a:xfrm>
            <a:off x="4532271" y="439260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5" y="3752021"/>
            <a:ext cx="784968" cy="640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4532270" y="1687441"/>
            <a:ext cx="1380227" cy="9661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7" idx="7"/>
          </p:cNvCxnSpPr>
          <p:nvPr/>
        </p:nvCxnSpPr>
        <p:spPr>
          <a:xfrm flipH="1">
            <a:off x="4437417" y="2653599"/>
            <a:ext cx="784967" cy="640426"/>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3752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1332910" y="323837"/>
            <a:ext cx="3199359" cy="406393"/>
          </a:xfrm>
          <a:prstGeom prst="rect">
            <a:avLst/>
          </a:prstGeom>
          <a:noFill/>
        </p:spPr>
        <p:txBody>
          <a:bodyPr wrap="square" rtlCol="0">
            <a:spAutoFit/>
          </a:bodyPr>
          <a:lstStyle/>
          <a:p>
            <a:r>
              <a:rPr lang="en-AU"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2458455" y="1130812"/>
            <a:ext cx="5286501" cy="369332"/>
          </a:xfrm>
          <a:prstGeom prst="rect">
            <a:avLst/>
          </a:prstGeom>
          <a:noFill/>
        </p:spPr>
        <p:txBody>
          <a:bodyPr wrap="square" rtlCol="0">
            <a:spAutoFit/>
          </a:bodyPr>
          <a:lstStyle/>
          <a:p>
            <a:r>
              <a:rPr lang="en-AU" dirty="0"/>
              <a:t>Not allowed</a:t>
            </a:r>
          </a:p>
        </p:txBody>
      </p:sp>
      <p:sp>
        <p:nvSpPr>
          <p:cNvPr id="14" name="Rectangle 13">
            <a:extLst>
              <a:ext uri="{FF2B5EF4-FFF2-40B4-BE49-F238E27FC236}">
                <a16:creationId xmlns:a16="http://schemas.microsoft.com/office/drawing/2014/main" id="{C34B8372-CADF-4C0D-BCBD-709F674D2D3F}"/>
              </a:ext>
            </a:extLst>
          </p:cNvPr>
          <p:cNvSpPr/>
          <p:nvPr/>
        </p:nvSpPr>
        <p:spPr>
          <a:xfrm>
            <a:off x="4284558" y="4417739"/>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4437416" y="3752020"/>
            <a:ext cx="537256" cy="66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Oval 26">
            <a:extLst>
              <a:ext uri="{FF2B5EF4-FFF2-40B4-BE49-F238E27FC236}">
                <a16:creationId xmlns:a16="http://schemas.microsoft.com/office/drawing/2014/main" id="{BDFB4C5D-031F-4A70-8C6E-71B6E532BC76}"/>
              </a:ext>
            </a:extLst>
          </p:cNvPr>
          <p:cNvSpPr/>
          <p:nvPr/>
        </p:nvSpPr>
        <p:spPr>
          <a:xfrm>
            <a:off x="5279123"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j3</a:t>
            </a:r>
          </a:p>
        </p:txBody>
      </p:sp>
      <p:cxnSp>
        <p:nvCxnSpPr>
          <p:cNvPr id="28" name="Straight Arrow Connector 27">
            <a:extLst>
              <a:ext uri="{FF2B5EF4-FFF2-40B4-BE49-F238E27FC236}">
                <a16:creationId xmlns:a16="http://schemas.microsoft.com/office/drawing/2014/main" id="{DD5B04E1-5E16-4AFA-B4D3-08D5F7E4685C}"/>
              </a:ext>
            </a:extLst>
          </p:cNvPr>
          <p:cNvCxnSpPr>
            <a:cxnSpLocks/>
            <a:stCxn id="7" idx="6"/>
            <a:endCxn id="27" idx="2"/>
          </p:cNvCxnSpPr>
          <p:nvPr/>
        </p:nvCxnSpPr>
        <p:spPr>
          <a:xfrm>
            <a:off x="4532269" y="3523023"/>
            <a:ext cx="7468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F81F922E-BC98-4351-8608-AC6A8DBEB10E}"/>
              </a:ext>
            </a:extLst>
          </p:cNvPr>
          <p:cNvCxnSpPr>
            <a:cxnSpLocks/>
            <a:stCxn id="27" idx="3"/>
            <a:endCxn id="15" idx="6"/>
          </p:cNvCxnSpPr>
          <p:nvPr/>
        </p:nvCxnSpPr>
        <p:spPr>
          <a:xfrm flipH="1">
            <a:off x="3446735" y="3752020"/>
            <a:ext cx="1927241" cy="824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99F085DB-0FEA-43FC-845D-843655B5F1B0}"/>
              </a:ext>
            </a:extLst>
          </p:cNvPr>
          <p:cNvCxnSpPr>
            <a:cxnSpLocks/>
            <a:stCxn id="27" idx="4"/>
            <a:endCxn id="14" idx="0"/>
          </p:cNvCxnSpPr>
          <p:nvPr/>
        </p:nvCxnSpPr>
        <p:spPr>
          <a:xfrm flipH="1">
            <a:off x="4974672" y="3846873"/>
            <a:ext cx="628301" cy="57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Rectangle 68">
            <a:extLst>
              <a:ext uri="{FF2B5EF4-FFF2-40B4-BE49-F238E27FC236}">
                <a16:creationId xmlns:a16="http://schemas.microsoft.com/office/drawing/2014/main" id="{ED66FDAA-07C8-44A3-A141-158F2CB9296B}"/>
              </a:ext>
            </a:extLst>
          </p:cNvPr>
          <p:cNvSpPr/>
          <p:nvPr/>
        </p:nvSpPr>
        <p:spPr>
          <a:xfrm>
            <a:off x="10520684" y="16708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70" name="Rectangle 69">
            <a:extLst>
              <a:ext uri="{FF2B5EF4-FFF2-40B4-BE49-F238E27FC236}">
                <a16:creationId xmlns:a16="http://schemas.microsoft.com/office/drawing/2014/main" id="{E25BA96E-B5C3-4842-BD9A-9B97E7231769}"/>
              </a:ext>
            </a:extLst>
          </p:cNvPr>
          <p:cNvSpPr/>
          <p:nvPr/>
        </p:nvSpPr>
        <p:spPr>
          <a:xfrm>
            <a:off x="8335288"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71" name="Oval 70">
            <a:extLst>
              <a:ext uri="{FF2B5EF4-FFF2-40B4-BE49-F238E27FC236}">
                <a16:creationId xmlns:a16="http://schemas.microsoft.com/office/drawing/2014/main" id="{0D4FA53F-E377-4374-96A7-E44873B1D484}"/>
              </a:ext>
            </a:extLst>
          </p:cNvPr>
          <p:cNvSpPr/>
          <p:nvPr/>
        </p:nvSpPr>
        <p:spPr>
          <a:xfrm>
            <a:off x="10886948" y="3199173"/>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72" name="Straight Arrow Connector 71">
            <a:extLst>
              <a:ext uri="{FF2B5EF4-FFF2-40B4-BE49-F238E27FC236}">
                <a16:creationId xmlns:a16="http://schemas.microsoft.com/office/drawing/2014/main" id="{E20D2D29-8436-47F4-A1A6-DD0E4D079C55}"/>
              </a:ext>
            </a:extLst>
          </p:cNvPr>
          <p:cNvCxnSpPr>
            <a:cxnSpLocks/>
            <a:stCxn id="69" idx="2"/>
            <a:endCxn id="71" idx="0"/>
          </p:cNvCxnSpPr>
          <p:nvPr/>
        </p:nvCxnSpPr>
        <p:spPr>
          <a:xfrm>
            <a:off x="11210798" y="2637000"/>
            <a:ext cx="0" cy="5621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C1E346A-0D9C-4298-99A7-AD5A865028E1}"/>
              </a:ext>
            </a:extLst>
          </p:cNvPr>
          <p:cNvCxnSpPr>
            <a:cxnSpLocks/>
            <a:stCxn id="71" idx="3"/>
            <a:endCxn id="76" idx="7"/>
          </p:cNvCxnSpPr>
          <p:nvPr/>
        </p:nvCxnSpPr>
        <p:spPr>
          <a:xfrm flipH="1">
            <a:off x="10354261" y="3752020"/>
            <a:ext cx="627540" cy="595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4" name="Rectangle 73">
            <a:extLst>
              <a:ext uri="{FF2B5EF4-FFF2-40B4-BE49-F238E27FC236}">
                <a16:creationId xmlns:a16="http://schemas.microsoft.com/office/drawing/2014/main" id="{582542AF-7115-4748-888B-07CD6877850C}"/>
              </a:ext>
            </a:extLst>
          </p:cNvPr>
          <p:cNvSpPr/>
          <p:nvPr/>
        </p:nvSpPr>
        <p:spPr>
          <a:xfrm>
            <a:off x="11286937" y="4417739"/>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75" name="Straight Arrow Connector 74">
            <a:extLst>
              <a:ext uri="{FF2B5EF4-FFF2-40B4-BE49-F238E27FC236}">
                <a16:creationId xmlns:a16="http://schemas.microsoft.com/office/drawing/2014/main" id="{12964ECD-F7F7-4FD4-9F60-56A599CE5897}"/>
              </a:ext>
            </a:extLst>
          </p:cNvPr>
          <p:cNvCxnSpPr>
            <a:cxnSpLocks/>
            <a:stCxn id="71" idx="5"/>
            <a:endCxn id="74" idx="0"/>
          </p:cNvCxnSpPr>
          <p:nvPr/>
        </p:nvCxnSpPr>
        <p:spPr>
          <a:xfrm>
            <a:off x="11439795" y="3752020"/>
            <a:ext cx="537256" cy="6657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19FC9CF0-F662-49B8-B35B-D45C6E230B5B}"/>
              </a:ext>
            </a:extLst>
          </p:cNvPr>
          <p:cNvSpPr/>
          <p:nvPr/>
        </p:nvSpPr>
        <p:spPr>
          <a:xfrm>
            <a:off x="9801414" y="4253119"/>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77" name="Straight Arrow Connector 76">
            <a:extLst>
              <a:ext uri="{FF2B5EF4-FFF2-40B4-BE49-F238E27FC236}">
                <a16:creationId xmlns:a16="http://schemas.microsoft.com/office/drawing/2014/main" id="{8BAC4331-A956-4F49-B2F0-0FA84B60E769}"/>
              </a:ext>
            </a:extLst>
          </p:cNvPr>
          <p:cNvCxnSpPr>
            <a:cxnSpLocks/>
            <a:stCxn id="76" idx="3"/>
            <a:endCxn id="70" idx="0"/>
          </p:cNvCxnSpPr>
          <p:nvPr/>
        </p:nvCxnSpPr>
        <p:spPr>
          <a:xfrm flipH="1">
            <a:off x="9025402"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8" name="Rectangle 77">
            <a:extLst>
              <a:ext uri="{FF2B5EF4-FFF2-40B4-BE49-F238E27FC236}">
                <a16:creationId xmlns:a16="http://schemas.microsoft.com/office/drawing/2014/main" id="{F8BD6CF4-5759-483E-A9BD-940FD100A629}"/>
              </a:ext>
            </a:extLst>
          </p:cNvPr>
          <p:cNvSpPr/>
          <p:nvPr/>
        </p:nvSpPr>
        <p:spPr>
          <a:xfrm>
            <a:off x="8335289"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79" name="Straight Arrow Connector 78">
            <a:extLst>
              <a:ext uri="{FF2B5EF4-FFF2-40B4-BE49-F238E27FC236}">
                <a16:creationId xmlns:a16="http://schemas.microsoft.com/office/drawing/2014/main" id="{67CE3483-1B09-4A9C-874D-122E0709990C}"/>
              </a:ext>
            </a:extLst>
          </p:cNvPr>
          <p:cNvCxnSpPr>
            <a:cxnSpLocks/>
            <a:stCxn id="78" idx="2"/>
            <a:endCxn id="76" idx="1"/>
          </p:cNvCxnSpPr>
          <p:nvPr/>
        </p:nvCxnSpPr>
        <p:spPr>
          <a:xfrm>
            <a:off x="9025403"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0" name="Rectangle 79">
            <a:extLst>
              <a:ext uri="{FF2B5EF4-FFF2-40B4-BE49-F238E27FC236}">
                <a16:creationId xmlns:a16="http://schemas.microsoft.com/office/drawing/2014/main" id="{DC785398-2957-4218-81F1-38819408C626}"/>
              </a:ext>
            </a:extLst>
          </p:cNvPr>
          <p:cNvSpPr/>
          <p:nvPr/>
        </p:nvSpPr>
        <p:spPr>
          <a:xfrm>
            <a:off x="10586381" y="5694751"/>
            <a:ext cx="1380227" cy="966159"/>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81" name="Straight Arrow Connector 80">
            <a:extLst>
              <a:ext uri="{FF2B5EF4-FFF2-40B4-BE49-F238E27FC236}">
                <a16:creationId xmlns:a16="http://schemas.microsoft.com/office/drawing/2014/main" id="{BEFD95E8-87C5-4F24-836C-B3498E76608C}"/>
              </a:ext>
            </a:extLst>
          </p:cNvPr>
          <p:cNvCxnSpPr>
            <a:cxnSpLocks/>
            <a:stCxn id="76" idx="5"/>
            <a:endCxn id="80" idx="0"/>
          </p:cNvCxnSpPr>
          <p:nvPr/>
        </p:nvCxnSpPr>
        <p:spPr>
          <a:xfrm>
            <a:off x="10354261" y="4805966"/>
            <a:ext cx="922234" cy="888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9FD91F05-AFFB-418F-8CBF-72E7E76188E3}"/>
              </a:ext>
            </a:extLst>
          </p:cNvPr>
          <p:cNvSpPr/>
          <p:nvPr/>
        </p:nvSpPr>
        <p:spPr>
          <a:xfrm>
            <a:off x="12281502" y="3199173"/>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j3</a:t>
            </a:r>
          </a:p>
        </p:txBody>
      </p:sp>
      <p:cxnSp>
        <p:nvCxnSpPr>
          <p:cNvPr id="83" name="Straight Arrow Connector 82">
            <a:extLst>
              <a:ext uri="{FF2B5EF4-FFF2-40B4-BE49-F238E27FC236}">
                <a16:creationId xmlns:a16="http://schemas.microsoft.com/office/drawing/2014/main" id="{A0B84489-1371-4B21-B9EE-5196A94034E9}"/>
              </a:ext>
            </a:extLst>
          </p:cNvPr>
          <p:cNvCxnSpPr>
            <a:cxnSpLocks/>
            <a:stCxn id="71" idx="6"/>
            <a:endCxn id="82" idx="2"/>
          </p:cNvCxnSpPr>
          <p:nvPr/>
        </p:nvCxnSpPr>
        <p:spPr>
          <a:xfrm>
            <a:off x="11534648" y="3523023"/>
            <a:ext cx="746854"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13F14D7-0677-4E92-AF88-AF997D30B032}"/>
              </a:ext>
            </a:extLst>
          </p:cNvPr>
          <p:cNvCxnSpPr>
            <a:cxnSpLocks/>
            <a:stCxn id="82" idx="3"/>
            <a:endCxn id="76" idx="6"/>
          </p:cNvCxnSpPr>
          <p:nvPr/>
        </p:nvCxnSpPr>
        <p:spPr>
          <a:xfrm flipH="1">
            <a:off x="10449114" y="3752020"/>
            <a:ext cx="1927241" cy="82494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ED9E4933-B4C2-44AF-B4BE-9E814BE60D42}"/>
              </a:ext>
            </a:extLst>
          </p:cNvPr>
          <p:cNvCxnSpPr>
            <a:cxnSpLocks/>
            <a:stCxn id="82" idx="4"/>
            <a:endCxn id="74" idx="0"/>
          </p:cNvCxnSpPr>
          <p:nvPr/>
        </p:nvCxnSpPr>
        <p:spPr>
          <a:xfrm flipH="1">
            <a:off x="11977051" y="3846873"/>
            <a:ext cx="628301" cy="5708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6" name="TextBox 85">
            <a:extLst>
              <a:ext uri="{FF2B5EF4-FFF2-40B4-BE49-F238E27FC236}">
                <a16:creationId xmlns:a16="http://schemas.microsoft.com/office/drawing/2014/main" id="{DD41C386-DF5A-40D7-9DB7-F5A2E7D664B3}"/>
              </a:ext>
            </a:extLst>
          </p:cNvPr>
          <p:cNvSpPr txBox="1"/>
          <p:nvPr/>
        </p:nvSpPr>
        <p:spPr>
          <a:xfrm>
            <a:off x="8769483" y="513471"/>
            <a:ext cx="5286501" cy="646331"/>
          </a:xfrm>
          <a:prstGeom prst="rect">
            <a:avLst/>
          </a:prstGeom>
          <a:noFill/>
        </p:spPr>
        <p:txBody>
          <a:bodyPr wrap="square" rtlCol="0">
            <a:spAutoFit/>
          </a:bodyPr>
          <a:lstStyle/>
          <a:p>
            <a:r>
              <a:rPr lang="en-AU" dirty="0"/>
              <a:t>Allowed – but we need to be careful how we validate this</a:t>
            </a:r>
          </a:p>
        </p:txBody>
      </p:sp>
    </p:spTree>
    <p:extLst>
      <p:ext uri="{BB962C8B-B14F-4D97-AF65-F5344CB8AC3E}">
        <p14:creationId xmlns:p14="http://schemas.microsoft.com/office/powerpoint/2010/main" val="2251254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516110" y="613730"/>
            <a:ext cx="5671543" cy="646331"/>
          </a:xfrm>
          <a:prstGeom prst="rect">
            <a:avLst/>
          </a:prstGeom>
          <a:noFill/>
        </p:spPr>
        <p:txBody>
          <a:bodyPr wrap="square" rtlCol="0">
            <a:spAutoFit/>
          </a:bodyPr>
          <a:lstStyle/>
          <a:p>
            <a:r>
              <a:rPr lang="en-AU" dirty="0"/>
              <a:t>This is not permitted because it’s possible for the flush to indirectly flow back into the duration group   </a:t>
            </a:r>
          </a:p>
        </p:txBody>
      </p:sp>
      <p:sp>
        <p:nvSpPr>
          <p:cNvPr id="39" name="Rectangle 38">
            <a:extLst>
              <a:ext uri="{FF2B5EF4-FFF2-40B4-BE49-F238E27FC236}">
                <a16:creationId xmlns:a16="http://schemas.microsoft.com/office/drawing/2014/main" id="{B60F4E4C-E098-4719-B381-7452E6209647}"/>
              </a:ext>
            </a:extLst>
          </p:cNvPr>
          <p:cNvSpPr/>
          <p:nvPr/>
        </p:nvSpPr>
        <p:spPr>
          <a:xfrm>
            <a:off x="11211683" y="167084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41" name="Rectangle 40">
            <a:extLst>
              <a:ext uri="{FF2B5EF4-FFF2-40B4-BE49-F238E27FC236}">
                <a16:creationId xmlns:a16="http://schemas.microsoft.com/office/drawing/2014/main" id="{D5BC7074-9238-4E9C-B4F3-F2675CA8A83A}"/>
              </a:ext>
            </a:extLst>
          </p:cNvPr>
          <p:cNvSpPr/>
          <p:nvPr/>
        </p:nvSpPr>
        <p:spPr>
          <a:xfrm>
            <a:off x="9026287" y="5694749"/>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42" name="Oval 41">
            <a:extLst>
              <a:ext uri="{FF2B5EF4-FFF2-40B4-BE49-F238E27FC236}">
                <a16:creationId xmlns:a16="http://schemas.microsoft.com/office/drawing/2014/main" id="{F27F3AC7-698E-45F0-86A8-0187889EDA86}"/>
              </a:ext>
            </a:extLst>
          </p:cNvPr>
          <p:cNvSpPr/>
          <p:nvPr/>
        </p:nvSpPr>
        <p:spPr>
          <a:xfrm>
            <a:off x="11577947" y="3199172"/>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43" name="Straight Arrow Connector 42">
            <a:extLst>
              <a:ext uri="{FF2B5EF4-FFF2-40B4-BE49-F238E27FC236}">
                <a16:creationId xmlns:a16="http://schemas.microsoft.com/office/drawing/2014/main" id="{2234702A-8193-4E65-B030-701E16340916}"/>
              </a:ext>
            </a:extLst>
          </p:cNvPr>
          <p:cNvCxnSpPr>
            <a:cxnSpLocks/>
            <a:stCxn id="39" idx="2"/>
            <a:endCxn id="42" idx="0"/>
          </p:cNvCxnSpPr>
          <p:nvPr/>
        </p:nvCxnSpPr>
        <p:spPr>
          <a:xfrm>
            <a:off x="11901797" y="2636999"/>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BB4E637-9249-48C2-A040-2183F5F2DB7E}"/>
              </a:ext>
            </a:extLst>
          </p:cNvPr>
          <p:cNvCxnSpPr>
            <a:cxnSpLocks/>
            <a:stCxn id="42" idx="3"/>
            <a:endCxn id="45" idx="7"/>
          </p:cNvCxnSpPr>
          <p:nvPr/>
        </p:nvCxnSpPr>
        <p:spPr>
          <a:xfrm flipH="1">
            <a:off x="11045260" y="3752019"/>
            <a:ext cx="627540" cy="5959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D447448F-1A80-4D39-BB86-AF1E536C5308}"/>
              </a:ext>
            </a:extLst>
          </p:cNvPr>
          <p:cNvSpPr/>
          <p:nvPr/>
        </p:nvSpPr>
        <p:spPr>
          <a:xfrm>
            <a:off x="10492413" y="4253118"/>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46" name="Straight Arrow Connector 45">
            <a:extLst>
              <a:ext uri="{FF2B5EF4-FFF2-40B4-BE49-F238E27FC236}">
                <a16:creationId xmlns:a16="http://schemas.microsoft.com/office/drawing/2014/main" id="{FF47B06C-F84C-4D65-A991-0CEE45046A42}"/>
              </a:ext>
            </a:extLst>
          </p:cNvPr>
          <p:cNvCxnSpPr>
            <a:cxnSpLocks/>
            <a:stCxn id="45" idx="3"/>
            <a:endCxn id="41" idx="0"/>
          </p:cNvCxnSpPr>
          <p:nvPr/>
        </p:nvCxnSpPr>
        <p:spPr>
          <a:xfrm flipH="1">
            <a:off x="9716401" y="4805965"/>
            <a:ext cx="870865" cy="88878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EF9CCAC9-F854-4335-BD58-FC46DD4ED438}"/>
              </a:ext>
            </a:extLst>
          </p:cNvPr>
          <p:cNvSpPr/>
          <p:nvPr/>
        </p:nvSpPr>
        <p:spPr>
          <a:xfrm>
            <a:off x="9026288" y="284178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48" name="Straight Arrow Connector 47">
            <a:extLst>
              <a:ext uri="{FF2B5EF4-FFF2-40B4-BE49-F238E27FC236}">
                <a16:creationId xmlns:a16="http://schemas.microsoft.com/office/drawing/2014/main" id="{C2882EAC-126B-42E1-A6DF-D6CE2C7DA2F8}"/>
              </a:ext>
            </a:extLst>
          </p:cNvPr>
          <p:cNvCxnSpPr>
            <a:cxnSpLocks/>
            <a:stCxn id="47" idx="2"/>
            <a:endCxn id="45" idx="1"/>
          </p:cNvCxnSpPr>
          <p:nvPr/>
        </p:nvCxnSpPr>
        <p:spPr>
          <a:xfrm>
            <a:off x="9716402" y="3807942"/>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A1C9C8E4-9F2D-476A-BCBC-E354736B7A40}"/>
              </a:ext>
            </a:extLst>
          </p:cNvPr>
          <p:cNvSpPr/>
          <p:nvPr/>
        </p:nvSpPr>
        <p:spPr>
          <a:xfrm>
            <a:off x="11277380" y="5694750"/>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50" name="Straight Arrow Connector 49">
            <a:extLst>
              <a:ext uri="{FF2B5EF4-FFF2-40B4-BE49-F238E27FC236}">
                <a16:creationId xmlns:a16="http://schemas.microsoft.com/office/drawing/2014/main" id="{F6841E37-5110-4348-A106-7538659DF961}"/>
              </a:ext>
            </a:extLst>
          </p:cNvPr>
          <p:cNvCxnSpPr>
            <a:cxnSpLocks/>
            <a:stCxn id="45" idx="5"/>
            <a:endCxn id="49" idx="0"/>
          </p:cNvCxnSpPr>
          <p:nvPr/>
        </p:nvCxnSpPr>
        <p:spPr>
          <a:xfrm>
            <a:off x="11045260" y="4805965"/>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5990317C-DC62-41F2-A298-7325777307A0}"/>
              </a:ext>
            </a:extLst>
          </p:cNvPr>
          <p:cNvSpPr txBox="1"/>
          <p:nvPr/>
        </p:nvSpPr>
        <p:spPr>
          <a:xfrm>
            <a:off x="8127247" y="276743"/>
            <a:ext cx="5671543" cy="1200329"/>
          </a:xfrm>
          <a:prstGeom prst="rect">
            <a:avLst/>
          </a:prstGeom>
          <a:noFill/>
        </p:spPr>
        <p:txBody>
          <a:bodyPr wrap="square" rtlCol="0">
            <a:spAutoFit/>
          </a:bodyPr>
          <a:lstStyle/>
          <a:p>
            <a:r>
              <a:rPr lang="en-AU" dirty="0"/>
              <a:t>This is not permitted because inputs cannot mix timed and untimed inputs (J2) although technically this example is valid because the downstream compartments lose duration status</a:t>
            </a:r>
          </a:p>
        </p:txBody>
      </p:sp>
    </p:spTree>
    <p:extLst>
      <p:ext uri="{BB962C8B-B14F-4D97-AF65-F5344CB8AC3E}">
        <p14:creationId xmlns:p14="http://schemas.microsoft.com/office/powerpoint/2010/main" val="41102161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518305" y="1670841"/>
            <a:ext cx="1380227" cy="9661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sp>
        <p:nvSpPr>
          <p:cNvPr id="7" name="Oval 6">
            <a:extLst>
              <a:ext uri="{FF2B5EF4-FFF2-40B4-BE49-F238E27FC236}">
                <a16:creationId xmlns:a16="http://schemas.microsoft.com/office/drawing/2014/main" id="{BD0D689C-3E9D-40AD-8B47-452CD4DF5995}"/>
              </a:ext>
            </a:extLst>
          </p:cNvPr>
          <p:cNvSpPr/>
          <p:nvPr/>
        </p:nvSpPr>
        <p:spPr>
          <a:xfrm>
            <a:off x="3884569" y="3199173"/>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j2</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a:off x="4208419" y="2637000"/>
            <a:ext cx="0" cy="56217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15" idx="7"/>
          </p:cNvCxnSpPr>
          <p:nvPr/>
        </p:nvCxnSpPr>
        <p:spPr>
          <a:xfrm flipH="1">
            <a:off x="3351882" y="3752020"/>
            <a:ext cx="627540" cy="595952"/>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332910" y="2841784"/>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cxnSp>
        <p:nvCxnSpPr>
          <p:cNvPr id="24" name="Straight Arrow Connector 23">
            <a:extLst>
              <a:ext uri="{FF2B5EF4-FFF2-40B4-BE49-F238E27FC236}">
                <a16:creationId xmlns:a16="http://schemas.microsoft.com/office/drawing/2014/main" id="{26087F7A-D1F8-4D9B-A32B-A942CC8BCB1E}"/>
              </a:ext>
            </a:extLst>
          </p:cNvPr>
          <p:cNvCxnSpPr>
            <a:cxnSpLocks/>
            <a:stCxn id="23" idx="2"/>
            <a:endCxn id="15" idx="1"/>
          </p:cNvCxnSpPr>
          <p:nvPr/>
        </p:nvCxnSpPr>
        <p:spPr>
          <a:xfrm>
            <a:off x="2023024" y="3807943"/>
            <a:ext cx="870864" cy="54002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6273443" y="2637000"/>
            <a:ext cx="5671543" cy="1754326"/>
          </a:xfrm>
          <a:prstGeom prst="rect">
            <a:avLst/>
          </a:prstGeom>
          <a:noFill/>
        </p:spPr>
        <p:txBody>
          <a:bodyPr wrap="square" rtlCol="0">
            <a:spAutoFit/>
          </a:bodyPr>
          <a:lstStyle/>
          <a:p>
            <a:r>
              <a:rPr lang="en-AU" dirty="0"/>
              <a:t>This is not permitted because inflows cannot mix timed and untimed inputs, the same reason as the previous example. However, in this case, it is technically invalid because of the timed outflow into </a:t>
            </a:r>
            <a:r>
              <a:rPr lang="en-AU" dirty="0" err="1"/>
              <a:t>vacdxr</a:t>
            </a:r>
            <a:r>
              <a:rPr lang="en-AU" dirty="0"/>
              <a:t> (no way to reconcile the timed flow from `vac` and the untimed flow from `j2`)</a:t>
            </a:r>
          </a:p>
        </p:txBody>
      </p:sp>
    </p:spTree>
    <p:extLst>
      <p:ext uri="{BB962C8B-B14F-4D97-AF65-F5344CB8AC3E}">
        <p14:creationId xmlns:p14="http://schemas.microsoft.com/office/powerpoint/2010/main" val="3354384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89D5DF4-E706-4558-90A4-27D3BC4BDE01}"/>
              </a:ext>
            </a:extLst>
          </p:cNvPr>
          <p:cNvSpPr/>
          <p:nvPr/>
        </p:nvSpPr>
        <p:spPr>
          <a:xfrm>
            <a:off x="1218240" y="1320861"/>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 name="Rectangle 6">
            <a:extLst>
              <a:ext uri="{FF2B5EF4-FFF2-40B4-BE49-F238E27FC236}">
                <a16:creationId xmlns:a16="http://schemas.microsoft.com/office/drawing/2014/main" id="{7F24F64C-184F-4385-9715-E7CCDC56D7FD}"/>
              </a:ext>
            </a:extLst>
          </p:cNvPr>
          <p:cNvSpPr/>
          <p:nvPr/>
        </p:nvSpPr>
        <p:spPr>
          <a:xfrm>
            <a:off x="1616956" y="241933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 name="Rectangle 7">
            <a:extLst>
              <a:ext uri="{FF2B5EF4-FFF2-40B4-BE49-F238E27FC236}">
                <a16:creationId xmlns:a16="http://schemas.microsoft.com/office/drawing/2014/main" id="{8D678C50-6C7B-4845-A166-AF91A6F59F7A}"/>
              </a:ext>
            </a:extLst>
          </p:cNvPr>
          <p:cNvSpPr/>
          <p:nvPr/>
        </p:nvSpPr>
        <p:spPr>
          <a:xfrm>
            <a:off x="1616956" y="326705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9" name="Rectangle 8">
            <a:extLst>
              <a:ext uri="{FF2B5EF4-FFF2-40B4-BE49-F238E27FC236}">
                <a16:creationId xmlns:a16="http://schemas.microsoft.com/office/drawing/2014/main" id="{3E606987-4EA7-49D8-8D84-E68EA53CC7E3}"/>
              </a:ext>
            </a:extLst>
          </p:cNvPr>
          <p:cNvSpPr/>
          <p:nvPr/>
        </p:nvSpPr>
        <p:spPr>
          <a:xfrm>
            <a:off x="1616956"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22" name="Straight Arrow Connector 21">
            <a:extLst>
              <a:ext uri="{FF2B5EF4-FFF2-40B4-BE49-F238E27FC236}">
                <a16:creationId xmlns:a16="http://schemas.microsoft.com/office/drawing/2014/main" id="{077D020D-2959-48C8-8C3B-9003ABF26089}"/>
              </a:ext>
            </a:extLst>
          </p:cNvPr>
          <p:cNvCxnSpPr>
            <a:cxnSpLocks/>
          </p:cNvCxnSpPr>
          <p:nvPr/>
        </p:nvCxnSpPr>
        <p:spPr>
          <a:xfrm>
            <a:off x="2517180" y="2619355"/>
            <a:ext cx="1047751" cy="0"/>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264F0A5A-3A80-4A65-A321-8DA9ABE1E7BF}"/>
              </a:ext>
            </a:extLst>
          </p:cNvPr>
          <p:cNvSpPr txBox="1"/>
          <p:nvPr/>
        </p:nvSpPr>
        <p:spPr>
          <a:xfrm>
            <a:off x="2493545" y="2642812"/>
            <a:ext cx="611065" cy="406393"/>
          </a:xfrm>
          <a:prstGeom prst="rect">
            <a:avLst/>
          </a:prstGeom>
          <a:noFill/>
        </p:spPr>
        <p:txBody>
          <a:bodyPr wrap="none" rtlCol="0">
            <a:spAutoFit/>
          </a:bodyPr>
          <a:lstStyle/>
          <a:p>
            <a:r>
              <a:rPr lang="en-AU" dirty="0"/>
              <a:t>Link</a:t>
            </a:r>
          </a:p>
        </p:txBody>
      </p:sp>
      <p:cxnSp>
        <p:nvCxnSpPr>
          <p:cNvPr id="25" name="Straight Arrow Connector 24">
            <a:extLst>
              <a:ext uri="{FF2B5EF4-FFF2-40B4-BE49-F238E27FC236}">
                <a16:creationId xmlns:a16="http://schemas.microsoft.com/office/drawing/2014/main" id="{AE446986-5E2F-486A-8DE9-9E503D21C566}"/>
              </a:ext>
            </a:extLst>
          </p:cNvPr>
          <p:cNvCxnSpPr>
            <a:cxnSpLocks/>
          </p:cNvCxnSpPr>
          <p:nvPr/>
        </p:nvCxnSpPr>
        <p:spPr>
          <a:xfrm flipV="1">
            <a:off x="2517178" y="2847955"/>
            <a:ext cx="1017350" cy="12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6A5457D1-6788-4709-A8F9-A08820A85D3A}"/>
              </a:ext>
            </a:extLst>
          </p:cNvPr>
          <p:cNvSpPr txBox="1"/>
          <p:nvPr/>
        </p:nvSpPr>
        <p:spPr>
          <a:xfrm>
            <a:off x="5161567" y="473781"/>
            <a:ext cx="4693336" cy="406393"/>
          </a:xfrm>
          <a:prstGeom prst="rect">
            <a:avLst/>
          </a:prstGeom>
          <a:noFill/>
        </p:spPr>
        <p:txBody>
          <a:bodyPr wrap="none" rtlCol="0">
            <a:spAutoFit/>
          </a:bodyPr>
          <a:lstStyle/>
          <a:p>
            <a:r>
              <a:rPr lang="en-AU" b="1" dirty="0"/>
              <a:t>Outflow paths from </a:t>
            </a:r>
            <a:r>
              <a:rPr lang="en-AU" b="1" dirty="0" err="1"/>
              <a:t>TimedCompartments</a:t>
            </a:r>
            <a:endParaRPr lang="en-AU" b="1" dirty="0"/>
          </a:p>
        </p:txBody>
      </p:sp>
      <p:sp>
        <p:nvSpPr>
          <p:cNvPr id="32" name="Rectangle 31">
            <a:extLst>
              <a:ext uri="{FF2B5EF4-FFF2-40B4-BE49-F238E27FC236}">
                <a16:creationId xmlns:a16="http://schemas.microsoft.com/office/drawing/2014/main" id="{BB38F4DE-E9D0-4026-92C9-9B64263DE00F}"/>
              </a:ext>
            </a:extLst>
          </p:cNvPr>
          <p:cNvSpPr/>
          <p:nvPr/>
        </p:nvSpPr>
        <p:spPr>
          <a:xfrm>
            <a:off x="3212224" y="1332708"/>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Compartment</a:t>
            </a:r>
          </a:p>
        </p:txBody>
      </p:sp>
      <p:sp>
        <p:nvSpPr>
          <p:cNvPr id="35" name="Rectangle 34">
            <a:extLst>
              <a:ext uri="{FF2B5EF4-FFF2-40B4-BE49-F238E27FC236}">
                <a16:creationId xmlns:a16="http://schemas.microsoft.com/office/drawing/2014/main" id="{B9ADE0C2-69AD-492A-821A-52EEFE119901}"/>
              </a:ext>
            </a:extLst>
          </p:cNvPr>
          <p:cNvSpPr/>
          <p:nvPr/>
        </p:nvSpPr>
        <p:spPr>
          <a:xfrm>
            <a:off x="3636256" y="244790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5" name="Rectangle 64">
            <a:extLst>
              <a:ext uri="{FF2B5EF4-FFF2-40B4-BE49-F238E27FC236}">
                <a16:creationId xmlns:a16="http://schemas.microsoft.com/office/drawing/2014/main" id="{D005D247-DEC4-4EE1-9489-FE8C57963790}"/>
              </a:ext>
            </a:extLst>
          </p:cNvPr>
          <p:cNvSpPr/>
          <p:nvPr/>
        </p:nvSpPr>
        <p:spPr>
          <a:xfrm>
            <a:off x="5442012"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66" name="Rectangle 65">
            <a:extLst>
              <a:ext uri="{FF2B5EF4-FFF2-40B4-BE49-F238E27FC236}">
                <a16:creationId xmlns:a16="http://schemas.microsoft.com/office/drawing/2014/main" id="{47B145A6-32E6-4E3E-9B59-83314E8D2DE5}"/>
              </a:ext>
            </a:extLst>
          </p:cNvPr>
          <p:cNvSpPr/>
          <p:nvPr/>
        </p:nvSpPr>
        <p:spPr>
          <a:xfrm>
            <a:off x="5840729"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67" name="Rectangle 66">
            <a:extLst>
              <a:ext uri="{FF2B5EF4-FFF2-40B4-BE49-F238E27FC236}">
                <a16:creationId xmlns:a16="http://schemas.microsoft.com/office/drawing/2014/main" id="{10F34F4A-8A68-4A1B-88DA-24503BDE02E2}"/>
              </a:ext>
            </a:extLst>
          </p:cNvPr>
          <p:cNvSpPr/>
          <p:nvPr/>
        </p:nvSpPr>
        <p:spPr>
          <a:xfrm>
            <a:off x="5840729"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68" name="Rectangle 67">
            <a:extLst>
              <a:ext uri="{FF2B5EF4-FFF2-40B4-BE49-F238E27FC236}">
                <a16:creationId xmlns:a16="http://schemas.microsoft.com/office/drawing/2014/main" id="{61E8D895-D617-48B7-AD1B-9121ABB8EA05}"/>
              </a:ext>
            </a:extLst>
          </p:cNvPr>
          <p:cNvSpPr/>
          <p:nvPr/>
        </p:nvSpPr>
        <p:spPr>
          <a:xfrm>
            <a:off x="5840729"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6783703" y="364007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A8DD9F13-A5B9-4714-A168-359069AF736C}"/>
              </a:ext>
            </a:extLst>
          </p:cNvPr>
          <p:cNvSpPr txBox="1"/>
          <p:nvPr/>
        </p:nvSpPr>
        <p:spPr>
          <a:xfrm>
            <a:off x="6740952" y="4114781"/>
            <a:ext cx="1148071" cy="369332"/>
          </a:xfrm>
          <a:prstGeom prst="rect">
            <a:avLst/>
          </a:prstGeom>
          <a:noFill/>
        </p:spPr>
        <p:txBody>
          <a:bodyPr wrap="none" rtlCol="0">
            <a:spAutoFit/>
          </a:bodyPr>
          <a:lstStyle/>
          <a:p>
            <a:r>
              <a:rPr lang="en-AU" dirty="0" err="1"/>
              <a:t>TimedLink</a:t>
            </a:r>
            <a:endParaRPr lang="en-AU" dirty="0"/>
          </a:p>
        </p:txBody>
      </p: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6783703" y="448780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6751698" y="3286789"/>
            <a:ext cx="1148071" cy="369332"/>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7435996" y="136283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7860029" y="247802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7860029" y="32686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7860029" y="411478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77" name="Rectangle 76">
            <a:extLst>
              <a:ext uri="{FF2B5EF4-FFF2-40B4-BE49-F238E27FC236}">
                <a16:creationId xmlns:a16="http://schemas.microsoft.com/office/drawing/2014/main" id="{915F6B67-18C5-46D8-9BBC-3E3240DEE22D}"/>
              </a:ext>
            </a:extLst>
          </p:cNvPr>
          <p:cNvSpPr/>
          <p:nvPr/>
        </p:nvSpPr>
        <p:spPr>
          <a:xfrm>
            <a:off x="9558251" y="1350984"/>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8" name="Rectangle 77">
            <a:extLst>
              <a:ext uri="{FF2B5EF4-FFF2-40B4-BE49-F238E27FC236}">
                <a16:creationId xmlns:a16="http://schemas.microsoft.com/office/drawing/2014/main" id="{0565B096-6E2E-4855-947F-2CCBA45A707A}"/>
              </a:ext>
            </a:extLst>
          </p:cNvPr>
          <p:cNvSpPr/>
          <p:nvPr/>
        </p:nvSpPr>
        <p:spPr>
          <a:xfrm>
            <a:off x="9956967" y="244945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9" name="Rectangle 78">
            <a:extLst>
              <a:ext uri="{FF2B5EF4-FFF2-40B4-BE49-F238E27FC236}">
                <a16:creationId xmlns:a16="http://schemas.microsoft.com/office/drawing/2014/main" id="{860D2C3D-170C-4372-93C9-671B05A82477}"/>
              </a:ext>
            </a:extLst>
          </p:cNvPr>
          <p:cNvSpPr/>
          <p:nvPr/>
        </p:nvSpPr>
        <p:spPr>
          <a:xfrm>
            <a:off x="9956967" y="329717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0" name="Rectangle 79">
            <a:extLst>
              <a:ext uri="{FF2B5EF4-FFF2-40B4-BE49-F238E27FC236}">
                <a16:creationId xmlns:a16="http://schemas.microsoft.com/office/drawing/2014/main" id="{076F37A5-549C-4229-BD16-268EFDB06E1A}"/>
              </a:ext>
            </a:extLst>
          </p:cNvPr>
          <p:cNvSpPr/>
          <p:nvPr/>
        </p:nvSpPr>
        <p:spPr>
          <a:xfrm>
            <a:off x="9956967" y="414490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5" name="Rectangle 84">
            <a:extLst>
              <a:ext uri="{FF2B5EF4-FFF2-40B4-BE49-F238E27FC236}">
                <a16:creationId xmlns:a16="http://schemas.microsoft.com/office/drawing/2014/main" id="{3286A435-4B7A-494C-9E31-ED8CD60D4042}"/>
              </a:ext>
            </a:extLst>
          </p:cNvPr>
          <p:cNvSpPr/>
          <p:nvPr/>
        </p:nvSpPr>
        <p:spPr>
          <a:xfrm>
            <a:off x="11552235" y="1362831"/>
            <a:ext cx="1705314"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86" name="Rectangle 85">
            <a:extLst>
              <a:ext uri="{FF2B5EF4-FFF2-40B4-BE49-F238E27FC236}">
                <a16:creationId xmlns:a16="http://schemas.microsoft.com/office/drawing/2014/main" id="{41989F73-F1EC-4762-A6E2-43CE0956A30C}"/>
              </a:ext>
            </a:extLst>
          </p:cNvPr>
          <p:cNvSpPr/>
          <p:nvPr/>
        </p:nvSpPr>
        <p:spPr>
          <a:xfrm>
            <a:off x="11976267" y="2478028"/>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87" name="Rectangle 86">
            <a:extLst>
              <a:ext uri="{FF2B5EF4-FFF2-40B4-BE49-F238E27FC236}">
                <a16:creationId xmlns:a16="http://schemas.microsoft.com/office/drawing/2014/main" id="{718135A2-A43F-48AF-9BDF-647488ECC71D}"/>
              </a:ext>
            </a:extLst>
          </p:cNvPr>
          <p:cNvSpPr/>
          <p:nvPr/>
        </p:nvSpPr>
        <p:spPr>
          <a:xfrm>
            <a:off x="11976267" y="3268603"/>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88" name="Rectangle 87">
            <a:extLst>
              <a:ext uri="{FF2B5EF4-FFF2-40B4-BE49-F238E27FC236}">
                <a16:creationId xmlns:a16="http://schemas.microsoft.com/office/drawing/2014/main" id="{292F92EE-F4B1-405D-90D9-0D8F3F1FA3A4}"/>
              </a:ext>
            </a:extLst>
          </p:cNvPr>
          <p:cNvSpPr/>
          <p:nvPr/>
        </p:nvSpPr>
        <p:spPr>
          <a:xfrm>
            <a:off x="11976267" y="4114780"/>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89" name="TextBox 88">
            <a:extLst>
              <a:ext uri="{FF2B5EF4-FFF2-40B4-BE49-F238E27FC236}">
                <a16:creationId xmlns:a16="http://schemas.microsoft.com/office/drawing/2014/main" id="{FA65CACA-ABE4-49C7-8F90-F7FCF22AB8DE}"/>
              </a:ext>
            </a:extLst>
          </p:cNvPr>
          <p:cNvSpPr txBox="1"/>
          <p:nvPr/>
        </p:nvSpPr>
        <p:spPr>
          <a:xfrm>
            <a:off x="2439766" y="2309913"/>
            <a:ext cx="1337226" cy="406393"/>
          </a:xfrm>
          <a:prstGeom prst="rect">
            <a:avLst/>
          </a:prstGeom>
          <a:noFill/>
        </p:spPr>
        <p:txBody>
          <a:bodyPr wrap="none" rtlCol="0">
            <a:spAutoFit/>
          </a:bodyPr>
          <a:lstStyle/>
          <a:p>
            <a:r>
              <a:rPr lang="en-AU" dirty="0"/>
              <a:t>(Flush) link</a:t>
            </a:r>
          </a:p>
        </p:txBody>
      </p:sp>
      <p:sp>
        <p:nvSpPr>
          <p:cNvPr id="90" name="TextBox 89">
            <a:extLst>
              <a:ext uri="{FF2B5EF4-FFF2-40B4-BE49-F238E27FC236}">
                <a16:creationId xmlns:a16="http://schemas.microsoft.com/office/drawing/2014/main" id="{5D76934E-FF84-4C16-865B-1FB2DE3E7FBD}"/>
              </a:ext>
            </a:extLst>
          </p:cNvPr>
          <p:cNvSpPr txBox="1"/>
          <p:nvPr/>
        </p:nvSpPr>
        <p:spPr>
          <a:xfrm>
            <a:off x="2493545" y="3076556"/>
            <a:ext cx="611065" cy="406393"/>
          </a:xfrm>
          <a:prstGeom prst="rect">
            <a:avLst/>
          </a:prstGeom>
          <a:noFill/>
        </p:spPr>
        <p:txBody>
          <a:bodyPr wrap="none" rtlCol="0">
            <a:spAutoFit/>
          </a:bodyPr>
          <a:lstStyle/>
          <a:p>
            <a:r>
              <a:rPr lang="en-AU" dirty="0"/>
              <a:t>Link</a:t>
            </a:r>
          </a:p>
        </p:txBody>
      </p:sp>
      <p:cxnSp>
        <p:nvCxnSpPr>
          <p:cNvPr id="91" name="Straight Arrow Connector 90">
            <a:extLst>
              <a:ext uri="{FF2B5EF4-FFF2-40B4-BE49-F238E27FC236}">
                <a16:creationId xmlns:a16="http://schemas.microsoft.com/office/drawing/2014/main" id="{4BDFA826-F020-4445-BE37-98B28AD5A601}"/>
              </a:ext>
            </a:extLst>
          </p:cNvPr>
          <p:cNvCxnSpPr>
            <a:cxnSpLocks/>
          </p:cNvCxnSpPr>
          <p:nvPr/>
        </p:nvCxnSpPr>
        <p:spPr>
          <a:xfrm flipV="1">
            <a:off x="2588506" y="3012144"/>
            <a:ext cx="938212" cy="5685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3" name="TextBox 92">
            <a:extLst>
              <a:ext uri="{FF2B5EF4-FFF2-40B4-BE49-F238E27FC236}">
                <a16:creationId xmlns:a16="http://schemas.microsoft.com/office/drawing/2014/main" id="{AA231716-5ABB-42A9-8328-F112ADA6F51A}"/>
              </a:ext>
            </a:extLst>
          </p:cNvPr>
          <p:cNvSpPr txBox="1"/>
          <p:nvPr/>
        </p:nvSpPr>
        <p:spPr>
          <a:xfrm>
            <a:off x="2493545" y="3640675"/>
            <a:ext cx="611065" cy="406393"/>
          </a:xfrm>
          <a:prstGeom prst="rect">
            <a:avLst/>
          </a:prstGeom>
          <a:noFill/>
        </p:spPr>
        <p:txBody>
          <a:bodyPr wrap="none" rtlCol="0">
            <a:spAutoFit/>
          </a:bodyPr>
          <a:lstStyle/>
          <a:p>
            <a:r>
              <a:rPr lang="en-AU" dirty="0"/>
              <a:t>Link</a:t>
            </a:r>
          </a:p>
        </p:txBody>
      </p:sp>
      <p:cxnSp>
        <p:nvCxnSpPr>
          <p:cNvPr id="94" name="Straight Arrow Connector 93">
            <a:extLst>
              <a:ext uri="{FF2B5EF4-FFF2-40B4-BE49-F238E27FC236}">
                <a16:creationId xmlns:a16="http://schemas.microsoft.com/office/drawing/2014/main" id="{27D56972-E870-4EC1-820A-9F24F9E0ED65}"/>
              </a:ext>
            </a:extLst>
          </p:cNvPr>
          <p:cNvCxnSpPr>
            <a:cxnSpLocks/>
          </p:cNvCxnSpPr>
          <p:nvPr/>
        </p:nvCxnSpPr>
        <p:spPr>
          <a:xfrm flipV="1">
            <a:off x="2555569" y="3178888"/>
            <a:ext cx="950385" cy="128977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076828D4-C3D2-458D-A3F7-FD188AF591FA}"/>
              </a:ext>
            </a:extLst>
          </p:cNvPr>
          <p:cNvCxnSpPr>
            <a:cxnSpLocks/>
          </p:cNvCxnSpPr>
          <p:nvPr/>
        </p:nvCxnSpPr>
        <p:spPr>
          <a:xfrm>
            <a:off x="10836224" y="2786619"/>
            <a:ext cx="1047751" cy="1358284"/>
          </a:xfrm>
          <a:prstGeom prst="straightConnector1">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109" name="TextBox 108">
            <a:extLst>
              <a:ext uri="{FF2B5EF4-FFF2-40B4-BE49-F238E27FC236}">
                <a16:creationId xmlns:a16="http://schemas.microsoft.com/office/drawing/2014/main" id="{A68BD579-D8C6-4403-857A-7FE01A221C0A}"/>
              </a:ext>
            </a:extLst>
          </p:cNvPr>
          <p:cNvSpPr txBox="1"/>
          <p:nvPr/>
        </p:nvSpPr>
        <p:spPr>
          <a:xfrm>
            <a:off x="10755403" y="4588207"/>
            <a:ext cx="611065" cy="406393"/>
          </a:xfrm>
          <a:prstGeom prst="rect">
            <a:avLst/>
          </a:prstGeom>
          <a:noFill/>
        </p:spPr>
        <p:txBody>
          <a:bodyPr wrap="none" rtlCol="0">
            <a:spAutoFit/>
          </a:bodyPr>
          <a:lstStyle/>
          <a:p>
            <a:r>
              <a:rPr lang="en-AU" dirty="0"/>
              <a:t>Link</a:t>
            </a:r>
          </a:p>
        </p:txBody>
      </p:sp>
      <p:cxnSp>
        <p:nvCxnSpPr>
          <p:cNvPr id="110" name="Straight Arrow Connector 109">
            <a:extLst>
              <a:ext uri="{FF2B5EF4-FFF2-40B4-BE49-F238E27FC236}">
                <a16:creationId xmlns:a16="http://schemas.microsoft.com/office/drawing/2014/main" id="{E5AC3C30-8A33-4080-B409-7918CBC1E03F}"/>
              </a:ext>
            </a:extLst>
          </p:cNvPr>
          <p:cNvCxnSpPr>
            <a:cxnSpLocks/>
          </p:cNvCxnSpPr>
          <p:nvPr/>
        </p:nvCxnSpPr>
        <p:spPr>
          <a:xfrm>
            <a:off x="10857916" y="3011346"/>
            <a:ext cx="1026059" cy="12853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DA356DD-5D75-4109-9D2E-0E7CD5956FF7}"/>
              </a:ext>
            </a:extLst>
          </p:cNvPr>
          <p:cNvSpPr txBox="1"/>
          <p:nvPr/>
        </p:nvSpPr>
        <p:spPr>
          <a:xfrm>
            <a:off x="10874435" y="2537919"/>
            <a:ext cx="1176925" cy="406393"/>
          </a:xfrm>
          <a:prstGeom prst="rect">
            <a:avLst/>
          </a:prstGeom>
          <a:noFill/>
        </p:spPr>
        <p:txBody>
          <a:bodyPr wrap="none" rtlCol="0">
            <a:spAutoFit/>
          </a:bodyPr>
          <a:lstStyle/>
          <a:p>
            <a:r>
              <a:rPr lang="en-AU" dirty="0"/>
              <a:t>Flush link</a:t>
            </a:r>
          </a:p>
        </p:txBody>
      </p:sp>
      <p:sp>
        <p:nvSpPr>
          <p:cNvPr id="112" name="TextBox 111">
            <a:extLst>
              <a:ext uri="{FF2B5EF4-FFF2-40B4-BE49-F238E27FC236}">
                <a16:creationId xmlns:a16="http://schemas.microsoft.com/office/drawing/2014/main" id="{C30AF508-16ED-403B-BDD6-50333534AA9C}"/>
              </a:ext>
            </a:extLst>
          </p:cNvPr>
          <p:cNvSpPr txBox="1"/>
          <p:nvPr/>
        </p:nvSpPr>
        <p:spPr>
          <a:xfrm>
            <a:off x="10756699" y="3435882"/>
            <a:ext cx="611065" cy="406393"/>
          </a:xfrm>
          <a:prstGeom prst="rect">
            <a:avLst/>
          </a:prstGeom>
          <a:noFill/>
        </p:spPr>
        <p:txBody>
          <a:bodyPr wrap="none" rtlCol="0">
            <a:spAutoFit/>
          </a:bodyPr>
          <a:lstStyle/>
          <a:p>
            <a:r>
              <a:rPr lang="en-AU" dirty="0"/>
              <a:t>Link</a:t>
            </a:r>
          </a:p>
        </p:txBody>
      </p:sp>
      <p:cxnSp>
        <p:nvCxnSpPr>
          <p:cNvPr id="113" name="Straight Arrow Connector 112">
            <a:extLst>
              <a:ext uri="{FF2B5EF4-FFF2-40B4-BE49-F238E27FC236}">
                <a16:creationId xmlns:a16="http://schemas.microsoft.com/office/drawing/2014/main" id="{82CC2C38-B051-4E3B-A99F-DC76E68A4E95}"/>
              </a:ext>
            </a:extLst>
          </p:cNvPr>
          <p:cNvCxnSpPr>
            <a:cxnSpLocks/>
          </p:cNvCxnSpPr>
          <p:nvPr/>
        </p:nvCxnSpPr>
        <p:spPr>
          <a:xfrm>
            <a:off x="10907549" y="3747964"/>
            <a:ext cx="976424" cy="7361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4" name="TextBox 113">
            <a:extLst>
              <a:ext uri="{FF2B5EF4-FFF2-40B4-BE49-F238E27FC236}">
                <a16:creationId xmlns:a16="http://schemas.microsoft.com/office/drawing/2014/main" id="{5707C70F-9D52-48B4-9DD3-D70B6F85F9BF}"/>
              </a:ext>
            </a:extLst>
          </p:cNvPr>
          <p:cNvSpPr txBox="1"/>
          <p:nvPr/>
        </p:nvSpPr>
        <p:spPr>
          <a:xfrm>
            <a:off x="10755403" y="3864605"/>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10850691" y="4588206"/>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84C87478-EC1F-4EC7-9000-D5A9BC051C06}"/>
              </a:ext>
            </a:extLst>
          </p:cNvPr>
          <p:cNvSpPr txBox="1"/>
          <p:nvPr/>
        </p:nvSpPr>
        <p:spPr>
          <a:xfrm>
            <a:off x="1481771" y="4962506"/>
            <a:ext cx="3460909" cy="461665"/>
          </a:xfrm>
          <a:prstGeom prst="rect">
            <a:avLst/>
          </a:prstGeom>
          <a:noFill/>
        </p:spPr>
        <p:txBody>
          <a:bodyPr wrap="square" rtlCol="0">
            <a:spAutoFit/>
          </a:bodyPr>
          <a:lstStyle/>
          <a:p>
            <a:pPr algn="ctr"/>
            <a:r>
              <a:rPr lang="en-AU" sz="1200" i="1" dirty="0"/>
              <a:t>(Note that the sum of outputs from </a:t>
            </a:r>
            <a:r>
              <a:rPr lang="en-AU" sz="1200" i="1" dirty="0" err="1"/>
              <a:t>subcompartment</a:t>
            </a:r>
            <a:r>
              <a:rPr lang="en-AU" sz="1200" i="1" dirty="0"/>
              <a:t> A must equal the size of A)</a:t>
            </a:r>
          </a:p>
        </p:txBody>
      </p:sp>
    </p:spTree>
    <p:extLst>
      <p:ext uri="{BB962C8B-B14F-4D97-AF65-F5344CB8AC3E}">
        <p14:creationId xmlns:p14="http://schemas.microsoft.com/office/powerpoint/2010/main" val="2224776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3626098" y="2310931"/>
            <a:ext cx="1380227" cy="966159"/>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5" name="Rectangle 4">
            <a:extLst>
              <a:ext uri="{FF2B5EF4-FFF2-40B4-BE49-F238E27FC236}">
                <a16:creationId xmlns:a16="http://schemas.microsoft.com/office/drawing/2014/main" id="{7044A8CE-E4EE-4AA0-870E-ABC7EFF1F432}"/>
              </a:ext>
            </a:extLst>
          </p:cNvPr>
          <p:cNvSpPr/>
          <p:nvPr/>
        </p:nvSpPr>
        <p:spPr>
          <a:xfrm>
            <a:off x="1332909" y="5694750"/>
            <a:ext cx="1380227" cy="966159"/>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15" idx="7"/>
          </p:cNvCxnSpPr>
          <p:nvPr/>
        </p:nvCxnSpPr>
        <p:spPr>
          <a:xfrm flipH="1">
            <a:off x="3351882" y="3277090"/>
            <a:ext cx="964330" cy="1070882"/>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17736163-9865-4B0B-BE96-22395EF2EF2D}"/>
              </a:ext>
            </a:extLst>
          </p:cNvPr>
          <p:cNvSpPr/>
          <p:nvPr/>
        </p:nvSpPr>
        <p:spPr>
          <a:xfrm>
            <a:off x="2799035" y="4253119"/>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5" idx="0"/>
          </p:cNvCxnSpPr>
          <p:nvPr/>
        </p:nvCxnSpPr>
        <p:spPr>
          <a:xfrm flipH="1">
            <a:off x="2023023" y="4805966"/>
            <a:ext cx="870865" cy="888784"/>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1281542" y="2310930"/>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21" name="Rectangle 20">
            <a:extLst>
              <a:ext uri="{FF2B5EF4-FFF2-40B4-BE49-F238E27FC236}">
                <a16:creationId xmlns:a16="http://schemas.microsoft.com/office/drawing/2014/main" id="{EA8EA6A3-0E21-42E5-AC03-7F928CE65341}"/>
              </a:ext>
            </a:extLst>
          </p:cNvPr>
          <p:cNvSpPr/>
          <p:nvPr/>
        </p:nvSpPr>
        <p:spPr>
          <a:xfrm>
            <a:off x="3584002" y="569475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dxr2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3351882" y="4805966"/>
            <a:ext cx="922234" cy="888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6757014" y="871445"/>
            <a:ext cx="5671543" cy="5078313"/>
          </a:xfrm>
          <a:prstGeom prst="rect">
            <a:avLst/>
          </a:prstGeom>
          <a:noFill/>
        </p:spPr>
        <p:txBody>
          <a:bodyPr wrap="square" rtlCol="0">
            <a:spAutoFit/>
          </a:bodyPr>
          <a:lstStyle/>
          <a:p>
            <a:r>
              <a:rPr lang="en-AU" dirty="0"/>
              <a:t>This is allowed because both inputs are untimed even though they are from different duration groups. The outflows cannot belong to the red OR the grey duration groups, but any other duration groups are fine. All outputs in this case are untimed</a:t>
            </a:r>
          </a:p>
          <a:p>
            <a:endParaRPr lang="en-AU" dirty="0"/>
          </a:p>
          <a:p>
            <a:r>
              <a:rPr lang="en-AU" dirty="0"/>
              <a:t>So for the junction, we can define two quantities</a:t>
            </a:r>
          </a:p>
          <a:p>
            <a:endParaRPr lang="en-AU" dirty="0"/>
          </a:p>
          <a:p>
            <a:pPr marL="285750" indent="-285750">
              <a:buFontTx/>
              <a:buChar char="-"/>
            </a:pPr>
            <a:r>
              <a:rPr lang="en-AU" dirty="0"/>
              <a:t>If it receives </a:t>
            </a:r>
            <a:r>
              <a:rPr lang="en-AU" i="1" dirty="0"/>
              <a:t>any</a:t>
            </a:r>
            <a:r>
              <a:rPr lang="en-AU" dirty="0"/>
              <a:t> </a:t>
            </a:r>
            <a:r>
              <a:rPr lang="en-AU" dirty="0" err="1"/>
              <a:t>TimedLinks</a:t>
            </a:r>
            <a:r>
              <a:rPr lang="en-AU" dirty="0"/>
              <a:t>, then it is considered part of the duration group. </a:t>
            </a:r>
          </a:p>
          <a:p>
            <a:pPr marL="742950" lvl="1" indent="-285750">
              <a:buFontTx/>
              <a:buChar char="-"/>
            </a:pPr>
            <a:r>
              <a:rPr lang="en-AU" dirty="0"/>
              <a:t>All inflows must be </a:t>
            </a:r>
            <a:r>
              <a:rPr lang="en-AU" dirty="0" err="1"/>
              <a:t>TimedLinks</a:t>
            </a:r>
            <a:r>
              <a:rPr lang="en-AU" dirty="0"/>
              <a:t> from the same duration group (including junctions)</a:t>
            </a:r>
          </a:p>
          <a:p>
            <a:pPr marL="742950" lvl="1" indent="-285750">
              <a:buFontTx/>
              <a:buChar char="-"/>
            </a:pPr>
            <a:r>
              <a:rPr lang="en-AU" dirty="0"/>
              <a:t>All outflow links are </a:t>
            </a:r>
            <a:r>
              <a:rPr lang="en-AU" dirty="0" err="1"/>
              <a:t>TimedLinks</a:t>
            </a:r>
            <a:r>
              <a:rPr lang="en-AU" dirty="0"/>
              <a:t> </a:t>
            </a:r>
          </a:p>
          <a:p>
            <a:pPr marL="742950" lvl="1" indent="-285750">
              <a:buFontTx/>
              <a:buChar char="-"/>
            </a:pPr>
            <a:r>
              <a:rPr lang="en-AU" dirty="0"/>
              <a:t>Outflows to any compartment are permitted</a:t>
            </a:r>
          </a:p>
          <a:p>
            <a:pPr marL="285750" indent="-285750">
              <a:buFontTx/>
              <a:buChar char="-"/>
            </a:pPr>
            <a:r>
              <a:rPr lang="en-AU" dirty="0"/>
              <a:t>Otherwise, the junction </a:t>
            </a:r>
            <a:r>
              <a:rPr lang="en-AU" i="1" dirty="0"/>
              <a:t>might</a:t>
            </a:r>
            <a:r>
              <a:rPr lang="en-AU" dirty="0"/>
              <a:t> receive inputs from </a:t>
            </a:r>
            <a:r>
              <a:rPr lang="en-AU" dirty="0" err="1"/>
              <a:t>TimedCompartments</a:t>
            </a:r>
            <a:r>
              <a:rPr lang="en-AU" dirty="0"/>
              <a:t> due to flushes</a:t>
            </a:r>
          </a:p>
          <a:p>
            <a:pPr marL="742950" lvl="1" indent="-285750">
              <a:buFontTx/>
              <a:buChar char="-"/>
            </a:pPr>
            <a:r>
              <a:rPr lang="en-AU" dirty="0"/>
              <a:t>In that case, the </a:t>
            </a:r>
            <a:r>
              <a:rPr lang="en-AU" dirty="0" err="1"/>
              <a:t>TimedCompartment</a:t>
            </a:r>
            <a:r>
              <a:rPr lang="en-AU" dirty="0"/>
              <a:t> cannot have outflows into any of the inflow duration groups</a:t>
            </a:r>
          </a:p>
        </p:txBody>
      </p:sp>
      <p:cxnSp>
        <p:nvCxnSpPr>
          <p:cNvPr id="16" name="Straight Arrow Connector 15">
            <a:extLst>
              <a:ext uri="{FF2B5EF4-FFF2-40B4-BE49-F238E27FC236}">
                <a16:creationId xmlns:a16="http://schemas.microsoft.com/office/drawing/2014/main" id="{6ED8C561-D769-433F-AB59-9E239039C220}"/>
              </a:ext>
            </a:extLst>
          </p:cNvPr>
          <p:cNvCxnSpPr>
            <a:cxnSpLocks/>
            <a:stCxn id="23" idx="2"/>
            <a:endCxn id="15" idx="1"/>
          </p:cNvCxnSpPr>
          <p:nvPr/>
        </p:nvCxnSpPr>
        <p:spPr>
          <a:xfrm>
            <a:off x="1971656" y="3277089"/>
            <a:ext cx="922232" cy="1070883"/>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6927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226C-8137-4CA0-9B0D-60113A1176E3}"/>
              </a:ext>
            </a:extLst>
          </p:cNvPr>
          <p:cNvSpPr>
            <a:spLocks noGrp="1"/>
          </p:cNvSpPr>
          <p:nvPr>
            <p:ph type="title"/>
          </p:nvPr>
        </p:nvSpPr>
        <p:spPr/>
        <p:txBody>
          <a:bodyPr/>
          <a:lstStyle/>
          <a:p>
            <a:r>
              <a:rPr lang="en-AU" dirty="0"/>
              <a:t>Junction flush logic</a:t>
            </a:r>
          </a:p>
        </p:txBody>
      </p:sp>
      <p:sp>
        <p:nvSpPr>
          <p:cNvPr id="3" name="Content Placeholder 2">
            <a:extLst>
              <a:ext uri="{FF2B5EF4-FFF2-40B4-BE49-F238E27FC236}">
                <a16:creationId xmlns:a16="http://schemas.microsoft.com/office/drawing/2014/main" id="{1D1C39AB-9E16-4972-A440-E37B0718937B}"/>
              </a:ext>
            </a:extLst>
          </p:cNvPr>
          <p:cNvSpPr>
            <a:spLocks noGrp="1"/>
          </p:cNvSpPr>
          <p:nvPr>
            <p:ph idx="1"/>
          </p:nvPr>
        </p:nvSpPr>
        <p:spPr/>
        <p:txBody>
          <a:bodyPr/>
          <a:lstStyle/>
          <a:p>
            <a:r>
              <a:rPr lang="en-AU" dirty="0"/>
              <a:t>Flushing into a junction is allowed, therefore flush links must be computed before or at the same time as junctions</a:t>
            </a:r>
          </a:p>
          <a:p>
            <a:r>
              <a:rPr lang="en-AU" dirty="0"/>
              <a:t>Junctions can be time-preserving if the inputs and outputs mix </a:t>
            </a:r>
          </a:p>
          <a:p>
            <a:r>
              <a:rPr lang="en-AU" dirty="0"/>
              <a:t>If a flush link goes into a junction, it cannot feed into the same transition group – therefore, we know that it must end up in a different transition group</a:t>
            </a:r>
          </a:p>
          <a:p>
            <a:r>
              <a:rPr lang="en-AU" b="1" dirty="0"/>
              <a:t>CRUCIAL – Nobody that flows from a junction into a </a:t>
            </a:r>
            <a:r>
              <a:rPr lang="en-AU" b="1" dirty="0" err="1"/>
              <a:t>TimedCompartment</a:t>
            </a:r>
            <a:r>
              <a:rPr lang="en-AU" b="1" dirty="0"/>
              <a:t> can be flushed in that same timestep</a:t>
            </a:r>
          </a:p>
        </p:txBody>
      </p:sp>
    </p:spTree>
    <p:extLst>
      <p:ext uri="{BB962C8B-B14F-4D97-AF65-F5344CB8AC3E}">
        <p14:creationId xmlns:p14="http://schemas.microsoft.com/office/powerpoint/2010/main" val="32610113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Junction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fontScale="70000" lnSpcReduction="20000"/>
          </a:bodyPr>
          <a:lstStyle/>
          <a:p>
            <a:r>
              <a:rPr lang="en-AU" dirty="0"/>
              <a:t>Flush links need to be resolved *prior* to the junction, because nobody flowing in from the junction can be flushed</a:t>
            </a:r>
          </a:p>
          <a:p>
            <a:r>
              <a:rPr lang="en-AU" dirty="0"/>
              <a:t>So maybe the idea is, people get flushed at the START of the timestep at the same time as the compartment is incremented? But this is undesirable because the compartment size at ti+1 is now no longer given by just summing up all the links at time </a:t>
            </a:r>
            <a:r>
              <a:rPr lang="en-AU" dirty="0" err="1"/>
              <a:t>ti</a:t>
            </a:r>
            <a:endParaRPr lang="en-AU" dirty="0"/>
          </a:p>
          <a:p>
            <a:r>
              <a:rPr lang="en-AU" dirty="0"/>
              <a:t>That’s the idea behind flushing after the junctions are resolved BUT then you can’t flush into a junction</a:t>
            </a:r>
          </a:p>
          <a:p>
            <a:r>
              <a:rPr lang="en-AU" dirty="0"/>
              <a:t>So – you CAN flush into a junction, which means flush links get computed first. You can be flushed OR go down a </a:t>
            </a:r>
            <a:r>
              <a:rPr lang="en-AU" dirty="0" err="1"/>
              <a:t>TimedLink</a:t>
            </a:r>
            <a:r>
              <a:rPr lang="en-AU" dirty="0"/>
              <a:t> but not both (no competition)</a:t>
            </a:r>
          </a:p>
          <a:p>
            <a:r>
              <a:rPr lang="en-AU" dirty="0"/>
              <a:t>But then the problem is, if you have competition between a normal link and a </a:t>
            </a:r>
            <a:r>
              <a:rPr lang="en-AU" dirty="0" err="1"/>
              <a:t>TimedLink</a:t>
            </a:r>
            <a:r>
              <a:rPr lang="en-AU" dirty="0"/>
              <a:t> that competition changes with step size e.g. limit of large step size, nobody goes down the </a:t>
            </a:r>
            <a:r>
              <a:rPr lang="en-AU" dirty="0" err="1"/>
              <a:t>TimedLink</a:t>
            </a:r>
            <a:endParaRPr lang="en-AU" dirty="0"/>
          </a:p>
          <a:p>
            <a:r>
              <a:rPr lang="en-AU" dirty="0"/>
              <a:t>Thus, normal links and timed links cannot compete. Or rather, if you’re scheduled to be flushed, you’re </a:t>
            </a:r>
            <a:r>
              <a:rPr lang="en-AU" i="1" dirty="0"/>
              <a:t>guaranteed</a:t>
            </a:r>
            <a:r>
              <a:rPr lang="en-AU" dirty="0"/>
              <a:t> to be flushed</a:t>
            </a:r>
          </a:p>
          <a:p>
            <a:r>
              <a:rPr lang="en-AU" dirty="0"/>
              <a:t>But if </a:t>
            </a:r>
            <a:r>
              <a:rPr lang="en-AU" i="1" dirty="0"/>
              <a:t>that</a:t>
            </a:r>
            <a:r>
              <a:rPr lang="en-AU" dirty="0"/>
              <a:t> is the case, then that means you have things like, people who are due to be flushed cannot die in that timestep</a:t>
            </a:r>
          </a:p>
          <a:p>
            <a:endParaRPr lang="en-AU" dirty="0"/>
          </a:p>
        </p:txBody>
      </p:sp>
    </p:spTree>
    <p:extLst>
      <p:ext uri="{BB962C8B-B14F-4D97-AF65-F5344CB8AC3E}">
        <p14:creationId xmlns:p14="http://schemas.microsoft.com/office/powerpoint/2010/main" val="387642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ED0CF10-3F03-46B5-B6A0-3F23C24BF2E1}"/>
              </a:ext>
            </a:extLst>
          </p:cNvPr>
          <p:cNvSpPr txBox="1"/>
          <p:nvPr/>
        </p:nvSpPr>
        <p:spPr>
          <a:xfrm>
            <a:off x="0" y="49578"/>
            <a:ext cx="3199359" cy="369332"/>
          </a:xfrm>
          <a:prstGeom prst="rect">
            <a:avLst/>
          </a:prstGeom>
          <a:noFill/>
        </p:spPr>
        <p:txBody>
          <a:bodyPr wrap="square" rtlCol="0">
            <a:spAutoFit/>
          </a:bodyPr>
          <a:lstStyle/>
          <a:p>
            <a:r>
              <a:rPr lang="en-AU" b="1" dirty="0"/>
              <a:t>Junction tests</a:t>
            </a:r>
          </a:p>
        </p:txBody>
      </p:sp>
      <p:sp>
        <p:nvSpPr>
          <p:cNvPr id="15" name="Oval 14">
            <a:extLst>
              <a:ext uri="{FF2B5EF4-FFF2-40B4-BE49-F238E27FC236}">
                <a16:creationId xmlns:a16="http://schemas.microsoft.com/office/drawing/2014/main" id="{17736163-9865-4B0B-BE96-22395EF2EF2D}"/>
              </a:ext>
            </a:extLst>
          </p:cNvPr>
          <p:cNvSpPr/>
          <p:nvPr/>
        </p:nvSpPr>
        <p:spPr>
          <a:xfrm>
            <a:off x="1869786" y="4062866"/>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j1</a:t>
            </a:r>
          </a:p>
        </p:txBody>
      </p:sp>
      <p:cxnSp>
        <p:nvCxnSpPr>
          <p:cNvPr id="18" name="Straight Arrow Connector 17">
            <a:extLst>
              <a:ext uri="{FF2B5EF4-FFF2-40B4-BE49-F238E27FC236}">
                <a16:creationId xmlns:a16="http://schemas.microsoft.com/office/drawing/2014/main" id="{862C9E9D-81E3-4925-9D66-DDED78A7CE34}"/>
              </a:ext>
            </a:extLst>
          </p:cNvPr>
          <p:cNvCxnSpPr>
            <a:cxnSpLocks/>
            <a:stCxn id="15" idx="3"/>
            <a:endCxn id="14" idx="0"/>
          </p:cNvCxnSpPr>
          <p:nvPr/>
        </p:nvCxnSpPr>
        <p:spPr>
          <a:xfrm flipH="1">
            <a:off x="1096585" y="4615713"/>
            <a:ext cx="868054" cy="944108"/>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062AAC5A-6D26-4897-A03F-031A7FC7FA79}"/>
              </a:ext>
            </a:extLst>
          </p:cNvPr>
          <p:cNvSpPr/>
          <p:nvPr/>
        </p:nvSpPr>
        <p:spPr>
          <a:xfrm>
            <a:off x="406471" y="200484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21" name="Rectangle 20">
            <a:extLst>
              <a:ext uri="{FF2B5EF4-FFF2-40B4-BE49-F238E27FC236}">
                <a16:creationId xmlns:a16="http://schemas.microsoft.com/office/drawing/2014/main" id="{EA8EA6A3-0E21-42E5-AC03-7F928CE65341}"/>
              </a:ext>
            </a:extLst>
          </p:cNvPr>
          <p:cNvSpPr/>
          <p:nvPr/>
        </p:nvSpPr>
        <p:spPr>
          <a:xfrm>
            <a:off x="2623292" y="5582845"/>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inf2</a:t>
            </a:r>
          </a:p>
        </p:txBody>
      </p:sp>
      <p:cxnSp>
        <p:nvCxnSpPr>
          <p:cNvPr id="22" name="Straight Arrow Connector 21">
            <a:extLst>
              <a:ext uri="{FF2B5EF4-FFF2-40B4-BE49-F238E27FC236}">
                <a16:creationId xmlns:a16="http://schemas.microsoft.com/office/drawing/2014/main" id="{F68A3B0A-EBE7-4A3B-BE93-77E00D94ADAB}"/>
              </a:ext>
            </a:extLst>
          </p:cNvPr>
          <p:cNvCxnSpPr>
            <a:cxnSpLocks/>
            <a:stCxn id="15" idx="5"/>
            <a:endCxn id="21" idx="0"/>
          </p:cNvCxnSpPr>
          <p:nvPr/>
        </p:nvCxnSpPr>
        <p:spPr>
          <a:xfrm>
            <a:off x="2422633" y="4615713"/>
            <a:ext cx="890773" cy="9671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D9990087-02E4-48FC-ADA8-F9FF8E23B3DD}"/>
              </a:ext>
            </a:extLst>
          </p:cNvPr>
          <p:cNvSpPr txBox="1"/>
          <p:nvPr/>
        </p:nvSpPr>
        <p:spPr>
          <a:xfrm>
            <a:off x="4694084" y="3806142"/>
            <a:ext cx="9560100" cy="3416320"/>
          </a:xfrm>
          <a:prstGeom prst="rect">
            <a:avLst/>
          </a:prstGeom>
          <a:noFill/>
        </p:spPr>
        <p:txBody>
          <a:bodyPr wrap="square" rtlCol="0">
            <a:spAutoFit/>
          </a:bodyPr>
          <a:lstStyle/>
          <a:p>
            <a:r>
              <a:rPr lang="en-AU" dirty="0"/>
              <a:t>Consider the network on the left. The vaccine compartment has a flow into `j1` and a duration of protection that flushes into `sus`. A `</a:t>
            </a:r>
            <a:r>
              <a:rPr lang="en-AU" dirty="0" err="1"/>
              <a:t>TimedLink</a:t>
            </a:r>
            <a:r>
              <a:rPr lang="en-AU" dirty="0"/>
              <a:t>` flows into `j1` such that if the downstream compartments were within the same duration group (e.g. if the junction represented becoming infected, and one of the downstream compartments represented being infected and vaccinated) then the duration of protection would be preserved. </a:t>
            </a:r>
          </a:p>
          <a:p>
            <a:endParaRPr lang="en-AU" dirty="0"/>
          </a:p>
          <a:p>
            <a:r>
              <a:rPr lang="en-AU" dirty="0"/>
              <a:t>However, this means that nobody in the final compartment of `vac` can flow into `j1`. Thus everyone in the final </a:t>
            </a:r>
            <a:r>
              <a:rPr lang="en-AU" dirty="0" err="1"/>
              <a:t>subcompartment</a:t>
            </a:r>
            <a:r>
              <a:rPr lang="en-AU" dirty="0"/>
              <a:t> leaves the duration group by flowing into `sus`. Technically, they </a:t>
            </a:r>
            <a:r>
              <a:rPr lang="en-AU" i="1" dirty="0"/>
              <a:t>could</a:t>
            </a:r>
            <a:r>
              <a:rPr lang="en-AU" dirty="0"/>
              <a:t> leave the duration group by flowing into `j1` because none of the downstream compartments are timed. However, if we did this, and then later changed `inf1` and/or `inf2` to preserve vaccine status, then the flow into `sus` would change as well, which is unexpected. For consistently, the final </a:t>
            </a:r>
            <a:r>
              <a:rPr lang="en-AU" dirty="0" err="1"/>
              <a:t>subcompartment</a:t>
            </a:r>
            <a:r>
              <a:rPr lang="en-AU" dirty="0"/>
              <a:t> can never </a:t>
            </a:r>
          </a:p>
        </p:txBody>
      </p:sp>
      <p:cxnSp>
        <p:nvCxnSpPr>
          <p:cNvPr id="16" name="Straight Arrow Connector 15">
            <a:extLst>
              <a:ext uri="{FF2B5EF4-FFF2-40B4-BE49-F238E27FC236}">
                <a16:creationId xmlns:a16="http://schemas.microsoft.com/office/drawing/2014/main" id="{6ED8C561-D769-433F-AB59-9E239039C220}"/>
              </a:ext>
            </a:extLst>
          </p:cNvPr>
          <p:cNvCxnSpPr>
            <a:cxnSpLocks/>
            <a:stCxn id="23" idx="3"/>
            <a:endCxn id="13" idx="1"/>
          </p:cNvCxnSpPr>
          <p:nvPr/>
        </p:nvCxnSpPr>
        <p:spPr>
          <a:xfrm>
            <a:off x="1786698" y="2487923"/>
            <a:ext cx="868055"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3B07ADA-2739-41E0-A72A-071C6616185C}"/>
              </a:ext>
            </a:extLst>
          </p:cNvPr>
          <p:cNvSpPr/>
          <p:nvPr/>
        </p:nvSpPr>
        <p:spPr>
          <a:xfrm>
            <a:off x="2654753" y="2004843"/>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p:txBody>
      </p:sp>
      <p:sp>
        <p:nvSpPr>
          <p:cNvPr id="14" name="Rectangle 13">
            <a:extLst>
              <a:ext uri="{FF2B5EF4-FFF2-40B4-BE49-F238E27FC236}">
                <a16:creationId xmlns:a16="http://schemas.microsoft.com/office/drawing/2014/main" id="{E2009E77-DB0A-4F90-B58D-27FF3783600B}"/>
              </a:ext>
            </a:extLst>
          </p:cNvPr>
          <p:cNvSpPr/>
          <p:nvPr/>
        </p:nvSpPr>
        <p:spPr>
          <a:xfrm>
            <a:off x="406471" y="5559821"/>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inf1</a:t>
            </a:r>
          </a:p>
        </p:txBody>
      </p:sp>
      <p:cxnSp>
        <p:nvCxnSpPr>
          <p:cNvPr id="24" name="Straight Arrow Connector 23">
            <a:extLst>
              <a:ext uri="{FF2B5EF4-FFF2-40B4-BE49-F238E27FC236}">
                <a16:creationId xmlns:a16="http://schemas.microsoft.com/office/drawing/2014/main" id="{1A7C233B-551A-4F69-B624-1FB7C019C98A}"/>
              </a:ext>
            </a:extLst>
          </p:cNvPr>
          <p:cNvCxnSpPr>
            <a:cxnSpLocks/>
            <a:stCxn id="23" idx="2"/>
            <a:endCxn id="15" idx="1"/>
          </p:cNvCxnSpPr>
          <p:nvPr/>
        </p:nvCxnSpPr>
        <p:spPr>
          <a:xfrm>
            <a:off x="1096585" y="2971002"/>
            <a:ext cx="868054" cy="118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55BD89D-5916-4D2A-A984-5CFAF8C8A1E1}"/>
              </a:ext>
            </a:extLst>
          </p:cNvPr>
          <p:cNvSpPr/>
          <p:nvPr/>
        </p:nvSpPr>
        <p:spPr>
          <a:xfrm>
            <a:off x="5421654" y="183959"/>
            <a:ext cx="165468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sus</a:t>
            </a:r>
          </a:p>
        </p:txBody>
      </p:sp>
      <p:sp>
        <p:nvSpPr>
          <p:cNvPr id="31" name="Rectangle 30">
            <a:extLst>
              <a:ext uri="{FF2B5EF4-FFF2-40B4-BE49-F238E27FC236}">
                <a16:creationId xmlns:a16="http://schemas.microsoft.com/office/drawing/2014/main" id="{C05F21ED-0BB2-49F9-8D6A-3E93C86C476C}"/>
              </a:ext>
            </a:extLst>
          </p:cNvPr>
          <p:cNvSpPr/>
          <p:nvPr/>
        </p:nvSpPr>
        <p:spPr>
          <a:xfrm>
            <a:off x="5820371" y="128242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cxnSp>
        <p:nvCxnSpPr>
          <p:cNvPr id="34" name="Straight Arrow Connector 33">
            <a:extLst>
              <a:ext uri="{FF2B5EF4-FFF2-40B4-BE49-F238E27FC236}">
                <a16:creationId xmlns:a16="http://schemas.microsoft.com/office/drawing/2014/main" id="{99FFD253-EA62-48C6-8229-A7C87E933DD1}"/>
              </a:ext>
            </a:extLst>
          </p:cNvPr>
          <p:cNvCxnSpPr>
            <a:cxnSpLocks/>
            <a:stCxn id="40" idx="1"/>
            <a:endCxn id="31" idx="3"/>
          </p:cNvCxnSpPr>
          <p:nvPr/>
        </p:nvCxnSpPr>
        <p:spPr>
          <a:xfrm flipH="1">
            <a:off x="6677621" y="1621027"/>
            <a:ext cx="1162050" cy="4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D7CA0D80-0B85-4AF8-AB0C-584FF7CA9D8B}"/>
              </a:ext>
            </a:extLst>
          </p:cNvPr>
          <p:cNvSpPr/>
          <p:nvPr/>
        </p:nvSpPr>
        <p:spPr>
          <a:xfrm>
            <a:off x="7415638" y="195806"/>
            <a:ext cx="1705314"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vac</a:t>
            </a:r>
          </a:p>
        </p:txBody>
      </p:sp>
      <p:sp>
        <p:nvSpPr>
          <p:cNvPr id="40" name="Rectangle 39">
            <a:extLst>
              <a:ext uri="{FF2B5EF4-FFF2-40B4-BE49-F238E27FC236}">
                <a16:creationId xmlns:a16="http://schemas.microsoft.com/office/drawing/2014/main" id="{2196CEB9-BA0E-43A0-A145-B3D873AA3462}"/>
              </a:ext>
            </a:extLst>
          </p:cNvPr>
          <p:cNvSpPr/>
          <p:nvPr/>
        </p:nvSpPr>
        <p:spPr>
          <a:xfrm>
            <a:off x="7839671" y="1278127"/>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41" name="Rectangle 40">
            <a:extLst>
              <a:ext uri="{FF2B5EF4-FFF2-40B4-BE49-F238E27FC236}">
                <a16:creationId xmlns:a16="http://schemas.microsoft.com/office/drawing/2014/main" id="{14757779-11A4-4508-B392-DE0560872B64}"/>
              </a:ext>
            </a:extLst>
          </p:cNvPr>
          <p:cNvSpPr/>
          <p:nvPr/>
        </p:nvSpPr>
        <p:spPr>
          <a:xfrm>
            <a:off x="7839671" y="2101578"/>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42" name="Rectangle 41">
            <a:extLst>
              <a:ext uri="{FF2B5EF4-FFF2-40B4-BE49-F238E27FC236}">
                <a16:creationId xmlns:a16="http://schemas.microsoft.com/office/drawing/2014/main" id="{E03350FF-A7AE-4C27-AFDD-6A40C668C7D3}"/>
              </a:ext>
            </a:extLst>
          </p:cNvPr>
          <p:cNvSpPr/>
          <p:nvPr/>
        </p:nvSpPr>
        <p:spPr>
          <a:xfrm>
            <a:off x="7839671" y="2947755"/>
            <a:ext cx="857250" cy="6858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43" name="Rectangle 42">
            <a:extLst>
              <a:ext uri="{FF2B5EF4-FFF2-40B4-BE49-F238E27FC236}">
                <a16:creationId xmlns:a16="http://schemas.microsoft.com/office/drawing/2014/main" id="{7073EFF5-79D0-450D-9404-2D5AA987B21E}"/>
              </a:ext>
            </a:extLst>
          </p:cNvPr>
          <p:cNvSpPr/>
          <p:nvPr/>
        </p:nvSpPr>
        <p:spPr>
          <a:xfrm>
            <a:off x="9537893" y="183959"/>
            <a:ext cx="1654682" cy="9144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solidFill>
                  <a:schemeClr val="tx1"/>
                </a:solidFill>
              </a:rPr>
              <a:t>Junction</a:t>
            </a:r>
          </a:p>
        </p:txBody>
      </p:sp>
      <p:sp>
        <p:nvSpPr>
          <p:cNvPr id="47" name="Rectangle 46">
            <a:extLst>
              <a:ext uri="{FF2B5EF4-FFF2-40B4-BE49-F238E27FC236}">
                <a16:creationId xmlns:a16="http://schemas.microsoft.com/office/drawing/2014/main" id="{36B7B69A-EFB5-4AFD-AA47-DC4DD361B21B}"/>
              </a:ext>
            </a:extLst>
          </p:cNvPr>
          <p:cNvSpPr/>
          <p:nvPr/>
        </p:nvSpPr>
        <p:spPr>
          <a:xfrm>
            <a:off x="11531877" y="195806"/>
            <a:ext cx="1705314" cy="9144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inf1</a:t>
            </a:r>
          </a:p>
        </p:txBody>
      </p:sp>
      <p:sp>
        <p:nvSpPr>
          <p:cNvPr id="48" name="Rectangle 47">
            <a:extLst>
              <a:ext uri="{FF2B5EF4-FFF2-40B4-BE49-F238E27FC236}">
                <a16:creationId xmlns:a16="http://schemas.microsoft.com/office/drawing/2014/main" id="{1D424862-CFD7-44B0-8927-6580D9D080E8}"/>
              </a:ext>
            </a:extLst>
          </p:cNvPr>
          <p:cNvSpPr/>
          <p:nvPr/>
        </p:nvSpPr>
        <p:spPr>
          <a:xfrm>
            <a:off x="11955909" y="1311003"/>
            <a:ext cx="857250" cy="6858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dirty="0"/>
          </a:p>
        </p:txBody>
      </p:sp>
      <p:sp>
        <p:nvSpPr>
          <p:cNvPr id="62" name="Rectangle 61">
            <a:extLst>
              <a:ext uri="{FF2B5EF4-FFF2-40B4-BE49-F238E27FC236}">
                <a16:creationId xmlns:a16="http://schemas.microsoft.com/office/drawing/2014/main" id="{D312FD3A-BCB5-4289-940A-0335D982C934}"/>
              </a:ext>
            </a:extLst>
          </p:cNvPr>
          <p:cNvSpPr/>
          <p:nvPr/>
        </p:nvSpPr>
        <p:spPr>
          <a:xfrm>
            <a:off x="9973083" y="1278127"/>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63" name="Rectangle 62">
            <a:extLst>
              <a:ext uri="{FF2B5EF4-FFF2-40B4-BE49-F238E27FC236}">
                <a16:creationId xmlns:a16="http://schemas.microsoft.com/office/drawing/2014/main" id="{1E0265E3-61CC-4941-81E6-6ED6BD911509}"/>
              </a:ext>
            </a:extLst>
          </p:cNvPr>
          <p:cNvSpPr/>
          <p:nvPr/>
        </p:nvSpPr>
        <p:spPr>
          <a:xfrm>
            <a:off x="9973083" y="210734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64" name="Rectangle 63">
            <a:extLst>
              <a:ext uri="{FF2B5EF4-FFF2-40B4-BE49-F238E27FC236}">
                <a16:creationId xmlns:a16="http://schemas.microsoft.com/office/drawing/2014/main" id="{7B222310-32DE-49C3-8E0F-47254EF167DF}"/>
              </a:ext>
            </a:extLst>
          </p:cNvPr>
          <p:cNvSpPr/>
          <p:nvPr/>
        </p:nvSpPr>
        <p:spPr>
          <a:xfrm>
            <a:off x="9973083" y="294775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cxnSp>
        <p:nvCxnSpPr>
          <p:cNvPr id="72" name="Straight Arrow Connector 71">
            <a:extLst>
              <a:ext uri="{FF2B5EF4-FFF2-40B4-BE49-F238E27FC236}">
                <a16:creationId xmlns:a16="http://schemas.microsoft.com/office/drawing/2014/main" id="{908ABAE7-BB26-41F7-83EF-68DC58B4DD1A}"/>
              </a:ext>
            </a:extLst>
          </p:cNvPr>
          <p:cNvCxnSpPr>
            <a:cxnSpLocks/>
            <a:stCxn id="41" idx="3"/>
            <a:endCxn id="63" idx="1"/>
          </p:cNvCxnSpPr>
          <p:nvPr/>
        </p:nvCxnSpPr>
        <p:spPr>
          <a:xfrm>
            <a:off x="8696921" y="2444478"/>
            <a:ext cx="1276162" cy="576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6889F70-4745-4FF7-807D-8005943BBDFD}"/>
              </a:ext>
            </a:extLst>
          </p:cNvPr>
          <p:cNvCxnSpPr>
            <a:cxnSpLocks/>
            <a:stCxn id="42" idx="3"/>
            <a:endCxn id="64" idx="1"/>
          </p:cNvCxnSpPr>
          <p:nvPr/>
        </p:nvCxnSpPr>
        <p:spPr>
          <a:xfrm>
            <a:off x="8696921" y="3290655"/>
            <a:ext cx="1276162"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5D3F1C01-666D-449F-BC0B-8B82B3BDC296}"/>
              </a:ext>
            </a:extLst>
          </p:cNvPr>
          <p:cNvCxnSpPr>
            <a:cxnSpLocks/>
            <a:stCxn id="63" idx="3"/>
            <a:endCxn id="48" idx="1"/>
          </p:cNvCxnSpPr>
          <p:nvPr/>
        </p:nvCxnSpPr>
        <p:spPr>
          <a:xfrm flipV="1">
            <a:off x="10830333" y="1653903"/>
            <a:ext cx="1125576" cy="796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A87BFBE-E99F-46D0-9A09-2BCA4CE782A2}"/>
              </a:ext>
            </a:extLst>
          </p:cNvPr>
          <p:cNvCxnSpPr>
            <a:cxnSpLocks/>
            <a:stCxn id="64" idx="3"/>
            <a:endCxn id="48" idx="1"/>
          </p:cNvCxnSpPr>
          <p:nvPr/>
        </p:nvCxnSpPr>
        <p:spPr>
          <a:xfrm flipV="1">
            <a:off x="10830333" y="1653903"/>
            <a:ext cx="1125576" cy="1636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076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a:extLst>
              <a:ext uri="{FF2B5EF4-FFF2-40B4-BE49-F238E27FC236}">
                <a16:creationId xmlns:a16="http://schemas.microsoft.com/office/drawing/2014/main" id="{6A5457D1-6788-4709-A8F9-A08820A85D3A}"/>
              </a:ext>
            </a:extLst>
          </p:cNvPr>
          <p:cNvSpPr txBox="1"/>
          <p:nvPr/>
        </p:nvSpPr>
        <p:spPr>
          <a:xfrm>
            <a:off x="5161568" y="473781"/>
            <a:ext cx="4494757" cy="406393"/>
          </a:xfrm>
          <a:prstGeom prst="rect">
            <a:avLst/>
          </a:prstGeom>
          <a:noFill/>
        </p:spPr>
        <p:txBody>
          <a:bodyPr wrap="none" rtlCol="0">
            <a:spAutoFit/>
          </a:bodyPr>
          <a:lstStyle/>
          <a:p>
            <a:r>
              <a:rPr lang="en-AU" b="1" dirty="0"/>
              <a:t>Inflow paths from </a:t>
            </a:r>
            <a:r>
              <a:rPr lang="en-AU" b="1" dirty="0" err="1"/>
              <a:t>TimedCompartments</a:t>
            </a:r>
            <a:endParaRPr lang="en-AU" b="1" dirty="0"/>
          </a:p>
        </p:txBody>
      </p:sp>
      <p:cxnSp>
        <p:nvCxnSpPr>
          <p:cNvPr id="69" name="Straight Arrow Connector 68">
            <a:extLst>
              <a:ext uri="{FF2B5EF4-FFF2-40B4-BE49-F238E27FC236}">
                <a16:creationId xmlns:a16="http://schemas.microsoft.com/office/drawing/2014/main" id="{40869402-D0DD-47FF-973A-67EBE8C25B6A}"/>
              </a:ext>
            </a:extLst>
          </p:cNvPr>
          <p:cNvCxnSpPr>
            <a:cxnSpLocks/>
          </p:cNvCxnSpPr>
          <p:nvPr/>
        </p:nvCxnSpPr>
        <p:spPr>
          <a:xfrm>
            <a:off x="1383894" y="44684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A28718F8-399B-44D4-909A-C5469FB733A5}"/>
              </a:ext>
            </a:extLst>
          </p:cNvPr>
          <p:cNvCxnSpPr>
            <a:cxnSpLocks/>
          </p:cNvCxnSpPr>
          <p:nvPr/>
        </p:nvCxnSpPr>
        <p:spPr>
          <a:xfrm>
            <a:off x="1383894" y="531615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extBox 71">
            <a:extLst>
              <a:ext uri="{FF2B5EF4-FFF2-40B4-BE49-F238E27FC236}">
                <a16:creationId xmlns:a16="http://schemas.microsoft.com/office/drawing/2014/main" id="{64E44964-111E-4515-BA42-356C9A5D849A}"/>
              </a:ext>
            </a:extLst>
          </p:cNvPr>
          <p:cNvSpPr txBox="1"/>
          <p:nvPr/>
        </p:nvSpPr>
        <p:spPr>
          <a:xfrm>
            <a:off x="1283572" y="4111549"/>
            <a:ext cx="1274708" cy="406393"/>
          </a:xfrm>
          <a:prstGeom prst="rect">
            <a:avLst/>
          </a:prstGeom>
          <a:noFill/>
        </p:spPr>
        <p:txBody>
          <a:bodyPr wrap="none" rtlCol="0">
            <a:spAutoFit/>
          </a:bodyPr>
          <a:lstStyle/>
          <a:p>
            <a:r>
              <a:rPr lang="en-AU" dirty="0" err="1"/>
              <a:t>TimedLink</a:t>
            </a:r>
            <a:endParaRPr lang="en-AU" dirty="0"/>
          </a:p>
        </p:txBody>
      </p:sp>
      <p:sp>
        <p:nvSpPr>
          <p:cNvPr id="73" name="Rectangle 72">
            <a:extLst>
              <a:ext uri="{FF2B5EF4-FFF2-40B4-BE49-F238E27FC236}">
                <a16:creationId xmlns:a16="http://schemas.microsoft.com/office/drawing/2014/main" id="{8FFCFEC8-0663-49A0-A591-F055DC63E646}"/>
              </a:ext>
            </a:extLst>
          </p:cNvPr>
          <p:cNvSpPr/>
          <p:nvPr/>
        </p:nvSpPr>
        <p:spPr>
          <a:xfrm>
            <a:off x="203618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74" name="Rectangle 73">
            <a:extLst>
              <a:ext uri="{FF2B5EF4-FFF2-40B4-BE49-F238E27FC236}">
                <a16:creationId xmlns:a16="http://schemas.microsoft.com/office/drawing/2014/main" id="{B861F75E-B4D9-4CBB-A187-8FB5E9B09E92}"/>
              </a:ext>
            </a:extLst>
          </p:cNvPr>
          <p:cNvSpPr/>
          <p:nvPr/>
        </p:nvSpPr>
        <p:spPr>
          <a:xfrm>
            <a:off x="2460220"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75" name="Rectangle 74">
            <a:extLst>
              <a:ext uri="{FF2B5EF4-FFF2-40B4-BE49-F238E27FC236}">
                <a16:creationId xmlns:a16="http://schemas.microsoft.com/office/drawing/2014/main" id="{21064A8C-2C39-41CC-A687-064AD51260DC}"/>
              </a:ext>
            </a:extLst>
          </p:cNvPr>
          <p:cNvSpPr/>
          <p:nvPr/>
        </p:nvSpPr>
        <p:spPr>
          <a:xfrm>
            <a:off x="2460220"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76" name="Rectangle 75">
            <a:extLst>
              <a:ext uri="{FF2B5EF4-FFF2-40B4-BE49-F238E27FC236}">
                <a16:creationId xmlns:a16="http://schemas.microsoft.com/office/drawing/2014/main" id="{DDAF7E38-BB43-43DA-81EF-5E371E7C5E12}"/>
              </a:ext>
            </a:extLst>
          </p:cNvPr>
          <p:cNvSpPr/>
          <p:nvPr/>
        </p:nvSpPr>
        <p:spPr>
          <a:xfrm>
            <a:off x="2460220"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09" name="TextBox 108">
            <a:extLst>
              <a:ext uri="{FF2B5EF4-FFF2-40B4-BE49-F238E27FC236}">
                <a16:creationId xmlns:a16="http://schemas.microsoft.com/office/drawing/2014/main" id="{A68BD579-D8C6-4403-857A-7FE01A221C0A}"/>
              </a:ext>
            </a:extLst>
          </p:cNvPr>
          <p:cNvSpPr txBox="1"/>
          <p:nvPr/>
        </p:nvSpPr>
        <p:spPr>
          <a:xfrm>
            <a:off x="9848412" y="4912511"/>
            <a:ext cx="611065" cy="406393"/>
          </a:xfrm>
          <a:prstGeom prst="rect">
            <a:avLst/>
          </a:prstGeom>
          <a:noFill/>
        </p:spPr>
        <p:txBody>
          <a:bodyPr wrap="none" rtlCol="0">
            <a:spAutoFit/>
          </a:bodyPr>
          <a:lstStyle/>
          <a:p>
            <a:r>
              <a:rPr lang="en-AU" dirty="0"/>
              <a:t>Link</a:t>
            </a:r>
          </a:p>
        </p:txBody>
      </p:sp>
      <p:cxnSp>
        <p:nvCxnSpPr>
          <p:cNvPr id="115" name="Straight Arrow Connector 114">
            <a:extLst>
              <a:ext uri="{FF2B5EF4-FFF2-40B4-BE49-F238E27FC236}">
                <a16:creationId xmlns:a16="http://schemas.microsoft.com/office/drawing/2014/main" id="{7CA33037-14AE-47F3-B298-A65203FF5A72}"/>
              </a:ext>
            </a:extLst>
          </p:cNvPr>
          <p:cNvCxnSpPr>
            <a:cxnSpLocks/>
          </p:cNvCxnSpPr>
          <p:nvPr/>
        </p:nvCxnSpPr>
        <p:spPr>
          <a:xfrm>
            <a:off x="9630856" y="5281842"/>
            <a:ext cx="104887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54DE191F-A1A6-42DD-83BA-41BE9A3DC0CB}"/>
              </a:ext>
            </a:extLst>
          </p:cNvPr>
          <p:cNvSpPr txBox="1"/>
          <p:nvPr/>
        </p:nvSpPr>
        <p:spPr>
          <a:xfrm>
            <a:off x="2056897" y="1600599"/>
            <a:ext cx="1873911" cy="406393"/>
          </a:xfrm>
          <a:prstGeom prst="rect">
            <a:avLst/>
          </a:prstGeom>
          <a:noFill/>
        </p:spPr>
        <p:txBody>
          <a:bodyPr wrap="none" rtlCol="0">
            <a:spAutoFit/>
          </a:bodyPr>
          <a:lstStyle/>
          <a:p>
            <a:r>
              <a:rPr lang="en-AU" b="1" dirty="0"/>
              <a:t>1. Timed inflow</a:t>
            </a:r>
          </a:p>
        </p:txBody>
      </p:sp>
      <p:sp>
        <p:nvSpPr>
          <p:cNvPr id="51" name="Rectangle 50">
            <a:extLst>
              <a:ext uri="{FF2B5EF4-FFF2-40B4-BE49-F238E27FC236}">
                <a16:creationId xmlns:a16="http://schemas.microsoft.com/office/drawing/2014/main" id="{0F5C62DE-0198-4990-BE9A-57F06185F844}"/>
              </a:ext>
            </a:extLst>
          </p:cNvPr>
          <p:cNvSpPr/>
          <p:nvPr/>
        </p:nvSpPr>
        <p:spPr>
          <a:xfrm>
            <a:off x="6144427"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2" name="Rectangle 51">
            <a:extLst>
              <a:ext uri="{FF2B5EF4-FFF2-40B4-BE49-F238E27FC236}">
                <a16:creationId xmlns:a16="http://schemas.microsoft.com/office/drawing/2014/main" id="{9844435C-2028-437F-8AEA-669A46B88D38}"/>
              </a:ext>
            </a:extLst>
          </p:cNvPr>
          <p:cNvSpPr/>
          <p:nvPr/>
        </p:nvSpPr>
        <p:spPr>
          <a:xfrm>
            <a:off x="6568459"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3" name="Rectangle 52">
            <a:extLst>
              <a:ext uri="{FF2B5EF4-FFF2-40B4-BE49-F238E27FC236}">
                <a16:creationId xmlns:a16="http://schemas.microsoft.com/office/drawing/2014/main" id="{BAAB87B5-E6A9-42E4-A1A0-72F3F820BC7A}"/>
              </a:ext>
            </a:extLst>
          </p:cNvPr>
          <p:cNvSpPr/>
          <p:nvPr/>
        </p:nvSpPr>
        <p:spPr>
          <a:xfrm>
            <a:off x="6568459"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4" name="Rectangle 53">
            <a:extLst>
              <a:ext uri="{FF2B5EF4-FFF2-40B4-BE49-F238E27FC236}">
                <a16:creationId xmlns:a16="http://schemas.microsoft.com/office/drawing/2014/main" id="{0B508C70-E718-4115-8286-A9C1F0774F9C}"/>
              </a:ext>
            </a:extLst>
          </p:cNvPr>
          <p:cNvSpPr/>
          <p:nvPr/>
        </p:nvSpPr>
        <p:spPr>
          <a:xfrm>
            <a:off x="6568459"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55" name="TextBox 54">
            <a:extLst>
              <a:ext uri="{FF2B5EF4-FFF2-40B4-BE49-F238E27FC236}">
                <a16:creationId xmlns:a16="http://schemas.microsoft.com/office/drawing/2014/main" id="{DC2CDBB1-2F9F-4D5F-8C6D-68BEADC8B9AF}"/>
              </a:ext>
            </a:extLst>
          </p:cNvPr>
          <p:cNvSpPr txBox="1"/>
          <p:nvPr/>
        </p:nvSpPr>
        <p:spPr>
          <a:xfrm>
            <a:off x="6036716" y="1600599"/>
            <a:ext cx="2229456" cy="406393"/>
          </a:xfrm>
          <a:prstGeom prst="rect">
            <a:avLst/>
          </a:prstGeom>
          <a:noFill/>
        </p:spPr>
        <p:txBody>
          <a:bodyPr wrap="none" rtlCol="0">
            <a:spAutoFit/>
          </a:bodyPr>
          <a:lstStyle/>
          <a:p>
            <a:r>
              <a:rPr lang="en-AU" b="1" dirty="0"/>
              <a:t>2. Advance keyring</a:t>
            </a:r>
          </a:p>
        </p:txBody>
      </p:sp>
      <p:sp>
        <p:nvSpPr>
          <p:cNvPr id="3" name="TextBox 2">
            <a:extLst>
              <a:ext uri="{FF2B5EF4-FFF2-40B4-BE49-F238E27FC236}">
                <a16:creationId xmlns:a16="http://schemas.microsoft.com/office/drawing/2014/main" id="{20BF501D-9A9E-4523-85E0-67F5E20BF089}"/>
              </a:ext>
            </a:extLst>
          </p:cNvPr>
          <p:cNvSpPr txBox="1"/>
          <p:nvPr/>
        </p:nvSpPr>
        <p:spPr>
          <a:xfrm>
            <a:off x="1333279" y="700461"/>
            <a:ext cx="3460909" cy="461665"/>
          </a:xfrm>
          <a:prstGeom prst="rect">
            <a:avLst/>
          </a:prstGeom>
          <a:noFill/>
        </p:spPr>
        <p:txBody>
          <a:bodyPr wrap="square" rtlCol="0">
            <a:spAutoFit/>
          </a:bodyPr>
          <a:lstStyle/>
          <a:p>
            <a:pPr algn="ctr"/>
            <a:r>
              <a:rPr lang="en-AU" sz="1200" i="1" dirty="0"/>
              <a:t>(Note the keyring could be advanced first as long as the </a:t>
            </a:r>
            <a:r>
              <a:rPr lang="en-AU" sz="1200" i="1" dirty="0" err="1"/>
              <a:t>TimedLink</a:t>
            </a:r>
            <a:r>
              <a:rPr lang="en-AU" sz="1200" i="1" dirty="0"/>
              <a:t> array is also shifted accordingly)</a:t>
            </a:r>
          </a:p>
        </p:txBody>
      </p:sp>
      <p:sp>
        <p:nvSpPr>
          <p:cNvPr id="57" name="Rectangle 56">
            <a:extLst>
              <a:ext uri="{FF2B5EF4-FFF2-40B4-BE49-F238E27FC236}">
                <a16:creationId xmlns:a16="http://schemas.microsoft.com/office/drawing/2014/main" id="{2EDC81C0-525F-4E65-A6D2-31A91081CD74}"/>
              </a:ext>
            </a:extLst>
          </p:cNvPr>
          <p:cNvSpPr/>
          <p:nvPr/>
        </p:nvSpPr>
        <p:spPr>
          <a:xfrm>
            <a:off x="10354031" y="219118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58" name="Rectangle 57">
            <a:extLst>
              <a:ext uri="{FF2B5EF4-FFF2-40B4-BE49-F238E27FC236}">
                <a16:creationId xmlns:a16="http://schemas.microsoft.com/office/drawing/2014/main" id="{0BF0C7DF-1427-46E6-8BD4-393E51E20D72}"/>
              </a:ext>
            </a:extLst>
          </p:cNvPr>
          <p:cNvSpPr/>
          <p:nvPr/>
        </p:nvSpPr>
        <p:spPr>
          <a:xfrm>
            <a:off x="10778064" y="33063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9" name="Rectangle 58">
            <a:extLst>
              <a:ext uri="{FF2B5EF4-FFF2-40B4-BE49-F238E27FC236}">
                <a16:creationId xmlns:a16="http://schemas.microsoft.com/office/drawing/2014/main" id="{9AB777D4-B817-4DFB-9922-E8B32BCCBA91}"/>
              </a:ext>
            </a:extLst>
          </p:cNvPr>
          <p:cNvSpPr/>
          <p:nvPr/>
        </p:nvSpPr>
        <p:spPr>
          <a:xfrm>
            <a:off x="10778064" y="40969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60" name="Rectangle 59">
            <a:extLst>
              <a:ext uri="{FF2B5EF4-FFF2-40B4-BE49-F238E27FC236}">
                <a16:creationId xmlns:a16="http://schemas.microsoft.com/office/drawing/2014/main" id="{2A2650F0-7E16-4854-9221-D7A06B7E90D7}"/>
              </a:ext>
            </a:extLst>
          </p:cNvPr>
          <p:cNvSpPr/>
          <p:nvPr/>
        </p:nvSpPr>
        <p:spPr>
          <a:xfrm>
            <a:off x="10778064" y="494313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
        <p:nvSpPr>
          <p:cNvPr id="61" name="TextBox 60">
            <a:extLst>
              <a:ext uri="{FF2B5EF4-FFF2-40B4-BE49-F238E27FC236}">
                <a16:creationId xmlns:a16="http://schemas.microsoft.com/office/drawing/2014/main" id="{C42E8792-F12B-4F8B-ABD0-A42B3F9A8DC0}"/>
              </a:ext>
            </a:extLst>
          </p:cNvPr>
          <p:cNvSpPr txBox="1"/>
          <p:nvPr/>
        </p:nvSpPr>
        <p:spPr>
          <a:xfrm>
            <a:off x="10246322" y="1600599"/>
            <a:ext cx="2145587" cy="406393"/>
          </a:xfrm>
          <a:prstGeom prst="rect">
            <a:avLst/>
          </a:prstGeom>
          <a:noFill/>
        </p:spPr>
        <p:txBody>
          <a:bodyPr wrap="none" rtlCol="0">
            <a:spAutoFit/>
          </a:bodyPr>
          <a:lstStyle/>
          <a:p>
            <a:r>
              <a:rPr lang="en-AU" b="1" dirty="0"/>
              <a:t>3. Untimed inflow</a:t>
            </a:r>
          </a:p>
        </p:txBody>
      </p:sp>
      <p:sp>
        <p:nvSpPr>
          <p:cNvPr id="62" name="TextBox 61">
            <a:extLst>
              <a:ext uri="{FF2B5EF4-FFF2-40B4-BE49-F238E27FC236}">
                <a16:creationId xmlns:a16="http://schemas.microsoft.com/office/drawing/2014/main" id="{C57FBAD2-7DCF-4773-A13C-583E48F5A6EF}"/>
              </a:ext>
            </a:extLst>
          </p:cNvPr>
          <p:cNvSpPr txBox="1"/>
          <p:nvPr/>
        </p:nvSpPr>
        <p:spPr>
          <a:xfrm>
            <a:off x="5111183" y="5857857"/>
            <a:ext cx="3771802" cy="646331"/>
          </a:xfrm>
          <a:prstGeom prst="rect">
            <a:avLst/>
          </a:prstGeom>
          <a:noFill/>
        </p:spPr>
        <p:txBody>
          <a:bodyPr wrap="square" rtlCol="0">
            <a:spAutoFit/>
          </a:bodyPr>
          <a:lstStyle/>
          <a:p>
            <a:pPr algn="ctr"/>
            <a:r>
              <a:rPr lang="en-AU" sz="1200" i="1" dirty="0"/>
              <a:t>For </a:t>
            </a:r>
            <a:r>
              <a:rPr lang="en-AU" sz="1200" i="1" dirty="0" err="1"/>
              <a:t>TimedCompartments</a:t>
            </a:r>
            <a:r>
              <a:rPr lang="en-AU" sz="1200" i="1" dirty="0"/>
              <a:t>, it is assumed that the outflows result in </a:t>
            </a:r>
            <a:r>
              <a:rPr lang="en-AU" sz="1200" i="1" dirty="0" err="1"/>
              <a:t>subcompartment</a:t>
            </a:r>
            <a:r>
              <a:rPr lang="en-AU" sz="1200" i="1" dirty="0"/>
              <a:t> A being emptied entirely, thus discarding A in step (2) does not affect any people </a:t>
            </a:r>
          </a:p>
        </p:txBody>
      </p:sp>
      <p:sp>
        <p:nvSpPr>
          <p:cNvPr id="63" name="TextBox 62">
            <a:extLst>
              <a:ext uri="{FF2B5EF4-FFF2-40B4-BE49-F238E27FC236}">
                <a16:creationId xmlns:a16="http://schemas.microsoft.com/office/drawing/2014/main" id="{DFA5DC6D-F097-4A77-A459-E2DB5F0CF0CD}"/>
              </a:ext>
            </a:extLst>
          </p:cNvPr>
          <p:cNvSpPr txBox="1"/>
          <p:nvPr/>
        </p:nvSpPr>
        <p:spPr>
          <a:xfrm>
            <a:off x="1283572" y="4949163"/>
            <a:ext cx="1274708" cy="406393"/>
          </a:xfrm>
          <a:prstGeom prst="rect">
            <a:avLst/>
          </a:prstGeom>
          <a:noFill/>
        </p:spPr>
        <p:txBody>
          <a:bodyPr wrap="none" rtlCol="0">
            <a:spAutoFit/>
          </a:bodyPr>
          <a:lstStyle/>
          <a:p>
            <a:r>
              <a:rPr lang="en-AU" dirty="0" err="1"/>
              <a:t>TimedLink</a:t>
            </a:r>
            <a:endParaRPr lang="en-AU" dirty="0"/>
          </a:p>
        </p:txBody>
      </p:sp>
      <p:sp>
        <p:nvSpPr>
          <p:cNvPr id="81" name="TextBox 80">
            <a:extLst>
              <a:ext uri="{FF2B5EF4-FFF2-40B4-BE49-F238E27FC236}">
                <a16:creationId xmlns:a16="http://schemas.microsoft.com/office/drawing/2014/main" id="{6628CB7D-15FA-4BFD-A55F-4D90B28A3CA0}"/>
              </a:ext>
            </a:extLst>
          </p:cNvPr>
          <p:cNvSpPr txBox="1"/>
          <p:nvPr/>
        </p:nvSpPr>
        <p:spPr>
          <a:xfrm>
            <a:off x="1002943" y="5852521"/>
            <a:ext cx="3771802" cy="461665"/>
          </a:xfrm>
          <a:prstGeom prst="rect">
            <a:avLst/>
          </a:prstGeom>
          <a:noFill/>
        </p:spPr>
        <p:txBody>
          <a:bodyPr wrap="square" rtlCol="0">
            <a:spAutoFit/>
          </a:bodyPr>
          <a:lstStyle/>
          <a:p>
            <a:pPr algn="ctr"/>
            <a:r>
              <a:rPr lang="en-AU" sz="1200" i="1" dirty="0"/>
              <a:t>Note that incoming </a:t>
            </a:r>
            <a:r>
              <a:rPr lang="en-AU" sz="1200" i="1" dirty="0" err="1"/>
              <a:t>TimedLinks</a:t>
            </a:r>
            <a:r>
              <a:rPr lang="en-AU" sz="1200" i="1" dirty="0"/>
              <a:t> must belong to the same duration group</a:t>
            </a:r>
          </a:p>
        </p:txBody>
      </p:sp>
    </p:spTree>
    <p:extLst>
      <p:ext uri="{BB962C8B-B14F-4D97-AF65-F5344CB8AC3E}">
        <p14:creationId xmlns:p14="http://schemas.microsoft.com/office/powerpoint/2010/main" val="687164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Arrow Connector 5">
            <a:extLst>
              <a:ext uri="{FF2B5EF4-FFF2-40B4-BE49-F238E27FC236}">
                <a16:creationId xmlns:a16="http://schemas.microsoft.com/office/drawing/2014/main" id="{9E5F56FE-6793-45BB-B2DD-6EF92D0BA377}"/>
              </a:ext>
            </a:extLst>
          </p:cNvPr>
          <p:cNvCxnSpPr>
            <a:cxnSpLocks/>
          </p:cNvCxnSpPr>
          <p:nvPr/>
        </p:nvCxnSpPr>
        <p:spPr>
          <a:xfrm>
            <a:off x="2936469"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E0D6032B-F0BA-4FAB-B078-ADA027504B39}"/>
              </a:ext>
            </a:extLst>
          </p:cNvPr>
          <p:cNvCxnSpPr>
            <a:cxnSpLocks/>
          </p:cNvCxnSpPr>
          <p:nvPr/>
        </p:nvCxnSpPr>
        <p:spPr>
          <a:xfrm>
            <a:off x="2936469"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7A364AD-3A9E-479D-BE22-B98D57A58BBF}"/>
              </a:ext>
            </a:extLst>
          </p:cNvPr>
          <p:cNvSpPr txBox="1"/>
          <p:nvPr/>
        </p:nvSpPr>
        <p:spPr>
          <a:xfrm>
            <a:off x="2836148" y="3416225"/>
            <a:ext cx="1274708" cy="406393"/>
          </a:xfrm>
          <a:prstGeom prst="rect">
            <a:avLst/>
          </a:prstGeom>
          <a:noFill/>
        </p:spPr>
        <p:txBody>
          <a:bodyPr wrap="none" rtlCol="0">
            <a:spAutoFit/>
          </a:bodyPr>
          <a:lstStyle/>
          <a:p>
            <a:r>
              <a:rPr lang="en-AU" dirty="0" err="1"/>
              <a:t>TimedLink</a:t>
            </a:r>
            <a:endParaRPr lang="en-AU" dirty="0"/>
          </a:p>
        </p:txBody>
      </p:sp>
      <p:sp>
        <p:nvSpPr>
          <p:cNvPr id="9" name="Rectangle 8">
            <a:extLst>
              <a:ext uri="{FF2B5EF4-FFF2-40B4-BE49-F238E27FC236}">
                <a16:creationId xmlns:a16="http://schemas.microsoft.com/office/drawing/2014/main" id="{8991999C-4FAE-42A8-BB2F-90D8CFB40121}"/>
              </a:ext>
            </a:extLst>
          </p:cNvPr>
          <p:cNvSpPr/>
          <p:nvPr/>
        </p:nvSpPr>
        <p:spPr>
          <a:xfrm>
            <a:off x="3588762"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0" name="Rectangle 9">
            <a:extLst>
              <a:ext uri="{FF2B5EF4-FFF2-40B4-BE49-F238E27FC236}">
                <a16:creationId xmlns:a16="http://schemas.microsoft.com/office/drawing/2014/main" id="{2CD14AD0-6C83-4B6F-B0FC-BC67FFD9D34C}"/>
              </a:ext>
            </a:extLst>
          </p:cNvPr>
          <p:cNvSpPr/>
          <p:nvPr/>
        </p:nvSpPr>
        <p:spPr>
          <a:xfrm>
            <a:off x="4012795"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1" name="Rectangle 10">
            <a:extLst>
              <a:ext uri="{FF2B5EF4-FFF2-40B4-BE49-F238E27FC236}">
                <a16:creationId xmlns:a16="http://schemas.microsoft.com/office/drawing/2014/main" id="{8CDBA207-3411-4AAF-BA26-E503941ECB61}"/>
              </a:ext>
            </a:extLst>
          </p:cNvPr>
          <p:cNvSpPr/>
          <p:nvPr/>
        </p:nvSpPr>
        <p:spPr>
          <a:xfrm>
            <a:off x="4012795"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2" name="Rectangle 11">
            <a:extLst>
              <a:ext uri="{FF2B5EF4-FFF2-40B4-BE49-F238E27FC236}">
                <a16:creationId xmlns:a16="http://schemas.microsoft.com/office/drawing/2014/main" id="{9660C373-37A9-4774-8462-202E675627E0}"/>
              </a:ext>
            </a:extLst>
          </p:cNvPr>
          <p:cNvSpPr/>
          <p:nvPr/>
        </p:nvSpPr>
        <p:spPr>
          <a:xfrm>
            <a:off x="4012795"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13" name="TextBox 12">
            <a:extLst>
              <a:ext uri="{FF2B5EF4-FFF2-40B4-BE49-F238E27FC236}">
                <a16:creationId xmlns:a16="http://schemas.microsoft.com/office/drawing/2014/main" id="{BD8A8B74-B382-4E94-A544-13E9368D3FBF}"/>
              </a:ext>
            </a:extLst>
          </p:cNvPr>
          <p:cNvSpPr txBox="1"/>
          <p:nvPr/>
        </p:nvSpPr>
        <p:spPr>
          <a:xfrm>
            <a:off x="2936468" y="1000829"/>
            <a:ext cx="3452805" cy="406393"/>
          </a:xfrm>
          <a:prstGeom prst="rect">
            <a:avLst/>
          </a:prstGeom>
          <a:noFill/>
        </p:spPr>
        <p:txBody>
          <a:bodyPr wrap="none" rtlCol="0">
            <a:spAutoFit/>
          </a:bodyPr>
          <a:lstStyle/>
          <a:p>
            <a:r>
              <a:rPr lang="en-AU" b="1" dirty="0"/>
              <a:t>Duration longer in destination</a:t>
            </a:r>
          </a:p>
        </p:txBody>
      </p:sp>
      <p:sp>
        <p:nvSpPr>
          <p:cNvPr id="14" name="TextBox 13">
            <a:extLst>
              <a:ext uri="{FF2B5EF4-FFF2-40B4-BE49-F238E27FC236}">
                <a16:creationId xmlns:a16="http://schemas.microsoft.com/office/drawing/2014/main" id="{B8458B53-41DD-4ED3-B105-0449A2DAA445}"/>
              </a:ext>
            </a:extLst>
          </p:cNvPr>
          <p:cNvSpPr txBox="1"/>
          <p:nvPr/>
        </p:nvSpPr>
        <p:spPr>
          <a:xfrm>
            <a:off x="2836148" y="4253838"/>
            <a:ext cx="1274708" cy="406393"/>
          </a:xfrm>
          <a:prstGeom prst="rect">
            <a:avLst/>
          </a:prstGeom>
          <a:noFill/>
        </p:spPr>
        <p:txBody>
          <a:bodyPr wrap="none" rtlCol="0">
            <a:spAutoFit/>
          </a:bodyPr>
          <a:lstStyle/>
          <a:p>
            <a:r>
              <a:rPr lang="en-AU" dirty="0" err="1"/>
              <a:t>TimedLink</a:t>
            </a:r>
            <a:endParaRPr lang="en-AU" dirty="0"/>
          </a:p>
        </p:txBody>
      </p:sp>
      <p:sp>
        <p:nvSpPr>
          <p:cNvPr id="15" name="TextBox 14">
            <a:extLst>
              <a:ext uri="{FF2B5EF4-FFF2-40B4-BE49-F238E27FC236}">
                <a16:creationId xmlns:a16="http://schemas.microsoft.com/office/drawing/2014/main" id="{041A0B30-D262-4EB9-82FC-D045338F3699}"/>
              </a:ext>
            </a:extLst>
          </p:cNvPr>
          <p:cNvSpPr txBox="1"/>
          <p:nvPr/>
        </p:nvSpPr>
        <p:spPr>
          <a:xfrm>
            <a:off x="4003718" y="378531"/>
            <a:ext cx="7249420" cy="406393"/>
          </a:xfrm>
          <a:prstGeom prst="rect">
            <a:avLst/>
          </a:prstGeom>
          <a:noFill/>
        </p:spPr>
        <p:txBody>
          <a:bodyPr wrap="none" rtlCol="0">
            <a:spAutoFit/>
          </a:bodyPr>
          <a:lstStyle/>
          <a:p>
            <a:r>
              <a:rPr lang="en-AU" b="1" dirty="0"/>
              <a:t>Mismatched </a:t>
            </a:r>
            <a:r>
              <a:rPr lang="en-AU" b="1" dirty="0" err="1"/>
              <a:t>TimedLinks</a:t>
            </a:r>
            <a:r>
              <a:rPr lang="en-AU" b="1" dirty="0"/>
              <a:t> (for transfers using </a:t>
            </a:r>
            <a:r>
              <a:rPr lang="en-AU" b="1" dirty="0" err="1"/>
              <a:t>TimedLink</a:t>
            </a:r>
            <a:r>
              <a:rPr lang="en-AU" b="1" dirty="0"/>
              <a:t> instances)</a:t>
            </a:r>
          </a:p>
        </p:txBody>
      </p:sp>
      <p:cxnSp>
        <p:nvCxnSpPr>
          <p:cNvPr id="17" name="Straight Arrow Connector 16">
            <a:extLst>
              <a:ext uri="{FF2B5EF4-FFF2-40B4-BE49-F238E27FC236}">
                <a16:creationId xmlns:a16="http://schemas.microsoft.com/office/drawing/2014/main" id="{92E81C57-278D-4683-90D3-A1471D57465E}"/>
              </a:ext>
            </a:extLst>
          </p:cNvPr>
          <p:cNvCxnSpPr>
            <a:cxnSpLocks/>
          </p:cNvCxnSpPr>
          <p:nvPr/>
        </p:nvCxnSpPr>
        <p:spPr>
          <a:xfrm>
            <a:off x="8260944" y="377310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D21C800-A0C4-4B88-99B0-2CAC6836ABA9}"/>
              </a:ext>
            </a:extLst>
          </p:cNvPr>
          <p:cNvCxnSpPr>
            <a:cxnSpLocks/>
          </p:cNvCxnSpPr>
          <p:nvPr/>
        </p:nvCxnSpPr>
        <p:spPr>
          <a:xfrm>
            <a:off x="8260944" y="462083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BB19B52-430A-4559-AB86-1E1CD5671268}"/>
              </a:ext>
            </a:extLst>
          </p:cNvPr>
          <p:cNvSpPr txBox="1"/>
          <p:nvPr/>
        </p:nvSpPr>
        <p:spPr>
          <a:xfrm>
            <a:off x="8160622" y="3416225"/>
            <a:ext cx="1274708" cy="406393"/>
          </a:xfrm>
          <a:prstGeom prst="rect">
            <a:avLst/>
          </a:prstGeom>
          <a:noFill/>
        </p:spPr>
        <p:txBody>
          <a:bodyPr wrap="none" rtlCol="0">
            <a:spAutoFit/>
          </a:bodyPr>
          <a:lstStyle/>
          <a:p>
            <a:r>
              <a:rPr lang="en-AU" dirty="0" err="1"/>
              <a:t>TimedLink</a:t>
            </a:r>
            <a:endParaRPr lang="en-AU" dirty="0"/>
          </a:p>
        </p:txBody>
      </p:sp>
      <p:sp>
        <p:nvSpPr>
          <p:cNvPr id="20" name="Rectangle 19">
            <a:extLst>
              <a:ext uri="{FF2B5EF4-FFF2-40B4-BE49-F238E27FC236}">
                <a16:creationId xmlns:a16="http://schemas.microsoft.com/office/drawing/2014/main" id="{BE278627-740B-4CAF-85E9-9502C4A8C99D}"/>
              </a:ext>
            </a:extLst>
          </p:cNvPr>
          <p:cNvSpPr/>
          <p:nvPr/>
        </p:nvSpPr>
        <p:spPr>
          <a:xfrm>
            <a:off x="8913237" y="1495861"/>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21" name="Rectangle 20">
            <a:extLst>
              <a:ext uri="{FF2B5EF4-FFF2-40B4-BE49-F238E27FC236}">
                <a16:creationId xmlns:a16="http://schemas.microsoft.com/office/drawing/2014/main" id="{BE8AC372-3226-4310-AA6D-9AB6B756F00D}"/>
              </a:ext>
            </a:extLst>
          </p:cNvPr>
          <p:cNvSpPr/>
          <p:nvPr/>
        </p:nvSpPr>
        <p:spPr>
          <a:xfrm>
            <a:off x="9337269" y="261105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22" name="Rectangle 21">
            <a:extLst>
              <a:ext uri="{FF2B5EF4-FFF2-40B4-BE49-F238E27FC236}">
                <a16:creationId xmlns:a16="http://schemas.microsoft.com/office/drawing/2014/main" id="{9A2EA93B-F699-4ABC-AA7E-9CCF0724FD9D}"/>
              </a:ext>
            </a:extLst>
          </p:cNvPr>
          <p:cNvSpPr/>
          <p:nvPr/>
        </p:nvSpPr>
        <p:spPr>
          <a:xfrm>
            <a:off x="9337269" y="340163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23" name="Rectangle 22">
            <a:extLst>
              <a:ext uri="{FF2B5EF4-FFF2-40B4-BE49-F238E27FC236}">
                <a16:creationId xmlns:a16="http://schemas.microsoft.com/office/drawing/2014/main" id="{EE670426-1CB3-4AC6-B12B-8F5A0AD7A275}"/>
              </a:ext>
            </a:extLst>
          </p:cNvPr>
          <p:cNvSpPr/>
          <p:nvPr/>
        </p:nvSpPr>
        <p:spPr>
          <a:xfrm>
            <a:off x="9337269" y="4247810"/>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4" name="TextBox 23">
            <a:extLst>
              <a:ext uri="{FF2B5EF4-FFF2-40B4-BE49-F238E27FC236}">
                <a16:creationId xmlns:a16="http://schemas.microsoft.com/office/drawing/2014/main" id="{6A526280-D932-4A7A-87F9-2ABD187FF5A1}"/>
              </a:ext>
            </a:extLst>
          </p:cNvPr>
          <p:cNvSpPr txBox="1"/>
          <p:nvPr/>
        </p:nvSpPr>
        <p:spPr>
          <a:xfrm>
            <a:off x="8260944" y="1000829"/>
            <a:ext cx="3553409" cy="406393"/>
          </a:xfrm>
          <a:prstGeom prst="rect">
            <a:avLst/>
          </a:prstGeom>
          <a:noFill/>
        </p:spPr>
        <p:txBody>
          <a:bodyPr wrap="none" rtlCol="0">
            <a:spAutoFit/>
          </a:bodyPr>
          <a:lstStyle/>
          <a:p>
            <a:r>
              <a:rPr lang="en-AU" b="1" dirty="0"/>
              <a:t>Duration shorter in destination</a:t>
            </a:r>
          </a:p>
        </p:txBody>
      </p:sp>
      <p:sp>
        <p:nvSpPr>
          <p:cNvPr id="25" name="TextBox 24">
            <a:extLst>
              <a:ext uri="{FF2B5EF4-FFF2-40B4-BE49-F238E27FC236}">
                <a16:creationId xmlns:a16="http://schemas.microsoft.com/office/drawing/2014/main" id="{BABE6C1B-6F1D-410D-9DB6-146C4D1486A3}"/>
              </a:ext>
            </a:extLst>
          </p:cNvPr>
          <p:cNvSpPr txBox="1"/>
          <p:nvPr/>
        </p:nvSpPr>
        <p:spPr>
          <a:xfrm>
            <a:off x="8160622" y="4253838"/>
            <a:ext cx="1274708" cy="406393"/>
          </a:xfrm>
          <a:prstGeom prst="rect">
            <a:avLst/>
          </a:prstGeom>
          <a:noFill/>
        </p:spPr>
        <p:txBody>
          <a:bodyPr wrap="none" rtlCol="0">
            <a:spAutoFit/>
          </a:bodyPr>
          <a:lstStyle/>
          <a:p>
            <a:r>
              <a:rPr lang="en-AU" dirty="0" err="1"/>
              <a:t>TimedLink</a:t>
            </a:r>
            <a:endParaRPr lang="en-AU" dirty="0"/>
          </a:p>
        </p:txBody>
      </p:sp>
      <p:cxnSp>
        <p:nvCxnSpPr>
          <p:cNvPr id="26" name="Straight Arrow Connector 25">
            <a:extLst>
              <a:ext uri="{FF2B5EF4-FFF2-40B4-BE49-F238E27FC236}">
                <a16:creationId xmlns:a16="http://schemas.microsoft.com/office/drawing/2014/main" id="{C2AAFA75-096F-4B54-B1EA-3AFE2DD03853}"/>
              </a:ext>
            </a:extLst>
          </p:cNvPr>
          <p:cNvCxnSpPr>
            <a:cxnSpLocks/>
          </p:cNvCxnSpPr>
          <p:nvPr/>
        </p:nvCxnSpPr>
        <p:spPr>
          <a:xfrm flipV="1">
            <a:off x="8260941" y="4856958"/>
            <a:ext cx="1047752" cy="6038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E6EDED8A-2614-42F9-A044-2BF4975995F0}"/>
              </a:ext>
            </a:extLst>
          </p:cNvPr>
          <p:cNvSpPr txBox="1"/>
          <p:nvPr/>
        </p:nvSpPr>
        <p:spPr>
          <a:xfrm>
            <a:off x="8189198" y="5404616"/>
            <a:ext cx="1274708" cy="406393"/>
          </a:xfrm>
          <a:prstGeom prst="rect">
            <a:avLst/>
          </a:prstGeom>
          <a:noFill/>
        </p:spPr>
        <p:txBody>
          <a:bodyPr wrap="none" rtlCol="0">
            <a:spAutoFit/>
          </a:bodyPr>
          <a:lstStyle/>
          <a:p>
            <a:r>
              <a:rPr lang="en-AU" dirty="0" err="1"/>
              <a:t>TimedLink</a:t>
            </a:r>
            <a:endParaRPr lang="en-AU" dirty="0"/>
          </a:p>
        </p:txBody>
      </p:sp>
      <p:sp>
        <p:nvSpPr>
          <p:cNvPr id="29" name="Rectangle 28">
            <a:extLst>
              <a:ext uri="{FF2B5EF4-FFF2-40B4-BE49-F238E27FC236}">
                <a16:creationId xmlns:a16="http://schemas.microsoft.com/office/drawing/2014/main" id="{EE0864EA-126C-493B-8132-CA8D157DB218}"/>
              </a:ext>
            </a:extLst>
          </p:cNvPr>
          <p:cNvSpPr/>
          <p:nvPr/>
        </p:nvSpPr>
        <p:spPr>
          <a:xfrm>
            <a:off x="4012795" y="511788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D</a:t>
            </a:r>
          </a:p>
        </p:txBody>
      </p:sp>
    </p:spTree>
    <p:extLst>
      <p:ext uri="{BB962C8B-B14F-4D97-AF65-F5344CB8AC3E}">
        <p14:creationId xmlns:p14="http://schemas.microsoft.com/office/powerpoint/2010/main" val="2811790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Timestep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a:bodyPr>
          <a:lstStyle/>
          <a:p>
            <a:r>
              <a:rPr lang="en-AU" dirty="0"/>
              <a:t>Compute Link values</a:t>
            </a:r>
          </a:p>
          <a:p>
            <a:pPr lvl="1"/>
            <a:r>
              <a:rPr lang="en-AU" dirty="0"/>
              <a:t>Evaluate outflow links, which does not require knowledge of any inflows</a:t>
            </a:r>
          </a:p>
          <a:p>
            <a:pPr lvl="1"/>
            <a:r>
              <a:rPr lang="en-AU" dirty="0"/>
              <a:t>Resolve any junctions noting that junction </a:t>
            </a:r>
            <a:r>
              <a:rPr lang="en-AU" i="1" dirty="0"/>
              <a:t>outflows</a:t>
            </a:r>
            <a:r>
              <a:rPr lang="en-AU" dirty="0"/>
              <a:t> might be going into </a:t>
            </a:r>
            <a:r>
              <a:rPr lang="en-AU" dirty="0" err="1"/>
              <a:t>TimedLinks</a:t>
            </a:r>
            <a:endParaRPr lang="en-AU" dirty="0"/>
          </a:p>
          <a:p>
            <a:pPr lvl="1"/>
            <a:r>
              <a:rPr lang="en-AU" dirty="0"/>
              <a:t>Flush links going into junctions would be included, having been evaluated at in `</a:t>
            </a:r>
            <a:r>
              <a:rPr lang="en-AU" dirty="0" err="1"/>
              <a:t>Compartment.resolve_outflows</a:t>
            </a:r>
            <a:r>
              <a:rPr lang="en-AU" dirty="0"/>
              <a:t>()`</a:t>
            </a:r>
          </a:p>
          <a:p>
            <a:r>
              <a:rPr lang="en-AU" dirty="0"/>
              <a:t>Advance simulation time step</a:t>
            </a:r>
          </a:p>
          <a:p>
            <a:r>
              <a:rPr lang="en-AU" dirty="0"/>
              <a:t>Add non-junction compartment inputs and advance keyring</a:t>
            </a:r>
          </a:p>
          <a:p>
            <a:r>
              <a:rPr lang="en-AU" dirty="0"/>
              <a:t>Evaluate parameters using new compartment sizes</a:t>
            </a:r>
          </a:p>
          <a:p>
            <a:r>
              <a:rPr lang="en-AU" dirty="0"/>
              <a:t>Repeat</a:t>
            </a:r>
          </a:p>
        </p:txBody>
      </p:sp>
    </p:spTree>
    <p:extLst>
      <p:ext uri="{BB962C8B-B14F-4D97-AF65-F5344CB8AC3E}">
        <p14:creationId xmlns:p14="http://schemas.microsoft.com/office/powerpoint/2010/main" val="2021689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3F0F5-8721-4FB3-A336-90C726F3A22A}"/>
              </a:ext>
            </a:extLst>
          </p:cNvPr>
          <p:cNvSpPr>
            <a:spLocks noGrp="1"/>
          </p:cNvSpPr>
          <p:nvPr>
            <p:ph type="title"/>
          </p:nvPr>
        </p:nvSpPr>
        <p:spPr/>
        <p:txBody>
          <a:bodyPr/>
          <a:lstStyle/>
          <a:p>
            <a:r>
              <a:rPr lang="en-AU" dirty="0"/>
              <a:t>Junction operations</a:t>
            </a:r>
          </a:p>
        </p:txBody>
      </p:sp>
      <p:sp>
        <p:nvSpPr>
          <p:cNvPr id="3" name="Content Placeholder 2">
            <a:extLst>
              <a:ext uri="{FF2B5EF4-FFF2-40B4-BE49-F238E27FC236}">
                <a16:creationId xmlns:a16="http://schemas.microsoft.com/office/drawing/2014/main" id="{A9313FB2-4ACD-4C44-88B9-56FC30ACB47B}"/>
              </a:ext>
            </a:extLst>
          </p:cNvPr>
          <p:cNvSpPr>
            <a:spLocks noGrp="1"/>
          </p:cNvSpPr>
          <p:nvPr>
            <p:ph idx="1"/>
          </p:nvPr>
        </p:nvSpPr>
        <p:spPr/>
        <p:txBody>
          <a:bodyPr>
            <a:normAutofit fontScale="70000" lnSpcReduction="20000"/>
          </a:bodyPr>
          <a:lstStyle/>
          <a:p>
            <a:r>
              <a:rPr lang="en-AU" dirty="0"/>
              <a:t>We have defined previously the behaviours for transitions out of a </a:t>
            </a:r>
            <a:r>
              <a:rPr lang="en-AU" dirty="0" err="1"/>
              <a:t>TimedCompartment</a:t>
            </a:r>
            <a:r>
              <a:rPr lang="en-AU" dirty="0"/>
              <a:t>, namely that they can be</a:t>
            </a:r>
          </a:p>
          <a:p>
            <a:pPr lvl="1"/>
            <a:r>
              <a:rPr lang="en-AU" dirty="0"/>
              <a:t>Transitions to another </a:t>
            </a:r>
            <a:r>
              <a:rPr lang="en-AU" dirty="0" err="1"/>
              <a:t>TimedCompartment</a:t>
            </a:r>
            <a:r>
              <a:rPr lang="en-AU" dirty="0"/>
              <a:t> in the same duration group, in which the final </a:t>
            </a:r>
            <a:r>
              <a:rPr lang="en-AU" dirty="0" err="1"/>
              <a:t>subcompartment</a:t>
            </a:r>
            <a:r>
              <a:rPr lang="en-AU" dirty="0"/>
              <a:t> is not eligible for the transition</a:t>
            </a:r>
          </a:p>
          <a:p>
            <a:pPr lvl="1"/>
            <a:r>
              <a:rPr lang="en-AU" dirty="0"/>
              <a:t>Transitions to a normal compartment or a </a:t>
            </a:r>
            <a:r>
              <a:rPr lang="en-AU" dirty="0" err="1"/>
              <a:t>TimedCompartment</a:t>
            </a:r>
            <a:r>
              <a:rPr lang="en-AU" dirty="0"/>
              <a:t> in a different duration group, in which case the final </a:t>
            </a:r>
            <a:r>
              <a:rPr lang="en-AU" dirty="0" err="1"/>
              <a:t>subcompartment</a:t>
            </a:r>
            <a:r>
              <a:rPr lang="en-AU" dirty="0"/>
              <a:t> </a:t>
            </a:r>
            <a:r>
              <a:rPr lang="en-AU" i="1" dirty="0"/>
              <a:t>is</a:t>
            </a:r>
            <a:r>
              <a:rPr lang="en-AU" dirty="0"/>
              <a:t> eligible for the transition</a:t>
            </a:r>
          </a:p>
          <a:p>
            <a:r>
              <a:rPr lang="en-AU" dirty="0"/>
              <a:t>These are mutually exclusive, because the final </a:t>
            </a:r>
            <a:r>
              <a:rPr lang="en-AU" dirty="0" err="1"/>
              <a:t>subcompartment</a:t>
            </a:r>
            <a:r>
              <a:rPr lang="en-AU" dirty="0"/>
              <a:t> either is or is not eligible for the transition</a:t>
            </a:r>
          </a:p>
          <a:p>
            <a:r>
              <a:rPr lang="en-AU" dirty="0"/>
              <a:t>A junction can be thought of as disaggregating a single link out of the source compartment – that is, one link flows out of the source into the junction, but it ends up populating multiple downstream compartments</a:t>
            </a:r>
          </a:p>
          <a:p>
            <a:r>
              <a:rPr lang="en-AU" dirty="0"/>
              <a:t>This is not logically possible if the downstream compartments mix the two cases described above, because the single link flowing out of the source compartment cannot simultaneously satisfy both cases</a:t>
            </a:r>
          </a:p>
          <a:p>
            <a:r>
              <a:rPr lang="en-AU" dirty="0"/>
              <a:t>Therefore, in such cases we need to apply restrictions such that either the first case or the second case above is met, but not both </a:t>
            </a:r>
          </a:p>
          <a:p>
            <a:pPr lvl="1"/>
            <a:r>
              <a:rPr lang="en-AU" dirty="0"/>
              <a:t>Namely, either </a:t>
            </a:r>
            <a:r>
              <a:rPr lang="en-AU" b="1" dirty="0"/>
              <a:t>all</a:t>
            </a:r>
            <a:r>
              <a:rPr lang="en-AU" dirty="0"/>
              <a:t> of the downstream compartments are in the same duration group as the source compartment, or </a:t>
            </a:r>
            <a:r>
              <a:rPr lang="en-AU" b="1" dirty="0"/>
              <a:t>none</a:t>
            </a:r>
            <a:r>
              <a:rPr lang="en-AU" dirty="0"/>
              <a:t> of them are</a:t>
            </a:r>
          </a:p>
          <a:p>
            <a:pPr lvl="1"/>
            <a:r>
              <a:rPr lang="en-AU" i="1" dirty="0"/>
              <a:t>For this purpose, a junction also needs to be considered part of a duration group in this validation</a:t>
            </a:r>
          </a:p>
          <a:p>
            <a:endParaRPr lang="en-AU" dirty="0"/>
          </a:p>
        </p:txBody>
      </p:sp>
    </p:spTree>
    <p:extLst>
      <p:ext uri="{BB962C8B-B14F-4D97-AF65-F5344CB8AC3E}">
        <p14:creationId xmlns:p14="http://schemas.microsoft.com/office/powerpoint/2010/main" val="2429280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578D-4337-49CD-AC55-950035BF0A86}"/>
              </a:ext>
            </a:extLst>
          </p:cNvPr>
          <p:cNvSpPr>
            <a:spLocks noGrp="1"/>
          </p:cNvSpPr>
          <p:nvPr>
            <p:ph type="title"/>
          </p:nvPr>
        </p:nvSpPr>
        <p:spPr>
          <a:xfrm>
            <a:off x="999332" y="67823"/>
            <a:ext cx="10515600" cy="1210652"/>
          </a:xfrm>
        </p:spPr>
        <p:txBody>
          <a:bodyPr/>
          <a:lstStyle/>
          <a:p>
            <a:r>
              <a:rPr lang="en-AU" dirty="0"/>
              <a:t>Junction operations</a:t>
            </a:r>
          </a:p>
        </p:txBody>
      </p:sp>
      <p:sp>
        <p:nvSpPr>
          <p:cNvPr id="3" name="Content Placeholder 2">
            <a:extLst>
              <a:ext uri="{FF2B5EF4-FFF2-40B4-BE49-F238E27FC236}">
                <a16:creationId xmlns:a16="http://schemas.microsoft.com/office/drawing/2014/main" id="{566D9F12-2BC6-4B21-BC37-D3FF727683F6}"/>
              </a:ext>
            </a:extLst>
          </p:cNvPr>
          <p:cNvSpPr>
            <a:spLocks noGrp="1"/>
          </p:cNvSpPr>
          <p:nvPr>
            <p:ph idx="1"/>
          </p:nvPr>
        </p:nvSpPr>
        <p:spPr>
          <a:xfrm>
            <a:off x="999331" y="6054251"/>
            <a:ext cx="12821443" cy="719138"/>
          </a:xfrm>
        </p:spPr>
        <p:txBody>
          <a:bodyPr>
            <a:normAutofit fontScale="62500" lnSpcReduction="20000"/>
          </a:bodyPr>
          <a:lstStyle/>
          <a:p>
            <a:r>
              <a:rPr lang="en-AU" dirty="0"/>
              <a:t>When initializing, the initial value for a </a:t>
            </a:r>
            <a:r>
              <a:rPr lang="en-AU" dirty="0" err="1"/>
              <a:t>TimedCompartment</a:t>
            </a:r>
            <a:r>
              <a:rPr lang="en-AU" dirty="0"/>
              <a:t> is spread uniformly over all states </a:t>
            </a:r>
            <a:r>
              <a:rPr lang="en-AU" b="1" dirty="0"/>
              <a:t>including</a:t>
            </a:r>
            <a:r>
              <a:rPr lang="en-AU" dirty="0"/>
              <a:t> the flush </a:t>
            </a:r>
            <a:r>
              <a:rPr lang="en-AU" dirty="0" err="1"/>
              <a:t>subcompartment</a:t>
            </a:r>
            <a:endParaRPr lang="en-AU" dirty="0"/>
          </a:p>
          <a:p>
            <a:r>
              <a:rPr lang="en-AU" dirty="0"/>
              <a:t>Therefore, junctions being initially flushed into </a:t>
            </a:r>
            <a:r>
              <a:rPr lang="en-AU" dirty="0" err="1"/>
              <a:t>TimedCompartments</a:t>
            </a:r>
            <a:r>
              <a:rPr lang="en-AU" dirty="0"/>
              <a:t> also need to populate the flush </a:t>
            </a:r>
            <a:r>
              <a:rPr lang="en-AU" dirty="0" err="1"/>
              <a:t>subcompartment</a:t>
            </a:r>
            <a:endParaRPr lang="en-AU" dirty="0"/>
          </a:p>
        </p:txBody>
      </p:sp>
      <p:cxnSp>
        <p:nvCxnSpPr>
          <p:cNvPr id="4" name="Straight Arrow Connector 3">
            <a:extLst>
              <a:ext uri="{FF2B5EF4-FFF2-40B4-BE49-F238E27FC236}">
                <a16:creationId xmlns:a16="http://schemas.microsoft.com/office/drawing/2014/main" id="{F983E5C3-6AF5-427F-B0BB-72887493960E}"/>
              </a:ext>
            </a:extLst>
          </p:cNvPr>
          <p:cNvCxnSpPr>
            <a:cxnSpLocks/>
          </p:cNvCxnSpPr>
          <p:nvPr/>
        </p:nvCxnSpPr>
        <p:spPr>
          <a:xfrm>
            <a:off x="261453"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ED9C17F2-54A6-4C2F-B8DF-44A767F1C07A}"/>
              </a:ext>
            </a:extLst>
          </p:cNvPr>
          <p:cNvCxnSpPr>
            <a:cxnSpLocks/>
          </p:cNvCxnSpPr>
          <p:nvPr/>
        </p:nvCxnSpPr>
        <p:spPr>
          <a:xfrm>
            <a:off x="261453"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50C8E9FF-A5DF-46EB-8884-C5A638A8DE91}"/>
              </a:ext>
            </a:extLst>
          </p:cNvPr>
          <p:cNvSpPr txBox="1"/>
          <p:nvPr/>
        </p:nvSpPr>
        <p:spPr>
          <a:xfrm>
            <a:off x="161131" y="3850709"/>
            <a:ext cx="1274708" cy="406393"/>
          </a:xfrm>
          <a:prstGeom prst="rect">
            <a:avLst/>
          </a:prstGeom>
          <a:noFill/>
        </p:spPr>
        <p:txBody>
          <a:bodyPr wrap="none" rtlCol="0">
            <a:spAutoFit/>
          </a:bodyPr>
          <a:lstStyle/>
          <a:p>
            <a:r>
              <a:rPr lang="en-AU" dirty="0" err="1"/>
              <a:t>TimedLink</a:t>
            </a:r>
            <a:endParaRPr lang="en-AU" dirty="0"/>
          </a:p>
        </p:txBody>
      </p:sp>
      <p:sp>
        <p:nvSpPr>
          <p:cNvPr id="7" name="Rectangle 6">
            <a:extLst>
              <a:ext uri="{FF2B5EF4-FFF2-40B4-BE49-F238E27FC236}">
                <a16:creationId xmlns:a16="http://schemas.microsoft.com/office/drawing/2014/main" id="{AE042CB0-7447-4243-A21C-E7D3E5BBB2F8}"/>
              </a:ext>
            </a:extLst>
          </p:cNvPr>
          <p:cNvSpPr/>
          <p:nvPr/>
        </p:nvSpPr>
        <p:spPr>
          <a:xfrm>
            <a:off x="913746"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8" name="Rectangle 7">
            <a:extLst>
              <a:ext uri="{FF2B5EF4-FFF2-40B4-BE49-F238E27FC236}">
                <a16:creationId xmlns:a16="http://schemas.microsoft.com/office/drawing/2014/main" id="{C9FEDD2C-9FCB-4E10-BA39-050788C1574A}"/>
              </a:ext>
            </a:extLst>
          </p:cNvPr>
          <p:cNvSpPr/>
          <p:nvPr/>
        </p:nvSpPr>
        <p:spPr>
          <a:xfrm>
            <a:off x="1337779" y="3045543"/>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9" name="Rectangle 8">
            <a:extLst>
              <a:ext uri="{FF2B5EF4-FFF2-40B4-BE49-F238E27FC236}">
                <a16:creationId xmlns:a16="http://schemas.microsoft.com/office/drawing/2014/main" id="{C7AC4EB4-0D45-44FF-86AC-F52DBAA45D00}"/>
              </a:ext>
            </a:extLst>
          </p:cNvPr>
          <p:cNvSpPr/>
          <p:nvPr/>
        </p:nvSpPr>
        <p:spPr>
          <a:xfrm>
            <a:off x="1337779" y="3836118"/>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10" name="Rectangle 9">
            <a:extLst>
              <a:ext uri="{FF2B5EF4-FFF2-40B4-BE49-F238E27FC236}">
                <a16:creationId xmlns:a16="http://schemas.microsoft.com/office/drawing/2014/main" id="{A3D6B41E-82D0-47C2-ACB8-DCC9BE17B15B}"/>
              </a:ext>
            </a:extLst>
          </p:cNvPr>
          <p:cNvSpPr/>
          <p:nvPr/>
        </p:nvSpPr>
        <p:spPr>
          <a:xfrm>
            <a:off x="1337779" y="4682295"/>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11" name="TextBox 10">
            <a:extLst>
              <a:ext uri="{FF2B5EF4-FFF2-40B4-BE49-F238E27FC236}">
                <a16:creationId xmlns:a16="http://schemas.microsoft.com/office/drawing/2014/main" id="{60A48E7F-79CD-490F-A47F-0DD2573AB31F}"/>
              </a:ext>
            </a:extLst>
          </p:cNvPr>
          <p:cNvSpPr txBox="1"/>
          <p:nvPr/>
        </p:nvSpPr>
        <p:spPr>
          <a:xfrm>
            <a:off x="2141443" y="1354510"/>
            <a:ext cx="1407245" cy="406393"/>
          </a:xfrm>
          <a:prstGeom prst="rect">
            <a:avLst/>
          </a:prstGeom>
          <a:noFill/>
        </p:spPr>
        <p:txBody>
          <a:bodyPr wrap="none" rtlCol="0">
            <a:spAutoFit/>
          </a:bodyPr>
          <a:lstStyle/>
          <a:p>
            <a:r>
              <a:rPr lang="en-AU" b="1" dirty="0"/>
              <a:t>Timed flow</a:t>
            </a:r>
          </a:p>
        </p:txBody>
      </p:sp>
      <p:sp>
        <p:nvSpPr>
          <p:cNvPr id="12" name="TextBox 11">
            <a:extLst>
              <a:ext uri="{FF2B5EF4-FFF2-40B4-BE49-F238E27FC236}">
                <a16:creationId xmlns:a16="http://schemas.microsoft.com/office/drawing/2014/main" id="{B398386B-F1CA-4858-8816-F73397E9C2C4}"/>
              </a:ext>
            </a:extLst>
          </p:cNvPr>
          <p:cNvSpPr txBox="1"/>
          <p:nvPr/>
        </p:nvSpPr>
        <p:spPr>
          <a:xfrm>
            <a:off x="161131" y="4688323"/>
            <a:ext cx="1274708" cy="406393"/>
          </a:xfrm>
          <a:prstGeom prst="rect">
            <a:avLst/>
          </a:prstGeom>
          <a:noFill/>
        </p:spPr>
        <p:txBody>
          <a:bodyPr wrap="none" rtlCol="0">
            <a:spAutoFit/>
          </a:bodyPr>
          <a:lstStyle/>
          <a:p>
            <a:r>
              <a:rPr lang="en-AU" dirty="0" err="1"/>
              <a:t>TimedLink</a:t>
            </a:r>
            <a:endParaRPr lang="en-AU" dirty="0"/>
          </a:p>
        </p:txBody>
      </p:sp>
      <p:cxnSp>
        <p:nvCxnSpPr>
          <p:cNvPr id="13" name="Straight Arrow Connector 12">
            <a:extLst>
              <a:ext uri="{FF2B5EF4-FFF2-40B4-BE49-F238E27FC236}">
                <a16:creationId xmlns:a16="http://schemas.microsoft.com/office/drawing/2014/main" id="{A1A7B58B-30B1-4247-8351-23B556E17D1D}"/>
              </a:ext>
            </a:extLst>
          </p:cNvPr>
          <p:cNvCxnSpPr>
            <a:cxnSpLocks/>
          </p:cNvCxnSpPr>
          <p:nvPr/>
        </p:nvCxnSpPr>
        <p:spPr>
          <a:xfrm>
            <a:off x="2295350" y="4207593"/>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0057319-EDC3-48DE-9CF6-DA11C03B5B37}"/>
              </a:ext>
            </a:extLst>
          </p:cNvPr>
          <p:cNvCxnSpPr>
            <a:cxnSpLocks/>
          </p:cNvCxnSpPr>
          <p:nvPr/>
        </p:nvCxnSpPr>
        <p:spPr>
          <a:xfrm>
            <a:off x="2295350" y="5055318"/>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8276528E-8E10-4CF1-AC4E-F0857D9AF671}"/>
              </a:ext>
            </a:extLst>
          </p:cNvPr>
          <p:cNvSpPr txBox="1"/>
          <p:nvPr/>
        </p:nvSpPr>
        <p:spPr>
          <a:xfrm>
            <a:off x="2195029" y="3850709"/>
            <a:ext cx="1274708" cy="406393"/>
          </a:xfrm>
          <a:prstGeom prst="rect">
            <a:avLst/>
          </a:prstGeom>
          <a:noFill/>
        </p:spPr>
        <p:txBody>
          <a:bodyPr wrap="none" rtlCol="0">
            <a:spAutoFit/>
          </a:bodyPr>
          <a:lstStyle/>
          <a:p>
            <a:r>
              <a:rPr lang="en-AU" dirty="0" err="1"/>
              <a:t>TimedLink</a:t>
            </a:r>
            <a:endParaRPr lang="en-AU" dirty="0"/>
          </a:p>
        </p:txBody>
      </p:sp>
      <p:sp>
        <p:nvSpPr>
          <p:cNvPr id="16" name="Rectangle 15">
            <a:extLst>
              <a:ext uri="{FF2B5EF4-FFF2-40B4-BE49-F238E27FC236}">
                <a16:creationId xmlns:a16="http://schemas.microsoft.com/office/drawing/2014/main" id="{68A4F564-263A-489D-8687-64796413CF7F}"/>
              </a:ext>
            </a:extLst>
          </p:cNvPr>
          <p:cNvSpPr/>
          <p:nvPr/>
        </p:nvSpPr>
        <p:spPr>
          <a:xfrm>
            <a:off x="2947643" y="1930346"/>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17" name="Rectangle 16">
            <a:extLst>
              <a:ext uri="{FF2B5EF4-FFF2-40B4-BE49-F238E27FC236}">
                <a16:creationId xmlns:a16="http://schemas.microsoft.com/office/drawing/2014/main" id="{6E72943A-F797-48E4-BABE-155153D4C5EA}"/>
              </a:ext>
            </a:extLst>
          </p:cNvPr>
          <p:cNvSpPr/>
          <p:nvPr/>
        </p:nvSpPr>
        <p:spPr>
          <a:xfrm>
            <a:off x="3371676" y="30455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18" name="Rectangle 17">
            <a:extLst>
              <a:ext uri="{FF2B5EF4-FFF2-40B4-BE49-F238E27FC236}">
                <a16:creationId xmlns:a16="http://schemas.microsoft.com/office/drawing/2014/main" id="{30BA835F-48AA-4FBA-A97F-264EA2CE009E}"/>
              </a:ext>
            </a:extLst>
          </p:cNvPr>
          <p:cNvSpPr/>
          <p:nvPr/>
        </p:nvSpPr>
        <p:spPr>
          <a:xfrm>
            <a:off x="3371676" y="3836118"/>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19" name="Rectangle 18">
            <a:extLst>
              <a:ext uri="{FF2B5EF4-FFF2-40B4-BE49-F238E27FC236}">
                <a16:creationId xmlns:a16="http://schemas.microsoft.com/office/drawing/2014/main" id="{878D724E-674E-443E-A3EC-A0F1EDB505AB}"/>
              </a:ext>
            </a:extLst>
          </p:cNvPr>
          <p:cNvSpPr/>
          <p:nvPr/>
        </p:nvSpPr>
        <p:spPr>
          <a:xfrm>
            <a:off x="3371676" y="4682295"/>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21" name="TextBox 20">
            <a:extLst>
              <a:ext uri="{FF2B5EF4-FFF2-40B4-BE49-F238E27FC236}">
                <a16:creationId xmlns:a16="http://schemas.microsoft.com/office/drawing/2014/main" id="{60C175D4-4BAE-4E0F-8254-5BB31FCE6458}"/>
              </a:ext>
            </a:extLst>
          </p:cNvPr>
          <p:cNvSpPr txBox="1"/>
          <p:nvPr/>
        </p:nvSpPr>
        <p:spPr>
          <a:xfrm>
            <a:off x="2195029" y="4688323"/>
            <a:ext cx="1274708" cy="406393"/>
          </a:xfrm>
          <a:prstGeom prst="rect">
            <a:avLst/>
          </a:prstGeom>
          <a:noFill/>
        </p:spPr>
        <p:txBody>
          <a:bodyPr wrap="none" rtlCol="0">
            <a:spAutoFit/>
          </a:bodyPr>
          <a:lstStyle/>
          <a:p>
            <a:r>
              <a:rPr lang="en-AU" dirty="0" err="1"/>
              <a:t>TimedLink</a:t>
            </a:r>
            <a:endParaRPr lang="en-AU" dirty="0"/>
          </a:p>
        </p:txBody>
      </p:sp>
      <p:sp>
        <p:nvSpPr>
          <p:cNvPr id="25" name="Rectangle 24">
            <a:extLst>
              <a:ext uri="{FF2B5EF4-FFF2-40B4-BE49-F238E27FC236}">
                <a16:creationId xmlns:a16="http://schemas.microsoft.com/office/drawing/2014/main" id="{C9740C55-86E2-40F6-9DC0-2F6B4CEFB236}"/>
              </a:ext>
            </a:extLst>
          </p:cNvPr>
          <p:cNvSpPr/>
          <p:nvPr/>
        </p:nvSpPr>
        <p:spPr>
          <a:xfrm>
            <a:off x="5400360"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29" name="TextBox 28">
            <a:extLst>
              <a:ext uri="{FF2B5EF4-FFF2-40B4-BE49-F238E27FC236}">
                <a16:creationId xmlns:a16="http://schemas.microsoft.com/office/drawing/2014/main" id="{2E086146-9A6B-4831-B58A-2975B5692730}"/>
              </a:ext>
            </a:extLst>
          </p:cNvPr>
          <p:cNvSpPr txBox="1"/>
          <p:nvPr/>
        </p:nvSpPr>
        <p:spPr>
          <a:xfrm>
            <a:off x="6628057" y="1338158"/>
            <a:ext cx="1678921" cy="406393"/>
          </a:xfrm>
          <a:prstGeom prst="rect">
            <a:avLst/>
          </a:prstGeom>
          <a:noFill/>
        </p:spPr>
        <p:txBody>
          <a:bodyPr wrap="none" rtlCol="0">
            <a:spAutoFit/>
          </a:bodyPr>
          <a:lstStyle/>
          <a:p>
            <a:r>
              <a:rPr lang="en-AU" b="1" dirty="0"/>
              <a:t>Untimed flow</a:t>
            </a:r>
          </a:p>
        </p:txBody>
      </p:sp>
      <p:cxnSp>
        <p:nvCxnSpPr>
          <p:cNvPr id="31" name="Straight Arrow Connector 30">
            <a:extLst>
              <a:ext uri="{FF2B5EF4-FFF2-40B4-BE49-F238E27FC236}">
                <a16:creationId xmlns:a16="http://schemas.microsoft.com/office/drawing/2014/main" id="{20F7F094-D00B-4397-B664-B62BC0C7D045}"/>
              </a:ext>
            </a:extLst>
          </p:cNvPr>
          <p:cNvCxnSpPr>
            <a:cxnSpLocks/>
          </p:cNvCxnSpPr>
          <p:nvPr/>
        </p:nvCxnSpPr>
        <p:spPr>
          <a:xfrm>
            <a:off x="4776643" y="3381616"/>
            <a:ext cx="10477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6050710-CFA3-4281-AB33-153A1F9B0F5C}"/>
              </a:ext>
            </a:extLst>
          </p:cNvPr>
          <p:cNvCxnSpPr>
            <a:cxnSpLocks/>
          </p:cNvCxnSpPr>
          <p:nvPr/>
        </p:nvCxnSpPr>
        <p:spPr>
          <a:xfrm>
            <a:off x="6780148" y="3389179"/>
            <a:ext cx="1000125" cy="1580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DA77FC20-CC99-449F-8D2D-8D5E84D1CC12}"/>
              </a:ext>
            </a:extLst>
          </p:cNvPr>
          <p:cNvSpPr/>
          <p:nvPr/>
        </p:nvSpPr>
        <p:spPr>
          <a:xfrm>
            <a:off x="7434257" y="1913994"/>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35" name="Rectangle 34">
            <a:extLst>
              <a:ext uri="{FF2B5EF4-FFF2-40B4-BE49-F238E27FC236}">
                <a16:creationId xmlns:a16="http://schemas.microsoft.com/office/drawing/2014/main" id="{F5DF7767-A4E1-4818-A936-C8EFF8EB25A6}"/>
              </a:ext>
            </a:extLst>
          </p:cNvPr>
          <p:cNvSpPr/>
          <p:nvPr/>
        </p:nvSpPr>
        <p:spPr>
          <a:xfrm>
            <a:off x="7858289" y="3029191"/>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36" name="Rectangle 35">
            <a:extLst>
              <a:ext uri="{FF2B5EF4-FFF2-40B4-BE49-F238E27FC236}">
                <a16:creationId xmlns:a16="http://schemas.microsoft.com/office/drawing/2014/main" id="{38B37E4D-CAF0-4536-8AF6-86F5FF4AEC5C}"/>
              </a:ext>
            </a:extLst>
          </p:cNvPr>
          <p:cNvSpPr/>
          <p:nvPr/>
        </p:nvSpPr>
        <p:spPr>
          <a:xfrm>
            <a:off x="7858289" y="3819766"/>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37" name="Rectangle 36">
            <a:extLst>
              <a:ext uri="{FF2B5EF4-FFF2-40B4-BE49-F238E27FC236}">
                <a16:creationId xmlns:a16="http://schemas.microsoft.com/office/drawing/2014/main" id="{EC0517BC-F7A7-42A7-BE22-8C50FD5EEB52}"/>
              </a:ext>
            </a:extLst>
          </p:cNvPr>
          <p:cNvSpPr/>
          <p:nvPr/>
        </p:nvSpPr>
        <p:spPr>
          <a:xfrm>
            <a:off x="7858289" y="4665943"/>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38" name="TextBox 37">
            <a:extLst>
              <a:ext uri="{FF2B5EF4-FFF2-40B4-BE49-F238E27FC236}">
                <a16:creationId xmlns:a16="http://schemas.microsoft.com/office/drawing/2014/main" id="{F4E6450F-A294-407C-99C7-B413B9A6D867}"/>
              </a:ext>
            </a:extLst>
          </p:cNvPr>
          <p:cNvSpPr txBox="1"/>
          <p:nvPr/>
        </p:nvSpPr>
        <p:spPr>
          <a:xfrm>
            <a:off x="4955384" y="3019846"/>
            <a:ext cx="611065" cy="406393"/>
          </a:xfrm>
          <a:prstGeom prst="rect">
            <a:avLst/>
          </a:prstGeom>
          <a:noFill/>
        </p:spPr>
        <p:txBody>
          <a:bodyPr wrap="none" rtlCol="0">
            <a:spAutoFit/>
          </a:bodyPr>
          <a:lstStyle/>
          <a:p>
            <a:r>
              <a:rPr lang="en-AU" dirty="0"/>
              <a:t>Link</a:t>
            </a:r>
          </a:p>
        </p:txBody>
      </p:sp>
      <p:sp>
        <p:nvSpPr>
          <p:cNvPr id="39" name="Rectangle 38">
            <a:extLst>
              <a:ext uri="{FF2B5EF4-FFF2-40B4-BE49-F238E27FC236}">
                <a16:creationId xmlns:a16="http://schemas.microsoft.com/office/drawing/2014/main" id="{B23A80FE-65CA-4584-9A9A-B80A8C94F72F}"/>
              </a:ext>
            </a:extLst>
          </p:cNvPr>
          <p:cNvSpPr/>
          <p:nvPr/>
        </p:nvSpPr>
        <p:spPr>
          <a:xfrm>
            <a:off x="5852789" y="3046277"/>
            <a:ext cx="857250" cy="685800"/>
          </a:xfrm>
          <a:prstGeom prst="rect">
            <a:avLst/>
          </a:prstGeom>
          <a:solidFill>
            <a:srgbClr val="E2EFD9"/>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A</a:t>
            </a:r>
          </a:p>
        </p:txBody>
      </p:sp>
      <p:sp>
        <p:nvSpPr>
          <p:cNvPr id="40" name="Rectangle 39">
            <a:extLst>
              <a:ext uri="{FF2B5EF4-FFF2-40B4-BE49-F238E27FC236}">
                <a16:creationId xmlns:a16="http://schemas.microsoft.com/office/drawing/2014/main" id="{D870E8B8-1271-4B28-A1EE-8E73054CA622}"/>
              </a:ext>
            </a:extLst>
          </p:cNvPr>
          <p:cNvSpPr/>
          <p:nvPr/>
        </p:nvSpPr>
        <p:spPr>
          <a:xfrm>
            <a:off x="5852789" y="3836852"/>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B</a:t>
            </a:r>
          </a:p>
        </p:txBody>
      </p:sp>
      <p:sp>
        <p:nvSpPr>
          <p:cNvPr id="41" name="Rectangle 40">
            <a:extLst>
              <a:ext uri="{FF2B5EF4-FFF2-40B4-BE49-F238E27FC236}">
                <a16:creationId xmlns:a16="http://schemas.microsoft.com/office/drawing/2014/main" id="{00F8D7FF-3C5B-429B-A625-BE6C31F9942C}"/>
              </a:ext>
            </a:extLst>
          </p:cNvPr>
          <p:cNvSpPr/>
          <p:nvPr/>
        </p:nvSpPr>
        <p:spPr>
          <a:xfrm>
            <a:off x="5852789" y="4683029"/>
            <a:ext cx="857250" cy="685800"/>
          </a:xfrm>
          <a:prstGeom prst="rect">
            <a:avLst/>
          </a:prstGeom>
          <a:pattFill prst="wdUpDiag">
            <a:fgClr>
              <a:srgbClr val="E2EFD9"/>
            </a:fgClr>
            <a:bgClr>
              <a:schemeClr val="bg1"/>
            </a:bgClr>
          </a:patt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tx1"/>
                </a:solidFill>
              </a:rPr>
              <a:t>C</a:t>
            </a:r>
          </a:p>
        </p:txBody>
      </p:sp>
      <p:sp>
        <p:nvSpPr>
          <p:cNvPr id="44" name="Rectangle 43">
            <a:extLst>
              <a:ext uri="{FF2B5EF4-FFF2-40B4-BE49-F238E27FC236}">
                <a16:creationId xmlns:a16="http://schemas.microsoft.com/office/drawing/2014/main" id="{0A8A5F81-7E29-455C-B2A0-BCD544CECD28}"/>
              </a:ext>
            </a:extLst>
          </p:cNvPr>
          <p:cNvSpPr/>
          <p:nvPr/>
        </p:nvSpPr>
        <p:spPr>
          <a:xfrm>
            <a:off x="10168260"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a:t>Junction</a:t>
            </a:r>
          </a:p>
        </p:txBody>
      </p:sp>
      <p:sp>
        <p:nvSpPr>
          <p:cNvPr id="45" name="TextBox 44">
            <a:extLst>
              <a:ext uri="{FF2B5EF4-FFF2-40B4-BE49-F238E27FC236}">
                <a16:creationId xmlns:a16="http://schemas.microsoft.com/office/drawing/2014/main" id="{CB775F80-A201-47E6-B84F-952DA6AB264B}"/>
              </a:ext>
            </a:extLst>
          </p:cNvPr>
          <p:cNvSpPr txBox="1"/>
          <p:nvPr/>
        </p:nvSpPr>
        <p:spPr>
          <a:xfrm>
            <a:off x="11395956" y="1352829"/>
            <a:ext cx="1539845" cy="406393"/>
          </a:xfrm>
          <a:prstGeom prst="rect">
            <a:avLst/>
          </a:prstGeom>
          <a:noFill/>
        </p:spPr>
        <p:txBody>
          <a:bodyPr wrap="none" rtlCol="0">
            <a:spAutoFit/>
          </a:bodyPr>
          <a:lstStyle/>
          <a:p>
            <a:r>
              <a:rPr lang="en-AU" b="1" dirty="0"/>
              <a:t>Initialization</a:t>
            </a:r>
          </a:p>
        </p:txBody>
      </p:sp>
      <p:cxnSp>
        <p:nvCxnSpPr>
          <p:cNvPr id="46" name="Straight Arrow Connector 45">
            <a:extLst>
              <a:ext uri="{FF2B5EF4-FFF2-40B4-BE49-F238E27FC236}">
                <a16:creationId xmlns:a16="http://schemas.microsoft.com/office/drawing/2014/main" id="{4C281CD8-BF56-473B-A547-9B749A644E12}"/>
              </a:ext>
            </a:extLst>
          </p:cNvPr>
          <p:cNvCxnSpPr>
            <a:cxnSpLocks/>
          </p:cNvCxnSpPr>
          <p:nvPr/>
        </p:nvCxnSpPr>
        <p:spPr>
          <a:xfrm>
            <a:off x="11548048" y="3599656"/>
            <a:ext cx="1000125" cy="1384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D5FE3CF8-C811-4F21-B01C-D0E8E21C5C4D}"/>
              </a:ext>
            </a:extLst>
          </p:cNvPr>
          <p:cNvSpPr/>
          <p:nvPr/>
        </p:nvSpPr>
        <p:spPr>
          <a:xfrm>
            <a:off x="12202157" y="1928665"/>
            <a:ext cx="1705314"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sz="1400" dirty="0" err="1"/>
              <a:t>TimedCompartment</a:t>
            </a:r>
            <a:endParaRPr lang="en-AU" sz="1400" dirty="0"/>
          </a:p>
        </p:txBody>
      </p:sp>
      <p:sp>
        <p:nvSpPr>
          <p:cNvPr id="48" name="Rectangle 47">
            <a:extLst>
              <a:ext uri="{FF2B5EF4-FFF2-40B4-BE49-F238E27FC236}">
                <a16:creationId xmlns:a16="http://schemas.microsoft.com/office/drawing/2014/main" id="{CBF5F50A-E110-44CA-BBD3-7CD90776AFC5}"/>
              </a:ext>
            </a:extLst>
          </p:cNvPr>
          <p:cNvSpPr/>
          <p:nvPr/>
        </p:nvSpPr>
        <p:spPr>
          <a:xfrm>
            <a:off x="12626189" y="3043862"/>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A</a:t>
            </a:r>
          </a:p>
        </p:txBody>
      </p:sp>
      <p:sp>
        <p:nvSpPr>
          <p:cNvPr id="49" name="Rectangle 48">
            <a:extLst>
              <a:ext uri="{FF2B5EF4-FFF2-40B4-BE49-F238E27FC236}">
                <a16:creationId xmlns:a16="http://schemas.microsoft.com/office/drawing/2014/main" id="{BD03B572-89DB-4071-A2D2-B344C393728F}"/>
              </a:ext>
            </a:extLst>
          </p:cNvPr>
          <p:cNvSpPr/>
          <p:nvPr/>
        </p:nvSpPr>
        <p:spPr>
          <a:xfrm>
            <a:off x="12626189" y="3834437"/>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B</a:t>
            </a:r>
          </a:p>
        </p:txBody>
      </p:sp>
      <p:sp>
        <p:nvSpPr>
          <p:cNvPr id="50" name="Rectangle 49">
            <a:extLst>
              <a:ext uri="{FF2B5EF4-FFF2-40B4-BE49-F238E27FC236}">
                <a16:creationId xmlns:a16="http://schemas.microsoft.com/office/drawing/2014/main" id="{4ED40162-B913-4CA3-B361-025DF325CB49}"/>
              </a:ext>
            </a:extLst>
          </p:cNvPr>
          <p:cNvSpPr/>
          <p:nvPr/>
        </p:nvSpPr>
        <p:spPr>
          <a:xfrm>
            <a:off x="12626189" y="4680614"/>
            <a:ext cx="85725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C</a:t>
            </a:r>
          </a:p>
        </p:txBody>
      </p:sp>
      <p:sp>
        <p:nvSpPr>
          <p:cNvPr id="51" name="Rectangle 50">
            <a:extLst>
              <a:ext uri="{FF2B5EF4-FFF2-40B4-BE49-F238E27FC236}">
                <a16:creationId xmlns:a16="http://schemas.microsoft.com/office/drawing/2014/main" id="{483202D3-8C57-468A-B277-BACC04E7B0D5}"/>
              </a:ext>
            </a:extLst>
          </p:cNvPr>
          <p:cNvSpPr/>
          <p:nvPr/>
        </p:nvSpPr>
        <p:spPr>
          <a:xfrm>
            <a:off x="10620690" y="3060948"/>
            <a:ext cx="857250" cy="685800"/>
          </a:xfrm>
          <a:prstGeom prst="rect">
            <a:avLst/>
          </a:prstGeom>
          <a:solidFill>
            <a:schemeClr val="accent6"/>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solidFill>
                  <a:schemeClr val="bg1"/>
                </a:solidFill>
              </a:rPr>
              <a:t>A</a:t>
            </a:r>
          </a:p>
        </p:txBody>
      </p:sp>
      <p:cxnSp>
        <p:nvCxnSpPr>
          <p:cNvPr id="54" name="Straight Arrow Connector 53">
            <a:extLst>
              <a:ext uri="{FF2B5EF4-FFF2-40B4-BE49-F238E27FC236}">
                <a16:creationId xmlns:a16="http://schemas.microsoft.com/office/drawing/2014/main" id="{8FBF8635-CEAD-46FE-85B3-7D941BCC8847}"/>
              </a:ext>
            </a:extLst>
          </p:cNvPr>
          <p:cNvCxnSpPr>
            <a:cxnSpLocks/>
          </p:cNvCxnSpPr>
          <p:nvPr/>
        </p:nvCxnSpPr>
        <p:spPr>
          <a:xfrm>
            <a:off x="11548048" y="3426239"/>
            <a:ext cx="100012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8E83181C-9BB1-444E-A0F6-AA7CEF5C7AF5}"/>
              </a:ext>
            </a:extLst>
          </p:cNvPr>
          <p:cNvCxnSpPr>
            <a:cxnSpLocks/>
          </p:cNvCxnSpPr>
          <p:nvPr/>
        </p:nvCxnSpPr>
        <p:spPr>
          <a:xfrm>
            <a:off x="11548048" y="3514725"/>
            <a:ext cx="1000125" cy="5715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143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457BB3A-31EB-4049-8DCF-60E8A52BF467}"/>
              </a:ext>
            </a:extLst>
          </p:cNvPr>
          <p:cNvSpPr/>
          <p:nvPr/>
        </p:nvSpPr>
        <p:spPr>
          <a:xfrm>
            <a:off x="6615728" y="1872082"/>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sus</a:t>
            </a:r>
          </a:p>
          <a:p>
            <a:pPr algn="ctr"/>
            <a:r>
              <a:rPr lang="en-AU" dirty="0"/>
              <a:t>200</a:t>
            </a:r>
          </a:p>
        </p:txBody>
      </p:sp>
      <p:sp>
        <p:nvSpPr>
          <p:cNvPr id="5" name="Rectangle 4">
            <a:extLst>
              <a:ext uri="{FF2B5EF4-FFF2-40B4-BE49-F238E27FC236}">
                <a16:creationId xmlns:a16="http://schemas.microsoft.com/office/drawing/2014/main" id="{9555D9D5-5EC6-4B7F-BF03-8A8C924190CC}"/>
              </a:ext>
            </a:extLst>
          </p:cNvPr>
          <p:cNvSpPr/>
          <p:nvPr/>
        </p:nvSpPr>
        <p:spPr>
          <a:xfrm>
            <a:off x="9269788" y="187208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a:p>
            <a:pPr algn="ctr"/>
            <a:r>
              <a:rPr lang="en-AU" dirty="0"/>
              <a:t>100</a:t>
            </a:r>
          </a:p>
        </p:txBody>
      </p:sp>
      <p:sp>
        <p:nvSpPr>
          <p:cNvPr id="6" name="Rectangle 5">
            <a:extLst>
              <a:ext uri="{FF2B5EF4-FFF2-40B4-BE49-F238E27FC236}">
                <a16:creationId xmlns:a16="http://schemas.microsoft.com/office/drawing/2014/main" id="{D02FAB18-0860-43B2-9A7C-28692626FCE0}"/>
              </a:ext>
            </a:extLst>
          </p:cNvPr>
          <p:cNvSpPr/>
          <p:nvPr/>
        </p:nvSpPr>
        <p:spPr>
          <a:xfrm>
            <a:off x="9269788" y="3620367"/>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a:p>
            <a:pPr algn="ctr"/>
            <a:r>
              <a:rPr lang="en-AU" dirty="0"/>
              <a:t>0</a:t>
            </a:r>
          </a:p>
        </p:txBody>
      </p:sp>
      <p:sp>
        <p:nvSpPr>
          <p:cNvPr id="7" name="Rectangle 6">
            <a:extLst>
              <a:ext uri="{FF2B5EF4-FFF2-40B4-BE49-F238E27FC236}">
                <a16:creationId xmlns:a16="http://schemas.microsoft.com/office/drawing/2014/main" id="{3F10B6AE-A104-4A69-B4DF-0D075B84F44A}"/>
              </a:ext>
            </a:extLst>
          </p:cNvPr>
          <p:cNvSpPr/>
          <p:nvPr/>
        </p:nvSpPr>
        <p:spPr>
          <a:xfrm>
            <a:off x="6615727" y="3620367"/>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a:p>
            <a:pPr algn="ctr"/>
            <a:r>
              <a:rPr lang="en-AU" dirty="0"/>
              <a:t>0</a:t>
            </a:r>
          </a:p>
        </p:txBody>
      </p:sp>
      <p:cxnSp>
        <p:nvCxnSpPr>
          <p:cNvPr id="9" name="Straight Arrow Connector 8">
            <a:extLst>
              <a:ext uri="{FF2B5EF4-FFF2-40B4-BE49-F238E27FC236}">
                <a16:creationId xmlns:a16="http://schemas.microsoft.com/office/drawing/2014/main" id="{47C6E30E-B811-44C4-BF3A-7EA8A37A4CE5}"/>
              </a:ext>
            </a:extLst>
          </p:cNvPr>
          <p:cNvCxnSpPr>
            <a:stCxn id="4" idx="2"/>
            <a:endCxn id="7" idx="0"/>
          </p:cNvCxnSpPr>
          <p:nvPr/>
        </p:nvCxnSpPr>
        <p:spPr>
          <a:xfrm flipH="1">
            <a:off x="7305841" y="2838240"/>
            <a:ext cx="1" cy="7821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63346ED-348B-4046-802E-FD4DE8EA7133}"/>
              </a:ext>
            </a:extLst>
          </p:cNvPr>
          <p:cNvCxnSpPr>
            <a:cxnSpLocks/>
            <a:stCxn id="5" idx="2"/>
            <a:endCxn id="6" idx="0"/>
          </p:cNvCxnSpPr>
          <p:nvPr/>
        </p:nvCxnSpPr>
        <p:spPr>
          <a:xfrm>
            <a:off x="9959900" y="2838241"/>
            <a:ext cx="0" cy="78212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537636B-DF96-4A2D-9037-0BE8A9684DE1}"/>
              </a:ext>
            </a:extLst>
          </p:cNvPr>
          <p:cNvCxnSpPr>
            <a:cxnSpLocks/>
            <a:stCxn id="5" idx="1"/>
            <a:endCxn id="4" idx="3"/>
          </p:cNvCxnSpPr>
          <p:nvPr/>
        </p:nvCxnSpPr>
        <p:spPr>
          <a:xfrm flipH="1">
            <a:off x="7995955" y="2355162"/>
            <a:ext cx="1273833" cy="1"/>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C0C20F8-926D-45CE-90B5-A3B10E448098}"/>
              </a:ext>
            </a:extLst>
          </p:cNvPr>
          <p:cNvCxnSpPr>
            <a:cxnSpLocks/>
            <a:stCxn id="6" idx="1"/>
            <a:endCxn id="7" idx="3"/>
          </p:cNvCxnSpPr>
          <p:nvPr/>
        </p:nvCxnSpPr>
        <p:spPr>
          <a:xfrm flipH="1">
            <a:off x="7995952" y="4103446"/>
            <a:ext cx="1273834" cy="0"/>
          </a:xfrm>
          <a:prstGeom prst="straightConnector1">
            <a:avLst/>
          </a:prstGeom>
          <a:ln>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EFDDA604-B2B8-45DB-ADB1-9CB6A7DAF3CB}"/>
              </a:ext>
            </a:extLst>
          </p:cNvPr>
          <p:cNvSpPr txBox="1"/>
          <p:nvPr/>
        </p:nvSpPr>
        <p:spPr>
          <a:xfrm>
            <a:off x="8378632" y="2042703"/>
            <a:ext cx="712054" cy="406393"/>
          </a:xfrm>
          <a:prstGeom prst="rect">
            <a:avLst/>
          </a:prstGeom>
          <a:noFill/>
        </p:spPr>
        <p:txBody>
          <a:bodyPr wrap="none" rtlCol="0">
            <a:spAutoFit/>
          </a:bodyPr>
          <a:lstStyle/>
          <a:p>
            <a:r>
              <a:rPr lang="en-AU" dirty="0"/>
              <a:t>(dur)</a:t>
            </a:r>
          </a:p>
        </p:txBody>
      </p:sp>
      <p:sp>
        <p:nvSpPr>
          <p:cNvPr id="20" name="TextBox 19">
            <a:extLst>
              <a:ext uri="{FF2B5EF4-FFF2-40B4-BE49-F238E27FC236}">
                <a16:creationId xmlns:a16="http://schemas.microsoft.com/office/drawing/2014/main" id="{85119C23-A297-43F8-AED1-2D00002BE35A}"/>
              </a:ext>
            </a:extLst>
          </p:cNvPr>
          <p:cNvSpPr txBox="1"/>
          <p:nvPr/>
        </p:nvSpPr>
        <p:spPr>
          <a:xfrm>
            <a:off x="8378631" y="3787476"/>
            <a:ext cx="712054" cy="406393"/>
          </a:xfrm>
          <a:prstGeom prst="rect">
            <a:avLst/>
          </a:prstGeom>
          <a:noFill/>
        </p:spPr>
        <p:txBody>
          <a:bodyPr wrap="none" rtlCol="0">
            <a:spAutoFit/>
          </a:bodyPr>
          <a:lstStyle/>
          <a:p>
            <a:r>
              <a:rPr lang="en-AU" dirty="0"/>
              <a:t>(dur)</a:t>
            </a:r>
          </a:p>
        </p:txBody>
      </p:sp>
      <p:sp>
        <p:nvSpPr>
          <p:cNvPr id="21" name="TextBox 20">
            <a:extLst>
              <a:ext uri="{FF2B5EF4-FFF2-40B4-BE49-F238E27FC236}">
                <a16:creationId xmlns:a16="http://schemas.microsoft.com/office/drawing/2014/main" id="{BD0195C6-291E-405D-B80F-D2B3720990F4}"/>
              </a:ext>
            </a:extLst>
          </p:cNvPr>
          <p:cNvSpPr txBox="1"/>
          <p:nvPr/>
        </p:nvSpPr>
        <p:spPr>
          <a:xfrm>
            <a:off x="9919397" y="3044637"/>
            <a:ext cx="386644" cy="406393"/>
          </a:xfrm>
          <a:prstGeom prst="rect">
            <a:avLst/>
          </a:prstGeom>
          <a:noFill/>
        </p:spPr>
        <p:txBody>
          <a:bodyPr wrap="none" rtlCol="0">
            <a:spAutoFit/>
          </a:bodyPr>
          <a:lstStyle/>
          <a:p>
            <a:r>
              <a:rPr lang="en-AU" dirty="0" err="1">
                <a:solidFill>
                  <a:srgbClr val="FF0000"/>
                </a:solidFill>
              </a:rPr>
              <a:t>tx</a:t>
            </a:r>
            <a:endParaRPr lang="en-AU" dirty="0">
              <a:solidFill>
                <a:srgbClr val="FF0000"/>
              </a:solidFill>
            </a:endParaRPr>
          </a:p>
        </p:txBody>
      </p:sp>
      <p:sp>
        <p:nvSpPr>
          <p:cNvPr id="22" name="TextBox 21">
            <a:extLst>
              <a:ext uri="{FF2B5EF4-FFF2-40B4-BE49-F238E27FC236}">
                <a16:creationId xmlns:a16="http://schemas.microsoft.com/office/drawing/2014/main" id="{6274005B-7A88-45A0-B988-9500E7591F31}"/>
              </a:ext>
            </a:extLst>
          </p:cNvPr>
          <p:cNvSpPr txBox="1"/>
          <p:nvPr/>
        </p:nvSpPr>
        <p:spPr>
          <a:xfrm>
            <a:off x="7300221" y="3044637"/>
            <a:ext cx="386644" cy="406393"/>
          </a:xfrm>
          <a:prstGeom prst="rect">
            <a:avLst/>
          </a:prstGeom>
          <a:noFill/>
        </p:spPr>
        <p:txBody>
          <a:bodyPr wrap="none" rtlCol="0">
            <a:spAutoFit/>
          </a:bodyPr>
          <a:lstStyle/>
          <a:p>
            <a:r>
              <a:rPr lang="en-AU" dirty="0" err="1"/>
              <a:t>tx</a:t>
            </a:r>
            <a:endParaRPr lang="en-AU" dirty="0"/>
          </a:p>
        </p:txBody>
      </p:sp>
      <p:cxnSp>
        <p:nvCxnSpPr>
          <p:cNvPr id="27" name="Straight Arrow Connector 26">
            <a:extLst>
              <a:ext uri="{FF2B5EF4-FFF2-40B4-BE49-F238E27FC236}">
                <a16:creationId xmlns:a16="http://schemas.microsoft.com/office/drawing/2014/main" id="{2856F371-DB53-4E60-AD8F-87163863B061}"/>
              </a:ext>
            </a:extLst>
          </p:cNvPr>
          <p:cNvCxnSpPr>
            <a:cxnSpLocks/>
            <a:stCxn id="5" idx="3"/>
          </p:cNvCxnSpPr>
          <p:nvPr/>
        </p:nvCxnSpPr>
        <p:spPr>
          <a:xfrm>
            <a:off x="10650013" y="2355160"/>
            <a:ext cx="105541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57760FB8-BCAF-4EF6-942A-FAC428C2057E}"/>
              </a:ext>
            </a:extLst>
          </p:cNvPr>
          <p:cNvSpPr txBox="1"/>
          <p:nvPr/>
        </p:nvSpPr>
        <p:spPr>
          <a:xfrm>
            <a:off x="10813137" y="2008242"/>
            <a:ext cx="800989" cy="406393"/>
          </a:xfrm>
          <a:prstGeom prst="rect">
            <a:avLst/>
          </a:prstGeom>
          <a:noFill/>
        </p:spPr>
        <p:txBody>
          <a:bodyPr wrap="none" rtlCol="0">
            <a:spAutoFit/>
          </a:bodyPr>
          <a:lstStyle/>
          <a:p>
            <a:r>
              <a:rPr lang="en-AU" dirty="0"/>
              <a:t>death</a:t>
            </a:r>
          </a:p>
        </p:txBody>
      </p:sp>
      <p:cxnSp>
        <p:nvCxnSpPr>
          <p:cNvPr id="31" name="Straight Arrow Connector 30">
            <a:extLst>
              <a:ext uri="{FF2B5EF4-FFF2-40B4-BE49-F238E27FC236}">
                <a16:creationId xmlns:a16="http://schemas.microsoft.com/office/drawing/2014/main" id="{7C5BCCBD-138A-45B4-BB96-461BD2724F53}"/>
              </a:ext>
            </a:extLst>
          </p:cNvPr>
          <p:cNvCxnSpPr>
            <a:cxnSpLocks/>
            <a:stCxn id="6" idx="3"/>
          </p:cNvCxnSpPr>
          <p:nvPr/>
        </p:nvCxnSpPr>
        <p:spPr>
          <a:xfrm>
            <a:off x="10650013" y="4103446"/>
            <a:ext cx="107117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464E92F1-1146-44A3-9721-0164EAA2D202}"/>
              </a:ext>
            </a:extLst>
          </p:cNvPr>
          <p:cNvSpPr txBox="1"/>
          <p:nvPr/>
        </p:nvSpPr>
        <p:spPr>
          <a:xfrm>
            <a:off x="10768687" y="3756527"/>
            <a:ext cx="800989" cy="406393"/>
          </a:xfrm>
          <a:prstGeom prst="rect">
            <a:avLst/>
          </a:prstGeom>
          <a:noFill/>
        </p:spPr>
        <p:txBody>
          <a:bodyPr wrap="none" rtlCol="0">
            <a:spAutoFit/>
          </a:bodyPr>
          <a:lstStyle/>
          <a:p>
            <a:r>
              <a:rPr lang="en-AU" dirty="0"/>
              <a:t>death</a:t>
            </a:r>
          </a:p>
        </p:txBody>
      </p:sp>
      <p:cxnSp>
        <p:nvCxnSpPr>
          <p:cNvPr id="34" name="Straight Arrow Connector 33">
            <a:extLst>
              <a:ext uri="{FF2B5EF4-FFF2-40B4-BE49-F238E27FC236}">
                <a16:creationId xmlns:a16="http://schemas.microsoft.com/office/drawing/2014/main" id="{FE4C6BB5-4FF8-4549-B289-B19864531D1B}"/>
              </a:ext>
            </a:extLst>
          </p:cNvPr>
          <p:cNvCxnSpPr>
            <a:cxnSpLocks/>
            <a:stCxn id="4" idx="1"/>
          </p:cNvCxnSpPr>
          <p:nvPr/>
        </p:nvCxnSpPr>
        <p:spPr>
          <a:xfrm flipH="1" flipV="1">
            <a:off x="5647533" y="2355162"/>
            <a:ext cx="968195"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65F485-E470-4CF6-BDD8-C1EF16F80475}"/>
              </a:ext>
            </a:extLst>
          </p:cNvPr>
          <p:cNvCxnSpPr>
            <a:cxnSpLocks/>
            <a:stCxn id="7" idx="1"/>
          </p:cNvCxnSpPr>
          <p:nvPr/>
        </p:nvCxnSpPr>
        <p:spPr>
          <a:xfrm flipH="1">
            <a:off x="5647531" y="4103446"/>
            <a:ext cx="96819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AD39644-BF9A-430D-B42E-153AAD881664}"/>
              </a:ext>
            </a:extLst>
          </p:cNvPr>
          <p:cNvSpPr txBox="1"/>
          <p:nvPr/>
        </p:nvSpPr>
        <p:spPr>
          <a:xfrm>
            <a:off x="5767042" y="3756527"/>
            <a:ext cx="800989" cy="406393"/>
          </a:xfrm>
          <a:prstGeom prst="rect">
            <a:avLst/>
          </a:prstGeom>
          <a:noFill/>
        </p:spPr>
        <p:txBody>
          <a:bodyPr wrap="none" rtlCol="0">
            <a:spAutoFit/>
          </a:bodyPr>
          <a:lstStyle/>
          <a:p>
            <a:r>
              <a:rPr lang="en-AU" dirty="0"/>
              <a:t>death</a:t>
            </a:r>
          </a:p>
        </p:txBody>
      </p:sp>
      <p:sp>
        <p:nvSpPr>
          <p:cNvPr id="42" name="TextBox 41">
            <a:extLst>
              <a:ext uri="{FF2B5EF4-FFF2-40B4-BE49-F238E27FC236}">
                <a16:creationId xmlns:a16="http://schemas.microsoft.com/office/drawing/2014/main" id="{2C145C04-CF89-4E40-B196-9C17F050A5B6}"/>
              </a:ext>
            </a:extLst>
          </p:cNvPr>
          <p:cNvSpPr txBox="1"/>
          <p:nvPr/>
        </p:nvSpPr>
        <p:spPr>
          <a:xfrm>
            <a:off x="5769021" y="2042703"/>
            <a:ext cx="800989" cy="406393"/>
          </a:xfrm>
          <a:prstGeom prst="rect">
            <a:avLst/>
          </a:prstGeom>
          <a:noFill/>
        </p:spPr>
        <p:txBody>
          <a:bodyPr wrap="none" rtlCol="0">
            <a:spAutoFit/>
          </a:bodyPr>
          <a:lstStyle/>
          <a:p>
            <a:r>
              <a:rPr lang="en-AU" dirty="0"/>
              <a:t>death</a:t>
            </a:r>
          </a:p>
        </p:txBody>
      </p:sp>
      <p:sp>
        <p:nvSpPr>
          <p:cNvPr id="43" name="TextBox 42">
            <a:extLst>
              <a:ext uri="{FF2B5EF4-FFF2-40B4-BE49-F238E27FC236}">
                <a16:creationId xmlns:a16="http://schemas.microsoft.com/office/drawing/2014/main" id="{378D082B-958F-413C-B13A-E3EB8419FBCB}"/>
              </a:ext>
            </a:extLst>
          </p:cNvPr>
          <p:cNvSpPr txBox="1"/>
          <p:nvPr/>
        </p:nvSpPr>
        <p:spPr>
          <a:xfrm>
            <a:off x="1323189" y="274647"/>
            <a:ext cx="4061174" cy="7001660"/>
          </a:xfrm>
          <a:prstGeom prst="rect">
            <a:avLst/>
          </a:prstGeom>
          <a:noFill/>
        </p:spPr>
        <p:txBody>
          <a:bodyPr wrap="square" rtlCol="0">
            <a:spAutoFit/>
          </a:bodyPr>
          <a:lstStyle/>
          <a:p>
            <a:r>
              <a:rPr lang="en-AU" dirty="0"/>
              <a:t>Disaggregation tests</a:t>
            </a:r>
          </a:p>
          <a:p>
            <a:endParaRPr lang="en-AU" dirty="0"/>
          </a:p>
          <a:p>
            <a:pPr marL="285760" indent="-285760">
              <a:buFont typeface="Arial" panose="020B0604020202020204" pitchFamily="34" charset="0"/>
              <a:buChar char="•"/>
            </a:pPr>
            <a:r>
              <a:rPr lang="en-AU" dirty="0"/>
              <a:t>Different units and with/without programs for </a:t>
            </a:r>
            <a:r>
              <a:rPr lang="en-AU" dirty="0" err="1"/>
              <a:t>tx</a:t>
            </a:r>
            <a:endParaRPr lang="en-AU" dirty="0"/>
          </a:p>
          <a:p>
            <a:pPr marL="285760" indent="-285760">
              <a:buFont typeface="Arial" panose="020B0604020202020204" pitchFamily="34" charset="0"/>
              <a:buChar char="•"/>
            </a:pPr>
            <a:r>
              <a:rPr lang="en-AU" dirty="0"/>
              <a:t>Disaggregate </a:t>
            </a:r>
            <a:r>
              <a:rPr lang="en-AU" dirty="0" err="1"/>
              <a:t>tx</a:t>
            </a:r>
            <a:r>
              <a:rPr lang="en-AU" dirty="0"/>
              <a:t> and death going out of `vac`</a:t>
            </a:r>
          </a:p>
          <a:p>
            <a:pPr marL="285760" indent="-285760">
              <a:buFont typeface="Arial" panose="020B0604020202020204" pitchFamily="34" charset="0"/>
              <a:buChar char="•"/>
            </a:pPr>
            <a:endParaRPr lang="en-AU" dirty="0"/>
          </a:p>
          <a:p>
            <a:pPr marL="285760" indent="-285760">
              <a:buFont typeface="Arial" panose="020B0604020202020204" pitchFamily="34" charset="0"/>
              <a:buChar char="•"/>
            </a:pPr>
            <a:r>
              <a:rPr lang="en-AU" dirty="0"/>
              <a:t>Do we disaggregate </a:t>
            </a:r>
            <a:r>
              <a:rPr lang="en-AU" dirty="0" err="1"/>
              <a:t>tx</a:t>
            </a:r>
            <a:r>
              <a:rPr lang="en-AU" dirty="0"/>
              <a:t> based on 200:100 or 200:90 (10 year protection, 1 year timestep, uniform distribution)?</a:t>
            </a:r>
          </a:p>
          <a:p>
            <a:pPr marL="285760" indent="-285760">
              <a:buFont typeface="Arial" panose="020B0604020202020204" pitchFamily="34" charset="0"/>
              <a:buChar char="•"/>
            </a:pPr>
            <a:r>
              <a:rPr lang="en-AU" dirty="0"/>
              <a:t>We disaggregate based on the 100, that way it doesn’t change with timestep</a:t>
            </a:r>
          </a:p>
          <a:p>
            <a:pPr marL="285760" indent="-285760">
              <a:buFont typeface="Arial" panose="020B0604020202020204" pitchFamily="34" charset="0"/>
              <a:buChar char="•"/>
            </a:pPr>
            <a:r>
              <a:rPr lang="en-AU" dirty="0"/>
              <a:t>The number of people blocked from transitioning MAY change, but it’s the same situation if the death outflow was very high i.e. in general we might expect that a number parameter doesn’t yield the same number of transitions</a:t>
            </a:r>
          </a:p>
          <a:p>
            <a:pPr marL="285760" indent="-285760">
              <a:buFont typeface="Arial" panose="020B0604020202020204" pitchFamily="34" charset="0"/>
              <a:buChar char="•"/>
            </a:pPr>
            <a:endParaRPr lang="en-AU" dirty="0"/>
          </a:p>
        </p:txBody>
      </p:sp>
    </p:spTree>
    <p:extLst>
      <p:ext uri="{BB962C8B-B14F-4D97-AF65-F5344CB8AC3E}">
        <p14:creationId xmlns:p14="http://schemas.microsoft.com/office/powerpoint/2010/main" val="30825283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2E2B452-2E79-437A-8895-605B54795E4A}"/>
              </a:ext>
            </a:extLst>
          </p:cNvPr>
          <p:cNvSpPr/>
          <p:nvPr/>
        </p:nvSpPr>
        <p:spPr>
          <a:xfrm>
            <a:off x="2267801"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a:t>
            </a:r>
          </a:p>
        </p:txBody>
      </p:sp>
      <p:sp>
        <p:nvSpPr>
          <p:cNvPr id="5" name="Rectangle 4">
            <a:extLst>
              <a:ext uri="{FF2B5EF4-FFF2-40B4-BE49-F238E27FC236}">
                <a16:creationId xmlns:a16="http://schemas.microsoft.com/office/drawing/2014/main" id="{7044A8CE-E4EE-4AA0-870E-ABC7EFF1F432}"/>
              </a:ext>
            </a:extLst>
          </p:cNvPr>
          <p:cNvSpPr/>
          <p:nvPr/>
        </p:nvSpPr>
        <p:spPr>
          <a:xfrm>
            <a:off x="1253837"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7" name="Oval 6">
            <a:extLst>
              <a:ext uri="{FF2B5EF4-FFF2-40B4-BE49-F238E27FC236}">
                <a16:creationId xmlns:a16="http://schemas.microsoft.com/office/drawing/2014/main" id="{BD0D689C-3E9D-40AD-8B47-452CD4DF5995}"/>
              </a:ext>
            </a:extLst>
          </p:cNvPr>
          <p:cNvSpPr/>
          <p:nvPr/>
        </p:nvSpPr>
        <p:spPr>
          <a:xfrm>
            <a:off x="2634062" y="3439580"/>
            <a:ext cx="647700" cy="647700"/>
          </a:xfrm>
          <a:prstGeom prst="ellipse">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9" name="Straight Arrow Connector 8">
            <a:extLst>
              <a:ext uri="{FF2B5EF4-FFF2-40B4-BE49-F238E27FC236}">
                <a16:creationId xmlns:a16="http://schemas.microsoft.com/office/drawing/2014/main" id="{CFA3004C-A8CB-4505-9C74-8735BD021DE9}"/>
              </a:ext>
            </a:extLst>
          </p:cNvPr>
          <p:cNvCxnSpPr>
            <a:cxnSpLocks/>
            <a:stCxn id="4" idx="2"/>
            <a:endCxn id="7" idx="0"/>
          </p:cNvCxnSpPr>
          <p:nvPr/>
        </p:nvCxnSpPr>
        <p:spPr>
          <a:xfrm flipH="1">
            <a:off x="2957914" y="2895613"/>
            <a:ext cx="1" cy="54396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0572783-AF74-4647-AA52-5AF35CB19AF2}"/>
              </a:ext>
            </a:extLst>
          </p:cNvPr>
          <p:cNvCxnSpPr>
            <a:cxnSpLocks/>
            <a:stCxn id="7" idx="3"/>
            <a:endCxn id="5" idx="0"/>
          </p:cNvCxnSpPr>
          <p:nvPr/>
        </p:nvCxnSpPr>
        <p:spPr>
          <a:xfrm flipH="1">
            <a:off x="1943950" y="3992428"/>
            <a:ext cx="784966" cy="63882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1519E4B-5810-4AAE-8E03-02E4F86C7587}"/>
              </a:ext>
            </a:extLst>
          </p:cNvPr>
          <p:cNvSpPr txBox="1"/>
          <p:nvPr/>
        </p:nvSpPr>
        <p:spPr>
          <a:xfrm>
            <a:off x="781450" y="714617"/>
            <a:ext cx="4352924" cy="923330"/>
          </a:xfrm>
          <a:prstGeom prst="rect">
            <a:avLst/>
          </a:prstGeom>
          <a:noFill/>
        </p:spPr>
        <p:txBody>
          <a:bodyPr wrap="square" rtlCol="0">
            <a:spAutoFit/>
          </a:bodyPr>
          <a:lstStyle/>
          <a:p>
            <a:pPr algn="ctr"/>
            <a:r>
              <a:rPr lang="en-AU" dirty="0"/>
              <a:t>Allowed, all downstream compartments are in the same duration group as the upstream compartment</a:t>
            </a:r>
          </a:p>
        </p:txBody>
      </p:sp>
      <p:sp>
        <p:nvSpPr>
          <p:cNvPr id="14" name="Rectangle 13">
            <a:extLst>
              <a:ext uri="{FF2B5EF4-FFF2-40B4-BE49-F238E27FC236}">
                <a16:creationId xmlns:a16="http://schemas.microsoft.com/office/drawing/2014/main" id="{C34B8372-CADF-4C0D-BCBD-709F674D2D3F}"/>
              </a:ext>
            </a:extLst>
          </p:cNvPr>
          <p:cNvSpPr/>
          <p:nvPr/>
        </p:nvSpPr>
        <p:spPr>
          <a:xfrm>
            <a:off x="3217605" y="4631096"/>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19" name="Straight Arrow Connector 18">
            <a:extLst>
              <a:ext uri="{FF2B5EF4-FFF2-40B4-BE49-F238E27FC236}">
                <a16:creationId xmlns:a16="http://schemas.microsoft.com/office/drawing/2014/main" id="{C99876E3-D20B-43B0-A925-89E91F8E8EA6}"/>
              </a:ext>
            </a:extLst>
          </p:cNvPr>
          <p:cNvCxnSpPr>
            <a:cxnSpLocks/>
            <a:stCxn id="7" idx="5"/>
            <a:endCxn id="14" idx="0"/>
          </p:cNvCxnSpPr>
          <p:nvPr/>
        </p:nvCxnSpPr>
        <p:spPr>
          <a:xfrm>
            <a:off x="3186909" y="3992428"/>
            <a:ext cx="720808" cy="63866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1423EB69-DB4C-48AA-AFB8-A7EEC8FAED6C}"/>
              </a:ext>
            </a:extLst>
          </p:cNvPr>
          <p:cNvSpPr/>
          <p:nvPr/>
        </p:nvSpPr>
        <p:spPr>
          <a:xfrm>
            <a:off x="6633593" y="1929453"/>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29" name="Rectangle 28">
            <a:extLst>
              <a:ext uri="{FF2B5EF4-FFF2-40B4-BE49-F238E27FC236}">
                <a16:creationId xmlns:a16="http://schemas.microsoft.com/office/drawing/2014/main" id="{BEE5DAB2-C8A2-449C-97E9-8B5AB5BD1696}"/>
              </a:ext>
            </a:extLst>
          </p:cNvPr>
          <p:cNvSpPr/>
          <p:nvPr/>
        </p:nvSpPr>
        <p:spPr>
          <a:xfrm>
            <a:off x="5619629" y="4631251"/>
            <a:ext cx="1380227" cy="966159"/>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30" name="Oval 29">
            <a:extLst>
              <a:ext uri="{FF2B5EF4-FFF2-40B4-BE49-F238E27FC236}">
                <a16:creationId xmlns:a16="http://schemas.microsoft.com/office/drawing/2014/main" id="{C3DFA588-C05E-4F73-8644-2659DA940D5F}"/>
              </a:ext>
            </a:extLst>
          </p:cNvPr>
          <p:cNvSpPr/>
          <p:nvPr/>
        </p:nvSpPr>
        <p:spPr>
          <a:xfrm>
            <a:off x="6999854"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31" name="Straight Arrow Connector 30">
            <a:extLst>
              <a:ext uri="{FF2B5EF4-FFF2-40B4-BE49-F238E27FC236}">
                <a16:creationId xmlns:a16="http://schemas.microsoft.com/office/drawing/2014/main" id="{423F63D0-4AB4-4B1C-92DE-A074DEF49486}"/>
              </a:ext>
            </a:extLst>
          </p:cNvPr>
          <p:cNvCxnSpPr>
            <a:cxnSpLocks/>
            <a:stCxn id="28" idx="2"/>
            <a:endCxn id="30" idx="0"/>
          </p:cNvCxnSpPr>
          <p:nvPr/>
        </p:nvCxnSpPr>
        <p:spPr>
          <a:xfrm flipH="1">
            <a:off x="7323706" y="2895613"/>
            <a:ext cx="1" cy="543969"/>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7231881-989C-4136-8868-A00F94EAE620}"/>
              </a:ext>
            </a:extLst>
          </p:cNvPr>
          <p:cNvCxnSpPr>
            <a:cxnSpLocks/>
            <a:stCxn id="30" idx="3"/>
            <a:endCxn id="29" idx="0"/>
          </p:cNvCxnSpPr>
          <p:nvPr/>
        </p:nvCxnSpPr>
        <p:spPr>
          <a:xfrm flipH="1">
            <a:off x="6309742"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1693B999-3C59-4EAC-A6EE-A9EE1F71D8F5}"/>
              </a:ext>
            </a:extLst>
          </p:cNvPr>
          <p:cNvSpPr/>
          <p:nvPr/>
        </p:nvSpPr>
        <p:spPr>
          <a:xfrm>
            <a:off x="7583397"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34" name="Straight Arrow Connector 33">
            <a:extLst>
              <a:ext uri="{FF2B5EF4-FFF2-40B4-BE49-F238E27FC236}">
                <a16:creationId xmlns:a16="http://schemas.microsoft.com/office/drawing/2014/main" id="{51802499-76C1-4669-96F1-4C7A04C93707}"/>
              </a:ext>
            </a:extLst>
          </p:cNvPr>
          <p:cNvCxnSpPr>
            <a:cxnSpLocks/>
            <a:stCxn id="30" idx="5"/>
            <a:endCxn id="33" idx="0"/>
          </p:cNvCxnSpPr>
          <p:nvPr/>
        </p:nvCxnSpPr>
        <p:spPr>
          <a:xfrm>
            <a:off x="7552701"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4790E0A8-117B-486E-8739-15A5554E8DB0}"/>
              </a:ext>
            </a:extLst>
          </p:cNvPr>
          <p:cNvSpPr txBox="1"/>
          <p:nvPr/>
        </p:nvSpPr>
        <p:spPr>
          <a:xfrm>
            <a:off x="5876363" y="853117"/>
            <a:ext cx="7902233" cy="646331"/>
          </a:xfrm>
          <a:prstGeom prst="rect">
            <a:avLst/>
          </a:prstGeom>
          <a:noFill/>
        </p:spPr>
        <p:txBody>
          <a:bodyPr wrap="square" rtlCol="0">
            <a:spAutoFit/>
          </a:bodyPr>
          <a:lstStyle/>
          <a:p>
            <a:pPr algn="ctr"/>
            <a:r>
              <a:rPr lang="en-AU" dirty="0"/>
              <a:t>Allowed, the downstream compartments are either untimed or are in different duration groups</a:t>
            </a:r>
          </a:p>
        </p:txBody>
      </p:sp>
      <p:sp>
        <p:nvSpPr>
          <p:cNvPr id="46" name="Rectangle 45">
            <a:extLst>
              <a:ext uri="{FF2B5EF4-FFF2-40B4-BE49-F238E27FC236}">
                <a16:creationId xmlns:a16="http://schemas.microsoft.com/office/drawing/2014/main" id="{8E58E735-6278-4FA3-9F18-AC9985FA252A}"/>
              </a:ext>
            </a:extLst>
          </p:cNvPr>
          <p:cNvSpPr/>
          <p:nvPr/>
        </p:nvSpPr>
        <p:spPr>
          <a:xfrm>
            <a:off x="10999386" y="1929453"/>
            <a:ext cx="1380227" cy="966159"/>
          </a:xfrm>
          <a:prstGeom prst="rect">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a:t>vac2</a:t>
            </a:r>
          </a:p>
        </p:txBody>
      </p:sp>
      <p:sp>
        <p:nvSpPr>
          <p:cNvPr id="47" name="Rectangle 46">
            <a:extLst>
              <a:ext uri="{FF2B5EF4-FFF2-40B4-BE49-F238E27FC236}">
                <a16:creationId xmlns:a16="http://schemas.microsoft.com/office/drawing/2014/main" id="{C94B3CA0-47F6-44F0-AAF8-2F8FB812610A}"/>
              </a:ext>
            </a:extLst>
          </p:cNvPr>
          <p:cNvSpPr/>
          <p:nvPr/>
        </p:nvSpPr>
        <p:spPr>
          <a:xfrm>
            <a:off x="9985422" y="4631251"/>
            <a:ext cx="1380227" cy="966159"/>
          </a:xfrm>
          <a:prstGeom prst="rect">
            <a:avLst/>
          </a:prstGeom>
          <a:solidFill>
            <a:srgbClr val="AC0000"/>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vacdxr</a:t>
            </a:r>
            <a:endParaRPr lang="en-AU" dirty="0"/>
          </a:p>
        </p:txBody>
      </p:sp>
      <p:sp>
        <p:nvSpPr>
          <p:cNvPr id="48" name="Oval 47">
            <a:extLst>
              <a:ext uri="{FF2B5EF4-FFF2-40B4-BE49-F238E27FC236}">
                <a16:creationId xmlns:a16="http://schemas.microsoft.com/office/drawing/2014/main" id="{945A17C8-51D5-476B-AE7F-ADB88B0E71E7}"/>
              </a:ext>
            </a:extLst>
          </p:cNvPr>
          <p:cNvSpPr/>
          <p:nvPr/>
        </p:nvSpPr>
        <p:spPr>
          <a:xfrm>
            <a:off x="11365647" y="3439580"/>
            <a:ext cx="647700" cy="647700"/>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AU"/>
          </a:p>
        </p:txBody>
      </p:sp>
      <p:cxnSp>
        <p:nvCxnSpPr>
          <p:cNvPr id="49" name="Straight Arrow Connector 48">
            <a:extLst>
              <a:ext uri="{FF2B5EF4-FFF2-40B4-BE49-F238E27FC236}">
                <a16:creationId xmlns:a16="http://schemas.microsoft.com/office/drawing/2014/main" id="{988B508F-7491-4F7C-9E7B-83C5E172BCF7}"/>
              </a:ext>
            </a:extLst>
          </p:cNvPr>
          <p:cNvCxnSpPr>
            <a:cxnSpLocks/>
            <a:stCxn id="46" idx="2"/>
            <a:endCxn id="48" idx="0"/>
          </p:cNvCxnSpPr>
          <p:nvPr/>
        </p:nvCxnSpPr>
        <p:spPr>
          <a:xfrm flipH="1">
            <a:off x="11689499" y="2895613"/>
            <a:ext cx="1" cy="543969"/>
          </a:xfrm>
          <a:prstGeom prst="straightConnector1">
            <a:avLst/>
          </a:prstGeom>
          <a:ln>
            <a:solidFill>
              <a:schemeClr val="accent1"/>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DAD8587-1476-4400-BE48-3F8D6C8BB108}"/>
              </a:ext>
            </a:extLst>
          </p:cNvPr>
          <p:cNvCxnSpPr>
            <a:cxnSpLocks/>
            <a:stCxn id="48" idx="3"/>
            <a:endCxn id="47" idx="0"/>
          </p:cNvCxnSpPr>
          <p:nvPr/>
        </p:nvCxnSpPr>
        <p:spPr>
          <a:xfrm flipH="1">
            <a:off x="10675535" y="3992428"/>
            <a:ext cx="784966" cy="638823"/>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DAF55D8B-B134-492F-B3DE-BF7A0A7E6634}"/>
              </a:ext>
            </a:extLst>
          </p:cNvPr>
          <p:cNvSpPr/>
          <p:nvPr/>
        </p:nvSpPr>
        <p:spPr>
          <a:xfrm>
            <a:off x="11949190" y="4631096"/>
            <a:ext cx="1380227" cy="96615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AU" dirty="0" err="1"/>
              <a:t>dxr</a:t>
            </a:r>
            <a:endParaRPr lang="en-AU" dirty="0"/>
          </a:p>
        </p:txBody>
      </p:sp>
      <p:cxnSp>
        <p:nvCxnSpPr>
          <p:cNvPr id="52" name="Straight Arrow Connector 51">
            <a:extLst>
              <a:ext uri="{FF2B5EF4-FFF2-40B4-BE49-F238E27FC236}">
                <a16:creationId xmlns:a16="http://schemas.microsoft.com/office/drawing/2014/main" id="{B8C584F8-6ACB-4FFD-96FA-D1C68A1DE0DD}"/>
              </a:ext>
            </a:extLst>
          </p:cNvPr>
          <p:cNvCxnSpPr>
            <a:cxnSpLocks/>
            <a:stCxn id="48" idx="5"/>
            <a:endCxn id="51" idx="0"/>
          </p:cNvCxnSpPr>
          <p:nvPr/>
        </p:nvCxnSpPr>
        <p:spPr>
          <a:xfrm>
            <a:off x="11918494" y="3992428"/>
            <a:ext cx="720808" cy="6386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0F2F047F-EB60-40C2-AEC0-6939AFB5A71E}"/>
              </a:ext>
            </a:extLst>
          </p:cNvPr>
          <p:cNvSpPr txBox="1"/>
          <p:nvPr/>
        </p:nvSpPr>
        <p:spPr>
          <a:xfrm>
            <a:off x="781452" y="5790785"/>
            <a:ext cx="4352924" cy="1200329"/>
          </a:xfrm>
          <a:prstGeom prst="rect">
            <a:avLst/>
          </a:prstGeom>
          <a:noFill/>
        </p:spPr>
        <p:txBody>
          <a:bodyPr wrap="square" rtlCol="0">
            <a:spAutoFit/>
          </a:bodyPr>
          <a:lstStyle/>
          <a:p>
            <a:pPr algn="ctr"/>
            <a:r>
              <a:rPr lang="en-AU" dirty="0"/>
              <a:t>Note – the red junction symbol indicates that the junction ‘belongs’ to the duration group, and all inflow/outflow links are </a:t>
            </a:r>
            <a:r>
              <a:rPr lang="en-AU" dirty="0" err="1"/>
              <a:t>TimedLinks</a:t>
            </a:r>
            <a:r>
              <a:rPr lang="en-AU" dirty="0"/>
              <a:t> within the duration group</a:t>
            </a:r>
          </a:p>
        </p:txBody>
      </p:sp>
    </p:spTree>
    <p:extLst>
      <p:ext uri="{BB962C8B-B14F-4D97-AF65-F5344CB8AC3E}">
        <p14:creationId xmlns:p14="http://schemas.microsoft.com/office/powerpoint/2010/main" val="87228243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5265</TotalTime>
  <Words>1861</Words>
  <Application>Microsoft Office PowerPoint</Application>
  <PresentationFormat>Custom</PresentationFormat>
  <Paragraphs>306</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Architecture</vt:lpstr>
      <vt:lpstr>PowerPoint Presentation</vt:lpstr>
      <vt:lpstr>PowerPoint Presentation</vt:lpstr>
      <vt:lpstr>PowerPoint Presentation</vt:lpstr>
      <vt:lpstr>Timestep operations</vt:lpstr>
      <vt:lpstr>Junction operations</vt:lpstr>
      <vt:lpstr>Junction operations</vt:lpstr>
      <vt:lpstr>PowerPoint Presentation</vt:lpstr>
      <vt:lpstr>PowerPoint Presentation</vt:lpstr>
      <vt:lpstr>PowerPoint Presentation</vt:lpstr>
      <vt:lpstr>Junction rules</vt:lpstr>
      <vt:lpstr>Junction checks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Junction flush logic</vt:lpstr>
      <vt:lpstr>Junction operations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Romesh Abeysuriya</dc:creator>
  <cp:lastModifiedBy>Romesh Abeysuriya</cp:lastModifiedBy>
  <cp:revision>103</cp:revision>
  <dcterms:created xsi:type="dcterms:W3CDTF">2019-07-10T01:02:40Z</dcterms:created>
  <dcterms:modified xsi:type="dcterms:W3CDTF">2019-07-22T15:33:48Z</dcterms:modified>
</cp:coreProperties>
</file>