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1" r:id="rId5"/>
    <p:sldId id="258" r:id="rId6"/>
    <p:sldId id="261" r:id="rId7"/>
    <p:sldId id="269" r:id="rId8"/>
    <p:sldId id="270" r:id="rId9"/>
    <p:sldId id="263" r:id="rId10"/>
    <p:sldId id="266" r:id="rId11"/>
    <p:sldId id="262" r:id="rId12"/>
    <p:sldId id="267" r:id="rId13"/>
    <p:sldId id="268" r:id="rId14"/>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FD9"/>
    <a:srgbClr val="AC0000"/>
    <a:srgbClr val="FF6565"/>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50" d="100"/>
          <a:sy n="50" d="100"/>
        </p:scale>
        <p:origin x="5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2"/>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6"/>
            <a:ext cx="10800160"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15/07/2019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55561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15/07/2019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4217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7"/>
            <a:ext cx="3105046"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383297"/>
            <a:ext cx="9135135" cy="61010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15/07/2019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1845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15/07/2019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0538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4"/>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5"/>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EC96B-3D5D-478E-A96B-973AFE046E1D}" type="datetimeFigureOut">
              <a:rPr lang="en-AU" smtClean="0"/>
              <a:t>15/07/2019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61987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EC96B-3D5D-478E-A96B-973AFE046E1D}" type="datetimeFigureOut">
              <a:rPr lang="en-AU" smtClean="0"/>
              <a:t>15/07/2019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552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764832"/>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4" name="Content Placeholder 3"/>
          <p:cNvSpPr>
            <a:spLocks noGrp="1"/>
          </p:cNvSpPr>
          <p:nvPr>
            <p:ph sz="half" idx="2"/>
          </p:nvPr>
        </p:nvSpPr>
        <p:spPr>
          <a:xfrm>
            <a:off x="991891" y="2629749"/>
            <a:ext cx="6091965"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2"/>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6" name="Content Placeholder 5"/>
          <p:cNvSpPr>
            <a:spLocks noGrp="1"/>
          </p:cNvSpPr>
          <p:nvPr>
            <p:ph sz="quarter" idx="4"/>
          </p:nvPr>
        </p:nvSpPr>
        <p:spPr>
          <a:xfrm>
            <a:off x="7290108" y="2629749"/>
            <a:ext cx="6121966"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EC96B-3D5D-478E-A96B-973AFE046E1D}" type="datetimeFigureOut">
              <a:rPr lang="en-AU" smtClean="0"/>
              <a:t>15/07/2019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409539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EC96B-3D5D-478E-A96B-973AFE046E1D}" type="datetimeFigureOut">
              <a:rPr lang="en-AU" smtClean="0"/>
              <a:t>15/07/2019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94086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EC96B-3D5D-478E-A96B-973AFE046E1D}" type="datetimeFigureOut">
              <a:rPr lang="en-AU" smtClean="0"/>
              <a:t>15/07/2019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13600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15/07/2019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9957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15/07/2019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2205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4"/>
            <a:ext cx="12420184" cy="45678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74EEC96B-3D5D-478E-A96B-973AFE046E1D}" type="datetimeFigureOut">
              <a:rPr lang="en-AU" smtClean="0"/>
              <a:t>15/07/2019</a:t>
            </a:fld>
            <a:endParaRPr lang="en-AU"/>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30A55A52-3C75-4F43-A1B0-A1D7F9C22557}" type="slidenum">
              <a:rPr lang="en-AU" smtClean="0"/>
              <a:t>‹#›</a:t>
            </a:fld>
            <a:endParaRPr lang="en-AU"/>
          </a:p>
        </p:txBody>
      </p:sp>
    </p:spTree>
    <p:extLst>
      <p:ext uri="{BB962C8B-B14F-4D97-AF65-F5344CB8AC3E}">
        <p14:creationId xmlns:p14="http://schemas.microsoft.com/office/powerpoint/2010/main" val="2170927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57BB3A-31EB-4049-8DCF-60E8A52BF467}"/>
              </a:ext>
            </a:extLst>
          </p:cNvPr>
          <p:cNvSpPr/>
          <p:nvPr/>
        </p:nvSpPr>
        <p:spPr>
          <a:xfrm>
            <a:off x="6615728" y="1872082"/>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a:p>
            <a:pPr algn="ctr"/>
            <a:r>
              <a:rPr lang="en-AU" dirty="0"/>
              <a:t>200</a:t>
            </a:r>
          </a:p>
        </p:txBody>
      </p:sp>
      <p:sp>
        <p:nvSpPr>
          <p:cNvPr id="5" name="Rectangle 4">
            <a:extLst>
              <a:ext uri="{FF2B5EF4-FFF2-40B4-BE49-F238E27FC236}">
                <a16:creationId xmlns:a16="http://schemas.microsoft.com/office/drawing/2014/main" id="{9555D9D5-5EC6-4B7F-BF03-8A8C924190CC}"/>
              </a:ext>
            </a:extLst>
          </p:cNvPr>
          <p:cNvSpPr/>
          <p:nvPr/>
        </p:nvSpPr>
        <p:spPr>
          <a:xfrm>
            <a:off x="9269788" y="187208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a:p>
            <a:pPr algn="ctr"/>
            <a:r>
              <a:rPr lang="en-AU" dirty="0"/>
              <a:t>100</a:t>
            </a:r>
          </a:p>
        </p:txBody>
      </p:sp>
      <p:sp>
        <p:nvSpPr>
          <p:cNvPr id="6" name="Rectangle 5">
            <a:extLst>
              <a:ext uri="{FF2B5EF4-FFF2-40B4-BE49-F238E27FC236}">
                <a16:creationId xmlns:a16="http://schemas.microsoft.com/office/drawing/2014/main" id="{D02FAB18-0860-43B2-9A7C-28692626FCE0}"/>
              </a:ext>
            </a:extLst>
          </p:cNvPr>
          <p:cNvSpPr/>
          <p:nvPr/>
        </p:nvSpPr>
        <p:spPr>
          <a:xfrm>
            <a:off x="9269788" y="3620367"/>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a:p>
            <a:pPr algn="ctr"/>
            <a:r>
              <a:rPr lang="en-AU" dirty="0"/>
              <a:t>0</a:t>
            </a:r>
          </a:p>
        </p:txBody>
      </p:sp>
      <p:sp>
        <p:nvSpPr>
          <p:cNvPr id="7" name="Rectangle 6">
            <a:extLst>
              <a:ext uri="{FF2B5EF4-FFF2-40B4-BE49-F238E27FC236}">
                <a16:creationId xmlns:a16="http://schemas.microsoft.com/office/drawing/2014/main" id="{3F10B6AE-A104-4A69-B4DF-0D075B84F44A}"/>
              </a:ext>
            </a:extLst>
          </p:cNvPr>
          <p:cNvSpPr/>
          <p:nvPr/>
        </p:nvSpPr>
        <p:spPr>
          <a:xfrm>
            <a:off x="6615727" y="3620367"/>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a:p>
            <a:pPr algn="ctr"/>
            <a:r>
              <a:rPr lang="en-AU" dirty="0"/>
              <a:t>0</a:t>
            </a:r>
          </a:p>
        </p:txBody>
      </p:sp>
      <p:cxnSp>
        <p:nvCxnSpPr>
          <p:cNvPr id="9" name="Straight Arrow Connector 8">
            <a:extLst>
              <a:ext uri="{FF2B5EF4-FFF2-40B4-BE49-F238E27FC236}">
                <a16:creationId xmlns:a16="http://schemas.microsoft.com/office/drawing/2014/main" id="{47C6E30E-B811-44C4-BF3A-7EA8A37A4CE5}"/>
              </a:ext>
            </a:extLst>
          </p:cNvPr>
          <p:cNvCxnSpPr>
            <a:stCxn id="4" idx="2"/>
            <a:endCxn id="7" idx="0"/>
          </p:cNvCxnSpPr>
          <p:nvPr/>
        </p:nvCxnSpPr>
        <p:spPr>
          <a:xfrm flipH="1">
            <a:off x="7305841" y="2838240"/>
            <a:ext cx="1" cy="78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3346ED-348B-4046-802E-FD4DE8EA7133}"/>
              </a:ext>
            </a:extLst>
          </p:cNvPr>
          <p:cNvCxnSpPr>
            <a:cxnSpLocks/>
            <a:stCxn id="5" idx="2"/>
            <a:endCxn id="6" idx="0"/>
          </p:cNvCxnSpPr>
          <p:nvPr/>
        </p:nvCxnSpPr>
        <p:spPr>
          <a:xfrm>
            <a:off x="9959900" y="2838241"/>
            <a:ext cx="0" cy="7821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37636B-DF96-4A2D-9037-0BE8A9684DE1}"/>
              </a:ext>
            </a:extLst>
          </p:cNvPr>
          <p:cNvCxnSpPr>
            <a:cxnSpLocks/>
            <a:stCxn id="5" idx="1"/>
            <a:endCxn id="4" idx="3"/>
          </p:cNvCxnSpPr>
          <p:nvPr/>
        </p:nvCxnSpPr>
        <p:spPr>
          <a:xfrm flipH="1">
            <a:off x="7995955" y="2355162"/>
            <a:ext cx="1273833" cy="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C20F8-926D-45CE-90B5-A3B10E448098}"/>
              </a:ext>
            </a:extLst>
          </p:cNvPr>
          <p:cNvCxnSpPr>
            <a:cxnSpLocks/>
            <a:stCxn id="6" idx="1"/>
            <a:endCxn id="7" idx="3"/>
          </p:cNvCxnSpPr>
          <p:nvPr/>
        </p:nvCxnSpPr>
        <p:spPr>
          <a:xfrm flipH="1">
            <a:off x="7995952" y="4103446"/>
            <a:ext cx="1273834"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DDA604-B2B8-45DB-ADB1-9CB6A7DAF3CB}"/>
              </a:ext>
            </a:extLst>
          </p:cNvPr>
          <p:cNvSpPr txBox="1"/>
          <p:nvPr/>
        </p:nvSpPr>
        <p:spPr>
          <a:xfrm>
            <a:off x="8378632" y="2042703"/>
            <a:ext cx="712054" cy="406393"/>
          </a:xfrm>
          <a:prstGeom prst="rect">
            <a:avLst/>
          </a:prstGeom>
          <a:noFill/>
        </p:spPr>
        <p:txBody>
          <a:bodyPr wrap="none" rtlCol="0">
            <a:spAutoFit/>
          </a:bodyPr>
          <a:lstStyle/>
          <a:p>
            <a:r>
              <a:rPr lang="en-AU" dirty="0"/>
              <a:t>(dur)</a:t>
            </a:r>
          </a:p>
        </p:txBody>
      </p:sp>
      <p:sp>
        <p:nvSpPr>
          <p:cNvPr id="20" name="TextBox 19">
            <a:extLst>
              <a:ext uri="{FF2B5EF4-FFF2-40B4-BE49-F238E27FC236}">
                <a16:creationId xmlns:a16="http://schemas.microsoft.com/office/drawing/2014/main" id="{85119C23-A297-43F8-AED1-2D00002BE35A}"/>
              </a:ext>
            </a:extLst>
          </p:cNvPr>
          <p:cNvSpPr txBox="1"/>
          <p:nvPr/>
        </p:nvSpPr>
        <p:spPr>
          <a:xfrm>
            <a:off x="8378631" y="3787476"/>
            <a:ext cx="712054" cy="406393"/>
          </a:xfrm>
          <a:prstGeom prst="rect">
            <a:avLst/>
          </a:prstGeom>
          <a:noFill/>
        </p:spPr>
        <p:txBody>
          <a:bodyPr wrap="none" rtlCol="0">
            <a:spAutoFit/>
          </a:bodyPr>
          <a:lstStyle/>
          <a:p>
            <a:r>
              <a:rPr lang="en-AU" dirty="0"/>
              <a:t>(dur)</a:t>
            </a:r>
          </a:p>
        </p:txBody>
      </p:sp>
      <p:sp>
        <p:nvSpPr>
          <p:cNvPr id="21" name="TextBox 20">
            <a:extLst>
              <a:ext uri="{FF2B5EF4-FFF2-40B4-BE49-F238E27FC236}">
                <a16:creationId xmlns:a16="http://schemas.microsoft.com/office/drawing/2014/main" id="{BD0195C6-291E-405D-B80F-D2B3720990F4}"/>
              </a:ext>
            </a:extLst>
          </p:cNvPr>
          <p:cNvSpPr txBox="1"/>
          <p:nvPr/>
        </p:nvSpPr>
        <p:spPr>
          <a:xfrm>
            <a:off x="9919397" y="3044637"/>
            <a:ext cx="386644" cy="406393"/>
          </a:xfrm>
          <a:prstGeom prst="rect">
            <a:avLst/>
          </a:prstGeom>
          <a:noFill/>
        </p:spPr>
        <p:txBody>
          <a:bodyPr wrap="none" rtlCol="0">
            <a:spAutoFit/>
          </a:bodyPr>
          <a:lstStyle/>
          <a:p>
            <a:r>
              <a:rPr lang="en-AU" dirty="0" err="1">
                <a:solidFill>
                  <a:srgbClr val="FF0000"/>
                </a:solidFill>
              </a:rPr>
              <a:t>tx</a:t>
            </a:r>
            <a:endParaRPr lang="en-AU" dirty="0">
              <a:solidFill>
                <a:srgbClr val="FF0000"/>
              </a:solidFill>
            </a:endParaRPr>
          </a:p>
        </p:txBody>
      </p:sp>
      <p:sp>
        <p:nvSpPr>
          <p:cNvPr id="22" name="TextBox 21">
            <a:extLst>
              <a:ext uri="{FF2B5EF4-FFF2-40B4-BE49-F238E27FC236}">
                <a16:creationId xmlns:a16="http://schemas.microsoft.com/office/drawing/2014/main" id="{6274005B-7A88-45A0-B988-9500E7591F31}"/>
              </a:ext>
            </a:extLst>
          </p:cNvPr>
          <p:cNvSpPr txBox="1"/>
          <p:nvPr/>
        </p:nvSpPr>
        <p:spPr>
          <a:xfrm>
            <a:off x="7300221" y="3044637"/>
            <a:ext cx="386644" cy="406393"/>
          </a:xfrm>
          <a:prstGeom prst="rect">
            <a:avLst/>
          </a:prstGeom>
          <a:noFill/>
        </p:spPr>
        <p:txBody>
          <a:bodyPr wrap="none" rtlCol="0">
            <a:spAutoFit/>
          </a:bodyPr>
          <a:lstStyle/>
          <a:p>
            <a:r>
              <a:rPr lang="en-AU" dirty="0" err="1"/>
              <a:t>tx</a:t>
            </a:r>
            <a:endParaRPr lang="en-AU" dirty="0"/>
          </a:p>
        </p:txBody>
      </p:sp>
      <p:cxnSp>
        <p:nvCxnSpPr>
          <p:cNvPr id="27" name="Straight Arrow Connector 26">
            <a:extLst>
              <a:ext uri="{FF2B5EF4-FFF2-40B4-BE49-F238E27FC236}">
                <a16:creationId xmlns:a16="http://schemas.microsoft.com/office/drawing/2014/main" id="{2856F371-DB53-4E60-AD8F-87163863B061}"/>
              </a:ext>
            </a:extLst>
          </p:cNvPr>
          <p:cNvCxnSpPr>
            <a:cxnSpLocks/>
            <a:stCxn id="5" idx="3"/>
          </p:cNvCxnSpPr>
          <p:nvPr/>
        </p:nvCxnSpPr>
        <p:spPr>
          <a:xfrm>
            <a:off x="10650013" y="2355160"/>
            <a:ext cx="1055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760FB8-BCAF-4EF6-942A-FAC428C2057E}"/>
              </a:ext>
            </a:extLst>
          </p:cNvPr>
          <p:cNvSpPr txBox="1"/>
          <p:nvPr/>
        </p:nvSpPr>
        <p:spPr>
          <a:xfrm>
            <a:off x="10813137" y="2008242"/>
            <a:ext cx="800989" cy="406393"/>
          </a:xfrm>
          <a:prstGeom prst="rect">
            <a:avLst/>
          </a:prstGeom>
          <a:noFill/>
        </p:spPr>
        <p:txBody>
          <a:bodyPr wrap="none" rtlCol="0">
            <a:spAutoFit/>
          </a:bodyPr>
          <a:lstStyle/>
          <a:p>
            <a:r>
              <a:rPr lang="en-AU" dirty="0"/>
              <a:t>death</a:t>
            </a:r>
          </a:p>
        </p:txBody>
      </p:sp>
      <p:cxnSp>
        <p:nvCxnSpPr>
          <p:cNvPr id="31" name="Straight Arrow Connector 30">
            <a:extLst>
              <a:ext uri="{FF2B5EF4-FFF2-40B4-BE49-F238E27FC236}">
                <a16:creationId xmlns:a16="http://schemas.microsoft.com/office/drawing/2014/main" id="{7C5BCCBD-138A-45B4-BB96-461BD2724F53}"/>
              </a:ext>
            </a:extLst>
          </p:cNvPr>
          <p:cNvCxnSpPr>
            <a:cxnSpLocks/>
            <a:stCxn id="6" idx="3"/>
          </p:cNvCxnSpPr>
          <p:nvPr/>
        </p:nvCxnSpPr>
        <p:spPr>
          <a:xfrm>
            <a:off x="10650013" y="4103446"/>
            <a:ext cx="107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4E92F1-1146-44A3-9721-0164EAA2D202}"/>
              </a:ext>
            </a:extLst>
          </p:cNvPr>
          <p:cNvSpPr txBox="1"/>
          <p:nvPr/>
        </p:nvSpPr>
        <p:spPr>
          <a:xfrm>
            <a:off x="10768687" y="3756527"/>
            <a:ext cx="800989" cy="406393"/>
          </a:xfrm>
          <a:prstGeom prst="rect">
            <a:avLst/>
          </a:prstGeom>
          <a:noFill/>
        </p:spPr>
        <p:txBody>
          <a:bodyPr wrap="none" rtlCol="0">
            <a:spAutoFit/>
          </a:bodyPr>
          <a:lstStyle/>
          <a:p>
            <a:r>
              <a:rPr lang="en-AU" dirty="0"/>
              <a:t>death</a:t>
            </a:r>
          </a:p>
        </p:txBody>
      </p:sp>
      <p:cxnSp>
        <p:nvCxnSpPr>
          <p:cNvPr id="34" name="Straight Arrow Connector 33">
            <a:extLst>
              <a:ext uri="{FF2B5EF4-FFF2-40B4-BE49-F238E27FC236}">
                <a16:creationId xmlns:a16="http://schemas.microsoft.com/office/drawing/2014/main" id="{FE4C6BB5-4FF8-4549-B289-B19864531D1B}"/>
              </a:ext>
            </a:extLst>
          </p:cNvPr>
          <p:cNvCxnSpPr>
            <a:cxnSpLocks/>
            <a:stCxn id="4" idx="1"/>
          </p:cNvCxnSpPr>
          <p:nvPr/>
        </p:nvCxnSpPr>
        <p:spPr>
          <a:xfrm flipH="1" flipV="1">
            <a:off x="5647533" y="2355162"/>
            <a:ext cx="9681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65F485-E470-4CF6-BDD8-C1EF16F80475}"/>
              </a:ext>
            </a:extLst>
          </p:cNvPr>
          <p:cNvCxnSpPr>
            <a:cxnSpLocks/>
            <a:stCxn id="7" idx="1"/>
          </p:cNvCxnSpPr>
          <p:nvPr/>
        </p:nvCxnSpPr>
        <p:spPr>
          <a:xfrm flipH="1">
            <a:off x="5647531" y="4103446"/>
            <a:ext cx="968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D39644-BF9A-430D-B42E-153AAD881664}"/>
              </a:ext>
            </a:extLst>
          </p:cNvPr>
          <p:cNvSpPr txBox="1"/>
          <p:nvPr/>
        </p:nvSpPr>
        <p:spPr>
          <a:xfrm>
            <a:off x="5767042" y="3756527"/>
            <a:ext cx="800989" cy="406393"/>
          </a:xfrm>
          <a:prstGeom prst="rect">
            <a:avLst/>
          </a:prstGeom>
          <a:noFill/>
        </p:spPr>
        <p:txBody>
          <a:bodyPr wrap="none" rtlCol="0">
            <a:spAutoFit/>
          </a:bodyPr>
          <a:lstStyle/>
          <a:p>
            <a:r>
              <a:rPr lang="en-AU" dirty="0"/>
              <a:t>death</a:t>
            </a:r>
          </a:p>
        </p:txBody>
      </p:sp>
      <p:sp>
        <p:nvSpPr>
          <p:cNvPr id="42" name="TextBox 41">
            <a:extLst>
              <a:ext uri="{FF2B5EF4-FFF2-40B4-BE49-F238E27FC236}">
                <a16:creationId xmlns:a16="http://schemas.microsoft.com/office/drawing/2014/main" id="{2C145C04-CF89-4E40-B196-9C17F050A5B6}"/>
              </a:ext>
            </a:extLst>
          </p:cNvPr>
          <p:cNvSpPr txBox="1"/>
          <p:nvPr/>
        </p:nvSpPr>
        <p:spPr>
          <a:xfrm>
            <a:off x="5769021" y="2042703"/>
            <a:ext cx="800989" cy="406393"/>
          </a:xfrm>
          <a:prstGeom prst="rect">
            <a:avLst/>
          </a:prstGeom>
          <a:noFill/>
        </p:spPr>
        <p:txBody>
          <a:bodyPr wrap="none" rtlCol="0">
            <a:spAutoFit/>
          </a:bodyPr>
          <a:lstStyle/>
          <a:p>
            <a:r>
              <a:rPr lang="en-AU" dirty="0"/>
              <a:t>death</a:t>
            </a:r>
          </a:p>
        </p:txBody>
      </p:sp>
      <p:sp>
        <p:nvSpPr>
          <p:cNvPr id="43" name="TextBox 42">
            <a:extLst>
              <a:ext uri="{FF2B5EF4-FFF2-40B4-BE49-F238E27FC236}">
                <a16:creationId xmlns:a16="http://schemas.microsoft.com/office/drawing/2014/main" id="{378D082B-958F-413C-B13A-E3EB8419FBCB}"/>
              </a:ext>
            </a:extLst>
          </p:cNvPr>
          <p:cNvSpPr txBox="1"/>
          <p:nvPr/>
        </p:nvSpPr>
        <p:spPr>
          <a:xfrm>
            <a:off x="1323189" y="274647"/>
            <a:ext cx="4061174" cy="7001660"/>
          </a:xfrm>
          <a:prstGeom prst="rect">
            <a:avLst/>
          </a:prstGeom>
          <a:noFill/>
        </p:spPr>
        <p:txBody>
          <a:bodyPr wrap="square" rtlCol="0">
            <a:spAutoFit/>
          </a:bodyPr>
          <a:lstStyle/>
          <a:p>
            <a:r>
              <a:rPr lang="en-AU" dirty="0"/>
              <a:t>Disaggregation tests</a:t>
            </a:r>
          </a:p>
          <a:p>
            <a:endParaRPr lang="en-AU" dirty="0"/>
          </a:p>
          <a:p>
            <a:pPr marL="285760" indent="-285760">
              <a:buFont typeface="Arial" panose="020B0604020202020204" pitchFamily="34" charset="0"/>
              <a:buChar char="•"/>
            </a:pPr>
            <a:r>
              <a:rPr lang="en-AU" dirty="0"/>
              <a:t>Different units and with/without programs for </a:t>
            </a:r>
            <a:r>
              <a:rPr lang="en-AU" dirty="0" err="1"/>
              <a:t>tx</a:t>
            </a:r>
            <a:endParaRPr lang="en-AU" dirty="0"/>
          </a:p>
          <a:p>
            <a:pPr marL="285760" indent="-285760">
              <a:buFont typeface="Arial" panose="020B0604020202020204" pitchFamily="34" charset="0"/>
              <a:buChar char="•"/>
            </a:pPr>
            <a:r>
              <a:rPr lang="en-AU" dirty="0"/>
              <a:t>Disaggregate </a:t>
            </a:r>
            <a:r>
              <a:rPr lang="en-AU" dirty="0" err="1"/>
              <a:t>tx</a:t>
            </a:r>
            <a:r>
              <a:rPr lang="en-AU" dirty="0"/>
              <a:t> and death going out of `vac`</a:t>
            </a:r>
          </a:p>
          <a:p>
            <a:pPr marL="285760" indent="-285760">
              <a:buFont typeface="Arial" panose="020B0604020202020204" pitchFamily="34" charset="0"/>
              <a:buChar char="•"/>
            </a:pPr>
            <a:endParaRPr lang="en-AU" dirty="0"/>
          </a:p>
          <a:p>
            <a:pPr marL="285760" indent="-285760">
              <a:buFont typeface="Arial" panose="020B0604020202020204" pitchFamily="34" charset="0"/>
              <a:buChar char="•"/>
            </a:pPr>
            <a:r>
              <a:rPr lang="en-AU" dirty="0"/>
              <a:t>Do we disaggregate </a:t>
            </a:r>
            <a:r>
              <a:rPr lang="en-AU" dirty="0" err="1"/>
              <a:t>tx</a:t>
            </a:r>
            <a:r>
              <a:rPr lang="en-AU" dirty="0"/>
              <a:t> based on 200:100 or 200:90 (10 year protection, 1 year timestep, uniform distribution)?</a:t>
            </a:r>
          </a:p>
          <a:p>
            <a:pPr marL="285760" indent="-285760">
              <a:buFont typeface="Arial" panose="020B0604020202020204" pitchFamily="34" charset="0"/>
              <a:buChar char="•"/>
            </a:pPr>
            <a:r>
              <a:rPr lang="en-AU" dirty="0"/>
              <a:t>We disaggregate based on the 100, that way it doesn’t change with timestep</a:t>
            </a:r>
          </a:p>
          <a:p>
            <a:pPr marL="285760" indent="-285760">
              <a:buFont typeface="Arial" panose="020B0604020202020204" pitchFamily="34" charset="0"/>
              <a:buChar char="•"/>
            </a:pPr>
            <a:r>
              <a:rPr lang="en-AU" dirty="0"/>
              <a:t>The number of people blocked from transitioning MAY change, but it’s the same situation if the death outflow was very high i.e. in general we might expect that a number parameter doesn’t yield the same number of transitions</a:t>
            </a:r>
          </a:p>
          <a:p>
            <a:pPr marL="285760" indent="-285760">
              <a:buFont typeface="Arial" panose="020B0604020202020204" pitchFamily="34" charset="0"/>
              <a:buChar char="•"/>
            </a:pPr>
            <a:endParaRPr lang="en-AU" dirty="0"/>
          </a:p>
        </p:txBody>
      </p:sp>
    </p:spTree>
    <p:extLst>
      <p:ext uri="{BB962C8B-B14F-4D97-AF65-F5344CB8AC3E}">
        <p14:creationId xmlns:p14="http://schemas.microsoft.com/office/powerpoint/2010/main" val="308252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6A5457D1-6788-4709-A8F9-A08820A85D3A}"/>
              </a:ext>
            </a:extLst>
          </p:cNvPr>
          <p:cNvSpPr txBox="1"/>
          <p:nvPr/>
        </p:nvSpPr>
        <p:spPr>
          <a:xfrm>
            <a:off x="5161568" y="473781"/>
            <a:ext cx="4494757" cy="406393"/>
          </a:xfrm>
          <a:prstGeom prst="rect">
            <a:avLst/>
          </a:prstGeom>
          <a:noFill/>
        </p:spPr>
        <p:txBody>
          <a:bodyPr wrap="none" rtlCol="0">
            <a:spAutoFit/>
          </a:bodyPr>
          <a:lstStyle/>
          <a:p>
            <a:r>
              <a:rPr lang="en-AU" b="1" dirty="0"/>
              <a:t>Inflow paths from </a:t>
            </a:r>
            <a:r>
              <a:rPr lang="en-AU" b="1" dirty="0" err="1"/>
              <a:t>TimedCompartments</a:t>
            </a:r>
            <a:endParaRPr lang="en-AU" b="1" dirty="0"/>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1383894" y="44684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1383894" y="531615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1283572" y="4111549"/>
            <a:ext cx="1274708" cy="406393"/>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203618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2460220"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2460220"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2460220"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09" name="TextBox 108">
            <a:extLst>
              <a:ext uri="{FF2B5EF4-FFF2-40B4-BE49-F238E27FC236}">
                <a16:creationId xmlns:a16="http://schemas.microsoft.com/office/drawing/2014/main" id="{A68BD579-D8C6-4403-857A-7FE01A221C0A}"/>
              </a:ext>
            </a:extLst>
          </p:cNvPr>
          <p:cNvSpPr txBox="1"/>
          <p:nvPr/>
        </p:nvSpPr>
        <p:spPr>
          <a:xfrm>
            <a:off x="9848412" y="4912511"/>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9630856" y="5281842"/>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4DE191F-A1A6-42DD-83BA-41BE9A3DC0CB}"/>
              </a:ext>
            </a:extLst>
          </p:cNvPr>
          <p:cNvSpPr txBox="1"/>
          <p:nvPr/>
        </p:nvSpPr>
        <p:spPr>
          <a:xfrm>
            <a:off x="2056897" y="1600599"/>
            <a:ext cx="1873911" cy="406393"/>
          </a:xfrm>
          <a:prstGeom prst="rect">
            <a:avLst/>
          </a:prstGeom>
          <a:noFill/>
        </p:spPr>
        <p:txBody>
          <a:bodyPr wrap="none" rtlCol="0">
            <a:spAutoFit/>
          </a:bodyPr>
          <a:lstStyle/>
          <a:p>
            <a:r>
              <a:rPr lang="en-AU" b="1" dirty="0"/>
              <a:t>1. Timed inflow</a:t>
            </a:r>
          </a:p>
        </p:txBody>
      </p:sp>
      <p:sp>
        <p:nvSpPr>
          <p:cNvPr id="51" name="Rectangle 50">
            <a:extLst>
              <a:ext uri="{FF2B5EF4-FFF2-40B4-BE49-F238E27FC236}">
                <a16:creationId xmlns:a16="http://schemas.microsoft.com/office/drawing/2014/main" id="{0F5C62DE-0198-4990-BE9A-57F06185F844}"/>
              </a:ext>
            </a:extLst>
          </p:cNvPr>
          <p:cNvSpPr/>
          <p:nvPr/>
        </p:nvSpPr>
        <p:spPr>
          <a:xfrm>
            <a:off x="614442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2" name="Rectangle 51">
            <a:extLst>
              <a:ext uri="{FF2B5EF4-FFF2-40B4-BE49-F238E27FC236}">
                <a16:creationId xmlns:a16="http://schemas.microsoft.com/office/drawing/2014/main" id="{9844435C-2028-437F-8AEA-669A46B88D38}"/>
              </a:ext>
            </a:extLst>
          </p:cNvPr>
          <p:cNvSpPr/>
          <p:nvPr/>
        </p:nvSpPr>
        <p:spPr>
          <a:xfrm>
            <a:off x="6568459"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3" name="Rectangle 52">
            <a:extLst>
              <a:ext uri="{FF2B5EF4-FFF2-40B4-BE49-F238E27FC236}">
                <a16:creationId xmlns:a16="http://schemas.microsoft.com/office/drawing/2014/main" id="{BAAB87B5-E6A9-42E4-A1A0-72F3F820BC7A}"/>
              </a:ext>
            </a:extLst>
          </p:cNvPr>
          <p:cNvSpPr/>
          <p:nvPr/>
        </p:nvSpPr>
        <p:spPr>
          <a:xfrm>
            <a:off x="6568459"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4" name="Rectangle 53">
            <a:extLst>
              <a:ext uri="{FF2B5EF4-FFF2-40B4-BE49-F238E27FC236}">
                <a16:creationId xmlns:a16="http://schemas.microsoft.com/office/drawing/2014/main" id="{0B508C70-E718-4115-8286-A9C1F0774F9C}"/>
              </a:ext>
            </a:extLst>
          </p:cNvPr>
          <p:cNvSpPr/>
          <p:nvPr/>
        </p:nvSpPr>
        <p:spPr>
          <a:xfrm>
            <a:off x="6568459"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55" name="TextBox 54">
            <a:extLst>
              <a:ext uri="{FF2B5EF4-FFF2-40B4-BE49-F238E27FC236}">
                <a16:creationId xmlns:a16="http://schemas.microsoft.com/office/drawing/2014/main" id="{DC2CDBB1-2F9F-4D5F-8C6D-68BEADC8B9AF}"/>
              </a:ext>
            </a:extLst>
          </p:cNvPr>
          <p:cNvSpPr txBox="1"/>
          <p:nvPr/>
        </p:nvSpPr>
        <p:spPr>
          <a:xfrm>
            <a:off x="6036716" y="1600599"/>
            <a:ext cx="2229456" cy="406393"/>
          </a:xfrm>
          <a:prstGeom prst="rect">
            <a:avLst/>
          </a:prstGeom>
          <a:noFill/>
        </p:spPr>
        <p:txBody>
          <a:bodyPr wrap="none" rtlCol="0">
            <a:spAutoFit/>
          </a:bodyPr>
          <a:lstStyle/>
          <a:p>
            <a:r>
              <a:rPr lang="en-AU" b="1" dirty="0"/>
              <a:t>2. Advance keyring</a:t>
            </a:r>
          </a:p>
        </p:txBody>
      </p:sp>
      <p:sp>
        <p:nvSpPr>
          <p:cNvPr id="3" name="TextBox 2">
            <a:extLst>
              <a:ext uri="{FF2B5EF4-FFF2-40B4-BE49-F238E27FC236}">
                <a16:creationId xmlns:a16="http://schemas.microsoft.com/office/drawing/2014/main" id="{20BF501D-9A9E-4523-85E0-67F5E20BF089}"/>
              </a:ext>
            </a:extLst>
          </p:cNvPr>
          <p:cNvSpPr txBox="1"/>
          <p:nvPr/>
        </p:nvSpPr>
        <p:spPr>
          <a:xfrm>
            <a:off x="1333279" y="700461"/>
            <a:ext cx="3460909" cy="461665"/>
          </a:xfrm>
          <a:prstGeom prst="rect">
            <a:avLst/>
          </a:prstGeom>
          <a:noFill/>
        </p:spPr>
        <p:txBody>
          <a:bodyPr wrap="square" rtlCol="0">
            <a:spAutoFit/>
          </a:bodyPr>
          <a:lstStyle/>
          <a:p>
            <a:pPr algn="ctr"/>
            <a:r>
              <a:rPr lang="en-AU" sz="1200" i="1" dirty="0"/>
              <a:t>(Note the keyring could be advanced first as long as the </a:t>
            </a:r>
            <a:r>
              <a:rPr lang="en-AU" sz="1200" i="1" dirty="0" err="1"/>
              <a:t>TimedLink</a:t>
            </a:r>
            <a:r>
              <a:rPr lang="en-AU" sz="1200" i="1" dirty="0"/>
              <a:t> array is also shifted accordingly)</a:t>
            </a:r>
          </a:p>
        </p:txBody>
      </p:sp>
      <p:sp>
        <p:nvSpPr>
          <p:cNvPr id="57" name="Rectangle 56">
            <a:extLst>
              <a:ext uri="{FF2B5EF4-FFF2-40B4-BE49-F238E27FC236}">
                <a16:creationId xmlns:a16="http://schemas.microsoft.com/office/drawing/2014/main" id="{2EDC81C0-525F-4E65-A6D2-31A91081CD74}"/>
              </a:ext>
            </a:extLst>
          </p:cNvPr>
          <p:cNvSpPr/>
          <p:nvPr/>
        </p:nvSpPr>
        <p:spPr>
          <a:xfrm>
            <a:off x="10354031"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8" name="Rectangle 57">
            <a:extLst>
              <a:ext uri="{FF2B5EF4-FFF2-40B4-BE49-F238E27FC236}">
                <a16:creationId xmlns:a16="http://schemas.microsoft.com/office/drawing/2014/main" id="{0BF0C7DF-1427-46E6-8BD4-393E51E20D72}"/>
              </a:ext>
            </a:extLst>
          </p:cNvPr>
          <p:cNvSpPr/>
          <p:nvPr/>
        </p:nvSpPr>
        <p:spPr>
          <a:xfrm>
            <a:off x="10778064"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9" name="Rectangle 58">
            <a:extLst>
              <a:ext uri="{FF2B5EF4-FFF2-40B4-BE49-F238E27FC236}">
                <a16:creationId xmlns:a16="http://schemas.microsoft.com/office/drawing/2014/main" id="{9AB777D4-B817-4DFB-9922-E8B32BCCBA91}"/>
              </a:ext>
            </a:extLst>
          </p:cNvPr>
          <p:cNvSpPr/>
          <p:nvPr/>
        </p:nvSpPr>
        <p:spPr>
          <a:xfrm>
            <a:off x="10778064"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60" name="Rectangle 59">
            <a:extLst>
              <a:ext uri="{FF2B5EF4-FFF2-40B4-BE49-F238E27FC236}">
                <a16:creationId xmlns:a16="http://schemas.microsoft.com/office/drawing/2014/main" id="{2A2650F0-7E16-4854-9221-D7A06B7E90D7}"/>
              </a:ext>
            </a:extLst>
          </p:cNvPr>
          <p:cNvSpPr/>
          <p:nvPr/>
        </p:nvSpPr>
        <p:spPr>
          <a:xfrm>
            <a:off x="10778064"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61" name="TextBox 60">
            <a:extLst>
              <a:ext uri="{FF2B5EF4-FFF2-40B4-BE49-F238E27FC236}">
                <a16:creationId xmlns:a16="http://schemas.microsoft.com/office/drawing/2014/main" id="{C42E8792-F12B-4F8B-ABD0-A42B3F9A8DC0}"/>
              </a:ext>
            </a:extLst>
          </p:cNvPr>
          <p:cNvSpPr txBox="1"/>
          <p:nvPr/>
        </p:nvSpPr>
        <p:spPr>
          <a:xfrm>
            <a:off x="10246322" y="1600599"/>
            <a:ext cx="2145587" cy="406393"/>
          </a:xfrm>
          <a:prstGeom prst="rect">
            <a:avLst/>
          </a:prstGeom>
          <a:noFill/>
        </p:spPr>
        <p:txBody>
          <a:bodyPr wrap="none" rtlCol="0">
            <a:spAutoFit/>
          </a:bodyPr>
          <a:lstStyle/>
          <a:p>
            <a:r>
              <a:rPr lang="en-AU" b="1" dirty="0"/>
              <a:t>3. Untimed inflow</a:t>
            </a:r>
          </a:p>
        </p:txBody>
      </p:sp>
      <p:sp>
        <p:nvSpPr>
          <p:cNvPr id="62" name="TextBox 61">
            <a:extLst>
              <a:ext uri="{FF2B5EF4-FFF2-40B4-BE49-F238E27FC236}">
                <a16:creationId xmlns:a16="http://schemas.microsoft.com/office/drawing/2014/main" id="{C57FBAD2-7DCF-4773-A13C-583E48F5A6EF}"/>
              </a:ext>
            </a:extLst>
          </p:cNvPr>
          <p:cNvSpPr txBox="1"/>
          <p:nvPr/>
        </p:nvSpPr>
        <p:spPr>
          <a:xfrm>
            <a:off x="5111183" y="5857857"/>
            <a:ext cx="3771802" cy="646331"/>
          </a:xfrm>
          <a:prstGeom prst="rect">
            <a:avLst/>
          </a:prstGeom>
          <a:noFill/>
        </p:spPr>
        <p:txBody>
          <a:bodyPr wrap="square" rtlCol="0">
            <a:spAutoFit/>
          </a:bodyPr>
          <a:lstStyle/>
          <a:p>
            <a:pPr algn="ctr"/>
            <a:r>
              <a:rPr lang="en-AU" sz="1200" i="1" dirty="0"/>
              <a:t>For </a:t>
            </a:r>
            <a:r>
              <a:rPr lang="en-AU" sz="1200" i="1" dirty="0" err="1"/>
              <a:t>TimedCompartments</a:t>
            </a:r>
            <a:r>
              <a:rPr lang="en-AU" sz="1200" i="1" dirty="0"/>
              <a:t>, it is assumed that the outflows result in </a:t>
            </a:r>
            <a:r>
              <a:rPr lang="en-AU" sz="1200" i="1" dirty="0" err="1"/>
              <a:t>subcompartment</a:t>
            </a:r>
            <a:r>
              <a:rPr lang="en-AU" sz="1200" i="1" dirty="0"/>
              <a:t> A being emptied entirely, thus discarding A in step (2) does not affect any people </a:t>
            </a:r>
          </a:p>
        </p:txBody>
      </p:sp>
      <p:sp>
        <p:nvSpPr>
          <p:cNvPr id="63" name="TextBox 62">
            <a:extLst>
              <a:ext uri="{FF2B5EF4-FFF2-40B4-BE49-F238E27FC236}">
                <a16:creationId xmlns:a16="http://schemas.microsoft.com/office/drawing/2014/main" id="{DFA5DC6D-F097-4A77-A459-E2DB5F0CF0CD}"/>
              </a:ext>
            </a:extLst>
          </p:cNvPr>
          <p:cNvSpPr txBox="1"/>
          <p:nvPr/>
        </p:nvSpPr>
        <p:spPr>
          <a:xfrm>
            <a:off x="1283572" y="4949163"/>
            <a:ext cx="1274708" cy="406393"/>
          </a:xfrm>
          <a:prstGeom prst="rect">
            <a:avLst/>
          </a:prstGeom>
          <a:noFill/>
        </p:spPr>
        <p:txBody>
          <a:bodyPr wrap="none" rtlCol="0">
            <a:spAutoFit/>
          </a:bodyPr>
          <a:lstStyle/>
          <a:p>
            <a:r>
              <a:rPr lang="en-AU" dirty="0" err="1"/>
              <a:t>TimedLink</a:t>
            </a:r>
            <a:endParaRPr lang="en-AU" dirty="0"/>
          </a:p>
        </p:txBody>
      </p:sp>
      <p:sp>
        <p:nvSpPr>
          <p:cNvPr id="81" name="TextBox 80">
            <a:extLst>
              <a:ext uri="{FF2B5EF4-FFF2-40B4-BE49-F238E27FC236}">
                <a16:creationId xmlns:a16="http://schemas.microsoft.com/office/drawing/2014/main" id="{6628CB7D-15FA-4BFD-A55F-4D90B28A3CA0}"/>
              </a:ext>
            </a:extLst>
          </p:cNvPr>
          <p:cNvSpPr txBox="1"/>
          <p:nvPr/>
        </p:nvSpPr>
        <p:spPr>
          <a:xfrm>
            <a:off x="1002943" y="5852521"/>
            <a:ext cx="3771802" cy="461665"/>
          </a:xfrm>
          <a:prstGeom prst="rect">
            <a:avLst/>
          </a:prstGeom>
          <a:noFill/>
        </p:spPr>
        <p:txBody>
          <a:bodyPr wrap="square" rtlCol="0">
            <a:spAutoFit/>
          </a:bodyPr>
          <a:lstStyle/>
          <a:p>
            <a:pPr algn="ctr"/>
            <a:r>
              <a:rPr lang="en-AU" sz="1200" i="1" dirty="0"/>
              <a:t>Note that incoming </a:t>
            </a:r>
            <a:r>
              <a:rPr lang="en-AU" sz="1200" i="1" dirty="0" err="1"/>
              <a:t>TimedLinks</a:t>
            </a:r>
            <a:r>
              <a:rPr lang="en-AU" sz="1200" i="1" dirty="0"/>
              <a:t> must belong to the same duration group</a:t>
            </a:r>
          </a:p>
        </p:txBody>
      </p:sp>
    </p:spTree>
    <p:extLst>
      <p:ext uri="{BB962C8B-B14F-4D97-AF65-F5344CB8AC3E}">
        <p14:creationId xmlns:p14="http://schemas.microsoft.com/office/powerpoint/2010/main" val="6871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E5F56FE-6793-45BB-B2DD-6EF92D0BA377}"/>
              </a:ext>
            </a:extLst>
          </p:cNvPr>
          <p:cNvCxnSpPr>
            <a:cxnSpLocks/>
          </p:cNvCxnSpPr>
          <p:nvPr/>
        </p:nvCxnSpPr>
        <p:spPr>
          <a:xfrm>
            <a:off x="2936469"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0D6032B-F0BA-4FAB-B078-ADA027504B39}"/>
              </a:ext>
            </a:extLst>
          </p:cNvPr>
          <p:cNvCxnSpPr>
            <a:cxnSpLocks/>
          </p:cNvCxnSpPr>
          <p:nvPr/>
        </p:nvCxnSpPr>
        <p:spPr>
          <a:xfrm>
            <a:off x="2936469"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A364AD-3A9E-479D-BE22-B98D57A58BBF}"/>
              </a:ext>
            </a:extLst>
          </p:cNvPr>
          <p:cNvSpPr txBox="1"/>
          <p:nvPr/>
        </p:nvSpPr>
        <p:spPr>
          <a:xfrm>
            <a:off x="2836148" y="3416225"/>
            <a:ext cx="1274708" cy="406393"/>
          </a:xfrm>
          <a:prstGeom prst="rect">
            <a:avLst/>
          </a:prstGeom>
          <a:noFill/>
        </p:spPr>
        <p:txBody>
          <a:bodyPr wrap="none" rtlCol="0">
            <a:spAutoFit/>
          </a:bodyPr>
          <a:lstStyle/>
          <a:p>
            <a:r>
              <a:rPr lang="en-AU" dirty="0" err="1"/>
              <a:t>TimedLink</a:t>
            </a:r>
            <a:endParaRPr lang="en-AU" dirty="0"/>
          </a:p>
        </p:txBody>
      </p:sp>
      <p:sp>
        <p:nvSpPr>
          <p:cNvPr id="9" name="Rectangle 8">
            <a:extLst>
              <a:ext uri="{FF2B5EF4-FFF2-40B4-BE49-F238E27FC236}">
                <a16:creationId xmlns:a16="http://schemas.microsoft.com/office/drawing/2014/main" id="{8991999C-4FAE-42A8-BB2F-90D8CFB40121}"/>
              </a:ext>
            </a:extLst>
          </p:cNvPr>
          <p:cNvSpPr/>
          <p:nvPr/>
        </p:nvSpPr>
        <p:spPr>
          <a:xfrm>
            <a:off x="3588762"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0" name="Rectangle 9">
            <a:extLst>
              <a:ext uri="{FF2B5EF4-FFF2-40B4-BE49-F238E27FC236}">
                <a16:creationId xmlns:a16="http://schemas.microsoft.com/office/drawing/2014/main" id="{2CD14AD0-6C83-4B6F-B0FC-BC67FFD9D34C}"/>
              </a:ext>
            </a:extLst>
          </p:cNvPr>
          <p:cNvSpPr/>
          <p:nvPr/>
        </p:nvSpPr>
        <p:spPr>
          <a:xfrm>
            <a:off x="4012795"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1" name="Rectangle 10">
            <a:extLst>
              <a:ext uri="{FF2B5EF4-FFF2-40B4-BE49-F238E27FC236}">
                <a16:creationId xmlns:a16="http://schemas.microsoft.com/office/drawing/2014/main" id="{8CDBA207-3411-4AAF-BA26-E503941ECB61}"/>
              </a:ext>
            </a:extLst>
          </p:cNvPr>
          <p:cNvSpPr/>
          <p:nvPr/>
        </p:nvSpPr>
        <p:spPr>
          <a:xfrm>
            <a:off x="4012795"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2" name="Rectangle 11">
            <a:extLst>
              <a:ext uri="{FF2B5EF4-FFF2-40B4-BE49-F238E27FC236}">
                <a16:creationId xmlns:a16="http://schemas.microsoft.com/office/drawing/2014/main" id="{9660C373-37A9-4774-8462-202E675627E0}"/>
              </a:ext>
            </a:extLst>
          </p:cNvPr>
          <p:cNvSpPr/>
          <p:nvPr/>
        </p:nvSpPr>
        <p:spPr>
          <a:xfrm>
            <a:off x="4012795"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3" name="TextBox 12">
            <a:extLst>
              <a:ext uri="{FF2B5EF4-FFF2-40B4-BE49-F238E27FC236}">
                <a16:creationId xmlns:a16="http://schemas.microsoft.com/office/drawing/2014/main" id="{BD8A8B74-B382-4E94-A544-13E9368D3FBF}"/>
              </a:ext>
            </a:extLst>
          </p:cNvPr>
          <p:cNvSpPr txBox="1"/>
          <p:nvPr/>
        </p:nvSpPr>
        <p:spPr>
          <a:xfrm>
            <a:off x="2936468" y="1000829"/>
            <a:ext cx="3452805" cy="406393"/>
          </a:xfrm>
          <a:prstGeom prst="rect">
            <a:avLst/>
          </a:prstGeom>
          <a:noFill/>
        </p:spPr>
        <p:txBody>
          <a:bodyPr wrap="none" rtlCol="0">
            <a:spAutoFit/>
          </a:bodyPr>
          <a:lstStyle/>
          <a:p>
            <a:r>
              <a:rPr lang="en-AU" b="1" dirty="0"/>
              <a:t>Duration longer in destination</a:t>
            </a:r>
          </a:p>
        </p:txBody>
      </p:sp>
      <p:sp>
        <p:nvSpPr>
          <p:cNvPr id="14" name="TextBox 13">
            <a:extLst>
              <a:ext uri="{FF2B5EF4-FFF2-40B4-BE49-F238E27FC236}">
                <a16:creationId xmlns:a16="http://schemas.microsoft.com/office/drawing/2014/main" id="{B8458B53-41DD-4ED3-B105-0449A2DAA445}"/>
              </a:ext>
            </a:extLst>
          </p:cNvPr>
          <p:cNvSpPr txBox="1"/>
          <p:nvPr/>
        </p:nvSpPr>
        <p:spPr>
          <a:xfrm>
            <a:off x="2836148" y="4253838"/>
            <a:ext cx="1274708" cy="406393"/>
          </a:xfrm>
          <a:prstGeom prst="rect">
            <a:avLst/>
          </a:prstGeom>
          <a:noFill/>
        </p:spPr>
        <p:txBody>
          <a:bodyPr wrap="none" rtlCol="0">
            <a:spAutoFit/>
          </a:bodyPr>
          <a:lstStyle/>
          <a:p>
            <a:r>
              <a:rPr lang="en-AU" dirty="0" err="1"/>
              <a:t>TimedLink</a:t>
            </a:r>
            <a:endParaRPr lang="en-AU" dirty="0"/>
          </a:p>
        </p:txBody>
      </p:sp>
      <p:sp>
        <p:nvSpPr>
          <p:cNvPr id="15" name="TextBox 14">
            <a:extLst>
              <a:ext uri="{FF2B5EF4-FFF2-40B4-BE49-F238E27FC236}">
                <a16:creationId xmlns:a16="http://schemas.microsoft.com/office/drawing/2014/main" id="{041A0B30-D262-4EB9-82FC-D045338F3699}"/>
              </a:ext>
            </a:extLst>
          </p:cNvPr>
          <p:cNvSpPr txBox="1"/>
          <p:nvPr/>
        </p:nvSpPr>
        <p:spPr>
          <a:xfrm>
            <a:off x="4003718" y="378531"/>
            <a:ext cx="7249420" cy="406393"/>
          </a:xfrm>
          <a:prstGeom prst="rect">
            <a:avLst/>
          </a:prstGeom>
          <a:noFill/>
        </p:spPr>
        <p:txBody>
          <a:bodyPr wrap="none" rtlCol="0">
            <a:spAutoFit/>
          </a:bodyPr>
          <a:lstStyle/>
          <a:p>
            <a:r>
              <a:rPr lang="en-AU" b="1" dirty="0"/>
              <a:t>Mismatched </a:t>
            </a:r>
            <a:r>
              <a:rPr lang="en-AU" b="1" dirty="0" err="1"/>
              <a:t>TimedLinks</a:t>
            </a:r>
            <a:r>
              <a:rPr lang="en-AU" b="1" dirty="0"/>
              <a:t> (for transfers using </a:t>
            </a:r>
            <a:r>
              <a:rPr lang="en-AU" b="1" dirty="0" err="1"/>
              <a:t>TimedLink</a:t>
            </a:r>
            <a:r>
              <a:rPr lang="en-AU" b="1" dirty="0"/>
              <a:t> instances)</a:t>
            </a:r>
          </a:p>
        </p:txBody>
      </p:sp>
      <p:cxnSp>
        <p:nvCxnSpPr>
          <p:cNvPr id="17" name="Straight Arrow Connector 16">
            <a:extLst>
              <a:ext uri="{FF2B5EF4-FFF2-40B4-BE49-F238E27FC236}">
                <a16:creationId xmlns:a16="http://schemas.microsoft.com/office/drawing/2014/main" id="{92E81C57-278D-4683-90D3-A1471D57465E}"/>
              </a:ext>
            </a:extLst>
          </p:cNvPr>
          <p:cNvCxnSpPr>
            <a:cxnSpLocks/>
          </p:cNvCxnSpPr>
          <p:nvPr/>
        </p:nvCxnSpPr>
        <p:spPr>
          <a:xfrm>
            <a:off x="8260944"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21C800-A0C4-4B88-99B0-2CAC6836ABA9}"/>
              </a:ext>
            </a:extLst>
          </p:cNvPr>
          <p:cNvCxnSpPr>
            <a:cxnSpLocks/>
          </p:cNvCxnSpPr>
          <p:nvPr/>
        </p:nvCxnSpPr>
        <p:spPr>
          <a:xfrm>
            <a:off x="8260944"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B19B52-430A-4559-AB86-1E1CD5671268}"/>
              </a:ext>
            </a:extLst>
          </p:cNvPr>
          <p:cNvSpPr txBox="1"/>
          <p:nvPr/>
        </p:nvSpPr>
        <p:spPr>
          <a:xfrm>
            <a:off x="8160622" y="3416225"/>
            <a:ext cx="1274708" cy="406393"/>
          </a:xfrm>
          <a:prstGeom prst="rect">
            <a:avLst/>
          </a:prstGeom>
          <a:noFill/>
        </p:spPr>
        <p:txBody>
          <a:bodyPr wrap="none" rtlCol="0">
            <a:spAutoFit/>
          </a:bodyPr>
          <a:lstStyle/>
          <a:p>
            <a:r>
              <a:rPr lang="en-AU" dirty="0" err="1"/>
              <a:t>TimedLink</a:t>
            </a:r>
            <a:endParaRPr lang="en-AU" dirty="0"/>
          </a:p>
        </p:txBody>
      </p:sp>
      <p:sp>
        <p:nvSpPr>
          <p:cNvPr id="20" name="Rectangle 19">
            <a:extLst>
              <a:ext uri="{FF2B5EF4-FFF2-40B4-BE49-F238E27FC236}">
                <a16:creationId xmlns:a16="http://schemas.microsoft.com/office/drawing/2014/main" id="{BE278627-740B-4CAF-85E9-9502C4A8C99D}"/>
              </a:ext>
            </a:extLst>
          </p:cNvPr>
          <p:cNvSpPr/>
          <p:nvPr/>
        </p:nvSpPr>
        <p:spPr>
          <a:xfrm>
            <a:off x="8913237"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21" name="Rectangle 20">
            <a:extLst>
              <a:ext uri="{FF2B5EF4-FFF2-40B4-BE49-F238E27FC236}">
                <a16:creationId xmlns:a16="http://schemas.microsoft.com/office/drawing/2014/main" id="{BE8AC372-3226-4310-AA6D-9AB6B756F00D}"/>
              </a:ext>
            </a:extLst>
          </p:cNvPr>
          <p:cNvSpPr/>
          <p:nvPr/>
        </p:nvSpPr>
        <p:spPr>
          <a:xfrm>
            <a:off x="9337269"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22" name="Rectangle 21">
            <a:extLst>
              <a:ext uri="{FF2B5EF4-FFF2-40B4-BE49-F238E27FC236}">
                <a16:creationId xmlns:a16="http://schemas.microsoft.com/office/drawing/2014/main" id="{9A2EA93B-F699-4ABC-AA7E-9CCF0724FD9D}"/>
              </a:ext>
            </a:extLst>
          </p:cNvPr>
          <p:cNvSpPr/>
          <p:nvPr/>
        </p:nvSpPr>
        <p:spPr>
          <a:xfrm>
            <a:off x="9337269"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3" name="Rectangle 22">
            <a:extLst>
              <a:ext uri="{FF2B5EF4-FFF2-40B4-BE49-F238E27FC236}">
                <a16:creationId xmlns:a16="http://schemas.microsoft.com/office/drawing/2014/main" id="{EE670426-1CB3-4AC6-B12B-8F5A0AD7A275}"/>
              </a:ext>
            </a:extLst>
          </p:cNvPr>
          <p:cNvSpPr/>
          <p:nvPr/>
        </p:nvSpPr>
        <p:spPr>
          <a:xfrm>
            <a:off x="9337269"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4" name="TextBox 23">
            <a:extLst>
              <a:ext uri="{FF2B5EF4-FFF2-40B4-BE49-F238E27FC236}">
                <a16:creationId xmlns:a16="http://schemas.microsoft.com/office/drawing/2014/main" id="{6A526280-D932-4A7A-87F9-2ABD187FF5A1}"/>
              </a:ext>
            </a:extLst>
          </p:cNvPr>
          <p:cNvSpPr txBox="1"/>
          <p:nvPr/>
        </p:nvSpPr>
        <p:spPr>
          <a:xfrm>
            <a:off x="8260944" y="1000829"/>
            <a:ext cx="3553409" cy="406393"/>
          </a:xfrm>
          <a:prstGeom prst="rect">
            <a:avLst/>
          </a:prstGeom>
          <a:noFill/>
        </p:spPr>
        <p:txBody>
          <a:bodyPr wrap="none" rtlCol="0">
            <a:spAutoFit/>
          </a:bodyPr>
          <a:lstStyle/>
          <a:p>
            <a:r>
              <a:rPr lang="en-AU" b="1" dirty="0"/>
              <a:t>Duration shorter in destination</a:t>
            </a:r>
          </a:p>
        </p:txBody>
      </p:sp>
      <p:sp>
        <p:nvSpPr>
          <p:cNvPr id="25" name="TextBox 24">
            <a:extLst>
              <a:ext uri="{FF2B5EF4-FFF2-40B4-BE49-F238E27FC236}">
                <a16:creationId xmlns:a16="http://schemas.microsoft.com/office/drawing/2014/main" id="{BABE6C1B-6F1D-410D-9DB6-146C4D1486A3}"/>
              </a:ext>
            </a:extLst>
          </p:cNvPr>
          <p:cNvSpPr txBox="1"/>
          <p:nvPr/>
        </p:nvSpPr>
        <p:spPr>
          <a:xfrm>
            <a:off x="8160622" y="4253838"/>
            <a:ext cx="1274708" cy="406393"/>
          </a:xfrm>
          <a:prstGeom prst="rect">
            <a:avLst/>
          </a:prstGeom>
          <a:noFill/>
        </p:spPr>
        <p:txBody>
          <a:bodyPr wrap="none" rtlCol="0">
            <a:spAutoFit/>
          </a:bodyPr>
          <a:lstStyle/>
          <a:p>
            <a:r>
              <a:rPr lang="en-AU" dirty="0" err="1"/>
              <a:t>TimedLink</a:t>
            </a:r>
            <a:endParaRPr lang="en-AU" dirty="0"/>
          </a:p>
        </p:txBody>
      </p:sp>
      <p:cxnSp>
        <p:nvCxnSpPr>
          <p:cNvPr id="26" name="Straight Arrow Connector 25">
            <a:extLst>
              <a:ext uri="{FF2B5EF4-FFF2-40B4-BE49-F238E27FC236}">
                <a16:creationId xmlns:a16="http://schemas.microsoft.com/office/drawing/2014/main" id="{C2AAFA75-096F-4B54-B1EA-3AFE2DD03853}"/>
              </a:ext>
            </a:extLst>
          </p:cNvPr>
          <p:cNvCxnSpPr>
            <a:cxnSpLocks/>
          </p:cNvCxnSpPr>
          <p:nvPr/>
        </p:nvCxnSpPr>
        <p:spPr>
          <a:xfrm flipV="1">
            <a:off x="8260941" y="4856958"/>
            <a:ext cx="1047752" cy="60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6EDED8A-2614-42F9-A044-2BF4975995F0}"/>
              </a:ext>
            </a:extLst>
          </p:cNvPr>
          <p:cNvSpPr txBox="1"/>
          <p:nvPr/>
        </p:nvSpPr>
        <p:spPr>
          <a:xfrm>
            <a:off x="8189198" y="5404616"/>
            <a:ext cx="1274708" cy="406393"/>
          </a:xfrm>
          <a:prstGeom prst="rect">
            <a:avLst/>
          </a:prstGeom>
          <a:noFill/>
        </p:spPr>
        <p:txBody>
          <a:bodyPr wrap="none" rtlCol="0">
            <a:spAutoFit/>
          </a:bodyPr>
          <a:lstStyle/>
          <a:p>
            <a:r>
              <a:rPr lang="en-AU" dirty="0" err="1"/>
              <a:t>TimedLink</a:t>
            </a:r>
            <a:endParaRPr lang="en-AU" dirty="0"/>
          </a:p>
        </p:txBody>
      </p:sp>
      <p:sp>
        <p:nvSpPr>
          <p:cNvPr id="29" name="Rectangle 28">
            <a:extLst>
              <a:ext uri="{FF2B5EF4-FFF2-40B4-BE49-F238E27FC236}">
                <a16:creationId xmlns:a16="http://schemas.microsoft.com/office/drawing/2014/main" id="{EE0864EA-126C-493B-8132-CA8D157DB218}"/>
              </a:ext>
            </a:extLst>
          </p:cNvPr>
          <p:cNvSpPr/>
          <p:nvPr/>
        </p:nvSpPr>
        <p:spPr>
          <a:xfrm>
            <a:off x="4012795" y="51178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Tree>
    <p:extLst>
      <p:ext uri="{BB962C8B-B14F-4D97-AF65-F5344CB8AC3E}">
        <p14:creationId xmlns:p14="http://schemas.microsoft.com/office/powerpoint/2010/main" val="281179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Timestep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a:bodyPr>
          <a:lstStyle/>
          <a:p>
            <a:r>
              <a:rPr lang="en-AU" dirty="0"/>
              <a:t>Compute Link values</a:t>
            </a:r>
          </a:p>
          <a:p>
            <a:pPr lvl="1"/>
            <a:r>
              <a:rPr lang="en-AU" dirty="0"/>
              <a:t>Evaluate outflow links, which does not require knowledge of any inflows</a:t>
            </a:r>
          </a:p>
          <a:p>
            <a:pPr lvl="1"/>
            <a:r>
              <a:rPr lang="en-AU" dirty="0"/>
              <a:t>Resolve any junctions noting that junction </a:t>
            </a:r>
            <a:r>
              <a:rPr lang="en-AU" i="1" dirty="0"/>
              <a:t>outflows</a:t>
            </a:r>
            <a:r>
              <a:rPr lang="en-AU" dirty="0"/>
              <a:t> might be going into </a:t>
            </a:r>
            <a:r>
              <a:rPr lang="en-AU" dirty="0" err="1"/>
              <a:t>TimedLinks</a:t>
            </a:r>
            <a:endParaRPr lang="en-AU" dirty="0"/>
          </a:p>
          <a:p>
            <a:pPr lvl="1"/>
            <a:r>
              <a:rPr lang="en-AU" dirty="0"/>
              <a:t>Flush links going into junctions would be included, having been evaluated at in `</a:t>
            </a:r>
            <a:r>
              <a:rPr lang="en-AU" dirty="0" err="1"/>
              <a:t>Compartment.resolve_outflows</a:t>
            </a:r>
            <a:r>
              <a:rPr lang="en-AU" dirty="0"/>
              <a:t>()`</a:t>
            </a:r>
          </a:p>
          <a:p>
            <a:r>
              <a:rPr lang="en-AU" dirty="0"/>
              <a:t>Advance simulation time step</a:t>
            </a:r>
          </a:p>
          <a:p>
            <a:r>
              <a:rPr lang="en-AU" dirty="0"/>
              <a:t>Add non-junction compartment inputs and advance keyring</a:t>
            </a:r>
          </a:p>
          <a:p>
            <a:r>
              <a:rPr lang="en-AU" dirty="0"/>
              <a:t>Evaluate parameters using new compartment sizes</a:t>
            </a:r>
          </a:p>
          <a:p>
            <a:r>
              <a:rPr lang="en-AU" dirty="0"/>
              <a:t>Repeat</a:t>
            </a:r>
          </a:p>
        </p:txBody>
      </p:sp>
    </p:spTree>
    <p:extLst>
      <p:ext uri="{BB962C8B-B14F-4D97-AF65-F5344CB8AC3E}">
        <p14:creationId xmlns:p14="http://schemas.microsoft.com/office/powerpoint/2010/main" val="202168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578D-4337-49CD-AC55-950035BF0A86}"/>
              </a:ext>
            </a:extLst>
          </p:cNvPr>
          <p:cNvSpPr>
            <a:spLocks noGrp="1"/>
          </p:cNvSpPr>
          <p:nvPr>
            <p:ph type="title"/>
          </p:nvPr>
        </p:nvSpPr>
        <p:spPr>
          <a:xfrm>
            <a:off x="999332" y="67823"/>
            <a:ext cx="10515600" cy="1210652"/>
          </a:xfrm>
        </p:spPr>
        <p:txBody>
          <a:bodyPr/>
          <a:lstStyle/>
          <a:p>
            <a:r>
              <a:rPr lang="en-AU" dirty="0"/>
              <a:t>Junction operations</a:t>
            </a:r>
          </a:p>
        </p:txBody>
      </p:sp>
      <p:sp>
        <p:nvSpPr>
          <p:cNvPr id="3" name="Content Placeholder 2">
            <a:extLst>
              <a:ext uri="{FF2B5EF4-FFF2-40B4-BE49-F238E27FC236}">
                <a16:creationId xmlns:a16="http://schemas.microsoft.com/office/drawing/2014/main" id="{566D9F12-2BC6-4B21-BC37-D3FF727683F6}"/>
              </a:ext>
            </a:extLst>
          </p:cNvPr>
          <p:cNvSpPr>
            <a:spLocks noGrp="1"/>
          </p:cNvSpPr>
          <p:nvPr>
            <p:ph idx="1"/>
          </p:nvPr>
        </p:nvSpPr>
        <p:spPr>
          <a:xfrm>
            <a:off x="999331" y="6054251"/>
            <a:ext cx="12821443" cy="719138"/>
          </a:xfrm>
        </p:spPr>
        <p:txBody>
          <a:bodyPr>
            <a:normAutofit fontScale="62500" lnSpcReduction="20000"/>
          </a:bodyPr>
          <a:lstStyle/>
          <a:p>
            <a:r>
              <a:rPr lang="en-AU" dirty="0"/>
              <a:t>When initializing, the initial value for a </a:t>
            </a:r>
            <a:r>
              <a:rPr lang="en-AU" dirty="0" err="1"/>
              <a:t>TimedCompartment</a:t>
            </a:r>
            <a:r>
              <a:rPr lang="en-AU" dirty="0"/>
              <a:t> is spread uniformly over all states </a:t>
            </a:r>
            <a:r>
              <a:rPr lang="en-AU" b="1" dirty="0"/>
              <a:t>including</a:t>
            </a:r>
            <a:r>
              <a:rPr lang="en-AU" dirty="0"/>
              <a:t> the flush </a:t>
            </a:r>
            <a:r>
              <a:rPr lang="en-AU" dirty="0" err="1"/>
              <a:t>subcompartment</a:t>
            </a:r>
            <a:endParaRPr lang="en-AU" dirty="0"/>
          </a:p>
          <a:p>
            <a:r>
              <a:rPr lang="en-AU" dirty="0"/>
              <a:t>Therefore, junctions being initially flushed into </a:t>
            </a:r>
            <a:r>
              <a:rPr lang="en-AU" dirty="0" err="1"/>
              <a:t>TimedCompartments</a:t>
            </a:r>
            <a:r>
              <a:rPr lang="en-AU" dirty="0"/>
              <a:t> also need to populate the flush </a:t>
            </a:r>
            <a:r>
              <a:rPr lang="en-AU" dirty="0" err="1"/>
              <a:t>subcompartment</a:t>
            </a:r>
            <a:endParaRPr lang="en-AU" dirty="0"/>
          </a:p>
        </p:txBody>
      </p:sp>
      <p:cxnSp>
        <p:nvCxnSpPr>
          <p:cNvPr id="4" name="Straight Arrow Connector 3">
            <a:extLst>
              <a:ext uri="{FF2B5EF4-FFF2-40B4-BE49-F238E27FC236}">
                <a16:creationId xmlns:a16="http://schemas.microsoft.com/office/drawing/2014/main" id="{F983E5C3-6AF5-427F-B0BB-72887493960E}"/>
              </a:ext>
            </a:extLst>
          </p:cNvPr>
          <p:cNvCxnSpPr>
            <a:cxnSpLocks/>
          </p:cNvCxnSpPr>
          <p:nvPr/>
        </p:nvCxnSpPr>
        <p:spPr>
          <a:xfrm>
            <a:off x="261453"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D9C17F2-54A6-4C2F-B8DF-44A767F1C07A}"/>
              </a:ext>
            </a:extLst>
          </p:cNvPr>
          <p:cNvCxnSpPr>
            <a:cxnSpLocks/>
          </p:cNvCxnSpPr>
          <p:nvPr/>
        </p:nvCxnSpPr>
        <p:spPr>
          <a:xfrm>
            <a:off x="261453"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C8E9FF-A5DF-46EB-8884-C5A638A8DE91}"/>
              </a:ext>
            </a:extLst>
          </p:cNvPr>
          <p:cNvSpPr txBox="1"/>
          <p:nvPr/>
        </p:nvSpPr>
        <p:spPr>
          <a:xfrm>
            <a:off x="161131" y="3850709"/>
            <a:ext cx="1274708" cy="406393"/>
          </a:xfrm>
          <a:prstGeom prst="rect">
            <a:avLst/>
          </a:prstGeom>
          <a:noFill/>
        </p:spPr>
        <p:txBody>
          <a:bodyPr wrap="none" rtlCol="0">
            <a:spAutoFit/>
          </a:bodyPr>
          <a:lstStyle/>
          <a:p>
            <a:r>
              <a:rPr lang="en-AU" dirty="0" err="1"/>
              <a:t>TimedLink</a:t>
            </a:r>
            <a:endParaRPr lang="en-AU" dirty="0"/>
          </a:p>
        </p:txBody>
      </p:sp>
      <p:sp>
        <p:nvSpPr>
          <p:cNvPr id="7" name="Rectangle 6">
            <a:extLst>
              <a:ext uri="{FF2B5EF4-FFF2-40B4-BE49-F238E27FC236}">
                <a16:creationId xmlns:a16="http://schemas.microsoft.com/office/drawing/2014/main" id="{AE042CB0-7447-4243-A21C-E7D3E5BBB2F8}"/>
              </a:ext>
            </a:extLst>
          </p:cNvPr>
          <p:cNvSpPr/>
          <p:nvPr/>
        </p:nvSpPr>
        <p:spPr>
          <a:xfrm>
            <a:off x="913746"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8" name="Rectangle 7">
            <a:extLst>
              <a:ext uri="{FF2B5EF4-FFF2-40B4-BE49-F238E27FC236}">
                <a16:creationId xmlns:a16="http://schemas.microsoft.com/office/drawing/2014/main" id="{C9FEDD2C-9FCB-4E10-BA39-050788C1574A}"/>
              </a:ext>
            </a:extLst>
          </p:cNvPr>
          <p:cNvSpPr/>
          <p:nvPr/>
        </p:nvSpPr>
        <p:spPr>
          <a:xfrm>
            <a:off x="1337779" y="3045543"/>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9" name="Rectangle 8">
            <a:extLst>
              <a:ext uri="{FF2B5EF4-FFF2-40B4-BE49-F238E27FC236}">
                <a16:creationId xmlns:a16="http://schemas.microsoft.com/office/drawing/2014/main" id="{C7AC4EB4-0D45-44FF-86AC-F52DBAA45D00}"/>
              </a:ext>
            </a:extLst>
          </p:cNvPr>
          <p:cNvSpPr/>
          <p:nvPr/>
        </p:nvSpPr>
        <p:spPr>
          <a:xfrm>
            <a:off x="1337779" y="3836118"/>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10" name="Rectangle 9">
            <a:extLst>
              <a:ext uri="{FF2B5EF4-FFF2-40B4-BE49-F238E27FC236}">
                <a16:creationId xmlns:a16="http://schemas.microsoft.com/office/drawing/2014/main" id="{A3D6B41E-82D0-47C2-ACB8-DCC9BE17B15B}"/>
              </a:ext>
            </a:extLst>
          </p:cNvPr>
          <p:cNvSpPr/>
          <p:nvPr/>
        </p:nvSpPr>
        <p:spPr>
          <a:xfrm>
            <a:off x="1337779" y="468229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11" name="TextBox 10">
            <a:extLst>
              <a:ext uri="{FF2B5EF4-FFF2-40B4-BE49-F238E27FC236}">
                <a16:creationId xmlns:a16="http://schemas.microsoft.com/office/drawing/2014/main" id="{60A48E7F-79CD-490F-A47F-0DD2573AB31F}"/>
              </a:ext>
            </a:extLst>
          </p:cNvPr>
          <p:cNvSpPr txBox="1"/>
          <p:nvPr/>
        </p:nvSpPr>
        <p:spPr>
          <a:xfrm>
            <a:off x="2141443" y="1354510"/>
            <a:ext cx="1407245" cy="406393"/>
          </a:xfrm>
          <a:prstGeom prst="rect">
            <a:avLst/>
          </a:prstGeom>
          <a:noFill/>
        </p:spPr>
        <p:txBody>
          <a:bodyPr wrap="none" rtlCol="0">
            <a:spAutoFit/>
          </a:bodyPr>
          <a:lstStyle/>
          <a:p>
            <a:r>
              <a:rPr lang="en-AU" b="1" dirty="0"/>
              <a:t>Timed flow</a:t>
            </a:r>
          </a:p>
        </p:txBody>
      </p:sp>
      <p:sp>
        <p:nvSpPr>
          <p:cNvPr id="12" name="TextBox 11">
            <a:extLst>
              <a:ext uri="{FF2B5EF4-FFF2-40B4-BE49-F238E27FC236}">
                <a16:creationId xmlns:a16="http://schemas.microsoft.com/office/drawing/2014/main" id="{B398386B-F1CA-4858-8816-F73397E9C2C4}"/>
              </a:ext>
            </a:extLst>
          </p:cNvPr>
          <p:cNvSpPr txBox="1"/>
          <p:nvPr/>
        </p:nvSpPr>
        <p:spPr>
          <a:xfrm>
            <a:off x="161131" y="4688323"/>
            <a:ext cx="1274708" cy="406393"/>
          </a:xfrm>
          <a:prstGeom prst="rect">
            <a:avLst/>
          </a:prstGeom>
          <a:noFill/>
        </p:spPr>
        <p:txBody>
          <a:bodyPr wrap="none" rtlCol="0">
            <a:spAutoFit/>
          </a:bodyPr>
          <a:lstStyle/>
          <a:p>
            <a:r>
              <a:rPr lang="en-AU" dirty="0" err="1"/>
              <a:t>TimedLink</a:t>
            </a:r>
            <a:endParaRPr lang="en-AU" dirty="0"/>
          </a:p>
        </p:txBody>
      </p:sp>
      <p:cxnSp>
        <p:nvCxnSpPr>
          <p:cNvPr id="13" name="Straight Arrow Connector 12">
            <a:extLst>
              <a:ext uri="{FF2B5EF4-FFF2-40B4-BE49-F238E27FC236}">
                <a16:creationId xmlns:a16="http://schemas.microsoft.com/office/drawing/2014/main" id="{A1A7B58B-30B1-4247-8351-23B556E17D1D}"/>
              </a:ext>
            </a:extLst>
          </p:cNvPr>
          <p:cNvCxnSpPr>
            <a:cxnSpLocks/>
          </p:cNvCxnSpPr>
          <p:nvPr/>
        </p:nvCxnSpPr>
        <p:spPr>
          <a:xfrm>
            <a:off x="2295350"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057319-EDC3-48DE-9CF6-DA11C03B5B37}"/>
              </a:ext>
            </a:extLst>
          </p:cNvPr>
          <p:cNvCxnSpPr>
            <a:cxnSpLocks/>
          </p:cNvCxnSpPr>
          <p:nvPr/>
        </p:nvCxnSpPr>
        <p:spPr>
          <a:xfrm>
            <a:off x="2295350"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6528E-8E10-4CF1-AC4E-F0857D9AF671}"/>
              </a:ext>
            </a:extLst>
          </p:cNvPr>
          <p:cNvSpPr txBox="1"/>
          <p:nvPr/>
        </p:nvSpPr>
        <p:spPr>
          <a:xfrm>
            <a:off x="2195029" y="3850709"/>
            <a:ext cx="1274708" cy="406393"/>
          </a:xfrm>
          <a:prstGeom prst="rect">
            <a:avLst/>
          </a:prstGeom>
          <a:noFill/>
        </p:spPr>
        <p:txBody>
          <a:bodyPr wrap="none" rtlCol="0">
            <a:spAutoFit/>
          </a:bodyPr>
          <a:lstStyle/>
          <a:p>
            <a:r>
              <a:rPr lang="en-AU" dirty="0" err="1"/>
              <a:t>TimedLink</a:t>
            </a:r>
            <a:endParaRPr lang="en-AU" dirty="0"/>
          </a:p>
        </p:txBody>
      </p:sp>
      <p:sp>
        <p:nvSpPr>
          <p:cNvPr id="16" name="Rectangle 15">
            <a:extLst>
              <a:ext uri="{FF2B5EF4-FFF2-40B4-BE49-F238E27FC236}">
                <a16:creationId xmlns:a16="http://schemas.microsoft.com/office/drawing/2014/main" id="{68A4F564-263A-489D-8687-64796413CF7F}"/>
              </a:ext>
            </a:extLst>
          </p:cNvPr>
          <p:cNvSpPr/>
          <p:nvPr/>
        </p:nvSpPr>
        <p:spPr>
          <a:xfrm>
            <a:off x="2947643"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7" name="Rectangle 16">
            <a:extLst>
              <a:ext uri="{FF2B5EF4-FFF2-40B4-BE49-F238E27FC236}">
                <a16:creationId xmlns:a16="http://schemas.microsoft.com/office/drawing/2014/main" id="{6E72943A-F797-48E4-BABE-155153D4C5EA}"/>
              </a:ext>
            </a:extLst>
          </p:cNvPr>
          <p:cNvSpPr/>
          <p:nvPr/>
        </p:nvSpPr>
        <p:spPr>
          <a:xfrm>
            <a:off x="3371676" y="30455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8" name="Rectangle 17">
            <a:extLst>
              <a:ext uri="{FF2B5EF4-FFF2-40B4-BE49-F238E27FC236}">
                <a16:creationId xmlns:a16="http://schemas.microsoft.com/office/drawing/2014/main" id="{30BA835F-48AA-4FBA-A97F-264EA2CE009E}"/>
              </a:ext>
            </a:extLst>
          </p:cNvPr>
          <p:cNvSpPr/>
          <p:nvPr/>
        </p:nvSpPr>
        <p:spPr>
          <a:xfrm>
            <a:off x="3371676" y="383611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9" name="Rectangle 18">
            <a:extLst>
              <a:ext uri="{FF2B5EF4-FFF2-40B4-BE49-F238E27FC236}">
                <a16:creationId xmlns:a16="http://schemas.microsoft.com/office/drawing/2014/main" id="{878D724E-674E-443E-A3EC-A0F1EDB505AB}"/>
              </a:ext>
            </a:extLst>
          </p:cNvPr>
          <p:cNvSpPr/>
          <p:nvPr/>
        </p:nvSpPr>
        <p:spPr>
          <a:xfrm>
            <a:off x="3371676" y="468229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1" name="TextBox 20">
            <a:extLst>
              <a:ext uri="{FF2B5EF4-FFF2-40B4-BE49-F238E27FC236}">
                <a16:creationId xmlns:a16="http://schemas.microsoft.com/office/drawing/2014/main" id="{60C175D4-4BAE-4E0F-8254-5BB31FCE6458}"/>
              </a:ext>
            </a:extLst>
          </p:cNvPr>
          <p:cNvSpPr txBox="1"/>
          <p:nvPr/>
        </p:nvSpPr>
        <p:spPr>
          <a:xfrm>
            <a:off x="2195029" y="4688323"/>
            <a:ext cx="1274708" cy="406393"/>
          </a:xfrm>
          <a:prstGeom prst="rect">
            <a:avLst/>
          </a:prstGeom>
          <a:noFill/>
        </p:spPr>
        <p:txBody>
          <a:bodyPr wrap="none" rtlCol="0">
            <a:spAutoFit/>
          </a:bodyPr>
          <a:lstStyle/>
          <a:p>
            <a:r>
              <a:rPr lang="en-AU" dirty="0" err="1"/>
              <a:t>TimedLink</a:t>
            </a:r>
            <a:endParaRPr lang="en-AU" dirty="0"/>
          </a:p>
        </p:txBody>
      </p:sp>
      <p:sp>
        <p:nvSpPr>
          <p:cNvPr id="25" name="Rectangle 24">
            <a:extLst>
              <a:ext uri="{FF2B5EF4-FFF2-40B4-BE49-F238E27FC236}">
                <a16:creationId xmlns:a16="http://schemas.microsoft.com/office/drawing/2014/main" id="{C9740C55-86E2-40F6-9DC0-2F6B4CEFB236}"/>
              </a:ext>
            </a:extLst>
          </p:cNvPr>
          <p:cNvSpPr/>
          <p:nvPr/>
        </p:nvSpPr>
        <p:spPr>
          <a:xfrm>
            <a:off x="5400360"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29" name="TextBox 28">
            <a:extLst>
              <a:ext uri="{FF2B5EF4-FFF2-40B4-BE49-F238E27FC236}">
                <a16:creationId xmlns:a16="http://schemas.microsoft.com/office/drawing/2014/main" id="{2E086146-9A6B-4831-B58A-2975B5692730}"/>
              </a:ext>
            </a:extLst>
          </p:cNvPr>
          <p:cNvSpPr txBox="1"/>
          <p:nvPr/>
        </p:nvSpPr>
        <p:spPr>
          <a:xfrm>
            <a:off x="6628057" y="1338158"/>
            <a:ext cx="1678921" cy="406393"/>
          </a:xfrm>
          <a:prstGeom prst="rect">
            <a:avLst/>
          </a:prstGeom>
          <a:noFill/>
        </p:spPr>
        <p:txBody>
          <a:bodyPr wrap="none" rtlCol="0">
            <a:spAutoFit/>
          </a:bodyPr>
          <a:lstStyle/>
          <a:p>
            <a:r>
              <a:rPr lang="en-AU" b="1" dirty="0"/>
              <a:t>Untimed flow</a:t>
            </a:r>
          </a:p>
        </p:txBody>
      </p:sp>
      <p:cxnSp>
        <p:nvCxnSpPr>
          <p:cNvPr id="31" name="Straight Arrow Connector 30">
            <a:extLst>
              <a:ext uri="{FF2B5EF4-FFF2-40B4-BE49-F238E27FC236}">
                <a16:creationId xmlns:a16="http://schemas.microsoft.com/office/drawing/2014/main" id="{20F7F094-D00B-4397-B664-B62BC0C7D045}"/>
              </a:ext>
            </a:extLst>
          </p:cNvPr>
          <p:cNvCxnSpPr>
            <a:cxnSpLocks/>
          </p:cNvCxnSpPr>
          <p:nvPr/>
        </p:nvCxnSpPr>
        <p:spPr>
          <a:xfrm>
            <a:off x="4776643" y="3381616"/>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6050710-CFA3-4281-AB33-153A1F9B0F5C}"/>
              </a:ext>
            </a:extLst>
          </p:cNvPr>
          <p:cNvCxnSpPr>
            <a:cxnSpLocks/>
          </p:cNvCxnSpPr>
          <p:nvPr/>
        </p:nvCxnSpPr>
        <p:spPr>
          <a:xfrm>
            <a:off x="6780148" y="3389179"/>
            <a:ext cx="1000125" cy="158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77FC20-CC99-449F-8D2D-8D5E84D1CC12}"/>
              </a:ext>
            </a:extLst>
          </p:cNvPr>
          <p:cNvSpPr/>
          <p:nvPr/>
        </p:nvSpPr>
        <p:spPr>
          <a:xfrm>
            <a:off x="7434257"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35" name="Rectangle 34">
            <a:extLst>
              <a:ext uri="{FF2B5EF4-FFF2-40B4-BE49-F238E27FC236}">
                <a16:creationId xmlns:a16="http://schemas.microsoft.com/office/drawing/2014/main" id="{F5DF7767-A4E1-4818-A936-C8EFF8EB25A6}"/>
              </a:ext>
            </a:extLst>
          </p:cNvPr>
          <p:cNvSpPr/>
          <p:nvPr/>
        </p:nvSpPr>
        <p:spPr>
          <a:xfrm>
            <a:off x="7858289" y="3029191"/>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36" name="Rectangle 35">
            <a:extLst>
              <a:ext uri="{FF2B5EF4-FFF2-40B4-BE49-F238E27FC236}">
                <a16:creationId xmlns:a16="http://schemas.microsoft.com/office/drawing/2014/main" id="{38B37E4D-CAF0-4536-8AF6-86F5FF4AEC5C}"/>
              </a:ext>
            </a:extLst>
          </p:cNvPr>
          <p:cNvSpPr/>
          <p:nvPr/>
        </p:nvSpPr>
        <p:spPr>
          <a:xfrm>
            <a:off x="7858289" y="3819766"/>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37" name="Rectangle 36">
            <a:extLst>
              <a:ext uri="{FF2B5EF4-FFF2-40B4-BE49-F238E27FC236}">
                <a16:creationId xmlns:a16="http://schemas.microsoft.com/office/drawing/2014/main" id="{EC0517BC-F7A7-42A7-BE22-8C50FD5EEB52}"/>
              </a:ext>
            </a:extLst>
          </p:cNvPr>
          <p:cNvSpPr/>
          <p:nvPr/>
        </p:nvSpPr>
        <p:spPr>
          <a:xfrm>
            <a:off x="7858289" y="46659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38" name="TextBox 37">
            <a:extLst>
              <a:ext uri="{FF2B5EF4-FFF2-40B4-BE49-F238E27FC236}">
                <a16:creationId xmlns:a16="http://schemas.microsoft.com/office/drawing/2014/main" id="{F4E6450F-A294-407C-99C7-B413B9A6D867}"/>
              </a:ext>
            </a:extLst>
          </p:cNvPr>
          <p:cNvSpPr txBox="1"/>
          <p:nvPr/>
        </p:nvSpPr>
        <p:spPr>
          <a:xfrm>
            <a:off x="4955384" y="3019846"/>
            <a:ext cx="611065" cy="406393"/>
          </a:xfrm>
          <a:prstGeom prst="rect">
            <a:avLst/>
          </a:prstGeom>
          <a:noFill/>
        </p:spPr>
        <p:txBody>
          <a:bodyPr wrap="none" rtlCol="0">
            <a:spAutoFit/>
          </a:bodyPr>
          <a:lstStyle/>
          <a:p>
            <a:r>
              <a:rPr lang="en-AU" dirty="0"/>
              <a:t>Link</a:t>
            </a:r>
          </a:p>
        </p:txBody>
      </p:sp>
      <p:sp>
        <p:nvSpPr>
          <p:cNvPr id="39" name="Rectangle 38">
            <a:extLst>
              <a:ext uri="{FF2B5EF4-FFF2-40B4-BE49-F238E27FC236}">
                <a16:creationId xmlns:a16="http://schemas.microsoft.com/office/drawing/2014/main" id="{B23A80FE-65CA-4584-9A9A-B80A8C94F72F}"/>
              </a:ext>
            </a:extLst>
          </p:cNvPr>
          <p:cNvSpPr/>
          <p:nvPr/>
        </p:nvSpPr>
        <p:spPr>
          <a:xfrm>
            <a:off x="5852789" y="3046277"/>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40" name="Rectangle 39">
            <a:extLst>
              <a:ext uri="{FF2B5EF4-FFF2-40B4-BE49-F238E27FC236}">
                <a16:creationId xmlns:a16="http://schemas.microsoft.com/office/drawing/2014/main" id="{D870E8B8-1271-4B28-A1EE-8E73054CA622}"/>
              </a:ext>
            </a:extLst>
          </p:cNvPr>
          <p:cNvSpPr/>
          <p:nvPr/>
        </p:nvSpPr>
        <p:spPr>
          <a:xfrm>
            <a:off x="5852789" y="3836852"/>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41" name="Rectangle 40">
            <a:extLst>
              <a:ext uri="{FF2B5EF4-FFF2-40B4-BE49-F238E27FC236}">
                <a16:creationId xmlns:a16="http://schemas.microsoft.com/office/drawing/2014/main" id="{00F8D7FF-3C5B-429B-A625-BE6C31F9942C}"/>
              </a:ext>
            </a:extLst>
          </p:cNvPr>
          <p:cNvSpPr/>
          <p:nvPr/>
        </p:nvSpPr>
        <p:spPr>
          <a:xfrm>
            <a:off x="5852789" y="4683029"/>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44" name="Rectangle 43">
            <a:extLst>
              <a:ext uri="{FF2B5EF4-FFF2-40B4-BE49-F238E27FC236}">
                <a16:creationId xmlns:a16="http://schemas.microsoft.com/office/drawing/2014/main" id="{0A8A5F81-7E29-455C-B2A0-BCD544CECD28}"/>
              </a:ext>
            </a:extLst>
          </p:cNvPr>
          <p:cNvSpPr/>
          <p:nvPr/>
        </p:nvSpPr>
        <p:spPr>
          <a:xfrm>
            <a:off x="10168260"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45" name="TextBox 44">
            <a:extLst>
              <a:ext uri="{FF2B5EF4-FFF2-40B4-BE49-F238E27FC236}">
                <a16:creationId xmlns:a16="http://schemas.microsoft.com/office/drawing/2014/main" id="{CB775F80-A201-47E6-B84F-952DA6AB264B}"/>
              </a:ext>
            </a:extLst>
          </p:cNvPr>
          <p:cNvSpPr txBox="1"/>
          <p:nvPr/>
        </p:nvSpPr>
        <p:spPr>
          <a:xfrm>
            <a:off x="11395956" y="1352829"/>
            <a:ext cx="1539845" cy="406393"/>
          </a:xfrm>
          <a:prstGeom prst="rect">
            <a:avLst/>
          </a:prstGeom>
          <a:noFill/>
        </p:spPr>
        <p:txBody>
          <a:bodyPr wrap="none" rtlCol="0">
            <a:spAutoFit/>
          </a:bodyPr>
          <a:lstStyle/>
          <a:p>
            <a:r>
              <a:rPr lang="en-AU" b="1" dirty="0"/>
              <a:t>Initialization</a:t>
            </a:r>
          </a:p>
        </p:txBody>
      </p:sp>
      <p:cxnSp>
        <p:nvCxnSpPr>
          <p:cNvPr id="46" name="Straight Arrow Connector 45">
            <a:extLst>
              <a:ext uri="{FF2B5EF4-FFF2-40B4-BE49-F238E27FC236}">
                <a16:creationId xmlns:a16="http://schemas.microsoft.com/office/drawing/2014/main" id="{4C281CD8-BF56-473B-A547-9B749A644E12}"/>
              </a:ext>
            </a:extLst>
          </p:cNvPr>
          <p:cNvCxnSpPr>
            <a:cxnSpLocks/>
          </p:cNvCxnSpPr>
          <p:nvPr/>
        </p:nvCxnSpPr>
        <p:spPr>
          <a:xfrm>
            <a:off x="11548048" y="3599656"/>
            <a:ext cx="1000125" cy="138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5FE3CF8-C811-4F21-B01C-D0E8E21C5C4D}"/>
              </a:ext>
            </a:extLst>
          </p:cNvPr>
          <p:cNvSpPr/>
          <p:nvPr/>
        </p:nvSpPr>
        <p:spPr>
          <a:xfrm>
            <a:off x="12202157"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48" name="Rectangle 47">
            <a:extLst>
              <a:ext uri="{FF2B5EF4-FFF2-40B4-BE49-F238E27FC236}">
                <a16:creationId xmlns:a16="http://schemas.microsoft.com/office/drawing/2014/main" id="{CBF5F50A-E110-44CA-BBD3-7CD90776AFC5}"/>
              </a:ext>
            </a:extLst>
          </p:cNvPr>
          <p:cNvSpPr/>
          <p:nvPr/>
        </p:nvSpPr>
        <p:spPr>
          <a:xfrm>
            <a:off x="12626189" y="3043862"/>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49" name="Rectangle 48">
            <a:extLst>
              <a:ext uri="{FF2B5EF4-FFF2-40B4-BE49-F238E27FC236}">
                <a16:creationId xmlns:a16="http://schemas.microsoft.com/office/drawing/2014/main" id="{BD03B572-89DB-4071-A2D2-B344C393728F}"/>
              </a:ext>
            </a:extLst>
          </p:cNvPr>
          <p:cNvSpPr/>
          <p:nvPr/>
        </p:nvSpPr>
        <p:spPr>
          <a:xfrm>
            <a:off x="12626189" y="3834437"/>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0" name="Rectangle 49">
            <a:extLst>
              <a:ext uri="{FF2B5EF4-FFF2-40B4-BE49-F238E27FC236}">
                <a16:creationId xmlns:a16="http://schemas.microsoft.com/office/drawing/2014/main" id="{4ED40162-B913-4CA3-B361-025DF325CB49}"/>
              </a:ext>
            </a:extLst>
          </p:cNvPr>
          <p:cNvSpPr/>
          <p:nvPr/>
        </p:nvSpPr>
        <p:spPr>
          <a:xfrm>
            <a:off x="12626189" y="4680614"/>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1" name="Rectangle 50">
            <a:extLst>
              <a:ext uri="{FF2B5EF4-FFF2-40B4-BE49-F238E27FC236}">
                <a16:creationId xmlns:a16="http://schemas.microsoft.com/office/drawing/2014/main" id="{483202D3-8C57-468A-B277-BACC04E7B0D5}"/>
              </a:ext>
            </a:extLst>
          </p:cNvPr>
          <p:cNvSpPr/>
          <p:nvPr/>
        </p:nvSpPr>
        <p:spPr>
          <a:xfrm>
            <a:off x="10620690" y="3060948"/>
            <a:ext cx="857250" cy="685800"/>
          </a:xfrm>
          <a:prstGeom prst="rect">
            <a:avLst/>
          </a:prstGeom>
          <a:solidFill>
            <a:schemeClr val="accent6"/>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rPr>
              <a:t>A</a:t>
            </a:r>
          </a:p>
        </p:txBody>
      </p:sp>
      <p:cxnSp>
        <p:nvCxnSpPr>
          <p:cNvPr id="54" name="Straight Arrow Connector 53">
            <a:extLst>
              <a:ext uri="{FF2B5EF4-FFF2-40B4-BE49-F238E27FC236}">
                <a16:creationId xmlns:a16="http://schemas.microsoft.com/office/drawing/2014/main" id="{8FBF8635-CEAD-46FE-85B3-7D941BCC8847}"/>
              </a:ext>
            </a:extLst>
          </p:cNvPr>
          <p:cNvCxnSpPr>
            <a:cxnSpLocks/>
          </p:cNvCxnSpPr>
          <p:nvPr/>
        </p:nvCxnSpPr>
        <p:spPr>
          <a:xfrm>
            <a:off x="11548048" y="3426239"/>
            <a:ext cx="1000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83181C-9BB1-444E-A0F6-AA7CEF5C7AF5}"/>
              </a:ext>
            </a:extLst>
          </p:cNvPr>
          <p:cNvCxnSpPr>
            <a:cxnSpLocks/>
          </p:cNvCxnSpPr>
          <p:nvPr/>
        </p:nvCxnSpPr>
        <p:spPr>
          <a:xfrm>
            <a:off x="11548048" y="3514725"/>
            <a:ext cx="10001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3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27496"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513532"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2893757"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flipH="1">
            <a:off x="3217609" y="2895613"/>
            <a:ext cx="1" cy="54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2203645" y="3992428"/>
            <a:ext cx="784966" cy="638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1913605" y="1011627"/>
            <a:ext cx="2943920" cy="1034514"/>
          </a:xfrm>
          <a:prstGeom prst="rect">
            <a:avLst/>
          </a:prstGeom>
          <a:noFill/>
        </p:spPr>
        <p:txBody>
          <a:bodyPr wrap="square" rtlCol="0">
            <a:spAutoFit/>
          </a:bodyPr>
          <a:lstStyle/>
          <a:p>
            <a:r>
              <a:rPr lang="en-AU" dirty="0"/>
              <a:t>Junction with mixed outputs, fed by a </a:t>
            </a:r>
            <a:r>
              <a:rPr lang="en-AU" dirty="0" err="1"/>
              <a:t>TimedLink</a:t>
            </a:r>
            <a:r>
              <a:rPr lang="en-AU" dirty="0"/>
              <a:t> </a:t>
            </a:r>
          </a:p>
        </p:txBody>
      </p:sp>
      <p:sp>
        <p:nvSpPr>
          <p:cNvPr id="14" name="Rectangle 13">
            <a:extLst>
              <a:ext uri="{FF2B5EF4-FFF2-40B4-BE49-F238E27FC236}">
                <a16:creationId xmlns:a16="http://schemas.microsoft.com/office/drawing/2014/main" id="{C34B8372-CADF-4C0D-BCBD-709F674D2D3F}"/>
              </a:ext>
            </a:extLst>
          </p:cNvPr>
          <p:cNvSpPr/>
          <p:nvPr/>
        </p:nvSpPr>
        <p:spPr>
          <a:xfrm>
            <a:off x="3477300"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3446604"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6532884" y="1929453"/>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29" name="Rectangle 28">
            <a:extLst>
              <a:ext uri="{FF2B5EF4-FFF2-40B4-BE49-F238E27FC236}">
                <a16:creationId xmlns:a16="http://schemas.microsoft.com/office/drawing/2014/main" id="{BEE5DAB2-C8A2-449C-97E9-8B5AB5BD1696}"/>
              </a:ext>
            </a:extLst>
          </p:cNvPr>
          <p:cNvSpPr/>
          <p:nvPr/>
        </p:nvSpPr>
        <p:spPr>
          <a:xfrm>
            <a:off x="5518920"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0" name="Oval 29">
            <a:extLst>
              <a:ext uri="{FF2B5EF4-FFF2-40B4-BE49-F238E27FC236}">
                <a16:creationId xmlns:a16="http://schemas.microsoft.com/office/drawing/2014/main" id="{C3DFA588-C05E-4F73-8644-2659DA940D5F}"/>
              </a:ext>
            </a:extLst>
          </p:cNvPr>
          <p:cNvSpPr/>
          <p:nvPr/>
        </p:nvSpPr>
        <p:spPr>
          <a:xfrm>
            <a:off x="6899145"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30" idx="0"/>
          </p:cNvCxnSpPr>
          <p:nvPr/>
        </p:nvCxnSpPr>
        <p:spPr>
          <a:xfrm flipH="1">
            <a:off x="7222997" y="2895613"/>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231881-989C-4136-8868-A00F94EAE620}"/>
              </a:ext>
            </a:extLst>
          </p:cNvPr>
          <p:cNvCxnSpPr>
            <a:cxnSpLocks/>
            <a:stCxn id="30" idx="3"/>
            <a:endCxn id="29" idx="0"/>
          </p:cNvCxnSpPr>
          <p:nvPr/>
        </p:nvCxnSpPr>
        <p:spPr>
          <a:xfrm flipH="1">
            <a:off x="6209033"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93B999-3C59-4EAC-A6EE-A9EE1F71D8F5}"/>
              </a:ext>
            </a:extLst>
          </p:cNvPr>
          <p:cNvSpPr/>
          <p:nvPr/>
        </p:nvSpPr>
        <p:spPr>
          <a:xfrm>
            <a:off x="7482688"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34" name="Straight Arrow Connector 33">
            <a:extLst>
              <a:ext uri="{FF2B5EF4-FFF2-40B4-BE49-F238E27FC236}">
                <a16:creationId xmlns:a16="http://schemas.microsoft.com/office/drawing/2014/main" id="{51802499-76C1-4669-96F1-4C7A04C93707}"/>
              </a:ext>
            </a:extLst>
          </p:cNvPr>
          <p:cNvCxnSpPr>
            <a:cxnSpLocks/>
            <a:stCxn id="30" idx="5"/>
            <a:endCxn id="33" idx="0"/>
          </p:cNvCxnSpPr>
          <p:nvPr/>
        </p:nvCxnSpPr>
        <p:spPr>
          <a:xfrm>
            <a:off x="7451992"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90E0A8-117B-486E-8739-15A5554E8DB0}"/>
              </a:ext>
            </a:extLst>
          </p:cNvPr>
          <p:cNvSpPr txBox="1"/>
          <p:nvPr/>
        </p:nvSpPr>
        <p:spPr>
          <a:xfrm>
            <a:off x="5751035" y="1150126"/>
            <a:ext cx="2943920" cy="720454"/>
          </a:xfrm>
          <a:prstGeom prst="rect">
            <a:avLst/>
          </a:prstGeom>
          <a:noFill/>
        </p:spPr>
        <p:txBody>
          <a:bodyPr wrap="square" rtlCol="0">
            <a:spAutoFit/>
          </a:bodyPr>
          <a:lstStyle/>
          <a:p>
            <a:r>
              <a:rPr lang="en-AU" dirty="0"/>
              <a:t>Junction fed by a flush link</a:t>
            </a:r>
          </a:p>
        </p:txBody>
      </p:sp>
      <p:sp>
        <p:nvSpPr>
          <p:cNvPr id="36" name="Rectangle 35">
            <a:extLst>
              <a:ext uri="{FF2B5EF4-FFF2-40B4-BE49-F238E27FC236}">
                <a16:creationId xmlns:a16="http://schemas.microsoft.com/office/drawing/2014/main" id="{D6820655-3709-4657-AA44-C8A5D5AAEFED}"/>
              </a:ext>
            </a:extLst>
          </p:cNvPr>
          <p:cNvSpPr/>
          <p:nvPr/>
        </p:nvSpPr>
        <p:spPr>
          <a:xfrm>
            <a:off x="10673114" y="1929453"/>
            <a:ext cx="1380227" cy="966159"/>
          </a:xfrm>
          <a:prstGeom prst="rect">
            <a:avLst/>
          </a:prstGeom>
          <a:solidFill>
            <a:srgbClr val="A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37" name="Rectangle 36">
            <a:extLst>
              <a:ext uri="{FF2B5EF4-FFF2-40B4-BE49-F238E27FC236}">
                <a16:creationId xmlns:a16="http://schemas.microsoft.com/office/drawing/2014/main" id="{8C8A4CD7-2D1C-4CF1-A859-4FF6BB549073}"/>
              </a:ext>
            </a:extLst>
          </p:cNvPr>
          <p:cNvSpPr/>
          <p:nvPr/>
        </p:nvSpPr>
        <p:spPr>
          <a:xfrm>
            <a:off x="9659150"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8" name="Oval 37">
            <a:extLst>
              <a:ext uri="{FF2B5EF4-FFF2-40B4-BE49-F238E27FC236}">
                <a16:creationId xmlns:a16="http://schemas.microsoft.com/office/drawing/2014/main" id="{60D28AB2-28CA-4EE3-89AC-1EA8EB27DC6A}"/>
              </a:ext>
            </a:extLst>
          </p:cNvPr>
          <p:cNvSpPr/>
          <p:nvPr/>
        </p:nvSpPr>
        <p:spPr>
          <a:xfrm>
            <a:off x="11039376"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9" name="Straight Arrow Connector 38">
            <a:extLst>
              <a:ext uri="{FF2B5EF4-FFF2-40B4-BE49-F238E27FC236}">
                <a16:creationId xmlns:a16="http://schemas.microsoft.com/office/drawing/2014/main" id="{A3FE6231-4EB9-4512-865F-33DFBE3507C5}"/>
              </a:ext>
            </a:extLst>
          </p:cNvPr>
          <p:cNvCxnSpPr>
            <a:cxnSpLocks/>
            <a:stCxn id="36" idx="2"/>
            <a:endCxn id="38" idx="0"/>
          </p:cNvCxnSpPr>
          <p:nvPr/>
        </p:nvCxnSpPr>
        <p:spPr>
          <a:xfrm flipH="1">
            <a:off x="11363227" y="2895613"/>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3F11AE-8719-431B-9FA6-5FF8820DC119}"/>
              </a:ext>
            </a:extLst>
          </p:cNvPr>
          <p:cNvCxnSpPr>
            <a:cxnSpLocks/>
            <a:stCxn id="38" idx="3"/>
            <a:endCxn id="37" idx="0"/>
          </p:cNvCxnSpPr>
          <p:nvPr/>
        </p:nvCxnSpPr>
        <p:spPr>
          <a:xfrm flipH="1">
            <a:off x="10349262"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3552366-5D3D-4F9C-852C-D3679DF16E55}"/>
              </a:ext>
            </a:extLst>
          </p:cNvPr>
          <p:cNvSpPr/>
          <p:nvPr/>
        </p:nvSpPr>
        <p:spPr>
          <a:xfrm>
            <a:off x="11622918"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42" name="Straight Arrow Connector 41">
            <a:extLst>
              <a:ext uri="{FF2B5EF4-FFF2-40B4-BE49-F238E27FC236}">
                <a16:creationId xmlns:a16="http://schemas.microsoft.com/office/drawing/2014/main" id="{8F952FA7-9BFB-47DF-85D0-664FFF0C4CF6}"/>
              </a:ext>
            </a:extLst>
          </p:cNvPr>
          <p:cNvCxnSpPr>
            <a:cxnSpLocks/>
            <a:stCxn id="38" idx="5"/>
            <a:endCxn id="41" idx="0"/>
          </p:cNvCxnSpPr>
          <p:nvPr/>
        </p:nvCxnSpPr>
        <p:spPr>
          <a:xfrm>
            <a:off x="11592222"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BAD2EF-BE39-44AE-BB98-655EFD8B902F}"/>
              </a:ext>
            </a:extLst>
          </p:cNvPr>
          <p:cNvSpPr txBox="1"/>
          <p:nvPr/>
        </p:nvSpPr>
        <p:spPr>
          <a:xfrm>
            <a:off x="8862913" y="359117"/>
            <a:ext cx="4352924" cy="1384995"/>
          </a:xfrm>
          <a:prstGeom prst="rect">
            <a:avLst/>
          </a:prstGeom>
          <a:noFill/>
        </p:spPr>
        <p:txBody>
          <a:bodyPr wrap="square" rtlCol="0">
            <a:spAutoFit/>
          </a:bodyPr>
          <a:lstStyle/>
          <a:p>
            <a:r>
              <a:rPr lang="en-AU" sz="1400" dirty="0"/>
              <a:t>Flush into junction, then flush again – allowed? </a:t>
            </a:r>
          </a:p>
          <a:p>
            <a:pPr marL="285760" indent="-285760">
              <a:buFont typeface="Arial" panose="020B0604020202020204" pitchFamily="34" charset="0"/>
              <a:buChar char="•"/>
            </a:pPr>
            <a:r>
              <a:rPr lang="en-AU" sz="1400" dirty="0"/>
              <a:t>This should probably NOT be allowed on the basis that a flush should always leave the duration group e.g. if you can’t directly flush into a compartment, it’s not OK to indirectly flush into it. A flush link should be interpreted as a route to leave the group</a:t>
            </a:r>
          </a:p>
        </p:txBody>
      </p:sp>
      <p:sp>
        <p:nvSpPr>
          <p:cNvPr id="44" name="Rectangle 43">
            <a:extLst>
              <a:ext uri="{FF2B5EF4-FFF2-40B4-BE49-F238E27FC236}">
                <a16:creationId xmlns:a16="http://schemas.microsoft.com/office/drawing/2014/main" id="{4AD924A8-C2BC-43E4-AA41-CD188BC42FC9}"/>
              </a:ext>
            </a:extLst>
          </p:cNvPr>
          <p:cNvSpPr/>
          <p:nvPr/>
        </p:nvSpPr>
        <p:spPr>
          <a:xfrm>
            <a:off x="9659150" y="5999408"/>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x</a:t>
            </a:r>
          </a:p>
        </p:txBody>
      </p:sp>
      <p:cxnSp>
        <p:nvCxnSpPr>
          <p:cNvPr id="45" name="Straight Arrow Connector 44">
            <a:extLst>
              <a:ext uri="{FF2B5EF4-FFF2-40B4-BE49-F238E27FC236}">
                <a16:creationId xmlns:a16="http://schemas.microsoft.com/office/drawing/2014/main" id="{60240C01-EC8F-47D6-AA52-C40A0BA1D90A}"/>
              </a:ext>
            </a:extLst>
          </p:cNvPr>
          <p:cNvCxnSpPr>
            <a:cxnSpLocks/>
            <a:stCxn id="37" idx="2"/>
            <a:endCxn id="44" idx="0"/>
          </p:cNvCxnSpPr>
          <p:nvPr/>
        </p:nvCxnSpPr>
        <p:spPr>
          <a:xfrm>
            <a:off x="10349262" y="5597411"/>
            <a:ext cx="0" cy="40199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28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00108" y="2653601"/>
            <a:ext cx="5286501" cy="2290755"/>
          </a:xfrm>
          <a:prstGeom prst="rect">
            <a:avLst/>
          </a:prstGeom>
          <a:noFill/>
        </p:spPr>
        <p:txBody>
          <a:bodyPr wrap="square" rtlCol="0">
            <a:spAutoFit/>
          </a:bodyPr>
          <a:lstStyle/>
          <a:p>
            <a:r>
              <a:rPr lang="en-AU" dirty="0"/>
              <a:t>Not allowed, if a junction receives any </a:t>
            </a:r>
            <a:r>
              <a:rPr lang="en-AU" dirty="0" err="1"/>
              <a:t>TimedLinks</a:t>
            </a:r>
            <a:r>
              <a:rPr lang="en-AU" dirty="0"/>
              <a:t> it can only be flushed to </a:t>
            </a:r>
            <a:r>
              <a:rPr lang="en-AU" dirty="0" err="1"/>
              <a:t>TimedCompartments</a:t>
            </a:r>
            <a:r>
              <a:rPr lang="en-AU" dirty="0"/>
              <a:t> within the same duration group, or to normal compartments. So basically, for each junction, any inflow or outflow </a:t>
            </a:r>
            <a:r>
              <a:rPr lang="en-AU" dirty="0" err="1"/>
              <a:t>TimedCompartments</a:t>
            </a:r>
            <a:r>
              <a:rPr lang="en-AU" dirty="0"/>
              <a:t> must have the same timed Parameter</a:t>
            </a:r>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0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24694" y="2091862"/>
            <a:ext cx="5286501" cy="2862322"/>
          </a:xfrm>
          <a:prstGeom prst="rect">
            <a:avLst/>
          </a:prstGeom>
          <a:noFill/>
        </p:spPr>
        <p:txBody>
          <a:bodyPr wrap="square" rtlCol="0">
            <a:spAutoFit/>
          </a:bodyPr>
          <a:lstStyle/>
          <a:p>
            <a:r>
              <a:rPr lang="en-AU" dirty="0"/>
              <a:t>Inflow from both a </a:t>
            </a:r>
            <a:r>
              <a:rPr lang="en-AU" dirty="0" err="1"/>
              <a:t>TimedCompartment</a:t>
            </a:r>
            <a:r>
              <a:rPr lang="en-AU" dirty="0"/>
              <a:t> and a normal compartment. Suppose we had a 50:50 split between </a:t>
            </a:r>
            <a:r>
              <a:rPr lang="en-AU" dirty="0" err="1"/>
              <a:t>vacdxr</a:t>
            </a:r>
            <a:r>
              <a:rPr lang="en-AU" dirty="0"/>
              <a:t> and </a:t>
            </a:r>
            <a:r>
              <a:rPr lang="en-AU" dirty="0" err="1"/>
              <a:t>dxr</a:t>
            </a:r>
            <a:r>
              <a:rPr lang="en-AU" dirty="0"/>
              <a:t>. All people are eligible for all junction outputs. So suppose we had 60 people from vac and 30 people from sus. We’d expect that </a:t>
            </a:r>
          </a:p>
          <a:p>
            <a:pPr marL="285750" indent="-285750">
              <a:buFont typeface="Arial" panose="020B0604020202020204" pitchFamily="34" charset="0"/>
              <a:buChar char="•"/>
            </a:pPr>
            <a:r>
              <a:rPr lang="en-AU" dirty="0"/>
              <a:t>30 from vac would go to </a:t>
            </a:r>
            <a:r>
              <a:rPr lang="en-AU" dirty="0" err="1"/>
              <a:t>vacdxr</a:t>
            </a:r>
            <a:r>
              <a:rPr lang="en-AU" dirty="0"/>
              <a:t> maintaining status</a:t>
            </a:r>
          </a:p>
          <a:p>
            <a:pPr marL="285750" indent="-285750">
              <a:buFont typeface="Arial" panose="020B0604020202020204" pitchFamily="34" charset="0"/>
              <a:buChar char="•"/>
            </a:pPr>
            <a:r>
              <a:rPr lang="en-AU" dirty="0"/>
              <a:t>30 from vac would go to </a:t>
            </a:r>
            <a:r>
              <a:rPr lang="en-AU" dirty="0" err="1"/>
              <a:t>dxr</a:t>
            </a:r>
            <a:endParaRPr lang="en-AU" dirty="0"/>
          </a:p>
          <a:p>
            <a:pPr marL="285750" indent="-285750">
              <a:buFont typeface="Arial" panose="020B0604020202020204" pitchFamily="34" charset="0"/>
              <a:buChar char="•"/>
            </a:pPr>
            <a:r>
              <a:rPr lang="en-AU" dirty="0"/>
              <a:t>15 from sus would go to </a:t>
            </a:r>
            <a:r>
              <a:rPr lang="en-AU" dirty="0" err="1"/>
              <a:t>vacdxr</a:t>
            </a:r>
            <a:r>
              <a:rPr lang="en-AU" dirty="0"/>
              <a:t> into the initial </a:t>
            </a:r>
            <a:r>
              <a:rPr lang="en-AU" dirty="0" err="1"/>
              <a:t>subcompartment</a:t>
            </a:r>
            <a:endParaRPr lang="en-AU" dirty="0"/>
          </a:p>
          <a:p>
            <a:pPr marL="285750" indent="-285750">
              <a:buFont typeface="Arial" panose="020B0604020202020204" pitchFamily="34" charset="0"/>
              <a:buChar char="•"/>
            </a:pPr>
            <a:r>
              <a:rPr lang="en-AU" dirty="0"/>
              <a:t>15 from sus would go to </a:t>
            </a:r>
            <a:r>
              <a:rPr lang="en-AU" dirty="0" err="1"/>
              <a:t>dxr</a:t>
            </a:r>
            <a:endParaRPr lang="en-AU" dirty="0"/>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52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226C-8137-4CA0-9B0D-60113A1176E3}"/>
              </a:ext>
            </a:extLst>
          </p:cNvPr>
          <p:cNvSpPr>
            <a:spLocks noGrp="1"/>
          </p:cNvSpPr>
          <p:nvPr>
            <p:ph type="title"/>
          </p:nvPr>
        </p:nvSpPr>
        <p:spPr/>
        <p:txBody>
          <a:bodyPr/>
          <a:lstStyle/>
          <a:p>
            <a:r>
              <a:rPr lang="en-AU" dirty="0"/>
              <a:t>Junction flush logic</a:t>
            </a:r>
          </a:p>
        </p:txBody>
      </p:sp>
      <p:sp>
        <p:nvSpPr>
          <p:cNvPr id="3" name="Content Placeholder 2">
            <a:extLst>
              <a:ext uri="{FF2B5EF4-FFF2-40B4-BE49-F238E27FC236}">
                <a16:creationId xmlns:a16="http://schemas.microsoft.com/office/drawing/2014/main" id="{1D1C39AB-9E16-4972-A440-E37B0718937B}"/>
              </a:ext>
            </a:extLst>
          </p:cNvPr>
          <p:cNvSpPr>
            <a:spLocks noGrp="1"/>
          </p:cNvSpPr>
          <p:nvPr>
            <p:ph idx="1"/>
          </p:nvPr>
        </p:nvSpPr>
        <p:spPr/>
        <p:txBody>
          <a:bodyPr/>
          <a:lstStyle/>
          <a:p>
            <a:r>
              <a:rPr lang="en-AU" dirty="0"/>
              <a:t>Flushing into a junction is allowed, therefore flush links must be computed before or at the same time as junctions</a:t>
            </a:r>
          </a:p>
          <a:p>
            <a:r>
              <a:rPr lang="en-AU" dirty="0"/>
              <a:t>Junctions can be time-preserving if the inputs and outputs mix </a:t>
            </a:r>
          </a:p>
          <a:p>
            <a:r>
              <a:rPr lang="en-AU" dirty="0"/>
              <a:t>If a flush link goes into a junction, it cannot feed into the same transition group – therefore, we know that it must end up in a different transition group</a:t>
            </a:r>
          </a:p>
          <a:p>
            <a:r>
              <a:rPr lang="en-AU" b="1" dirty="0"/>
              <a:t>CRUCIAL – Nobody that flows from a junction into a </a:t>
            </a:r>
            <a:r>
              <a:rPr lang="en-AU" b="1" dirty="0" err="1"/>
              <a:t>TimedCompartment</a:t>
            </a:r>
            <a:r>
              <a:rPr lang="en-AU" b="1" dirty="0"/>
              <a:t> can be flushed in that same timestep</a:t>
            </a:r>
          </a:p>
        </p:txBody>
      </p:sp>
    </p:spTree>
    <p:extLst>
      <p:ext uri="{BB962C8B-B14F-4D97-AF65-F5344CB8AC3E}">
        <p14:creationId xmlns:p14="http://schemas.microsoft.com/office/powerpoint/2010/main" val="326101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Junction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fontScale="70000" lnSpcReduction="20000"/>
          </a:bodyPr>
          <a:lstStyle/>
          <a:p>
            <a:r>
              <a:rPr lang="en-AU" dirty="0"/>
              <a:t>Flush links need to be resolved *prior* to the junction, because nobody flowing in from the junction can be flushed</a:t>
            </a:r>
          </a:p>
          <a:p>
            <a:r>
              <a:rPr lang="en-AU" dirty="0"/>
              <a:t>So maybe the idea is, people get flushed at the START of the timestep at the same time as the compartment is incremented? But this is undesirable because the compartment size at ti+1 is now no longer given by just summing up all the links at time </a:t>
            </a:r>
            <a:r>
              <a:rPr lang="en-AU" dirty="0" err="1"/>
              <a:t>ti</a:t>
            </a:r>
            <a:endParaRPr lang="en-AU" dirty="0"/>
          </a:p>
          <a:p>
            <a:r>
              <a:rPr lang="en-AU" dirty="0"/>
              <a:t>That’s the idea behind flushing after the junctions are resolved BUT then you can’t flush into a junction</a:t>
            </a:r>
          </a:p>
          <a:p>
            <a:r>
              <a:rPr lang="en-AU" dirty="0"/>
              <a:t>So – you CAN flush into a junction, which means flush links get computed first. You can be flushed OR go down a </a:t>
            </a:r>
            <a:r>
              <a:rPr lang="en-AU" dirty="0" err="1"/>
              <a:t>TimedLink</a:t>
            </a:r>
            <a:r>
              <a:rPr lang="en-AU" dirty="0"/>
              <a:t> but not both (no competition)</a:t>
            </a:r>
          </a:p>
          <a:p>
            <a:r>
              <a:rPr lang="en-AU" dirty="0"/>
              <a:t>But then the problem is, if you have competition between a normal link and a </a:t>
            </a:r>
            <a:r>
              <a:rPr lang="en-AU" dirty="0" err="1"/>
              <a:t>TimedLink</a:t>
            </a:r>
            <a:r>
              <a:rPr lang="en-AU" dirty="0"/>
              <a:t> that competition changes with step size e.g. limit of large step size, nobody goes down the </a:t>
            </a:r>
            <a:r>
              <a:rPr lang="en-AU" dirty="0" err="1"/>
              <a:t>TimedLink</a:t>
            </a:r>
            <a:endParaRPr lang="en-AU" dirty="0"/>
          </a:p>
          <a:p>
            <a:r>
              <a:rPr lang="en-AU" dirty="0"/>
              <a:t>Thus, normal links and timed links cannot compete. Or rather, if you’re scheduled to be flushed, you’re </a:t>
            </a:r>
            <a:r>
              <a:rPr lang="en-AU" i="1" dirty="0"/>
              <a:t>guaranteed</a:t>
            </a:r>
            <a:r>
              <a:rPr lang="en-AU" dirty="0"/>
              <a:t> to be flushed</a:t>
            </a:r>
          </a:p>
          <a:p>
            <a:r>
              <a:rPr lang="en-AU" dirty="0"/>
              <a:t>But if </a:t>
            </a:r>
            <a:r>
              <a:rPr lang="en-AU" i="1" dirty="0"/>
              <a:t>that</a:t>
            </a:r>
            <a:r>
              <a:rPr lang="en-AU" dirty="0"/>
              <a:t> is the case, then that means you have things like, people who are due to be flushed cannot die in that timestep</a:t>
            </a:r>
          </a:p>
          <a:p>
            <a:endParaRPr lang="en-AU" dirty="0"/>
          </a:p>
        </p:txBody>
      </p:sp>
    </p:spTree>
    <p:extLst>
      <p:ext uri="{BB962C8B-B14F-4D97-AF65-F5344CB8AC3E}">
        <p14:creationId xmlns:p14="http://schemas.microsoft.com/office/powerpoint/2010/main" val="387642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4635420" y="1291584"/>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5265031" y="27241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5265031" y="35718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5265031" y="44195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6236580" y="305748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011770" y="329644"/>
            <a:ext cx="1363771" cy="369332"/>
          </a:xfrm>
          <a:prstGeom prst="rect">
            <a:avLst/>
          </a:prstGeom>
          <a:noFill/>
        </p:spPr>
        <p:txBody>
          <a:bodyPr wrap="none" rtlCol="0">
            <a:spAutoFit/>
          </a:bodyPr>
          <a:lstStyle/>
          <a:p>
            <a:r>
              <a:rPr lang="en-AU" b="1" dirty="0"/>
              <a:t>Terminology</a:t>
            </a:r>
          </a:p>
        </p:txBody>
      </p:sp>
      <p:sp>
        <p:nvSpPr>
          <p:cNvPr id="89" name="TextBox 88">
            <a:extLst>
              <a:ext uri="{FF2B5EF4-FFF2-40B4-BE49-F238E27FC236}">
                <a16:creationId xmlns:a16="http://schemas.microsoft.com/office/drawing/2014/main" id="{FA65CACA-ABE4-49C7-8F90-F7FCF22AB8DE}"/>
              </a:ext>
            </a:extLst>
          </p:cNvPr>
          <p:cNvSpPr txBox="1"/>
          <p:nvPr/>
        </p:nvSpPr>
        <p:spPr>
          <a:xfrm>
            <a:off x="6222822" y="2724130"/>
            <a:ext cx="1061509" cy="369332"/>
          </a:xfrm>
          <a:prstGeom prst="rect">
            <a:avLst/>
          </a:prstGeom>
          <a:noFill/>
        </p:spPr>
        <p:txBody>
          <a:bodyPr wrap="none" rtlCol="0">
            <a:spAutoFit/>
          </a:bodyPr>
          <a:lstStyle/>
          <a:p>
            <a:r>
              <a:rPr lang="en-AU" dirty="0"/>
              <a:t>Flush link</a:t>
            </a:r>
          </a:p>
        </p:txBody>
      </p:sp>
      <p:sp>
        <p:nvSpPr>
          <p:cNvPr id="46" name="TextBox 45">
            <a:extLst>
              <a:ext uri="{FF2B5EF4-FFF2-40B4-BE49-F238E27FC236}">
                <a16:creationId xmlns:a16="http://schemas.microsoft.com/office/drawing/2014/main" id="{EAAF136A-7888-4ACB-B9D0-FD32206912CB}"/>
              </a:ext>
            </a:extLst>
          </p:cNvPr>
          <p:cNvSpPr txBox="1"/>
          <p:nvPr/>
        </p:nvSpPr>
        <p:spPr>
          <a:xfrm>
            <a:off x="4839582" y="2297668"/>
            <a:ext cx="1718291" cy="338554"/>
          </a:xfrm>
          <a:prstGeom prst="rect">
            <a:avLst/>
          </a:prstGeom>
          <a:noFill/>
        </p:spPr>
        <p:txBody>
          <a:bodyPr wrap="none" rtlCol="0">
            <a:spAutoFit/>
          </a:bodyPr>
          <a:lstStyle/>
          <a:p>
            <a:r>
              <a:rPr lang="en-AU" sz="1600" dirty="0" err="1"/>
              <a:t>Subcompartments</a:t>
            </a:r>
            <a:endParaRPr lang="en-AU" sz="1600" dirty="0"/>
          </a:p>
        </p:txBody>
      </p:sp>
      <p:sp>
        <p:nvSpPr>
          <p:cNvPr id="47" name="TextBox 46">
            <a:extLst>
              <a:ext uri="{FF2B5EF4-FFF2-40B4-BE49-F238E27FC236}">
                <a16:creationId xmlns:a16="http://schemas.microsoft.com/office/drawing/2014/main" id="{7ED64DE9-D950-4C83-9518-CD470EE85242}"/>
              </a:ext>
            </a:extLst>
          </p:cNvPr>
          <p:cNvSpPr txBox="1"/>
          <p:nvPr/>
        </p:nvSpPr>
        <p:spPr>
          <a:xfrm>
            <a:off x="4279197" y="4132588"/>
            <a:ext cx="1011059" cy="646331"/>
          </a:xfrm>
          <a:prstGeom prst="rect">
            <a:avLst/>
          </a:prstGeom>
          <a:noFill/>
        </p:spPr>
        <p:txBody>
          <a:bodyPr wrap="square" rtlCol="0">
            <a:spAutoFit/>
          </a:bodyPr>
          <a:lstStyle/>
          <a:p>
            <a:pPr algn="ctr"/>
            <a:r>
              <a:rPr lang="en-AU" dirty="0"/>
              <a:t>New arrivals</a:t>
            </a:r>
          </a:p>
        </p:txBody>
      </p:sp>
      <p:cxnSp>
        <p:nvCxnSpPr>
          <p:cNvPr id="3" name="Straight Arrow Connector 2">
            <a:extLst>
              <a:ext uri="{FF2B5EF4-FFF2-40B4-BE49-F238E27FC236}">
                <a16:creationId xmlns:a16="http://schemas.microsoft.com/office/drawing/2014/main" id="{ACB820AF-C879-48E4-9654-56FD37FE7C63}"/>
              </a:ext>
            </a:extLst>
          </p:cNvPr>
          <p:cNvCxnSpPr>
            <a:cxnSpLocks/>
          </p:cNvCxnSpPr>
          <p:nvPr/>
        </p:nvCxnSpPr>
        <p:spPr>
          <a:xfrm>
            <a:off x="4407887" y="4762480"/>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92376C1-78D0-4BA3-9B98-79064EC023D4}"/>
              </a:ext>
            </a:extLst>
          </p:cNvPr>
          <p:cNvSpPr txBox="1"/>
          <p:nvPr/>
        </p:nvSpPr>
        <p:spPr>
          <a:xfrm>
            <a:off x="3135296" y="2847680"/>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52" name="TextBox 51">
            <a:extLst>
              <a:ext uri="{FF2B5EF4-FFF2-40B4-BE49-F238E27FC236}">
                <a16:creationId xmlns:a16="http://schemas.microsoft.com/office/drawing/2014/main" id="{AD233697-3994-408E-9524-ADE21558412F}"/>
              </a:ext>
            </a:extLst>
          </p:cNvPr>
          <p:cNvSpPr txBox="1"/>
          <p:nvPr/>
        </p:nvSpPr>
        <p:spPr>
          <a:xfrm>
            <a:off x="6236580" y="4562427"/>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10" name="Straight Arrow Connector 9">
            <a:extLst>
              <a:ext uri="{FF2B5EF4-FFF2-40B4-BE49-F238E27FC236}">
                <a16:creationId xmlns:a16="http://schemas.microsoft.com/office/drawing/2014/main" id="{CEBBB260-23FC-43C0-9C2F-B0AADAF3FAB7}"/>
              </a:ext>
            </a:extLst>
          </p:cNvPr>
          <p:cNvCxnSpPr/>
          <p:nvPr/>
        </p:nvCxnSpPr>
        <p:spPr>
          <a:xfrm flipV="1">
            <a:off x="8601075" y="3016957"/>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651B017-9BAE-40D1-8EF1-5D916C6DC9F3}"/>
              </a:ext>
            </a:extLst>
          </p:cNvPr>
          <p:cNvSpPr txBox="1"/>
          <p:nvPr/>
        </p:nvSpPr>
        <p:spPr>
          <a:xfrm>
            <a:off x="8783563" y="3801336"/>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369565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DEB2-F3AF-4DAE-BBC3-2C62D4E2B30E}"/>
              </a:ext>
            </a:extLst>
          </p:cNvPr>
          <p:cNvSpPr>
            <a:spLocks noGrp="1"/>
          </p:cNvSpPr>
          <p:nvPr>
            <p:ph type="title"/>
          </p:nvPr>
        </p:nvSpPr>
        <p:spPr/>
        <p:txBody>
          <a:bodyPr/>
          <a:lstStyle/>
          <a:p>
            <a:r>
              <a:rPr lang="en-AU" dirty="0"/>
              <a:t>Architecture</a:t>
            </a:r>
          </a:p>
        </p:txBody>
      </p:sp>
      <p:sp>
        <p:nvSpPr>
          <p:cNvPr id="17" name="Rectangle 16">
            <a:extLst>
              <a:ext uri="{FF2B5EF4-FFF2-40B4-BE49-F238E27FC236}">
                <a16:creationId xmlns:a16="http://schemas.microsoft.com/office/drawing/2014/main" id="{7A584D1B-817A-4D9A-95C3-874DDD53364D}"/>
              </a:ext>
            </a:extLst>
          </p:cNvPr>
          <p:cNvSpPr/>
          <p:nvPr/>
        </p:nvSpPr>
        <p:spPr>
          <a:xfrm>
            <a:off x="1311195" y="1910709"/>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8" name="Rectangle 17">
            <a:extLst>
              <a:ext uri="{FF2B5EF4-FFF2-40B4-BE49-F238E27FC236}">
                <a16:creationId xmlns:a16="http://schemas.microsoft.com/office/drawing/2014/main" id="{8AE52136-6514-4F69-BA86-E538C795467D}"/>
              </a:ext>
            </a:extLst>
          </p:cNvPr>
          <p:cNvSpPr/>
          <p:nvPr/>
        </p:nvSpPr>
        <p:spPr>
          <a:xfrm>
            <a:off x="1940806" y="33432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9" name="Rectangle 18">
            <a:extLst>
              <a:ext uri="{FF2B5EF4-FFF2-40B4-BE49-F238E27FC236}">
                <a16:creationId xmlns:a16="http://schemas.microsoft.com/office/drawing/2014/main" id="{98916D01-E309-44C5-9B17-F3BB1C59CC43}"/>
              </a:ext>
            </a:extLst>
          </p:cNvPr>
          <p:cNvSpPr/>
          <p:nvPr/>
        </p:nvSpPr>
        <p:spPr>
          <a:xfrm>
            <a:off x="1940806" y="41909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0" name="Rectangle 19">
            <a:extLst>
              <a:ext uri="{FF2B5EF4-FFF2-40B4-BE49-F238E27FC236}">
                <a16:creationId xmlns:a16="http://schemas.microsoft.com/office/drawing/2014/main" id="{5E289209-521A-4CA0-A820-0B14B78C4044}"/>
              </a:ext>
            </a:extLst>
          </p:cNvPr>
          <p:cNvSpPr/>
          <p:nvPr/>
        </p:nvSpPr>
        <p:spPr>
          <a:xfrm>
            <a:off x="1940806" y="50387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1" name="Straight Arrow Connector 20">
            <a:extLst>
              <a:ext uri="{FF2B5EF4-FFF2-40B4-BE49-F238E27FC236}">
                <a16:creationId xmlns:a16="http://schemas.microsoft.com/office/drawing/2014/main" id="{86170B75-1A1F-412D-B660-1F586E2EE677}"/>
              </a:ext>
            </a:extLst>
          </p:cNvPr>
          <p:cNvCxnSpPr>
            <a:cxnSpLocks/>
          </p:cNvCxnSpPr>
          <p:nvPr/>
        </p:nvCxnSpPr>
        <p:spPr>
          <a:xfrm>
            <a:off x="2912355" y="3676610"/>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EF9EBA0-7E11-4ED0-B8FB-34068F62391A}"/>
              </a:ext>
            </a:extLst>
          </p:cNvPr>
          <p:cNvSpPr txBox="1"/>
          <p:nvPr/>
        </p:nvSpPr>
        <p:spPr>
          <a:xfrm>
            <a:off x="2898597" y="3343255"/>
            <a:ext cx="1061509" cy="369332"/>
          </a:xfrm>
          <a:prstGeom prst="rect">
            <a:avLst/>
          </a:prstGeom>
          <a:noFill/>
        </p:spPr>
        <p:txBody>
          <a:bodyPr wrap="none" rtlCol="0">
            <a:spAutoFit/>
          </a:bodyPr>
          <a:lstStyle/>
          <a:p>
            <a:r>
              <a:rPr lang="en-AU" dirty="0"/>
              <a:t>Flush link</a:t>
            </a:r>
          </a:p>
        </p:txBody>
      </p:sp>
      <p:sp>
        <p:nvSpPr>
          <p:cNvPr id="23" name="TextBox 22">
            <a:extLst>
              <a:ext uri="{FF2B5EF4-FFF2-40B4-BE49-F238E27FC236}">
                <a16:creationId xmlns:a16="http://schemas.microsoft.com/office/drawing/2014/main" id="{2143D4C3-F663-4DE7-BFED-CFD869019C0F}"/>
              </a:ext>
            </a:extLst>
          </p:cNvPr>
          <p:cNvSpPr txBox="1"/>
          <p:nvPr/>
        </p:nvSpPr>
        <p:spPr>
          <a:xfrm>
            <a:off x="1515357" y="2916793"/>
            <a:ext cx="1718291" cy="338554"/>
          </a:xfrm>
          <a:prstGeom prst="rect">
            <a:avLst/>
          </a:prstGeom>
          <a:noFill/>
        </p:spPr>
        <p:txBody>
          <a:bodyPr wrap="none" rtlCol="0">
            <a:spAutoFit/>
          </a:bodyPr>
          <a:lstStyle/>
          <a:p>
            <a:r>
              <a:rPr lang="en-AU" sz="1600" dirty="0" err="1"/>
              <a:t>Subcompartments</a:t>
            </a:r>
            <a:endParaRPr lang="en-AU" sz="1600" dirty="0"/>
          </a:p>
        </p:txBody>
      </p:sp>
      <p:sp>
        <p:nvSpPr>
          <p:cNvPr id="24" name="TextBox 23">
            <a:extLst>
              <a:ext uri="{FF2B5EF4-FFF2-40B4-BE49-F238E27FC236}">
                <a16:creationId xmlns:a16="http://schemas.microsoft.com/office/drawing/2014/main" id="{80EA6F17-A7F8-496A-8E7D-DECD9867878E}"/>
              </a:ext>
            </a:extLst>
          </p:cNvPr>
          <p:cNvSpPr txBox="1"/>
          <p:nvPr/>
        </p:nvSpPr>
        <p:spPr>
          <a:xfrm>
            <a:off x="954972" y="4751713"/>
            <a:ext cx="1011059" cy="646331"/>
          </a:xfrm>
          <a:prstGeom prst="rect">
            <a:avLst/>
          </a:prstGeom>
          <a:noFill/>
        </p:spPr>
        <p:txBody>
          <a:bodyPr wrap="square" rtlCol="0">
            <a:spAutoFit/>
          </a:bodyPr>
          <a:lstStyle/>
          <a:p>
            <a:pPr algn="ctr"/>
            <a:r>
              <a:rPr lang="en-AU" dirty="0"/>
              <a:t>New arrivals</a:t>
            </a:r>
          </a:p>
        </p:txBody>
      </p:sp>
      <p:cxnSp>
        <p:nvCxnSpPr>
          <p:cNvPr id="25" name="Straight Arrow Connector 24">
            <a:extLst>
              <a:ext uri="{FF2B5EF4-FFF2-40B4-BE49-F238E27FC236}">
                <a16:creationId xmlns:a16="http://schemas.microsoft.com/office/drawing/2014/main" id="{CB481AEA-9BF2-4055-AF8E-67AFC55A1C50}"/>
              </a:ext>
            </a:extLst>
          </p:cNvPr>
          <p:cNvCxnSpPr>
            <a:cxnSpLocks/>
          </p:cNvCxnSpPr>
          <p:nvPr/>
        </p:nvCxnSpPr>
        <p:spPr>
          <a:xfrm>
            <a:off x="1083662" y="5381605"/>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87EAD6-AE6E-4290-B24D-A8A6B360B7B7}"/>
              </a:ext>
            </a:extLst>
          </p:cNvPr>
          <p:cNvSpPr txBox="1"/>
          <p:nvPr/>
        </p:nvSpPr>
        <p:spPr>
          <a:xfrm>
            <a:off x="-188929" y="3466805"/>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27" name="TextBox 26">
            <a:extLst>
              <a:ext uri="{FF2B5EF4-FFF2-40B4-BE49-F238E27FC236}">
                <a16:creationId xmlns:a16="http://schemas.microsoft.com/office/drawing/2014/main" id="{BF0DF55F-6C6F-4B66-8A80-35C811E7001E}"/>
              </a:ext>
            </a:extLst>
          </p:cNvPr>
          <p:cNvSpPr txBox="1"/>
          <p:nvPr/>
        </p:nvSpPr>
        <p:spPr>
          <a:xfrm>
            <a:off x="2912355" y="5181552"/>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28" name="Straight Arrow Connector 27">
            <a:extLst>
              <a:ext uri="{FF2B5EF4-FFF2-40B4-BE49-F238E27FC236}">
                <a16:creationId xmlns:a16="http://schemas.microsoft.com/office/drawing/2014/main" id="{8820A85B-E783-4AD0-A513-A6C559FB5F4B}"/>
              </a:ext>
            </a:extLst>
          </p:cNvPr>
          <p:cNvCxnSpPr/>
          <p:nvPr/>
        </p:nvCxnSpPr>
        <p:spPr>
          <a:xfrm flipV="1">
            <a:off x="5276850" y="3636082"/>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CFB2D5A-7654-494C-BDF2-1A9B4AA840C0}"/>
              </a:ext>
            </a:extLst>
          </p:cNvPr>
          <p:cNvSpPr txBox="1"/>
          <p:nvPr/>
        </p:nvSpPr>
        <p:spPr>
          <a:xfrm>
            <a:off x="5459338" y="4420461"/>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250162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1218240" y="1320861"/>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1616956" y="24193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1616956" y="32670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1616956"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2517180" y="261935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F0A5A-3A80-4A65-A321-8DA9ABE1E7BF}"/>
              </a:ext>
            </a:extLst>
          </p:cNvPr>
          <p:cNvSpPr txBox="1"/>
          <p:nvPr/>
        </p:nvSpPr>
        <p:spPr>
          <a:xfrm>
            <a:off x="2493545" y="2642812"/>
            <a:ext cx="611065" cy="406393"/>
          </a:xfrm>
          <a:prstGeom prst="rect">
            <a:avLst/>
          </a:prstGeom>
          <a:noFill/>
        </p:spPr>
        <p:txBody>
          <a:bodyPr wrap="none" rtlCol="0">
            <a:spAutoFit/>
          </a:bodyPr>
          <a:lstStyle/>
          <a:p>
            <a:r>
              <a:rPr lang="en-AU" dirty="0"/>
              <a:t>Link</a:t>
            </a:r>
          </a:p>
        </p:txBody>
      </p:sp>
      <p:cxnSp>
        <p:nvCxnSpPr>
          <p:cNvPr id="25" name="Straight Arrow Connector 24">
            <a:extLst>
              <a:ext uri="{FF2B5EF4-FFF2-40B4-BE49-F238E27FC236}">
                <a16:creationId xmlns:a16="http://schemas.microsoft.com/office/drawing/2014/main" id="{AE446986-5E2F-486A-8DE9-9E503D21C566}"/>
              </a:ext>
            </a:extLst>
          </p:cNvPr>
          <p:cNvCxnSpPr>
            <a:cxnSpLocks/>
          </p:cNvCxnSpPr>
          <p:nvPr/>
        </p:nvCxnSpPr>
        <p:spPr>
          <a:xfrm flipV="1">
            <a:off x="2517178" y="2847955"/>
            <a:ext cx="1017350" cy="12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161567" y="473781"/>
            <a:ext cx="4693336" cy="406393"/>
          </a:xfrm>
          <a:prstGeom prst="rect">
            <a:avLst/>
          </a:prstGeom>
          <a:noFill/>
        </p:spPr>
        <p:txBody>
          <a:bodyPr wrap="none" rtlCol="0">
            <a:spAutoFit/>
          </a:bodyPr>
          <a:lstStyle/>
          <a:p>
            <a:r>
              <a:rPr lang="en-AU" b="1" dirty="0"/>
              <a:t>Outflow paths from </a:t>
            </a:r>
            <a:r>
              <a:rPr lang="en-AU" b="1" dirty="0" err="1"/>
              <a:t>TimedCompartments</a:t>
            </a:r>
            <a:endParaRPr lang="en-AU" b="1" dirty="0"/>
          </a:p>
        </p:txBody>
      </p:sp>
      <p:sp>
        <p:nvSpPr>
          <p:cNvPr id="32" name="Rectangle 31">
            <a:extLst>
              <a:ext uri="{FF2B5EF4-FFF2-40B4-BE49-F238E27FC236}">
                <a16:creationId xmlns:a16="http://schemas.microsoft.com/office/drawing/2014/main" id="{BB38F4DE-E9D0-4026-92C9-9B64263DE00F}"/>
              </a:ext>
            </a:extLst>
          </p:cNvPr>
          <p:cNvSpPr/>
          <p:nvPr/>
        </p:nvSpPr>
        <p:spPr>
          <a:xfrm>
            <a:off x="3212224" y="1332708"/>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Compartment</a:t>
            </a:r>
          </a:p>
        </p:txBody>
      </p:sp>
      <p:sp>
        <p:nvSpPr>
          <p:cNvPr id="35" name="Rectangle 34">
            <a:extLst>
              <a:ext uri="{FF2B5EF4-FFF2-40B4-BE49-F238E27FC236}">
                <a16:creationId xmlns:a16="http://schemas.microsoft.com/office/drawing/2014/main" id="{B9ADE0C2-69AD-492A-821A-52EEFE119901}"/>
              </a:ext>
            </a:extLst>
          </p:cNvPr>
          <p:cNvSpPr/>
          <p:nvPr/>
        </p:nvSpPr>
        <p:spPr>
          <a:xfrm>
            <a:off x="3636256" y="24479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5" name="Rectangle 64">
            <a:extLst>
              <a:ext uri="{FF2B5EF4-FFF2-40B4-BE49-F238E27FC236}">
                <a16:creationId xmlns:a16="http://schemas.microsoft.com/office/drawing/2014/main" id="{D005D247-DEC4-4EE1-9489-FE8C57963790}"/>
              </a:ext>
            </a:extLst>
          </p:cNvPr>
          <p:cNvSpPr/>
          <p:nvPr/>
        </p:nvSpPr>
        <p:spPr>
          <a:xfrm>
            <a:off x="5442012"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66" name="Rectangle 65">
            <a:extLst>
              <a:ext uri="{FF2B5EF4-FFF2-40B4-BE49-F238E27FC236}">
                <a16:creationId xmlns:a16="http://schemas.microsoft.com/office/drawing/2014/main" id="{47B145A6-32E6-4E3E-9B59-83314E8D2DE5}"/>
              </a:ext>
            </a:extLst>
          </p:cNvPr>
          <p:cNvSpPr/>
          <p:nvPr/>
        </p:nvSpPr>
        <p:spPr>
          <a:xfrm>
            <a:off x="5840729"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67" name="Rectangle 66">
            <a:extLst>
              <a:ext uri="{FF2B5EF4-FFF2-40B4-BE49-F238E27FC236}">
                <a16:creationId xmlns:a16="http://schemas.microsoft.com/office/drawing/2014/main" id="{10F34F4A-8A68-4A1B-88DA-24503BDE02E2}"/>
              </a:ext>
            </a:extLst>
          </p:cNvPr>
          <p:cNvSpPr/>
          <p:nvPr/>
        </p:nvSpPr>
        <p:spPr>
          <a:xfrm>
            <a:off x="5840729"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68" name="Rectangle 67">
            <a:extLst>
              <a:ext uri="{FF2B5EF4-FFF2-40B4-BE49-F238E27FC236}">
                <a16:creationId xmlns:a16="http://schemas.microsoft.com/office/drawing/2014/main" id="{61E8D895-D617-48B7-AD1B-9121ABB8EA05}"/>
              </a:ext>
            </a:extLst>
          </p:cNvPr>
          <p:cNvSpPr/>
          <p:nvPr/>
        </p:nvSpPr>
        <p:spPr>
          <a:xfrm>
            <a:off x="5840729"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6783703" y="364007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8DD9F13-A5B9-4714-A168-359069AF736C}"/>
              </a:ext>
            </a:extLst>
          </p:cNvPr>
          <p:cNvSpPr txBox="1"/>
          <p:nvPr/>
        </p:nvSpPr>
        <p:spPr>
          <a:xfrm>
            <a:off x="6740952" y="4114781"/>
            <a:ext cx="1148071" cy="369332"/>
          </a:xfrm>
          <a:prstGeom prst="rect">
            <a:avLst/>
          </a:prstGeom>
          <a:noFill/>
        </p:spPr>
        <p:txBody>
          <a:bodyPr wrap="none" rtlCol="0">
            <a:spAutoFit/>
          </a:bodyPr>
          <a:lstStyle/>
          <a:p>
            <a:r>
              <a:rPr lang="en-AU" dirty="0" err="1"/>
              <a:t>TimedLink</a:t>
            </a:r>
            <a:endParaRPr lang="en-AU" dirty="0"/>
          </a:p>
        </p:txBody>
      </p: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6783703" y="448780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6751698" y="3286789"/>
            <a:ext cx="1148071" cy="369332"/>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7435996" y="136283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7860029" y="247802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7860029" y="32686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7860029"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77" name="Rectangle 76">
            <a:extLst>
              <a:ext uri="{FF2B5EF4-FFF2-40B4-BE49-F238E27FC236}">
                <a16:creationId xmlns:a16="http://schemas.microsoft.com/office/drawing/2014/main" id="{915F6B67-18C5-46D8-9BBC-3E3240DEE22D}"/>
              </a:ext>
            </a:extLst>
          </p:cNvPr>
          <p:cNvSpPr/>
          <p:nvPr/>
        </p:nvSpPr>
        <p:spPr>
          <a:xfrm>
            <a:off x="9558251"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8" name="Rectangle 77">
            <a:extLst>
              <a:ext uri="{FF2B5EF4-FFF2-40B4-BE49-F238E27FC236}">
                <a16:creationId xmlns:a16="http://schemas.microsoft.com/office/drawing/2014/main" id="{0565B096-6E2E-4855-947F-2CCBA45A707A}"/>
              </a:ext>
            </a:extLst>
          </p:cNvPr>
          <p:cNvSpPr/>
          <p:nvPr/>
        </p:nvSpPr>
        <p:spPr>
          <a:xfrm>
            <a:off x="9956967"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9" name="Rectangle 78">
            <a:extLst>
              <a:ext uri="{FF2B5EF4-FFF2-40B4-BE49-F238E27FC236}">
                <a16:creationId xmlns:a16="http://schemas.microsoft.com/office/drawing/2014/main" id="{860D2C3D-170C-4372-93C9-671B05A82477}"/>
              </a:ext>
            </a:extLst>
          </p:cNvPr>
          <p:cNvSpPr/>
          <p:nvPr/>
        </p:nvSpPr>
        <p:spPr>
          <a:xfrm>
            <a:off x="9956967"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0" name="Rectangle 79">
            <a:extLst>
              <a:ext uri="{FF2B5EF4-FFF2-40B4-BE49-F238E27FC236}">
                <a16:creationId xmlns:a16="http://schemas.microsoft.com/office/drawing/2014/main" id="{076F37A5-549C-4229-BD16-268EFDB06E1A}"/>
              </a:ext>
            </a:extLst>
          </p:cNvPr>
          <p:cNvSpPr/>
          <p:nvPr/>
        </p:nvSpPr>
        <p:spPr>
          <a:xfrm>
            <a:off x="9956967"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5" name="Rectangle 84">
            <a:extLst>
              <a:ext uri="{FF2B5EF4-FFF2-40B4-BE49-F238E27FC236}">
                <a16:creationId xmlns:a16="http://schemas.microsoft.com/office/drawing/2014/main" id="{3286A435-4B7A-494C-9E31-ED8CD60D4042}"/>
              </a:ext>
            </a:extLst>
          </p:cNvPr>
          <p:cNvSpPr/>
          <p:nvPr/>
        </p:nvSpPr>
        <p:spPr>
          <a:xfrm>
            <a:off x="11552235" y="1362831"/>
            <a:ext cx="1705314"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86" name="Rectangle 85">
            <a:extLst>
              <a:ext uri="{FF2B5EF4-FFF2-40B4-BE49-F238E27FC236}">
                <a16:creationId xmlns:a16="http://schemas.microsoft.com/office/drawing/2014/main" id="{41989F73-F1EC-4762-A6E2-43CE0956A30C}"/>
              </a:ext>
            </a:extLst>
          </p:cNvPr>
          <p:cNvSpPr/>
          <p:nvPr/>
        </p:nvSpPr>
        <p:spPr>
          <a:xfrm>
            <a:off x="11976267" y="2478028"/>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7" name="Rectangle 86">
            <a:extLst>
              <a:ext uri="{FF2B5EF4-FFF2-40B4-BE49-F238E27FC236}">
                <a16:creationId xmlns:a16="http://schemas.microsoft.com/office/drawing/2014/main" id="{718135A2-A43F-48AF-9BDF-647488ECC71D}"/>
              </a:ext>
            </a:extLst>
          </p:cNvPr>
          <p:cNvSpPr/>
          <p:nvPr/>
        </p:nvSpPr>
        <p:spPr>
          <a:xfrm>
            <a:off x="11976267" y="3268603"/>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8" name="Rectangle 87">
            <a:extLst>
              <a:ext uri="{FF2B5EF4-FFF2-40B4-BE49-F238E27FC236}">
                <a16:creationId xmlns:a16="http://schemas.microsoft.com/office/drawing/2014/main" id="{292F92EE-F4B1-405D-90D9-0D8F3F1FA3A4}"/>
              </a:ext>
            </a:extLst>
          </p:cNvPr>
          <p:cNvSpPr/>
          <p:nvPr/>
        </p:nvSpPr>
        <p:spPr>
          <a:xfrm>
            <a:off x="11976267" y="4114780"/>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9" name="TextBox 88">
            <a:extLst>
              <a:ext uri="{FF2B5EF4-FFF2-40B4-BE49-F238E27FC236}">
                <a16:creationId xmlns:a16="http://schemas.microsoft.com/office/drawing/2014/main" id="{FA65CACA-ABE4-49C7-8F90-F7FCF22AB8DE}"/>
              </a:ext>
            </a:extLst>
          </p:cNvPr>
          <p:cNvSpPr txBox="1"/>
          <p:nvPr/>
        </p:nvSpPr>
        <p:spPr>
          <a:xfrm>
            <a:off x="2439766" y="2309913"/>
            <a:ext cx="1337226" cy="406393"/>
          </a:xfrm>
          <a:prstGeom prst="rect">
            <a:avLst/>
          </a:prstGeom>
          <a:noFill/>
        </p:spPr>
        <p:txBody>
          <a:bodyPr wrap="none" rtlCol="0">
            <a:spAutoFit/>
          </a:bodyPr>
          <a:lstStyle/>
          <a:p>
            <a:r>
              <a:rPr lang="en-AU" dirty="0"/>
              <a:t>(Flush) link</a:t>
            </a:r>
          </a:p>
        </p:txBody>
      </p:sp>
      <p:sp>
        <p:nvSpPr>
          <p:cNvPr id="90" name="TextBox 89">
            <a:extLst>
              <a:ext uri="{FF2B5EF4-FFF2-40B4-BE49-F238E27FC236}">
                <a16:creationId xmlns:a16="http://schemas.microsoft.com/office/drawing/2014/main" id="{5D76934E-FF84-4C16-865B-1FB2DE3E7FBD}"/>
              </a:ext>
            </a:extLst>
          </p:cNvPr>
          <p:cNvSpPr txBox="1"/>
          <p:nvPr/>
        </p:nvSpPr>
        <p:spPr>
          <a:xfrm>
            <a:off x="2493545" y="3076556"/>
            <a:ext cx="611065" cy="406393"/>
          </a:xfrm>
          <a:prstGeom prst="rect">
            <a:avLst/>
          </a:prstGeom>
          <a:noFill/>
        </p:spPr>
        <p:txBody>
          <a:bodyPr wrap="none" rtlCol="0">
            <a:spAutoFit/>
          </a:bodyPr>
          <a:lstStyle/>
          <a:p>
            <a:r>
              <a:rPr lang="en-AU" dirty="0"/>
              <a:t>Link</a:t>
            </a:r>
          </a:p>
        </p:txBody>
      </p:sp>
      <p:cxnSp>
        <p:nvCxnSpPr>
          <p:cNvPr id="91" name="Straight Arrow Connector 90">
            <a:extLst>
              <a:ext uri="{FF2B5EF4-FFF2-40B4-BE49-F238E27FC236}">
                <a16:creationId xmlns:a16="http://schemas.microsoft.com/office/drawing/2014/main" id="{4BDFA826-F020-4445-BE37-98B28AD5A601}"/>
              </a:ext>
            </a:extLst>
          </p:cNvPr>
          <p:cNvCxnSpPr>
            <a:cxnSpLocks/>
          </p:cNvCxnSpPr>
          <p:nvPr/>
        </p:nvCxnSpPr>
        <p:spPr>
          <a:xfrm flipV="1">
            <a:off x="2588506" y="3012144"/>
            <a:ext cx="938212" cy="56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A231716-5ABB-42A9-8328-F112ADA6F51A}"/>
              </a:ext>
            </a:extLst>
          </p:cNvPr>
          <p:cNvSpPr txBox="1"/>
          <p:nvPr/>
        </p:nvSpPr>
        <p:spPr>
          <a:xfrm>
            <a:off x="2493545" y="3640675"/>
            <a:ext cx="611065" cy="406393"/>
          </a:xfrm>
          <a:prstGeom prst="rect">
            <a:avLst/>
          </a:prstGeom>
          <a:noFill/>
        </p:spPr>
        <p:txBody>
          <a:bodyPr wrap="none" rtlCol="0">
            <a:spAutoFit/>
          </a:bodyPr>
          <a:lstStyle/>
          <a:p>
            <a:r>
              <a:rPr lang="en-AU" dirty="0"/>
              <a:t>Link</a:t>
            </a:r>
          </a:p>
        </p:txBody>
      </p:sp>
      <p:cxnSp>
        <p:nvCxnSpPr>
          <p:cNvPr id="94" name="Straight Arrow Connector 93">
            <a:extLst>
              <a:ext uri="{FF2B5EF4-FFF2-40B4-BE49-F238E27FC236}">
                <a16:creationId xmlns:a16="http://schemas.microsoft.com/office/drawing/2014/main" id="{27D56972-E870-4EC1-820A-9F24F9E0ED65}"/>
              </a:ext>
            </a:extLst>
          </p:cNvPr>
          <p:cNvCxnSpPr>
            <a:cxnSpLocks/>
          </p:cNvCxnSpPr>
          <p:nvPr/>
        </p:nvCxnSpPr>
        <p:spPr>
          <a:xfrm flipV="1">
            <a:off x="2555569" y="3178888"/>
            <a:ext cx="950385" cy="128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76828D4-C3D2-458D-A3F7-FD188AF591FA}"/>
              </a:ext>
            </a:extLst>
          </p:cNvPr>
          <p:cNvCxnSpPr>
            <a:cxnSpLocks/>
          </p:cNvCxnSpPr>
          <p:nvPr/>
        </p:nvCxnSpPr>
        <p:spPr>
          <a:xfrm>
            <a:off x="10836224" y="2786619"/>
            <a:ext cx="1047751" cy="13582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68BD579-D8C6-4403-857A-7FE01A221C0A}"/>
              </a:ext>
            </a:extLst>
          </p:cNvPr>
          <p:cNvSpPr txBox="1"/>
          <p:nvPr/>
        </p:nvSpPr>
        <p:spPr>
          <a:xfrm>
            <a:off x="10755403" y="4588207"/>
            <a:ext cx="611065" cy="406393"/>
          </a:xfrm>
          <a:prstGeom prst="rect">
            <a:avLst/>
          </a:prstGeom>
          <a:noFill/>
        </p:spPr>
        <p:txBody>
          <a:bodyPr wrap="none" rtlCol="0">
            <a:spAutoFit/>
          </a:bodyPr>
          <a:lstStyle/>
          <a:p>
            <a:r>
              <a:rPr lang="en-AU" dirty="0"/>
              <a:t>Link</a:t>
            </a:r>
          </a:p>
        </p:txBody>
      </p:sp>
      <p:cxnSp>
        <p:nvCxnSpPr>
          <p:cNvPr id="110" name="Straight Arrow Connector 109">
            <a:extLst>
              <a:ext uri="{FF2B5EF4-FFF2-40B4-BE49-F238E27FC236}">
                <a16:creationId xmlns:a16="http://schemas.microsoft.com/office/drawing/2014/main" id="{E5AC3C30-8A33-4080-B409-7918CBC1E03F}"/>
              </a:ext>
            </a:extLst>
          </p:cNvPr>
          <p:cNvCxnSpPr>
            <a:cxnSpLocks/>
          </p:cNvCxnSpPr>
          <p:nvPr/>
        </p:nvCxnSpPr>
        <p:spPr>
          <a:xfrm>
            <a:off x="10857916" y="3011346"/>
            <a:ext cx="1026059" cy="1285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DA356DD-5D75-4109-9D2E-0E7CD5956FF7}"/>
              </a:ext>
            </a:extLst>
          </p:cNvPr>
          <p:cNvSpPr txBox="1"/>
          <p:nvPr/>
        </p:nvSpPr>
        <p:spPr>
          <a:xfrm>
            <a:off x="10874435" y="2537919"/>
            <a:ext cx="1176925" cy="406393"/>
          </a:xfrm>
          <a:prstGeom prst="rect">
            <a:avLst/>
          </a:prstGeom>
          <a:noFill/>
        </p:spPr>
        <p:txBody>
          <a:bodyPr wrap="none" rtlCol="0">
            <a:spAutoFit/>
          </a:bodyPr>
          <a:lstStyle/>
          <a:p>
            <a:r>
              <a:rPr lang="en-AU" dirty="0"/>
              <a:t>Flush link</a:t>
            </a:r>
          </a:p>
        </p:txBody>
      </p:sp>
      <p:sp>
        <p:nvSpPr>
          <p:cNvPr id="112" name="TextBox 111">
            <a:extLst>
              <a:ext uri="{FF2B5EF4-FFF2-40B4-BE49-F238E27FC236}">
                <a16:creationId xmlns:a16="http://schemas.microsoft.com/office/drawing/2014/main" id="{C30AF508-16ED-403B-BDD6-50333534AA9C}"/>
              </a:ext>
            </a:extLst>
          </p:cNvPr>
          <p:cNvSpPr txBox="1"/>
          <p:nvPr/>
        </p:nvSpPr>
        <p:spPr>
          <a:xfrm>
            <a:off x="10756699" y="3435882"/>
            <a:ext cx="611065" cy="406393"/>
          </a:xfrm>
          <a:prstGeom prst="rect">
            <a:avLst/>
          </a:prstGeom>
          <a:noFill/>
        </p:spPr>
        <p:txBody>
          <a:bodyPr wrap="none" rtlCol="0">
            <a:spAutoFit/>
          </a:bodyPr>
          <a:lstStyle/>
          <a:p>
            <a:r>
              <a:rPr lang="en-AU" dirty="0"/>
              <a:t>Link</a:t>
            </a:r>
          </a:p>
        </p:txBody>
      </p:sp>
      <p:cxnSp>
        <p:nvCxnSpPr>
          <p:cNvPr id="113" name="Straight Arrow Connector 112">
            <a:extLst>
              <a:ext uri="{FF2B5EF4-FFF2-40B4-BE49-F238E27FC236}">
                <a16:creationId xmlns:a16="http://schemas.microsoft.com/office/drawing/2014/main" id="{82CC2C38-B051-4E3B-A99F-DC76E68A4E95}"/>
              </a:ext>
            </a:extLst>
          </p:cNvPr>
          <p:cNvCxnSpPr>
            <a:cxnSpLocks/>
          </p:cNvCxnSpPr>
          <p:nvPr/>
        </p:nvCxnSpPr>
        <p:spPr>
          <a:xfrm>
            <a:off x="10907549" y="3747964"/>
            <a:ext cx="976424" cy="73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07C70F-9D52-48B4-9DD3-D70B6F85F9BF}"/>
              </a:ext>
            </a:extLst>
          </p:cNvPr>
          <p:cNvSpPr txBox="1"/>
          <p:nvPr/>
        </p:nvSpPr>
        <p:spPr>
          <a:xfrm>
            <a:off x="10755403" y="3864605"/>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10850691" y="4588206"/>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4C87478-EC1F-4EC7-9000-D5A9BC051C06}"/>
              </a:ext>
            </a:extLst>
          </p:cNvPr>
          <p:cNvSpPr txBox="1"/>
          <p:nvPr/>
        </p:nvSpPr>
        <p:spPr>
          <a:xfrm>
            <a:off x="1481771" y="4962506"/>
            <a:ext cx="3460909" cy="461665"/>
          </a:xfrm>
          <a:prstGeom prst="rect">
            <a:avLst/>
          </a:prstGeom>
          <a:noFill/>
        </p:spPr>
        <p:txBody>
          <a:bodyPr wrap="square" rtlCol="0">
            <a:spAutoFit/>
          </a:bodyPr>
          <a:lstStyle/>
          <a:p>
            <a:pPr algn="ctr"/>
            <a:r>
              <a:rPr lang="en-AU" sz="1200" i="1" dirty="0"/>
              <a:t>(Note that the sum of outputs from </a:t>
            </a:r>
            <a:r>
              <a:rPr lang="en-AU" sz="1200" i="1" dirty="0" err="1"/>
              <a:t>subcompartment</a:t>
            </a:r>
            <a:r>
              <a:rPr lang="en-AU" sz="1200" i="1" dirty="0"/>
              <a:t> A must equal the size of A)</a:t>
            </a:r>
          </a:p>
        </p:txBody>
      </p:sp>
    </p:spTree>
    <p:extLst>
      <p:ext uri="{BB962C8B-B14F-4D97-AF65-F5344CB8AC3E}">
        <p14:creationId xmlns:p14="http://schemas.microsoft.com/office/powerpoint/2010/main" val="222477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3779</TotalTime>
  <Words>992</Words>
  <Application>Microsoft Office PowerPoint</Application>
  <PresentationFormat>Custom</PresentationFormat>
  <Paragraphs>204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Junction flush logic</vt:lpstr>
      <vt:lpstr>Junction operations</vt:lpstr>
      <vt:lpstr>PowerPoint Presentation</vt:lpstr>
      <vt:lpstr>Architecture</vt:lpstr>
      <vt:lpstr>PowerPoint Presentation</vt:lpstr>
      <vt:lpstr>PowerPoint Presentation</vt:lpstr>
      <vt:lpstr>PowerPoint Presentation</vt:lpstr>
      <vt:lpstr>Timestep operations</vt:lpstr>
      <vt:lpstr>Junction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Romesh Abeysuriya</dc:creator>
  <cp:lastModifiedBy>Romesh Abeysuriya</cp:lastModifiedBy>
  <cp:revision>53</cp:revision>
  <dcterms:created xsi:type="dcterms:W3CDTF">2019-07-10T01:02:40Z</dcterms:created>
  <dcterms:modified xsi:type="dcterms:W3CDTF">2019-07-15T01:13:16Z</dcterms:modified>
</cp:coreProperties>
</file>