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63" r:id="rId3"/>
    <p:sldId id="265" r:id="rId4"/>
    <p:sldId id="266" r:id="rId5"/>
    <p:sldId id="268" r:id="rId6"/>
    <p:sldId id="269" r:id="rId7"/>
    <p:sldId id="280" r:id="rId8"/>
    <p:sldId id="279" r:id="rId9"/>
    <p:sldId id="274" r:id="rId10"/>
    <p:sldId id="275" r:id="rId11"/>
    <p:sldId id="278" r:id="rId12"/>
    <p:sldId id="276" r:id="rId13"/>
    <p:sldId id="277" r:id="rId14"/>
    <p:sldId id="257" r:id="rId15"/>
    <p:sldId id="260" r:id="rId16"/>
    <p:sldId id="262" r:id="rId17"/>
    <p:sldId id="270" r:id="rId18"/>
    <p:sldId id="272" r:id="rId19"/>
    <p:sldId id="282"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93" autoAdjust="0"/>
  </p:normalViewPr>
  <p:slideViewPr>
    <p:cSldViewPr>
      <p:cViewPr varScale="1">
        <p:scale>
          <a:sx n="34" d="100"/>
          <a:sy n="34" d="100"/>
        </p:scale>
        <p:origin x="-8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C9FC9E-58B3-4CF2-B7A0-97AA1F8B3DD2}" type="datetimeFigureOut">
              <a:rPr lang="en-GB" smtClean="0"/>
              <a:t>05/11/2013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3FDCED-E9A7-4891-89A2-CE168CC67515}" type="slidenum">
              <a:rPr lang="en-GB" smtClean="0"/>
              <a:t>‹Nr.›</a:t>
            </a:fld>
            <a:endParaRPr lang="en-GB"/>
          </a:p>
        </p:txBody>
      </p:sp>
    </p:spTree>
    <p:extLst>
      <p:ext uri="{BB962C8B-B14F-4D97-AF65-F5344CB8AC3E}">
        <p14:creationId xmlns:p14="http://schemas.microsoft.com/office/powerpoint/2010/main" val="2543620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STREAM is a major European research project, funded by the EU and involving criminal justice agencies, Ministries and universities in several European countries. It is led by the National Offender Management Service in England and Wales. The broad aim of the project is to support the development of effective practice across Europe in working with offenders in the community and to facilitate the sharing of evidence-based good practice. </a:t>
            </a:r>
          </a:p>
          <a:p>
            <a:r>
              <a:rPr lang="en-GB" sz="1200" kern="1200" dirty="0" smtClean="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4EC55C3E-A26C-4435-A54A-8D0442EDA117}" type="slidenum">
              <a:rPr lang="en-GB">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9768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FDCED-E9A7-4891-89A2-CE168CC67515}" type="slidenum">
              <a:rPr lang="en-GB" smtClean="0"/>
              <a:t>2</a:t>
            </a:fld>
            <a:endParaRPr lang="en-GB"/>
          </a:p>
        </p:txBody>
      </p:sp>
    </p:spTree>
    <p:extLst>
      <p:ext uri="{BB962C8B-B14F-4D97-AF65-F5344CB8AC3E}">
        <p14:creationId xmlns:p14="http://schemas.microsoft.com/office/powerpoint/2010/main" val="293484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FDCED-E9A7-4891-89A2-CE168CC67515}" type="slidenum">
              <a:rPr lang="en-GB" smtClean="0"/>
              <a:t>10</a:t>
            </a:fld>
            <a:endParaRPr lang="en-GB"/>
          </a:p>
        </p:txBody>
      </p:sp>
    </p:spTree>
    <p:extLst>
      <p:ext uri="{BB962C8B-B14F-4D97-AF65-F5344CB8AC3E}">
        <p14:creationId xmlns:p14="http://schemas.microsoft.com/office/powerpoint/2010/main" val="321692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FDCED-E9A7-4891-89A2-CE168CC67515}" type="slidenum">
              <a:rPr lang="en-GB" smtClean="0"/>
              <a:t>11</a:t>
            </a:fld>
            <a:endParaRPr lang="en-GB"/>
          </a:p>
        </p:txBody>
      </p:sp>
    </p:spTree>
    <p:extLst>
      <p:ext uri="{BB962C8B-B14F-4D97-AF65-F5344CB8AC3E}">
        <p14:creationId xmlns:p14="http://schemas.microsoft.com/office/powerpoint/2010/main" val="321692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 Glover, J (1999) </a:t>
            </a:r>
            <a:r>
              <a:rPr lang="en-GB" sz="1200" i="1" kern="1200" dirty="0" smtClean="0">
                <a:solidFill>
                  <a:schemeClr val="tx1"/>
                </a:solidFill>
                <a:effectLst/>
                <a:latin typeface="+mn-lt"/>
                <a:ea typeface="+mn-ea"/>
                <a:cs typeface="+mn-cs"/>
              </a:rPr>
              <a:t>Humanity: A Moral History of the Twentieth Century</a:t>
            </a:r>
            <a:r>
              <a:rPr lang="en-GB" sz="1200" kern="1200" dirty="0" smtClean="0">
                <a:solidFill>
                  <a:schemeClr val="tx1"/>
                </a:solidFill>
                <a:effectLst/>
                <a:latin typeface="+mn-lt"/>
                <a:ea typeface="+mn-ea"/>
                <a:cs typeface="+mn-cs"/>
              </a:rPr>
              <a:t>, London: Jonathan Cape. The quotation is from page 6.</a:t>
            </a:r>
          </a:p>
          <a:p>
            <a:endParaRPr lang="en-GB" dirty="0"/>
          </a:p>
        </p:txBody>
      </p:sp>
      <p:sp>
        <p:nvSpPr>
          <p:cNvPr id="4" name="Slide Number Placeholder 3"/>
          <p:cNvSpPr>
            <a:spLocks noGrp="1"/>
          </p:cNvSpPr>
          <p:nvPr>
            <p:ph type="sldNum" sz="quarter" idx="10"/>
          </p:nvPr>
        </p:nvSpPr>
        <p:spPr/>
        <p:txBody>
          <a:bodyPr/>
          <a:lstStyle/>
          <a:p>
            <a:fld id="{573FDCED-E9A7-4891-89A2-CE168CC67515}" type="slidenum">
              <a:rPr lang="en-GB" smtClean="0"/>
              <a:t>12</a:t>
            </a:fld>
            <a:endParaRPr lang="en-GB"/>
          </a:p>
        </p:txBody>
      </p:sp>
    </p:spTree>
    <p:extLst>
      <p:ext uri="{BB962C8B-B14F-4D97-AF65-F5344CB8AC3E}">
        <p14:creationId xmlns:p14="http://schemas.microsoft.com/office/powerpoint/2010/main" val="63209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3FDCED-E9A7-4891-89A2-CE168CC67515}" type="slidenum">
              <a:rPr lang="en-GB" smtClean="0"/>
              <a:t>13</a:t>
            </a:fld>
            <a:endParaRPr lang="en-GB"/>
          </a:p>
        </p:txBody>
      </p:sp>
    </p:spTree>
    <p:extLst>
      <p:ext uri="{BB962C8B-B14F-4D97-AF65-F5344CB8AC3E}">
        <p14:creationId xmlns:p14="http://schemas.microsoft.com/office/powerpoint/2010/main" val="321692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Nelken</a:t>
            </a:r>
            <a:r>
              <a:rPr lang="en-GB" dirty="0" smtClean="0"/>
              <a:t>,</a:t>
            </a:r>
            <a:r>
              <a:rPr lang="en-GB" baseline="0" dirty="0" smtClean="0"/>
              <a:t> D. (2004) ‘Using the Concept of Legal Culture’, </a:t>
            </a:r>
            <a:r>
              <a:rPr lang="en-GB" sz="1200" b="0" i="1" u="none" strike="noStrike" kern="1200" baseline="0" dirty="0" smtClean="0">
                <a:solidFill>
                  <a:schemeClr val="tx1"/>
                </a:solidFill>
                <a:latin typeface="+mn-lt"/>
                <a:ea typeface="+mn-ea"/>
                <a:cs typeface="+mn-cs"/>
              </a:rPr>
              <a:t>Australian Journal of Legal Philosophy  </a:t>
            </a:r>
            <a:r>
              <a:rPr lang="en-GB" sz="1200" b="0" i="0" u="none" strike="noStrike" kern="1200" baseline="0" dirty="0" smtClean="0">
                <a:solidFill>
                  <a:schemeClr val="tx1"/>
                </a:solidFill>
                <a:latin typeface="+mn-lt"/>
                <a:ea typeface="+mn-ea"/>
                <a:cs typeface="+mn-cs"/>
              </a:rPr>
              <a:t>29: 1</a:t>
            </a:r>
            <a:endParaRPr lang="en-GB" b="0" dirty="0"/>
          </a:p>
        </p:txBody>
      </p:sp>
      <p:sp>
        <p:nvSpPr>
          <p:cNvPr id="4" name="Slide Number Placeholder 3"/>
          <p:cNvSpPr>
            <a:spLocks noGrp="1"/>
          </p:cNvSpPr>
          <p:nvPr>
            <p:ph type="sldNum" sz="quarter" idx="10"/>
          </p:nvPr>
        </p:nvSpPr>
        <p:spPr/>
        <p:txBody>
          <a:bodyPr/>
          <a:lstStyle/>
          <a:p>
            <a:fld id="{573FDCED-E9A7-4891-89A2-CE168CC67515}" type="slidenum">
              <a:rPr lang="en-GB" smtClean="0"/>
              <a:t>19</a:t>
            </a:fld>
            <a:endParaRPr lang="en-GB"/>
          </a:p>
        </p:txBody>
      </p:sp>
    </p:spTree>
    <p:extLst>
      <p:ext uri="{BB962C8B-B14F-4D97-AF65-F5344CB8AC3E}">
        <p14:creationId xmlns:p14="http://schemas.microsoft.com/office/powerpoint/2010/main" val="407010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smtClean="0">
                <a:solidFill>
                  <a:srgbClr val="172DFB"/>
                </a:solidFill>
                <a:latin typeface="Verdana" panose="020B0604030504040204" pitchFamily="34" charset="0"/>
                <a:ea typeface="Verdana" panose="020B0604030504040204" pitchFamily="34" charset="0"/>
                <a:cs typeface="Verdana" panose="020B0604030504040204" pitchFamily="34" charset="0"/>
              </a:rPr>
              <a:t>Most </a:t>
            </a:r>
            <a:r>
              <a:rPr lang="en-GB" sz="12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likely through a virtual network (interactive website), to ensure that the project is sustained and continues to develop.  </a:t>
            </a:r>
          </a:p>
          <a:p>
            <a:endParaRPr lang="en-GB" sz="1200" dirty="0" smtClean="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a:p>
        </p:txBody>
      </p:sp>
      <p:sp>
        <p:nvSpPr>
          <p:cNvPr id="4" name="Slide Number Placeholder 3"/>
          <p:cNvSpPr>
            <a:spLocks noGrp="1"/>
          </p:cNvSpPr>
          <p:nvPr>
            <p:ph type="sldNum" sz="quarter" idx="10"/>
          </p:nvPr>
        </p:nvSpPr>
        <p:spPr/>
        <p:txBody>
          <a:bodyPr/>
          <a:lstStyle/>
          <a:p>
            <a:fld id="{573FDCED-E9A7-4891-89A2-CE168CC67515}" type="slidenum">
              <a:rPr lang="en-GB" smtClean="0"/>
              <a:t>20</a:t>
            </a:fld>
            <a:endParaRPr lang="en-GB"/>
          </a:p>
        </p:txBody>
      </p:sp>
    </p:spTree>
    <p:extLst>
      <p:ext uri="{BB962C8B-B14F-4D97-AF65-F5344CB8AC3E}">
        <p14:creationId xmlns:p14="http://schemas.microsoft.com/office/powerpoint/2010/main" val="500762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81DEF68-4A82-4F3F-A0C2-B6E7294DD9DB}" type="datetimeFigureOut">
              <a:rPr lang="en-GB" smtClean="0"/>
              <a:t>05/11/2013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110357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81DEF68-4A82-4F3F-A0C2-B6E7294DD9DB}" type="datetimeFigureOut">
              <a:rPr lang="en-GB" smtClean="0"/>
              <a:t>05/11/2013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105045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81DEF68-4A82-4F3F-A0C2-B6E7294DD9DB}" type="datetimeFigureOut">
              <a:rPr lang="en-GB" smtClean="0"/>
              <a:t>05/11/2013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37207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81DEF68-4A82-4F3F-A0C2-B6E7294DD9DB}" type="datetimeFigureOut">
              <a:rPr lang="en-GB" smtClean="0"/>
              <a:t>05/11/2013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428796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1DEF68-4A82-4F3F-A0C2-B6E7294DD9DB}" type="datetimeFigureOut">
              <a:rPr lang="en-GB" smtClean="0"/>
              <a:t>05/11/2013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196677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81DEF68-4A82-4F3F-A0C2-B6E7294DD9DB}" type="datetimeFigureOut">
              <a:rPr lang="en-GB" smtClean="0"/>
              <a:t>05/11/2013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102951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81DEF68-4A82-4F3F-A0C2-B6E7294DD9DB}" type="datetimeFigureOut">
              <a:rPr lang="en-GB" smtClean="0"/>
              <a:t>05/11/2013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91715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81DEF68-4A82-4F3F-A0C2-B6E7294DD9DB}" type="datetimeFigureOut">
              <a:rPr lang="en-GB" smtClean="0"/>
              <a:t>05/11/2013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58084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DEF68-4A82-4F3F-A0C2-B6E7294DD9DB}" type="datetimeFigureOut">
              <a:rPr lang="en-GB" smtClean="0"/>
              <a:t>05/11/2013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105910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DEF68-4A82-4F3F-A0C2-B6E7294DD9DB}" type="datetimeFigureOut">
              <a:rPr lang="en-GB" smtClean="0"/>
              <a:t>05/11/2013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198806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1DEF68-4A82-4F3F-A0C2-B6E7294DD9DB}" type="datetimeFigureOut">
              <a:rPr lang="en-GB" smtClean="0"/>
              <a:t>05/11/2013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AB1BF-2FF8-4676-A71A-E9650992737F}" type="slidenum">
              <a:rPr lang="en-GB" smtClean="0"/>
              <a:t>‹Nr.›</a:t>
            </a:fld>
            <a:endParaRPr lang="en-GB"/>
          </a:p>
        </p:txBody>
      </p:sp>
    </p:spTree>
    <p:extLst>
      <p:ext uri="{BB962C8B-B14F-4D97-AF65-F5344CB8AC3E}">
        <p14:creationId xmlns:p14="http://schemas.microsoft.com/office/powerpoint/2010/main" val="276831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DEF68-4A82-4F3F-A0C2-B6E7294DD9DB}" type="datetimeFigureOut">
              <a:rPr lang="en-GB" smtClean="0"/>
              <a:t>05/11/2013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AB1BF-2FF8-4676-A71A-E9650992737F}" type="slidenum">
              <a:rPr lang="en-GB" smtClean="0"/>
              <a:t>‹Nr.›</a:t>
            </a:fld>
            <a:endParaRPr lang="en-GB"/>
          </a:p>
        </p:txBody>
      </p:sp>
    </p:spTree>
    <p:extLst>
      <p:ext uri="{BB962C8B-B14F-4D97-AF65-F5344CB8AC3E}">
        <p14:creationId xmlns:p14="http://schemas.microsoft.com/office/powerpoint/2010/main" val="50617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3600" dirty="0">
                <a:solidFill>
                  <a:srgbClr val="FF0000"/>
                </a:solidFill>
                <a:latin typeface="Verdana" panose="020B0604030504040204" pitchFamily="34" charset="0"/>
                <a:ea typeface="Verdana" panose="020B0604030504040204" pitchFamily="34" charset="0"/>
                <a:cs typeface="Verdana" panose="020B0604030504040204" pitchFamily="34" charset="0"/>
              </a:rPr>
              <a:t>Strategic Targeting of Recidivism through Evaluation And Monitoring (STREAM) </a:t>
            </a:r>
          </a:p>
        </p:txBody>
      </p:sp>
      <p:sp>
        <p:nvSpPr>
          <p:cNvPr id="3" name="Subtitle 2"/>
          <p:cNvSpPr>
            <a:spLocks noGrp="1"/>
          </p:cNvSpPr>
          <p:nvPr>
            <p:ph type="subTitle" idx="1"/>
          </p:nvPr>
        </p:nvSpPr>
        <p:spPr>
          <a:xfrm>
            <a:off x="1371600" y="4581128"/>
            <a:ext cx="6400800" cy="1057672"/>
          </a:xfrm>
        </p:spPr>
        <p:txBody>
          <a:bodyPr>
            <a:normAutofit/>
          </a:bodyPr>
          <a:lstStyle/>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Rob Canton</a:t>
            </a:r>
          </a:p>
        </p:txBody>
      </p:sp>
    </p:spTree>
    <p:extLst>
      <p:ext uri="{BB962C8B-B14F-4D97-AF65-F5344CB8AC3E}">
        <p14:creationId xmlns:p14="http://schemas.microsoft.com/office/powerpoint/2010/main" val="143034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dirty="0" smtClean="0">
                <a:solidFill>
                  <a:srgbClr val="FF0000"/>
                </a:solidFill>
                <a:latin typeface="Verdana" panose="020B0604030504040204" pitchFamily="34" charset="0"/>
                <a:ea typeface="Verdana" panose="020B0604030504040204" pitchFamily="34" charset="0"/>
                <a:cs typeface="Verdana" panose="020B0604030504040204" pitchFamily="34" charset="0"/>
              </a:rPr>
              <a:t>New agencies</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a:xfrm>
            <a:off x="395536" y="1772816"/>
            <a:ext cx="8229600" cy="4525963"/>
          </a:xfrm>
        </p:spPr>
        <p:txBody>
          <a:bodyPr>
            <a:normAutofit/>
          </a:bodyPr>
          <a:lstStyle/>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Inspiration</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Detailed guidance</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Literature and ‘transfer’ often attends to ‘what works’, but context is everything</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402647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dirty="0" smtClean="0">
                <a:solidFill>
                  <a:srgbClr val="FF0000"/>
                </a:solidFill>
                <a:latin typeface="Verdana" panose="020B0604030504040204" pitchFamily="34" charset="0"/>
                <a:ea typeface="Verdana" panose="020B0604030504040204" pitchFamily="34" charset="0"/>
                <a:cs typeface="Verdana" panose="020B0604030504040204" pitchFamily="34" charset="0"/>
              </a:rPr>
              <a:t>Benchmark</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a:xfrm>
            <a:off x="395536" y="1772816"/>
            <a:ext cx="8229600" cy="4525963"/>
          </a:xfrm>
        </p:spPr>
        <p:txBody>
          <a:bodyPr>
            <a:normAutofit lnSpcReduction="10000"/>
          </a:bodyPr>
          <a:lstStyle/>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An agency may find that it conforms with EPR in most or all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respects – or even go beyond these standards</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An agency may find that some of its practices do not conform and decide to change them in line with EPR</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An agency may find that some of its practices do not conform and decide that EPR should change</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100128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620688"/>
            <a:ext cx="8136904" cy="5262979"/>
          </a:xfrm>
          <a:prstGeom prst="rect">
            <a:avLst/>
          </a:prstGeom>
          <a:noFill/>
        </p:spPr>
        <p:txBody>
          <a:bodyPr wrap="square" rtlCol="0">
            <a:spAutoFit/>
          </a:bodyPr>
          <a:lstStyle/>
          <a:p>
            <a:r>
              <a:rPr lang="en-GB" sz="2400" dirty="0">
                <a:solidFill>
                  <a:srgbClr val="172DFB"/>
                </a:solidFill>
                <a:latin typeface="Verdana" panose="020B0604030504040204" pitchFamily="34" charset="0"/>
                <a:ea typeface="Verdana" panose="020B0604030504040204" pitchFamily="34" charset="0"/>
                <a:cs typeface="Verdana" panose="020B0604030504040204" pitchFamily="34" charset="0"/>
              </a:rPr>
              <a:t>“It is possible to assume too readily that a set of moral principles simply needs to be ‘applied’. The result can be the mechanical application of some form of utilitarianism, or list of precepts about justice, autonomy, benevolence and so on. When this happens, the direction of thought is all one way. The principles are taken for granted, or "derived" in a perfunctory way, and practical conclusions are deduced from them. What is missing is the sense of two-way interaction. The principles themselves may need modifying if their practical conclusions are too Procrustean, if they require us to ignore or deny things we find we care about when faced with the practical dilemmas</a:t>
            </a:r>
            <a:r>
              <a:rPr lang="en-GB" sz="24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t>
            </a:r>
            <a:endParaRPr lang="en-GB" dirty="0">
              <a:solidFill>
                <a:srgbClr val="172DFB"/>
              </a:solidFill>
            </a:endParaRPr>
          </a:p>
        </p:txBody>
      </p:sp>
    </p:spTree>
    <p:extLst>
      <p:ext uri="{BB962C8B-B14F-4D97-AF65-F5344CB8AC3E}">
        <p14:creationId xmlns:p14="http://schemas.microsoft.com/office/powerpoint/2010/main" val="2958949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dirty="0" smtClean="0">
                <a:solidFill>
                  <a:srgbClr val="FF0000"/>
                </a:solidFill>
                <a:latin typeface="Verdana" panose="020B0604030504040204" pitchFamily="34" charset="0"/>
                <a:ea typeface="Verdana" panose="020B0604030504040204" pitchFamily="34" charset="0"/>
                <a:cs typeface="Verdana" panose="020B0604030504040204" pitchFamily="34" charset="0"/>
              </a:rPr>
              <a:t>Basis for legal challenge</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a:xfrm>
            <a:off x="395536" y="1772816"/>
            <a:ext cx="8229600" cy="4525963"/>
          </a:xfrm>
        </p:spPr>
        <p:txBody>
          <a:bodyPr>
            <a:normAutofit fontScale="92500" lnSpcReduction="20000"/>
          </a:bodyPr>
          <a:lstStyle/>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Community sanctions involve requirements and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restrictions</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May impinge on family rights, privacy, liberty (threats of ‘preventive justice’)</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When the European Court is asked to rule it can draw on the Recommendations of the Council</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Not legally binding, but authoritative (‘soft law’)</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The Prison Rules have been used in this way</a:t>
            </a:r>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871220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latin typeface="Verdana" panose="020B0604030504040204" pitchFamily="34" charset="0"/>
                <a:ea typeface="Verdana" panose="020B0604030504040204" pitchFamily="34" charset="0"/>
                <a:cs typeface="Verdana" panose="020B0604030504040204" pitchFamily="34" charset="0"/>
              </a:rPr>
              <a:t>Workstream 4: Process</a:t>
            </a:r>
            <a:endParaRPr lang="en-GB"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70000" lnSpcReduction="20000"/>
          </a:bodyPr>
          <a:lstStyle/>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Skype not questionnaire</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Workstream 1 and 4 together</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Using known contacts</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Identifying ‘door openers’, then …</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(Skype) Interviews with:</a:t>
            </a:r>
          </a:p>
          <a:p>
            <a:endPar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endParaRPr>
          </a:p>
          <a:p>
            <a:pPr marL="1177925" indent="-457200">
              <a:buFont typeface="Wingdings" pitchFamily="2" charset="2"/>
              <a:buChar char="v"/>
            </a:pP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Policy makers (e.g. Ministry of Justice)</a:t>
            </a:r>
          </a:p>
          <a:p>
            <a:pPr marL="1177925" indent="-457200">
              <a:buFont typeface="Wingdings" pitchFamily="2" charset="2"/>
              <a:buChar char="v"/>
            </a:pP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Probation agency staff (managers? Practitioners?)</a:t>
            </a:r>
          </a:p>
          <a:p>
            <a:pPr marL="1177925" indent="-457200">
              <a:buFont typeface="Wingdings" pitchFamily="2" charset="2"/>
              <a:buChar char="v"/>
            </a:pP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Academics</a:t>
            </a:r>
          </a:p>
          <a:p>
            <a:pPr marL="1177925" indent="-457200">
              <a:buFont typeface="Wingdings" pitchFamily="2" charset="2"/>
              <a:buChar char="v"/>
            </a:pP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pPr marL="354013" indent="-354013"/>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Researcher for each country (Workstreams 1 and 4)</a:t>
            </a:r>
          </a:p>
          <a:p>
            <a:endParaRPr lang="en-GB" dirty="0"/>
          </a:p>
        </p:txBody>
      </p:sp>
    </p:spTree>
    <p:extLst>
      <p:ext uri="{BB962C8B-B14F-4D97-AF65-F5344CB8AC3E}">
        <p14:creationId xmlns:p14="http://schemas.microsoft.com/office/powerpoint/2010/main" val="1380326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Verdana" panose="020B0604030504040204" pitchFamily="34" charset="0"/>
                <a:ea typeface="Verdana" panose="020B0604030504040204" pitchFamily="34" charset="0"/>
                <a:cs typeface="Verdana" panose="020B0604030504040204" pitchFamily="34" charset="0"/>
              </a:rPr>
              <a:t>Challenges</a:t>
            </a:r>
          </a:p>
        </p:txBody>
      </p:sp>
      <p:sp>
        <p:nvSpPr>
          <p:cNvPr id="3" name="Content Placeholder 2"/>
          <p:cNvSpPr>
            <a:spLocks noGrp="1"/>
          </p:cNvSpPr>
          <p:nvPr>
            <p:ph idx="1"/>
          </p:nvPr>
        </p:nvSpPr>
        <p:spPr/>
        <p:txBody>
          <a:bodyPr>
            <a:noAutofit/>
          </a:bodyPr>
          <a:lstStyle/>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Language</a:t>
            </a: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Question schedule</a:t>
            </a: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Questions like:</a:t>
            </a:r>
          </a:p>
          <a:p>
            <a:pPr marL="1165225" indent="-536575">
              <a:buFont typeface="Wingdings" pitchFamily="2" charset="2"/>
              <a:buChar char="Ø"/>
            </a:pPr>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 ‘Have the EPR influenced practice in your country?)’ and / or </a:t>
            </a:r>
          </a:p>
          <a:p>
            <a:pPr marL="1165225" indent="-536575">
              <a:buFont typeface="Wingdings" pitchFamily="2" charset="2"/>
              <a:buChar char="Ø"/>
            </a:pPr>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(e.g.) ‘Is consent required for community penalties</a:t>
            </a:r>
            <a:r>
              <a:rPr lang="en-GB" sz="28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 </a:t>
            </a:r>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‘Is there a complaints procedure?’</a:t>
            </a:r>
          </a:p>
          <a:p>
            <a:pPr marL="354013" indent="-354013"/>
            <a:r>
              <a:rPr lang="en-GB" sz="28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Rules-in-general </a:t>
            </a:r>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or specific </a:t>
            </a:r>
            <a:r>
              <a:rPr lang="en-GB" sz="28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rules?</a:t>
            </a:r>
            <a:endPar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64981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solidFill>
                  <a:srgbClr val="FF0000"/>
                </a:solidFill>
                <a:latin typeface="Verdana" panose="020B0604030504040204" pitchFamily="34" charset="0"/>
                <a:ea typeface="Verdana" panose="020B0604030504040204" pitchFamily="34" charset="0"/>
                <a:cs typeface="Verdana" panose="020B0604030504040204" pitchFamily="34" charset="0"/>
              </a:rPr>
              <a:t>Impact or compliance – </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r>
            <a:b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b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 Council </a:t>
            </a:r>
            <a:r>
              <a:rPr lang="en-GB" sz="3600" dirty="0">
                <a:solidFill>
                  <a:srgbClr val="FF0000"/>
                </a:solidFill>
                <a:latin typeface="Verdana" panose="020B0604030504040204" pitchFamily="34" charset="0"/>
                <a:ea typeface="Verdana" panose="020B0604030504040204" pitchFamily="34" charset="0"/>
                <a:cs typeface="Verdana" panose="020B0604030504040204" pitchFamily="34" charset="0"/>
              </a:rPr>
              <a:t>of Europe View</a:t>
            </a:r>
          </a:p>
        </p:txBody>
      </p:sp>
      <p:sp>
        <p:nvSpPr>
          <p:cNvPr id="3" name="Content Placeholder 2"/>
          <p:cNvSpPr>
            <a:spLocks noGrp="1"/>
          </p:cNvSpPr>
          <p:nvPr>
            <p:ph idx="1"/>
          </p:nvPr>
        </p:nvSpPr>
        <p:spPr>
          <a:xfrm>
            <a:off x="467544" y="1772817"/>
            <a:ext cx="8229600" cy="4176464"/>
          </a:xfrm>
        </p:spPr>
        <p:txBody>
          <a:bodyPr>
            <a:normAutofit fontScale="85000" lnSpcReduction="20000"/>
          </a:bodyPr>
          <a:lstStyle/>
          <a:p>
            <a:pPr marL="0" indent="0">
              <a:buNone/>
            </a:pP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think that both the impact of the Rules is important to measure as well as the compliance with these. The impact is important as it allows us to know whether legislative or structural changes have been initiated after their adoption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 and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in line with their standards and whether they have been included in the training of staff. Compliance is important as it shows whether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practices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and mentalities change over time because of being influenced by the Rules or because society or legislation change</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6899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FF0000"/>
                </a:solidFill>
                <a:latin typeface="Verdana" panose="020B0604030504040204" pitchFamily="34" charset="0"/>
                <a:ea typeface="Verdana" panose="020B0604030504040204" pitchFamily="34" charset="0"/>
                <a:cs typeface="Verdana" panose="020B0604030504040204" pitchFamily="34" charset="0"/>
              </a:rPr>
              <a:t>Ruritania</a:t>
            </a:r>
            <a:endParaRPr lang="en-GB"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High prison population</a:t>
            </a: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Fairly new </a:t>
            </a:r>
            <a:r>
              <a:rPr lang="en-GB" sz="28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probation service</a:t>
            </a:r>
            <a:endPar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Probation tradition not yet well established</a:t>
            </a:r>
          </a:p>
          <a:p>
            <a:r>
              <a:rPr lang="en-GB" sz="28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Keen to </a:t>
            </a:r>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be </a:t>
            </a:r>
            <a:r>
              <a:rPr lang="en-GB" sz="28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European and to welcome policy guidance from Brussels and Strasbourg</a:t>
            </a:r>
            <a:endPar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Used rules to develop organisation, policy and practice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913" y="5085184"/>
            <a:ext cx="1872208" cy="1415041"/>
          </a:xfrm>
          <a:prstGeom prst="rect">
            <a:avLst/>
          </a:prstGeom>
        </p:spPr>
      </p:pic>
    </p:spTree>
    <p:extLst>
      <p:ext uri="{BB962C8B-B14F-4D97-AF65-F5344CB8AC3E}">
        <p14:creationId xmlns:p14="http://schemas.microsoft.com/office/powerpoint/2010/main" val="3093665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Verdana" panose="020B0604030504040204" pitchFamily="34" charset="0"/>
                <a:ea typeface="Verdana" panose="020B0604030504040204" pitchFamily="34" charset="0"/>
                <a:cs typeface="Verdana" panose="020B0604030504040204" pitchFamily="34" charset="0"/>
              </a:rPr>
              <a:t>Narnia</a:t>
            </a:r>
          </a:p>
        </p:txBody>
      </p:sp>
      <p:sp>
        <p:nvSpPr>
          <p:cNvPr id="5" name="Content Placeholder 4"/>
          <p:cNvSpPr>
            <a:spLocks noGrp="1"/>
          </p:cNvSpPr>
          <p:nvPr>
            <p:ph idx="1"/>
          </p:nvPr>
        </p:nvSpPr>
        <p:spPr/>
        <p:txBody>
          <a:bodyPr/>
          <a:lstStyle/>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Well-established probation system</a:t>
            </a: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Not necessarily very “European”</a:t>
            </a: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Not much interested in Council of Europe Recommendations in this area</a:t>
            </a:r>
          </a:p>
          <a:p>
            <a:r>
              <a:rPr lang="en-GB" sz="2800" dirty="0">
                <a:solidFill>
                  <a:srgbClr val="172DFB"/>
                </a:solidFill>
                <a:latin typeface="Verdana" panose="020B0604030504040204" pitchFamily="34" charset="0"/>
                <a:ea typeface="Verdana" panose="020B0604030504040204" pitchFamily="34" charset="0"/>
                <a:cs typeface="Verdana" panose="020B0604030504040204" pitchFamily="34" charset="0"/>
              </a:rPr>
              <a:t>But in fact quite a high level of compliance</a:t>
            </a:r>
          </a:p>
          <a:p>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280" y="4509120"/>
            <a:ext cx="1876083" cy="2065412"/>
          </a:xfrm>
          <a:prstGeom prst="rect">
            <a:avLst/>
          </a:prstGeom>
        </p:spPr>
      </p:pic>
    </p:spTree>
    <p:extLst>
      <p:ext uri="{BB962C8B-B14F-4D97-AF65-F5344CB8AC3E}">
        <p14:creationId xmlns:p14="http://schemas.microsoft.com/office/powerpoint/2010/main" val="1690054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196752"/>
            <a:ext cx="7704856" cy="3416320"/>
          </a:xfrm>
          <a:prstGeom prst="rect">
            <a:avLst/>
          </a:prstGeom>
          <a:noFill/>
        </p:spPr>
        <p:txBody>
          <a:bodyPr wrap="square" rtlCol="0">
            <a:spAutoFit/>
          </a:bodyPr>
          <a:lstStyle/>
          <a:p>
            <a:r>
              <a:rPr lang="en-GB" sz="27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“Why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do the UK and Denmark complain most about </a:t>
            </a:r>
            <a:r>
              <a:rPr lang="en-GB" sz="27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the imposition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of EU law but then turn out to be the countries which have the best records </a:t>
            </a:r>
            <a:r>
              <a:rPr lang="en-GB" sz="27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of obedience</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Conversely, why does Italy, whose public opinion is most in favour of Europe,</a:t>
            </a:r>
          </a:p>
          <a:p>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have such a high rate of non </a:t>
            </a:r>
            <a:r>
              <a:rPr lang="en-GB" sz="2700">
                <a:solidFill>
                  <a:srgbClr val="172DFB"/>
                </a:solidFill>
                <a:latin typeface="Verdana" panose="020B0604030504040204" pitchFamily="34" charset="0"/>
                <a:ea typeface="Verdana" panose="020B0604030504040204" pitchFamily="34" charset="0"/>
                <a:cs typeface="Verdana" panose="020B0604030504040204" pitchFamily="34" charset="0"/>
              </a:rPr>
              <a:t>compliance</a:t>
            </a:r>
            <a:r>
              <a:rPr lang="en-GB" sz="2700" smtClean="0">
                <a:solidFill>
                  <a:srgbClr val="172DFB"/>
                </a:solidFill>
                <a:latin typeface="Verdana" panose="020B0604030504040204" pitchFamily="34" charset="0"/>
                <a:ea typeface="Verdana" panose="020B0604030504040204" pitchFamily="34" charset="0"/>
                <a:cs typeface="Verdana" panose="020B0604030504040204" pitchFamily="34" charset="0"/>
              </a:rPr>
              <a:t>?”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(David </a:t>
            </a:r>
            <a:r>
              <a:rPr lang="en-GB" sz="2700" dirty="0" err="1">
                <a:solidFill>
                  <a:srgbClr val="172DFB"/>
                </a:solidFill>
                <a:latin typeface="Verdana" panose="020B0604030504040204" pitchFamily="34" charset="0"/>
                <a:ea typeface="Verdana" panose="020B0604030504040204" pitchFamily="34" charset="0"/>
                <a:cs typeface="Verdana" panose="020B0604030504040204" pitchFamily="34" charset="0"/>
              </a:rPr>
              <a:t>Nelken</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899066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FF0000"/>
                </a:solidFill>
                <a:latin typeface="Verdana" panose="020B0604030504040204" pitchFamily="34" charset="0"/>
                <a:ea typeface="Verdana" panose="020B0604030504040204" pitchFamily="34" charset="0"/>
                <a:cs typeface="Verdana" panose="020B0604030504040204" pitchFamily="34" charset="0"/>
              </a:rPr>
              <a:t>STREAM: Four Workstreams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sz="35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Evaluation</a:t>
            </a:r>
            <a:endParaRPr lang="en-GB" sz="3500"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pPr marL="514350" indent="-514350">
              <a:buFont typeface="+mj-lt"/>
              <a:buAutoNum type="arabicPeriod"/>
            </a:pPr>
            <a:r>
              <a:rPr lang="en-GB" sz="35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Introducing and Evaluating </a:t>
            </a:r>
            <a:r>
              <a:rPr lang="en-GB" sz="3500" i="1" dirty="0">
                <a:solidFill>
                  <a:srgbClr val="172DFB"/>
                </a:solidFill>
                <a:latin typeface="Verdana" panose="020B0604030504040204" pitchFamily="34" charset="0"/>
                <a:ea typeface="Verdana" panose="020B0604030504040204" pitchFamily="34" charset="0"/>
                <a:cs typeface="Verdana" panose="020B0604030504040204" pitchFamily="34" charset="0"/>
              </a:rPr>
              <a:t>Skills for Effective Engagement and Development</a:t>
            </a:r>
            <a:r>
              <a:rPr lang="en-GB" sz="3500" dirty="0">
                <a:solidFill>
                  <a:srgbClr val="172DFB"/>
                </a:solidFill>
                <a:latin typeface="Verdana" panose="020B0604030504040204" pitchFamily="34" charset="0"/>
                <a:ea typeface="Verdana" panose="020B0604030504040204" pitchFamily="34" charset="0"/>
                <a:cs typeface="Verdana" panose="020B0604030504040204" pitchFamily="34" charset="0"/>
              </a:rPr>
              <a:t> (SEED) </a:t>
            </a:r>
            <a:endParaRPr lang="en-GB" sz="3500" dirty="0" smtClean="0">
              <a:solidFill>
                <a:srgbClr val="172DFB"/>
              </a:solidFill>
              <a:latin typeface="Verdana" panose="020B0604030504040204" pitchFamily="34" charset="0"/>
              <a:ea typeface="Verdana" panose="020B0604030504040204" pitchFamily="34" charset="0"/>
              <a:cs typeface="Verdana" panose="020B0604030504040204" pitchFamily="34" charset="0"/>
            </a:endParaRPr>
          </a:p>
          <a:p>
            <a:pPr marL="514350" indent="-514350">
              <a:buFont typeface="+mj-lt"/>
              <a:buAutoNum type="arabicPeriod"/>
            </a:pPr>
            <a:r>
              <a:rPr lang="en-GB" sz="35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Literature </a:t>
            </a:r>
            <a:r>
              <a:rPr lang="en-GB" sz="3500" dirty="0">
                <a:solidFill>
                  <a:srgbClr val="172DFB"/>
                </a:solidFill>
                <a:latin typeface="Verdana" panose="020B0604030504040204" pitchFamily="34" charset="0"/>
                <a:ea typeface="Verdana" panose="020B0604030504040204" pitchFamily="34" charset="0"/>
                <a:cs typeface="Verdana" panose="020B0604030504040204" pitchFamily="34" charset="0"/>
              </a:rPr>
              <a:t>Review of 1:1 </a:t>
            </a:r>
            <a:r>
              <a:rPr lang="en-GB" sz="35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supervision</a:t>
            </a:r>
            <a:endParaRPr lang="en-GB" sz="3500"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pPr marL="514350" indent="-514350">
              <a:buFont typeface="+mj-lt"/>
              <a:buAutoNum type="arabicPeriod"/>
            </a:pPr>
            <a:r>
              <a:rPr lang="en-GB" sz="3500" dirty="0">
                <a:solidFill>
                  <a:srgbClr val="172DFB"/>
                </a:solidFill>
                <a:latin typeface="Verdana" panose="020B0604030504040204" pitchFamily="34" charset="0"/>
                <a:ea typeface="Verdana" panose="020B0604030504040204" pitchFamily="34" charset="0"/>
                <a:cs typeface="Verdana" panose="020B0604030504040204" pitchFamily="34" charset="0"/>
              </a:rPr>
              <a:t>Impact of European Probation </a:t>
            </a:r>
            <a:r>
              <a:rPr lang="en-GB" sz="35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Rules</a:t>
            </a:r>
            <a:endParaRPr lang="en-GB" dirty="0"/>
          </a:p>
        </p:txBody>
      </p:sp>
    </p:spTree>
    <p:extLst>
      <p:ext uri="{BB962C8B-B14F-4D97-AF65-F5344CB8AC3E}">
        <p14:creationId xmlns:p14="http://schemas.microsoft.com/office/powerpoint/2010/main" val="1571107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008112"/>
          </a:xfrm>
        </p:spPr>
        <p:txBody>
          <a:bodyPr>
            <a:normAutofit/>
          </a:bodyPr>
          <a:lstStyle/>
          <a:p>
            <a:r>
              <a:rPr lang="en-GB" dirty="0">
                <a:solidFill>
                  <a:srgbClr val="FF0000"/>
                </a:solidFill>
                <a:latin typeface="Verdana" panose="020B0604030504040204" pitchFamily="34" charset="0"/>
                <a:ea typeface="Verdana" panose="020B0604030504040204" pitchFamily="34" charset="0"/>
                <a:cs typeface="Verdana" panose="020B0604030504040204" pitchFamily="34" charset="0"/>
              </a:rPr>
              <a:t>Where next?</a:t>
            </a:r>
          </a:p>
        </p:txBody>
      </p:sp>
      <p:sp>
        <p:nvSpPr>
          <p:cNvPr id="3" name="Content Placeholder 2"/>
          <p:cNvSpPr>
            <a:spLocks noGrp="1"/>
          </p:cNvSpPr>
          <p:nvPr>
            <p:ph idx="1"/>
          </p:nvPr>
        </p:nvSpPr>
        <p:spPr>
          <a:xfrm>
            <a:off x="395536" y="1268760"/>
            <a:ext cx="8229600" cy="4525963"/>
          </a:xfrm>
        </p:spPr>
        <p:txBody>
          <a:bodyPr>
            <a:noAutofit/>
          </a:bodyPr>
          <a:lstStyle/>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use the findings of the research to improve implementation and effective organisational practice</a:t>
            </a:r>
          </a:p>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provide recommendations to assist European-wide Probation agencies to further develop their organisations and services as the basis for working more effectively with offenders</a:t>
            </a:r>
          </a:p>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scope the possibility of developing a 'centre of excellence' for European </a:t>
            </a:r>
            <a:r>
              <a:rPr lang="en-GB" sz="30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probation</a:t>
            </a:r>
            <a:endPar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93432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sz="3600" dirty="0" smtClean="0">
                <a:solidFill>
                  <a:srgbClr val="FF0000"/>
                </a:solidFill>
              </a:rPr>
              <a:t>1: </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Evaluation </a:t>
            </a:r>
            <a:b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br>
            <a:r>
              <a:rPr lang="en-GB" sz="27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GB" sz="2700" dirty="0">
                <a:solidFill>
                  <a:srgbClr val="FF0000"/>
                </a:solidFill>
                <a:latin typeface="Verdana" panose="020B0604030504040204" pitchFamily="34" charset="0"/>
                <a:ea typeface="Verdana" panose="020B0604030504040204" pitchFamily="34" charset="0"/>
                <a:cs typeface="Verdana" panose="020B0604030504040204" pitchFamily="34" charset="0"/>
              </a:rPr>
              <a:t>Jean Hine, De Montfort University, Leicester, UK)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p:txBody>
          <a:bodyPr>
            <a:normAutofit fontScale="77500" lnSpcReduction="20000"/>
          </a:bodyPr>
          <a:lstStyle/>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Follows STARR – some impressive probation work I many countries, but rarely rigorously evaluated</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Evaluation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can show that projects and agencies are achieving their aims and highlight how they may be able to improve their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practice</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Examples of experience and good practice will be gathered and compiled as  a  web-based ‘tool kit’ of evaluation methods which could be used to develop policy and practice across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Europe</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Not just reconviction studies</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1988630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301006"/>
          </a:xfrm>
        </p:spPr>
        <p:txBody>
          <a:bodyPr>
            <a:noAutofit/>
          </a:bodyPr>
          <a:lstStyle/>
          <a:p>
            <a:r>
              <a:rPr lang="en-GB" sz="32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2: SEED</a:t>
            </a:r>
            <a:r>
              <a:rPr lang="en-GB"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r>
            <a:br>
              <a:rPr lang="en-GB"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br>
            <a:r>
              <a:rPr lang="en-GB" sz="2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GB" sz="2400" dirty="0">
                <a:solidFill>
                  <a:srgbClr val="FF0000"/>
                </a:solidFill>
                <a:latin typeface="Verdana" panose="020B0604030504040204" pitchFamily="34" charset="0"/>
                <a:ea typeface="Verdana" panose="020B0604030504040204" pitchFamily="34" charset="0"/>
                <a:cs typeface="Verdana" panose="020B0604030504040204" pitchFamily="34" charset="0"/>
              </a:rPr>
              <a:t>Joanna Shapland, University of Sheffield, UK and Sue Rex, NOMS)</a:t>
            </a:r>
            <a:br>
              <a:rPr lang="en-GB" sz="2400" dirty="0">
                <a:solidFill>
                  <a:srgbClr val="FF0000"/>
                </a:solidFill>
                <a:latin typeface="Verdana" panose="020B0604030504040204" pitchFamily="34" charset="0"/>
                <a:ea typeface="Verdana" panose="020B0604030504040204" pitchFamily="34" charset="0"/>
                <a:cs typeface="Verdana" panose="020B0604030504040204" pitchFamily="34" charset="0"/>
              </a:rPr>
            </a:br>
            <a:endParaRPr lang="en-GB" sz="2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67544" y="1844824"/>
            <a:ext cx="8229600" cy="4525963"/>
          </a:xfrm>
        </p:spPr>
        <p:txBody>
          <a:bodyPr>
            <a:normAutofit fontScale="92500" lnSpcReduction="10000"/>
          </a:bodyPr>
          <a:lstStyle/>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Skills for Effective Engagement and Development (SEED</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To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enhance practitioners’ skills in engaging with offenders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(based on UK Offender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Engagement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Model)</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How can the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model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be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adapted for use in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Romania and can the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approach developed by Sheffield University to evaluate the model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be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applied in another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country?</a:t>
            </a:r>
            <a:endParaRPr lang="en-GB" dirty="0"/>
          </a:p>
        </p:txBody>
      </p:sp>
    </p:spTree>
    <p:extLst>
      <p:ext uri="{BB962C8B-B14F-4D97-AF65-F5344CB8AC3E}">
        <p14:creationId xmlns:p14="http://schemas.microsoft.com/office/powerpoint/2010/main" val="38922695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sz="3600" dirty="0" smtClean="0">
                <a:solidFill>
                  <a:srgbClr val="FF0000"/>
                </a:solidFill>
              </a:rPr>
              <a:t>3: </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Literature Review 1:1</a:t>
            </a:r>
            <a:b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br>
            <a:r>
              <a:rPr lang="en-GB" sz="27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(Ioan Durnescu, University of Bucharest)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p:txBody>
          <a:bodyPr>
            <a:normAutofit fontScale="92500" lnSpcReduction="20000"/>
          </a:bodyPr>
          <a:lstStyle/>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1:1 work remains the most common form of supervision</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But much research has looked at group programmes (e.g. STARR)</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Review is looking also at probation more generally</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Recognises that probation systems may (probably do) have several objectives which do not always fit easily together</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Ioan is keen to hear about literature!</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3521355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sz="3600" dirty="0" smtClean="0">
                <a:solidFill>
                  <a:srgbClr val="FF0000"/>
                </a:solidFill>
              </a:rPr>
              <a:t>4: </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Impact of European Probation Rules</a:t>
            </a:r>
            <a:b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br>
            <a:r>
              <a:rPr lang="en-GB" sz="27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(Rob Canton, </a:t>
            </a:r>
            <a:r>
              <a:rPr lang="en-GB" sz="2700" dirty="0">
                <a:solidFill>
                  <a:srgbClr val="FF0000"/>
                </a:solidFill>
                <a:latin typeface="Verdana" panose="020B0604030504040204" pitchFamily="34" charset="0"/>
                <a:ea typeface="Verdana" panose="020B0604030504040204" pitchFamily="34" charset="0"/>
                <a:cs typeface="Verdana" panose="020B0604030504040204" pitchFamily="34" charset="0"/>
              </a:rPr>
              <a:t>De Montfort University, Leicester, UK) </a:t>
            </a:r>
            <a:r>
              <a:rPr lang="en-GB" sz="27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p:txBody>
          <a:bodyPr>
            <a:normAutofit/>
          </a:bodyPr>
          <a:lstStyle/>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Are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the Rules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being used? </a:t>
            </a:r>
            <a:endPar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endParaRP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How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 and what difference do they make to policy and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practice?</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What evidence of this?</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If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not, what are the reasons for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this: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can any obstacles be identified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 and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overcome? </a:t>
            </a:r>
            <a:endParaRPr lang="en-GB" dirty="0"/>
          </a:p>
        </p:txBody>
      </p:sp>
    </p:spTree>
    <p:extLst>
      <p:ext uri="{BB962C8B-B14F-4D97-AF65-F5344CB8AC3E}">
        <p14:creationId xmlns:p14="http://schemas.microsoft.com/office/powerpoint/2010/main" val="163218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GB" sz="3600" dirty="0" smtClean="0">
                <a:solidFill>
                  <a:srgbClr val="FF0000"/>
                </a:solidFill>
              </a:rPr>
              <a:t/>
            </a:r>
            <a:br>
              <a:rPr lang="en-GB" sz="3600" dirty="0" smtClean="0">
                <a:solidFill>
                  <a:srgbClr val="FF0000"/>
                </a:solidFill>
              </a:rPr>
            </a:br>
            <a:r>
              <a:rPr lang="en-GB" sz="3600" dirty="0" smtClean="0">
                <a:solidFill>
                  <a:srgbClr val="FF0000"/>
                </a:solidFill>
              </a:rPr>
              <a:t>4: </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Impact of European Probation Rules</a:t>
            </a:r>
            <a:b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br>
            <a:r>
              <a:rPr lang="en-GB" sz="27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(Rob Canton, </a:t>
            </a:r>
            <a:r>
              <a:rPr lang="en-GB" sz="2700" dirty="0">
                <a:solidFill>
                  <a:srgbClr val="FF0000"/>
                </a:solidFill>
                <a:latin typeface="Verdana" panose="020B0604030504040204" pitchFamily="34" charset="0"/>
                <a:ea typeface="Verdana" panose="020B0604030504040204" pitchFamily="34" charset="0"/>
                <a:cs typeface="Verdana" panose="020B0604030504040204" pitchFamily="34" charset="0"/>
              </a:rPr>
              <a:t>De Montfort University, Leicester, UK) </a:t>
            </a:r>
            <a:r>
              <a:rPr lang="en-GB" sz="27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a:xfrm>
            <a:off x="467544" y="1556792"/>
            <a:ext cx="8229600" cy="4968552"/>
          </a:xfrm>
        </p:spPr>
        <p:txBody>
          <a:bodyPr>
            <a:noAutofit/>
          </a:bodyPr>
          <a:lstStyle/>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ascertain if EPR </a:t>
            </a:r>
            <a:r>
              <a:rPr lang="en-GB" sz="30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have </a:t>
            </a:r>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influenced </a:t>
            </a:r>
            <a:r>
              <a:rPr lang="en-GB" sz="30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policy </a:t>
            </a:r>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and practice in member states</a:t>
            </a:r>
          </a:p>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discover how EPR have been used  </a:t>
            </a:r>
          </a:p>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identify any difficulties that have hindered implementation</a:t>
            </a:r>
          </a:p>
          <a:p>
            <a:pPr lvl="0"/>
            <a:r>
              <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rPr>
              <a:t>To determine the strengths and the shortcomings of EPR in light of experiences of </a:t>
            </a:r>
            <a:r>
              <a:rPr lang="en-GB" sz="3000" dirty="0" smtClean="0">
                <a:solidFill>
                  <a:srgbClr val="172DFB"/>
                </a:solidFill>
                <a:latin typeface="Verdana" panose="020B0604030504040204" pitchFamily="34" charset="0"/>
                <a:ea typeface="Verdana" panose="020B0604030504040204" pitchFamily="34" charset="0"/>
                <a:cs typeface="Verdana" panose="020B0604030504040204" pitchFamily="34" charset="0"/>
              </a:rPr>
              <a:t>implementation</a:t>
            </a:r>
            <a:endParaRPr lang="en-GB" sz="3000" dirty="0">
              <a:solidFill>
                <a:srgbClr val="172DFB"/>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34716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latin typeface="Verdana" panose="020B0604030504040204" pitchFamily="34" charset="0"/>
                <a:ea typeface="Verdana" panose="020B0604030504040204" pitchFamily="34" charset="0"/>
                <a:cs typeface="Verdana" panose="020B0604030504040204" pitchFamily="34" charset="0"/>
              </a:rPr>
              <a:t>European Probation Rules</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Part I: Scope, application, definitions and basic principles</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Part II: Organisation and staff</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Part III: Accountability and relations with other agencies</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Parts IV - VI: Probation work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(tasks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and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responsibilities), </a:t>
            </a:r>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the processes of supervision, work with victims of </a:t>
            </a:r>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crime</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Part VII: Complaint procedures, inspection and monitoring</a:t>
            </a:r>
          </a:p>
          <a:p>
            <a:r>
              <a:rPr lang="en-GB" dirty="0">
                <a:solidFill>
                  <a:srgbClr val="172DFB"/>
                </a:solidFill>
                <a:latin typeface="Verdana" panose="020B0604030504040204" pitchFamily="34" charset="0"/>
                <a:ea typeface="Verdana" panose="020B0604030504040204" pitchFamily="34" charset="0"/>
                <a:cs typeface="Verdana" panose="020B0604030504040204" pitchFamily="34" charset="0"/>
              </a:rPr>
              <a:t>Part VIII: Research, evaluation, work with the media and the public</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Glossary</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Memorandum / Commentary</a:t>
            </a:r>
            <a:endParaRPr lang="en-GB" dirty="0">
              <a:solidFill>
                <a:srgbClr val="172DFB"/>
              </a:solidFill>
              <a:latin typeface="Verdana" panose="020B0604030504040204" pitchFamily="34" charset="0"/>
              <a:ea typeface="Verdana" panose="020B0604030504040204" pitchFamily="34" charset="0"/>
              <a:cs typeface="Verdana" panose="020B0604030504040204" pitchFamily="34" charset="0"/>
            </a:endParaRPr>
          </a:p>
          <a:p>
            <a:endParaRPr lang="en-GB" dirty="0"/>
          </a:p>
        </p:txBody>
      </p:sp>
    </p:spTree>
    <p:extLst>
      <p:ext uri="{BB962C8B-B14F-4D97-AF65-F5344CB8AC3E}">
        <p14:creationId xmlns:p14="http://schemas.microsoft.com/office/powerpoint/2010/main" val="3553929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solidFill>
                  <a:srgbClr val="FF0000"/>
                </a:solidFill>
              </a:rPr>
              <a:t/>
            </a:r>
            <a:br>
              <a:rPr lang="en-GB" sz="3600" dirty="0" smtClean="0">
                <a:solidFill>
                  <a:srgbClr val="FF0000"/>
                </a:solidFill>
              </a:rPr>
            </a:br>
            <a:r>
              <a:rPr lang="en-GB" sz="3600" dirty="0">
                <a:solidFill>
                  <a:srgbClr val="FF0000"/>
                </a:solidFill>
                <a:latin typeface="Verdana" panose="020B0604030504040204" pitchFamily="34" charset="0"/>
                <a:ea typeface="Verdana" panose="020B0604030504040204" pitchFamily="34" charset="0"/>
                <a:cs typeface="Verdana" panose="020B0604030504040204" pitchFamily="34" charset="0"/>
              </a:rPr>
              <a:t>What </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impact </a:t>
            </a:r>
            <a:r>
              <a:rPr lang="en-GB" sz="3600" i="1" dirty="0" smtClean="0">
                <a:solidFill>
                  <a:srgbClr val="172DFB"/>
                </a:solidFill>
                <a:latin typeface="Verdana" panose="020B0604030504040204" pitchFamily="34" charset="0"/>
                <a:ea typeface="Verdana" panose="020B0604030504040204" pitchFamily="34" charset="0"/>
                <a:cs typeface="Verdana" panose="020B0604030504040204" pitchFamily="34" charset="0"/>
              </a:rPr>
              <a:t>might</a:t>
            </a:r>
            <a:r>
              <a:rPr lang="en-GB" sz="36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the European Probation </a:t>
            </a:r>
            <a:r>
              <a:rPr lang="en-GB" sz="3600" smtClean="0">
                <a:solidFill>
                  <a:srgbClr val="FF0000"/>
                </a:solidFill>
                <a:latin typeface="Verdana" panose="020B0604030504040204" pitchFamily="34" charset="0"/>
                <a:ea typeface="Verdana" panose="020B0604030504040204" pitchFamily="34" charset="0"/>
                <a:cs typeface="Verdana" panose="020B0604030504040204" pitchFamily="34" charset="0"/>
              </a:rPr>
              <a:t>Rules have?</a:t>
            </a:r>
            <a: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t/>
            </a:r>
            <a:br>
              <a:rPr lang="en-GB" sz="2700" dirty="0">
                <a:solidFill>
                  <a:srgbClr val="172DFB"/>
                </a:solidFill>
                <a:latin typeface="Verdana" panose="020B0604030504040204" pitchFamily="34" charset="0"/>
                <a:ea typeface="Verdana" panose="020B0604030504040204" pitchFamily="34" charset="0"/>
                <a:cs typeface="Verdana" panose="020B0604030504040204" pitchFamily="34" charset="0"/>
              </a:rPr>
            </a:br>
            <a:endParaRPr lang="en-GB" sz="2700" dirty="0"/>
          </a:p>
        </p:txBody>
      </p:sp>
      <p:sp>
        <p:nvSpPr>
          <p:cNvPr id="3" name="Content Placeholder 2"/>
          <p:cNvSpPr>
            <a:spLocks noGrp="1"/>
          </p:cNvSpPr>
          <p:nvPr>
            <p:ph idx="1"/>
          </p:nvPr>
        </p:nvSpPr>
        <p:spPr>
          <a:xfrm>
            <a:off x="395536" y="1772816"/>
            <a:ext cx="8229600" cy="4525963"/>
          </a:xfrm>
        </p:spPr>
        <p:txBody>
          <a:bodyPr>
            <a:normAutofit/>
          </a:bodyPr>
          <a:lstStyle/>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 resource to countries developing new probation agencies</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 benchmark against which agencies can assess their own policies and practices</a:t>
            </a:r>
          </a:p>
          <a:p>
            <a:r>
              <a:rPr lang="en-GB" dirty="0" smtClean="0">
                <a:solidFill>
                  <a:srgbClr val="172DFB"/>
                </a:solidFill>
                <a:latin typeface="Verdana" panose="020B0604030504040204" pitchFamily="34" charset="0"/>
                <a:ea typeface="Verdana" panose="020B0604030504040204" pitchFamily="34" charset="0"/>
                <a:cs typeface="Verdana" panose="020B0604030504040204" pitchFamily="34" charset="0"/>
              </a:rPr>
              <a:t>A basis for legal challenge by clients</a:t>
            </a:r>
            <a:endParaRPr lang="en-GB" dirty="0"/>
          </a:p>
        </p:txBody>
      </p:sp>
    </p:spTree>
    <p:extLst>
      <p:ext uri="{BB962C8B-B14F-4D97-AF65-F5344CB8AC3E}">
        <p14:creationId xmlns:p14="http://schemas.microsoft.com/office/powerpoint/2010/main" val="265471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1161</Words>
  <Application>Microsoft Office PowerPoint</Application>
  <PresentationFormat>Bildschirmpräsentation (4:3)</PresentationFormat>
  <Paragraphs>117</Paragraphs>
  <Slides>20</Slides>
  <Notes>8</Notes>
  <HiddenSlides>1</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Office Theme</vt:lpstr>
      <vt:lpstr>Strategic Targeting of Recidivism through Evaluation And Monitoring (STREAM) </vt:lpstr>
      <vt:lpstr>STREAM: Four Workstreams</vt:lpstr>
      <vt:lpstr> 1: Evaluation  (Jean Hine, De Montfort University, Leicester, UK)  </vt:lpstr>
      <vt:lpstr>2: SEED (Joanna Shapland, University of Sheffield, UK and Sue Rex, NOMS) </vt:lpstr>
      <vt:lpstr> 3: Literature Review 1:1 (Ioan Durnescu, University of Bucharest)  </vt:lpstr>
      <vt:lpstr> 4: Impact of European Probation Rules (Rob Canton, De Montfort University, Leicester, UK)   </vt:lpstr>
      <vt:lpstr> 4: Impact of European Probation Rules (Rob Canton, De Montfort University, Leicester, UK)   </vt:lpstr>
      <vt:lpstr>European Probation Rules</vt:lpstr>
      <vt:lpstr> What impact might the European Probation Rules have? </vt:lpstr>
      <vt:lpstr> New agencies </vt:lpstr>
      <vt:lpstr> Benchmark </vt:lpstr>
      <vt:lpstr>PowerPoint-Präsentation</vt:lpstr>
      <vt:lpstr> Basis for legal challenge </vt:lpstr>
      <vt:lpstr>Workstream 4: Process</vt:lpstr>
      <vt:lpstr>Challenges</vt:lpstr>
      <vt:lpstr>Impact or compliance –  A Council of Europe View</vt:lpstr>
      <vt:lpstr>Ruritania</vt:lpstr>
      <vt:lpstr>Narnia</vt:lpstr>
      <vt:lpstr>PowerPoint-Präsentation</vt:lpstr>
      <vt:lpstr>Where next?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Workstream 4</dc:title>
  <dc:creator>Rob Canton</dc:creator>
  <cp:lastModifiedBy>Morgenstern</cp:lastModifiedBy>
  <cp:revision>30</cp:revision>
  <dcterms:created xsi:type="dcterms:W3CDTF">2013-09-11T08:42:55Z</dcterms:created>
  <dcterms:modified xsi:type="dcterms:W3CDTF">2013-11-05T17:32:27Z</dcterms:modified>
</cp:coreProperties>
</file>