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60" r:id="rId4"/>
    <p:sldId id="259" r:id="rId5"/>
    <p:sldId id="267" r:id="rId6"/>
    <p:sldId id="261" r:id="rId7"/>
    <p:sldId id="262" r:id="rId8"/>
    <p:sldId id="265" r:id="rId9"/>
    <p:sldId id="266" r:id="rId10"/>
    <p:sldId id="268" r:id="rId11"/>
  </p:sldIdLst>
  <p:sldSz cx="12192000" cy="6858000"/>
  <p:notesSz cx="6797675" cy="98742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95" autoAdjust="0"/>
    <p:restoredTop sz="68742" autoAdjust="0"/>
  </p:normalViewPr>
  <p:slideViewPr>
    <p:cSldViewPr snapToGrid="0">
      <p:cViewPr varScale="1">
        <p:scale>
          <a:sx n="76" d="100"/>
          <a:sy n="76" d="100"/>
        </p:scale>
        <p:origin x="-948" y="-84"/>
      </p:cViewPr>
      <p:guideLst>
        <p:guide orient="horz" pos="2160"/>
        <p:guide pos="3840"/>
      </p:guideLst>
    </p:cSldViewPr>
  </p:slideViewPr>
  <p:notesTextViewPr>
    <p:cViewPr>
      <p:scale>
        <a:sx n="1" d="1"/>
        <a:sy n="1" d="1"/>
      </p:scale>
      <p:origin x="0" y="0"/>
    </p:cViewPr>
  </p:notesTextViewPr>
  <p:notesViewPr>
    <p:cSldViewPr snapToGrid="0">
      <p:cViewPr varScale="1">
        <p:scale>
          <a:sx n="74" d="100"/>
          <a:sy n="74" d="100"/>
        </p:scale>
        <p:origin x="2208" y="5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63F7A3D-53DC-4E44-A5ED-9DBED7A61C92}" type="datetimeFigureOut">
              <a:rPr lang="de-DE" smtClean="0"/>
              <a:pPr/>
              <a:t>05.11.2013</a:t>
            </a:fld>
            <a:endParaRPr lang="de-DE"/>
          </a:p>
        </p:txBody>
      </p:sp>
      <p:sp>
        <p:nvSpPr>
          <p:cNvPr id="4" name="Folienbildplatzhalt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D7C7786A-58B2-48EC-A248-047CEB17FD0A}" type="slidenum">
              <a:rPr lang="de-DE" smtClean="0"/>
              <a:pPr/>
              <a:t>‹#›</a:t>
            </a:fld>
            <a:endParaRPr lang="de-DE"/>
          </a:p>
        </p:txBody>
      </p:sp>
    </p:spTree>
    <p:extLst>
      <p:ext uri="{BB962C8B-B14F-4D97-AF65-F5344CB8AC3E}">
        <p14:creationId xmlns:p14="http://schemas.microsoft.com/office/powerpoint/2010/main" xmlns="" val="175278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r>
              <a:rPr lang="de-DE" sz="1000" dirty="0" smtClean="0"/>
              <a:t>In </a:t>
            </a:r>
            <a:r>
              <a:rPr lang="de-DE" sz="1000" dirty="0" err="1" smtClean="0"/>
              <a:t>our</a:t>
            </a:r>
            <a:r>
              <a:rPr lang="de-DE" sz="1000" dirty="0" smtClean="0"/>
              <a:t> </a:t>
            </a:r>
            <a:r>
              <a:rPr lang="de-DE" sz="1000" dirty="0" err="1" smtClean="0"/>
              <a:t>book</a:t>
            </a:r>
            <a:r>
              <a:rPr lang="de-DE" sz="1000" dirty="0" smtClean="0"/>
              <a:t> </a:t>
            </a:r>
            <a:r>
              <a:rPr lang="de-DE" sz="1000" dirty="0" err="1" smtClean="0"/>
              <a:t>chapter</a:t>
            </a:r>
            <a:r>
              <a:rPr lang="de-DE" sz="1000" dirty="0" smtClean="0"/>
              <a:t> </a:t>
            </a:r>
            <a:r>
              <a:rPr lang="de-DE" sz="1000" dirty="0" err="1" smtClean="0"/>
              <a:t>we</a:t>
            </a:r>
            <a:r>
              <a:rPr lang="de-DE" sz="1000" dirty="0" smtClean="0"/>
              <a:t> </a:t>
            </a:r>
            <a:r>
              <a:rPr lang="de-DE" sz="1000" dirty="0" err="1" smtClean="0"/>
              <a:t>promised</a:t>
            </a:r>
            <a:r>
              <a:rPr lang="de-DE" sz="1000" dirty="0" smtClean="0"/>
              <a:t> </a:t>
            </a:r>
            <a:r>
              <a:rPr lang="de-DE" sz="1000" dirty="0" err="1" smtClean="0"/>
              <a:t>to</a:t>
            </a:r>
            <a:r>
              <a:rPr lang="de-DE" sz="1000" dirty="0" smtClean="0"/>
              <a:t> </a:t>
            </a:r>
            <a:r>
              <a:rPr lang="de-DE" sz="1000" dirty="0" err="1" smtClean="0"/>
              <a:t>take</a:t>
            </a:r>
            <a:r>
              <a:rPr lang="de-DE" sz="1000" dirty="0" smtClean="0"/>
              <a:t> </a:t>
            </a:r>
            <a:r>
              <a:rPr lang="de-DE" sz="1000" dirty="0" err="1" smtClean="0"/>
              <a:t>care</a:t>
            </a:r>
            <a:r>
              <a:rPr lang="de-DE" sz="1000" dirty="0" smtClean="0"/>
              <a:t> </a:t>
            </a:r>
            <a:r>
              <a:rPr lang="de-DE" sz="1000" dirty="0" err="1" smtClean="0"/>
              <a:t>of</a:t>
            </a:r>
            <a:r>
              <a:rPr lang="de-DE" sz="1000" dirty="0" smtClean="0"/>
              <a:t> </a:t>
            </a:r>
            <a:r>
              <a:rPr lang="de-DE" sz="1000" dirty="0" err="1" smtClean="0"/>
              <a:t>certain</a:t>
            </a:r>
            <a:r>
              <a:rPr lang="de-DE" sz="1000" dirty="0" smtClean="0"/>
              <a:t> </a:t>
            </a:r>
            <a:r>
              <a:rPr lang="de-DE" sz="1000" dirty="0" err="1" smtClean="0"/>
              <a:t>problems</a:t>
            </a:r>
            <a:r>
              <a:rPr lang="de-DE" sz="1000" dirty="0" smtClean="0"/>
              <a:t> </a:t>
            </a:r>
            <a:r>
              <a:rPr lang="de-DE" sz="1000" dirty="0" err="1" smtClean="0"/>
              <a:t>that</a:t>
            </a:r>
            <a:r>
              <a:rPr lang="de-DE" sz="1000" dirty="0" smtClean="0"/>
              <a:t> </a:t>
            </a:r>
            <a:r>
              <a:rPr lang="de-DE" sz="1000" dirty="0" err="1" smtClean="0"/>
              <a:t>we</a:t>
            </a:r>
            <a:r>
              <a:rPr lang="de-DE" sz="1000" dirty="0" smtClean="0"/>
              <a:t> </a:t>
            </a:r>
            <a:r>
              <a:rPr lang="de-DE" sz="1000" dirty="0" err="1" smtClean="0"/>
              <a:t>called</a:t>
            </a:r>
            <a:r>
              <a:rPr lang="de-DE" sz="1000" dirty="0" smtClean="0"/>
              <a:t> „</a:t>
            </a:r>
            <a:r>
              <a:rPr lang="de-DE" sz="1000" dirty="0" err="1" smtClean="0"/>
              <a:t>cross-cutting</a:t>
            </a:r>
            <a:r>
              <a:rPr lang="de-DE" sz="1000" dirty="0" smtClean="0"/>
              <a:t> </a:t>
            </a:r>
            <a:r>
              <a:rPr lang="de-DE" sz="1000" dirty="0" err="1" smtClean="0"/>
              <a:t>issues</a:t>
            </a:r>
            <a:r>
              <a:rPr lang="de-DE" sz="1000" dirty="0" smtClean="0"/>
              <a:t>“ </a:t>
            </a:r>
            <a:r>
              <a:rPr lang="de-DE" sz="1000" dirty="0" err="1" smtClean="0"/>
              <a:t>because</a:t>
            </a:r>
            <a:r>
              <a:rPr lang="de-DE" sz="1000" dirty="0" smtClean="0"/>
              <a:t> </a:t>
            </a:r>
            <a:r>
              <a:rPr lang="de-DE" sz="1000" dirty="0" err="1" smtClean="0"/>
              <a:t>we</a:t>
            </a:r>
            <a:r>
              <a:rPr lang="de-DE" sz="1000" baseline="0" dirty="0" smtClean="0"/>
              <a:t> </a:t>
            </a:r>
            <a:r>
              <a:rPr lang="de-DE" sz="1000" baseline="0" dirty="0" err="1" smtClean="0"/>
              <a:t>think</a:t>
            </a:r>
            <a:r>
              <a:rPr lang="de-DE" sz="1000" baseline="0" dirty="0" smtClean="0"/>
              <a:t> </a:t>
            </a:r>
            <a:r>
              <a:rPr lang="de-DE" sz="1000" baseline="0" dirty="0" err="1" smtClean="0"/>
              <a:t>that</a:t>
            </a:r>
            <a:r>
              <a:rPr lang="de-DE" sz="1000" baseline="0" dirty="0" smtClean="0"/>
              <a:t> </a:t>
            </a:r>
            <a:r>
              <a:rPr lang="de-DE" sz="1000" baseline="0" dirty="0" err="1" smtClean="0"/>
              <a:t>the</a:t>
            </a:r>
            <a:r>
              <a:rPr lang="de-DE" sz="1000" baseline="0" dirty="0" smtClean="0"/>
              <a:t> </a:t>
            </a:r>
            <a:r>
              <a:rPr lang="de-DE" sz="1000" baseline="0" dirty="0" err="1" smtClean="0"/>
              <a:t>are</a:t>
            </a:r>
            <a:r>
              <a:rPr lang="de-DE" sz="1000" baseline="0" dirty="0" smtClean="0"/>
              <a:t> </a:t>
            </a:r>
            <a:r>
              <a:rPr lang="de-DE" sz="1000" baseline="0" dirty="0" err="1" smtClean="0"/>
              <a:t>crucial</a:t>
            </a:r>
            <a:r>
              <a:rPr lang="de-DE" sz="1000" baseline="0" dirty="0" smtClean="0"/>
              <a:t> </a:t>
            </a:r>
            <a:r>
              <a:rPr lang="de-DE" sz="1000" baseline="0" dirty="0" err="1" smtClean="0"/>
              <a:t>to</a:t>
            </a:r>
            <a:r>
              <a:rPr lang="de-DE" sz="1000" baseline="0" dirty="0" smtClean="0"/>
              <a:t> </a:t>
            </a:r>
            <a:r>
              <a:rPr lang="de-DE" sz="1000" baseline="0" dirty="0" err="1" smtClean="0"/>
              <a:t>offender</a:t>
            </a:r>
            <a:r>
              <a:rPr lang="de-DE" sz="1000" baseline="0" dirty="0" smtClean="0"/>
              <a:t> </a:t>
            </a:r>
            <a:r>
              <a:rPr lang="de-DE" sz="1000" baseline="0" dirty="0" err="1" smtClean="0"/>
              <a:t>supervision</a:t>
            </a:r>
            <a:r>
              <a:rPr lang="de-DE" sz="1000" baseline="0" dirty="0" smtClean="0"/>
              <a:t> </a:t>
            </a:r>
            <a:r>
              <a:rPr lang="de-DE" sz="1000" baseline="0" dirty="0" err="1" smtClean="0"/>
              <a:t>independently</a:t>
            </a:r>
            <a:r>
              <a:rPr lang="de-DE" sz="1000" baseline="0" dirty="0" smtClean="0"/>
              <a:t> </a:t>
            </a:r>
            <a:r>
              <a:rPr lang="de-DE" sz="1000" baseline="0" dirty="0" err="1" smtClean="0"/>
              <a:t>of</a:t>
            </a:r>
            <a:r>
              <a:rPr lang="de-DE" sz="1000" baseline="0" dirty="0" smtClean="0"/>
              <a:t> </a:t>
            </a:r>
            <a:r>
              <a:rPr lang="de-DE" sz="1000" baseline="0" dirty="0" err="1" smtClean="0"/>
              <a:t>the</a:t>
            </a:r>
            <a:r>
              <a:rPr lang="de-DE" sz="1000" baseline="0" dirty="0" smtClean="0"/>
              <a:t> national </a:t>
            </a:r>
            <a:r>
              <a:rPr lang="de-DE" sz="1000" baseline="0" dirty="0" err="1" smtClean="0"/>
              <a:t>system</a:t>
            </a:r>
            <a:r>
              <a:rPr lang="de-DE" sz="1000" baseline="0" dirty="0" smtClean="0"/>
              <a:t> </a:t>
            </a:r>
            <a:r>
              <a:rPr lang="de-DE" sz="1000" baseline="0" dirty="0" err="1" smtClean="0"/>
              <a:t>or</a:t>
            </a:r>
            <a:r>
              <a:rPr lang="de-DE" sz="1000" baseline="0" dirty="0" smtClean="0"/>
              <a:t> </a:t>
            </a:r>
            <a:r>
              <a:rPr lang="de-DE" sz="1000" baseline="0" dirty="0" err="1" smtClean="0"/>
              <a:t>jurisdiction</a:t>
            </a:r>
            <a:r>
              <a:rPr lang="de-DE" sz="1000" baseline="0" dirty="0" smtClean="0"/>
              <a:t> </a:t>
            </a:r>
            <a:r>
              <a:rPr lang="de-DE" sz="1000" baseline="0" dirty="0" err="1" smtClean="0"/>
              <a:t>and</a:t>
            </a:r>
            <a:r>
              <a:rPr lang="de-DE" sz="1000" baseline="0" dirty="0" smtClean="0"/>
              <a:t> </a:t>
            </a:r>
            <a:r>
              <a:rPr lang="de-DE" sz="1000" baseline="0" dirty="0" err="1" smtClean="0"/>
              <a:t>they</a:t>
            </a:r>
            <a:r>
              <a:rPr lang="de-DE" sz="1000" baseline="0" dirty="0" smtClean="0"/>
              <a:t> </a:t>
            </a:r>
            <a:r>
              <a:rPr lang="de-DE" sz="1000" baseline="0" dirty="0" err="1" smtClean="0"/>
              <a:t>have</a:t>
            </a:r>
            <a:r>
              <a:rPr lang="de-DE" sz="1000" baseline="0" dirty="0" smtClean="0"/>
              <a:t> </a:t>
            </a:r>
            <a:r>
              <a:rPr lang="de-DE" sz="1000" baseline="0" dirty="0" err="1" smtClean="0"/>
              <a:t>to</a:t>
            </a:r>
            <a:r>
              <a:rPr lang="de-DE" sz="1000" baseline="0" dirty="0" smtClean="0"/>
              <a:t> do </a:t>
            </a:r>
            <a:r>
              <a:rPr lang="de-DE" sz="1000" baseline="0" dirty="0" err="1" smtClean="0"/>
              <a:t>with</a:t>
            </a:r>
            <a:r>
              <a:rPr lang="de-DE" sz="1000" baseline="0" dirty="0" smtClean="0"/>
              <a:t> </a:t>
            </a:r>
            <a:r>
              <a:rPr lang="de-DE" sz="1000" baseline="0" dirty="0" err="1" smtClean="0"/>
              <a:t>common</a:t>
            </a:r>
            <a:r>
              <a:rPr lang="de-DE" sz="1000" baseline="0" dirty="0" smtClean="0"/>
              <a:t> </a:t>
            </a:r>
            <a:r>
              <a:rPr lang="de-DE" sz="1000" baseline="0" dirty="0" err="1" smtClean="0"/>
              <a:t>underlying</a:t>
            </a:r>
            <a:r>
              <a:rPr lang="de-DE" sz="1000" baseline="0" dirty="0" smtClean="0"/>
              <a:t> </a:t>
            </a:r>
            <a:r>
              <a:rPr lang="de-DE" sz="1000" baseline="0" dirty="0" err="1" smtClean="0"/>
              <a:t>values</a:t>
            </a:r>
            <a:r>
              <a:rPr lang="de-DE" sz="1000" baseline="0" dirty="0" smtClean="0"/>
              <a:t> </a:t>
            </a:r>
            <a:r>
              <a:rPr lang="de-DE" sz="1000" baseline="0" dirty="0" err="1" smtClean="0"/>
              <a:t>and</a:t>
            </a:r>
            <a:r>
              <a:rPr lang="de-DE" sz="1000" baseline="0" dirty="0" smtClean="0"/>
              <a:t> </a:t>
            </a:r>
            <a:r>
              <a:rPr lang="de-DE" sz="1000" baseline="0" dirty="0" err="1" smtClean="0"/>
              <a:t>offenders</a:t>
            </a:r>
            <a:r>
              <a:rPr lang="de-DE" sz="1000" baseline="0" dirty="0" smtClean="0"/>
              <a:t> </a:t>
            </a:r>
            <a:r>
              <a:rPr lang="de-DE" sz="1000" baseline="0" dirty="0" err="1" smtClean="0"/>
              <a:t>rights</a:t>
            </a:r>
            <a:r>
              <a:rPr lang="de-DE" sz="1000" baseline="0" dirty="0" smtClean="0"/>
              <a:t>. </a:t>
            </a:r>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1</a:t>
            </a:fld>
            <a:endParaRPr lang="de-DE">
              <a:solidFill>
                <a:prstClr val="black"/>
              </a:solidFill>
            </a:endParaRPr>
          </a:p>
        </p:txBody>
      </p:sp>
    </p:spTree>
    <p:extLst>
      <p:ext uri="{BB962C8B-B14F-4D97-AF65-F5344CB8AC3E}">
        <p14:creationId xmlns:p14="http://schemas.microsoft.com/office/powerpoint/2010/main" xmlns="" val="2390128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pPr marL="0" indent="0">
              <a:buNone/>
            </a:pPr>
            <a:r>
              <a:rPr lang="en-GB" sz="1000" dirty="0" smtClean="0"/>
              <a:t>I</a:t>
            </a:r>
            <a:r>
              <a:rPr lang="en-GB" sz="1000" baseline="0" dirty="0" smtClean="0"/>
              <a:t> hope the introduction has shown that these questions are worthwhile exploring - </a:t>
            </a:r>
            <a:r>
              <a:rPr lang="de-DE" sz="1000" dirty="0" err="1" smtClean="0"/>
              <a:t>either</a:t>
            </a:r>
            <a:r>
              <a:rPr lang="de-DE" sz="1000" dirty="0" smtClean="0"/>
              <a:t> in </a:t>
            </a:r>
            <a:r>
              <a:rPr lang="de-DE" sz="1000" dirty="0" err="1" smtClean="0"/>
              <a:t>relation</a:t>
            </a:r>
            <a:r>
              <a:rPr lang="de-DE" sz="1000" dirty="0" smtClean="0"/>
              <a:t> </a:t>
            </a:r>
            <a:r>
              <a:rPr lang="de-DE" sz="1000" dirty="0" err="1" smtClean="0"/>
              <a:t>to</a:t>
            </a:r>
            <a:r>
              <a:rPr lang="de-DE" sz="1000" dirty="0" smtClean="0"/>
              <a:t> a </a:t>
            </a:r>
            <a:r>
              <a:rPr lang="de-DE" sz="1000" dirty="0" err="1" smtClean="0"/>
              <a:t>certain</a:t>
            </a:r>
            <a:r>
              <a:rPr lang="de-DE" sz="1000" dirty="0" smtClean="0"/>
              <a:t> </a:t>
            </a:r>
            <a:r>
              <a:rPr lang="de-DE" sz="1000" dirty="0" err="1" smtClean="0"/>
              <a:t>jurisdiction</a:t>
            </a:r>
            <a:r>
              <a:rPr lang="de-DE" sz="1000" dirty="0" smtClean="0"/>
              <a:t> (</a:t>
            </a:r>
            <a:r>
              <a:rPr lang="de-DE" sz="1000" dirty="0" err="1" smtClean="0"/>
              <a:t>here</a:t>
            </a:r>
            <a:r>
              <a:rPr lang="de-DE" sz="1000" dirty="0" smtClean="0"/>
              <a:t>, </a:t>
            </a:r>
            <a:r>
              <a:rPr lang="de-DE" sz="1000" dirty="0" err="1" smtClean="0"/>
              <a:t>developments</a:t>
            </a:r>
            <a:r>
              <a:rPr lang="de-DE" sz="1000" dirty="0" smtClean="0"/>
              <a:t> </a:t>
            </a:r>
            <a:r>
              <a:rPr lang="de-DE" sz="1000" dirty="0" err="1" smtClean="0"/>
              <a:t>over</a:t>
            </a:r>
            <a:r>
              <a:rPr lang="de-DE" sz="1000" dirty="0" smtClean="0"/>
              <a:t> time </a:t>
            </a:r>
            <a:r>
              <a:rPr lang="de-DE" sz="1000" dirty="0" err="1" smtClean="0"/>
              <a:t>would</a:t>
            </a:r>
            <a:r>
              <a:rPr lang="de-DE" sz="1000" dirty="0" smtClean="0"/>
              <a:t> </a:t>
            </a:r>
            <a:r>
              <a:rPr lang="de-DE" sz="1000" dirty="0" err="1" smtClean="0"/>
              <a:t>be</a:t>
            </a:r>
            <a:r>
              <a:rPr lang="de-DE" sz="1000" dirty="0" smtClean="0"/>
              <a:t> </a:t>
            </a:r>
            <a:r>
              <a:rPr lang="de-DE" sz="1000" dirty="0" err="1" smtClean="0"/>
              <a:t>interesting</a:t>
            </a:r>
            <a:r>
              <a:rPr lang="de-DE" sz="1000" dirty="0" smtClean="0"/>
              <a:t>) </a:t>
            </a:r>
            <a:r>
              <a:rPr lang="de-DE" sz="1000" dirty="0" err="1" smtClean="0"/>
              <a:t>or</a:t>
            </a:r>
            <a:r>
              <a:rPr lang="de-DE" sz="1000" dirty="0" smtClean="0"/>
              <a:t> </a:t>
            </a:r>
            <a:r>
              <a:rPr lang="de-DE" sz="1000" dirty="0" err="1" smtClean="0"/>
              <a:t>to</a:t>
            </a:r>
            <a:r>
              <a:rPr lang="de-DE" sz="1000" dirty="0" smtClean="0"/>
              <a:t> a </a:t>
            </a:r>
            <a:r>
              <a:rPr lang="de-DE" sz="1000" dirty="0" err="1" smtClean="0"/>
              <a:t>certain</a:t>
            </a:r>
            <a:r>
              <a:rPr lang="de-DE" sz="1000" dirty="0" smtClean="0"/>
              <a:t> </a:t>
            </a:r>
            <a:r>
              <a:rPr lang="de-DE" sz="1000" dirty="0" err="1" smtClean="0"/>
              <a:t>problem</a:t>
            </a:r>
            <a:r>
              <a:rPr lang="de-DE" sz="1000" dirty="0" smtClean="0"/>
              <a:t> </a:t>
            </a:r>
            <a:r>
              <a:rPr lang="de-DE" sz="1000" dirty="0" err="1" smtClean="0"/>
              <a:t>like</a:t>
            </a:r>
            <a:r>
              <a:rPr lang="de-DE" sz="1000" dirty="0" smtClean="0"/>
              <a:t> </a:t>
            </a:r>
            <a:r>
              <a:rPr lang="de-DE" sz="1000" dirty="0" err="1" smtClean="0"/>
              <a:t>pre</a:t>
            </a:r>
            <a:r>
              <a:rPr lang="de-DE" sz="1000" dirty="0" smtClean="0"/>
              <a:t>-trial</a:t>
            </a:r>
            <a:r>
              <a:rPr lang="de-DE" sz="1000" baseline="0" dirty="0" smtClean="0"/>
              <a:t> </a:t>
            </a:r>
            <a:r>
              <a:rPr lang="de-DE" sz="1000" baseline="0" dirty="0" err="1" smtClean="0"/>
              <a:t>measures</a:t>
            </a:r>
            <a:r>
              <a:rPr lang="de-DE" sz="1000" baseline="0" dirty="0" smtClean="0"/>
              <a:t> </a:t>
            </a:r>
            <a:r>
              <a:rPr lang="de-DE" sz="1000" baseline="0" dirty="0" err="1" smtClean="0"/>
              <a:t>or</a:t>
            </a:r>
            <a:r>
              <a:rPr lang="de-DE" sz="1000" baseline="0" dirty="0" smtClean="0"/>
              <a:t> </a:t>
            </a:r>
            <a:r>
              <a:rPr lang="de-DE" sz="1000" baseline="0" dirty="0" err="1" smtClean="0"/>
              <a:t>work</a:t>
            </a:r>
            <a:r>
              <a:rPr lang="de-DE" sz="1000" baseline="0" dirty="0" smtClean="0"/>
              <a:t>. </a:t>
            </a:r>
          </a:p>
          <a:p>
            <a:pPr marL="0" indent="0">
              <a:buNone/>
            </a:pPr>
            <a:endParaRPr lang="de-DE" sz="1000" baseline="0" dirty="0" smtClean="0"/>
          </a:p>
          <a:p>
            <a:pPr marL="0" indent="0">
              <a:buNone/>
            </a:pPr>
            <a:r>
              <a:rPr lang="en-GB" sz="1000" baseline="0" dirty="0" smtClean="0"/>
              <a:t>In the comparative context and also with regard to Robs project  (thinking of the standards as benchmarks and comparative tools) it is of course particularly interesting to know whether </a:t>
            </a:r>
            <a:endParaRPr lang="en-GB" sz="1000" dirty="0" smtClean="0"/>
          </a:p>
          <a:p>
            <a:pPr marL="171450" indent="-171450">
              <a:buFont typeface="Arial" panose="020B0604020202020204" pitchFamily="34" charset="0"/>
              <a:buChar char="•"/>
            </a:pPr>
            <a:r>
              <a:rPr lang="en-GB" sz="1000" dirty="0" smtClean="0"/>
              <a:t>these are standards feasible?</a:t>
            </a:r>
          </a:p>
          <a:p>
            <a:pPr marL="171450" indent="-171450">
              <a:buFont typeface="Arial" panose="020B0604020202020204" pitchFamily="34" charset="0"/>
              <a:buChar char="•"/>
            </a:pPr>
            <a:r>
              <a:rPr lang="en-GB" sz="1000" dirty="0" smtClean="0"/>
              <a:t>Do they exist in  the national context – in theory?</a:t>
            </a:r>
          </a:p>
          <a:p>
            <a:pPr marL="171450" indent="-171450">
              <a:buFont typeface="Arial" panose="020B0604020202020204" pitchFamily="34" charset="0"/>
              <a:buChar char="•"/>
            </a:pPr>
            <a:r>
              <a:rPr lang="en-GB" sz="1000" dirty="0" smtClean="0"/>
              <a:t>Are they applied in practice?</a:t>
            </a:r>
          </a:p>
          <a:p>
            <a:pPr marL="0" indent="0">
              <a:buNone/>
            </a:pPr>
            <a:endParaRPr lang="en-GB" sz="1000" dirty="0" smtClean="0"/>
          </a:p>
          <a:p>
            <a:r>
              <a:rPr lang="de-DE" sz="1000" baseline="0" dirty="0" err="1" smtClean="0"/>
              <a:t>It</a:t>
            </a:r>
            <a:r>
              <a:rPr lang="de-DE" sz="1000" baseline="0" dirty="0" smtClean="0"/>
              <a:t> </a:t>
            </a:r>
            <a:r>
              <a:rPr lang="de-DE" sz="1000" baseline="0" dirty="0" err="1" smtClean="0"/>
              <a:t>should</a:t>
            </a:r>
            <a:r>
              <a:rPr lang="de-DE" sz="1000" baseline="0" dirty="0" smtClean="0"/>
              <a:t> </a:t>
            </a:r>
            <a:r>
              <a:rPr lang="de-DE" sz="1000" baseline="0" dirty="0" err="1" smtClean="0"/>
              <a:t>be</a:t>
            </a:r>
            <a:r>
              <a:rPr lang="de-DE" sz="1000" baseline="0" dirty="0" smtClean="0"/>
              <a:t> </a:t>
            </a:r>
            <a:r>
              <a:rPr lang="de-DE" sz="1000" baseline="0" dirty="0" err="1" smtClean="0"/>
              <a:t>noted</a:t>
            </a:r>
            <a:r>
              <a:rPr lang="de-DE" sz="1000" baseline="0" dirty="0" smtClean="0"/>
              <a:t> </a:t>
            </a:r>
            <a:r>
              <a:rPr lang="de-DE" sz="1000" baseline="0" dirty="0" err="1" smtClean="0"/>
              <a:t>that</a:t>
            </a:r>
            <a:r>
              <a:rPr lang="de-DE" sz="1000" baseline="0" dirty="0" smtClean="0"/>
              <a:t> </a:t>
            </a:r>
            <a:r>
              <a:rPr lang="de-DE" sz="1000" i="1" baseline="0" dirty="0" smtClean="0"/>
              <a:t>de facto </a:t>
            </a:r>
            <a:r>
              <a:rPr lang="de-DE" sz="1000" i="1" baseline="0" dirty="0" err="1" smtClean="0"/>
              <a:t>compliance</a:t>
            </a:r>
            <a:r>
              <a:rPr lang="de-DE" sz="1000" i="1" baseline="0" dirty="0" smtClean="0"/>
              <a:t> </a:t>
            </a:r>
            <a:r>
              <a:rPr lang="de-DE" sz="1000" baseline="0" dirty="0" err="1" smtClean="0"/>
              <a:t>with</a:t>
            </a:r>
            <a:r>
              <a:rPr lang="de-DE" sz="1000" baseline="0" dirty="0" smtClean="0"/>
              <a:t> </a:t>
            </a:r>
            <a:r>
              <a:rPr lang="de-DE" sz="1000" baseline="0" dirty="0" err="1" smtClean="0"/>
              <a:t>the</a:t>
            </a:r>
            <a:r>
              <a:rPr lang="de-DE" sz="1000" baseline="0" dirty="0" smtClean="0"/>
              <a:t> </a:t>
            </a:r>
            <a:r>
              <a:rPr lang="de-DE" sz="1000" baseline="0" dirty="0" err="1" smtClean="0"/>
              <a:t>concepts</a:t>
            </a:r>
            <a:r>
              <a:rPr lang="de-DE" sz="1000" baseline="0" dirty="0" smtClean="0"/>
              <a:t> </a:t>
            </a:r>
            <a:r>
              <a:rPr lang="de-DE" sz="1000" baseline="0" dirty="0" err="1" smtClean="0"/>
              <a:t>and</a:t>
            </a:r>
            <a:r>
              <a:rPr lang="de-DE" sz="1000" baseline="0" dirty="0" smtClean="0"/>
              <a:t> </a:t>
            </a:r>
            <a:r>
              <a:rPr lang="de-DE" sz="1000" baseline="0" dirty="0" err="1" smtClean="0"/>
              <a:t>values</a:t>
            </a:r>
            <a:r>
              <a:rPr lang="de-DE" sz="1000" baseline="0" dirty="0" smtClean="0"/>
              <a:t> incorporated in </a:t>
            </a:r>
            <a:r>
              <a:rPr lang="de-DE" sz="1000" baseline="0" dirty="0" err="1" smtClean="0"/>
              <a:t>the</a:t>
            </a:r>
            <a:r>
              <a:rPr lang="de-DE" sz="1000" baseline="0" dirty="0" smtClean="0"/>
              <a:t> </a:t>
            </a:r>
            <a:r>
              <a:rPr lang="de-DE" sz="1000" baseline="0" dirty="0" err="1" smtClean="0"/>
              <a:t>rules</a:t>
            </a:r>
            <a:r>
              <a:rPr lang="de-DE" sz="1000" baseline="0" dirty="0" smtClean="0"/>
              <a:t> </a:t>
            </a:r>
            <a:r>
              <a:rPr lang="de-DE" sz="1000" baseline="0" dirty="0" err="1" smtClean="0"/>
              <a:t>is</a:t>
            </a:r>
            <a:r>
              <a:rPr lang="de-DE" sz="1000" baseline="0" dirty="0" smtClean="0"/>
              <a:t> </a:t>
            </a:r>
            <a:r>
              <a:rPr lang="de-DE" sz="1000" baseline="0" dirty="0" err="1" smtClean="0"/>
              <a:t>more</a:t>
            </a:r>
            <a:r>
              <a:rPr lang="de-DE" sz="1000" baseline="0" dirty="0" smtClean="0"/>
              <a:t> </a:t>
            </a:r>
            <a:r>
              <a:rPr lang="de-DE" sz="1000" baseline="0" dirty="0" err="1" smtClean="0"/>
              <a:t>interesting</a:t>
            </a:r>
            <a:r>
              <a:rPr lang="de-DE" sz="1000" baseline="0" dirty="0" smtClean="0"/>
              <a:t> </a:t>
            </a:r>
            <a:r>
              <a:rPr lang="de-DE" sz="1000" baseline="0" dirty="0" err="1" smtClean="0"/>
              <a:t>than</a:t>
            </a:r>
            <a:r>
              <a:rPr lang="de-DE" sz="1000" baseline="0" dirty="0" smtClean="0"/>
              <a:t> </a:t>
            </a:r>
            <a:r>
              <a:rPr lang="de-DE" sz="1000" baseline="0" dirty="0" err="1" smtClean="0"/>
              <a:t>actual</a:t>
            </a:r>
            <a:r>
              <a:rPr lang="de-DE" sz="1000" baseline="0" dirty="0" smtClean="0"/>
              <a:t> </a:t>
            </a:r>
            <a:r>
              <a:rPr lang="de-DE" sz="1000" baseline="0" dirty="0" err="1" smtClean="0"/>
              <a:t>impact</a:t>
            </a:r>
            <a:r>
              <a:rPr lang="de-DE" sz="1000" baseline="0" dirty="0" smtClean="0"/>
              <a:t> </a:t>
            </a:r>
            <a:r>
              <a:rPr lang="de-DE" sz="1000" baseline="0" dirty="0" err="1" smtClean="0"/>
              <a:t>by</a:t>
            </a:r>
            <a:r>
              <a:rPr lang="de-DE" sz="1000" baseline="0" dirty="0" smtClean="0"/>
              <a:t> </a:t>
            </a:r>
            <a:r>
              <a:rPr lang="de-DE" sz="1000" baseline="0" dirty="0" err="1" smtClean="0"/>
              <a:t>the</a:t>
            </a:r>
            <a:r>
              <a:rPr lang="de-DE" sz="1000" baseline="0" dirty="0" smtClean="0"/>
              <a:t> </a:t>
            </a:r>
            <a:r>
              <a:rPr lang="de-DE" sz="1000" baseline="0" dirty="0" err="1" smtClean="0"/>
              <a:t>instruments</a:t>
            </a:r>
            <a:r>
              <a:rPr lang="de-DE" sz="1000" baseline="0" dirty="0" smtClean="0"/>
              <a:t> </a:t>
            </a:r>
            <a:r>
              <a:rPr lang="de-DE" sz="1000" baseline="0" dirty="0" err="1" smtClean="0"/>
              <a:t>as</a:t>
            </a:r>
            <a:r>
              <a:rPr lang="de-DE" sz="1000" baseline="0" dirty="0" smtClean="0"/>
              <a:t> „European Rules“.</a:t>
            </a:r>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10</a:t>
            </a:fld>
            <a:endParaRPr lang="de-DE">
              <a:solidFill>
                <a:prstClr val="black"/>
              </a:solidFill>
            </a:endParaRPr>
          </a:p>
        </p:txBody>
      </p:sp>
    </p:spTree>
    <p:extLst>
      <p:ext uri="{BB962C8B-B14F-4D97-AF65-F5344CB8AC3E}">
        <p14:creationId xmlns:p14="http://schemas.microsoft.com/office/powerpoint/2010/main" xmlns="" val="124021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r>
              <a:rPr lang="de-DE" sz="1000" dirty="0" smtClean="0"/>
              <a:t>The</a:t>
            </a:r>
            <a:r>
              <a:rPr lang="de-DE" sz="1000" baseline="0" dirty="0" smtClean="0"/>
              <a:t> </a:t>
            </a:r>
            <a:r>
              <a:rPr lang="de-DE" sz="1000" baseline="0" dirty="0" err="1" smtClean="0"/>
              <a:t>underlying</a:t>
            </a:r>
            <a:r>
              <a:rPr lang="de-DE" sz="1000" baseline="0" dirty="0" smtClean="0"/>
              <a:t> </a:t>
            </a:r>
            <a:r>
              <a:rPr lang="de-DE" sz="1000" baseline="0" dirty="0" err="1" smtClean="0"/>
              <a:t>value</a:t>
            </a:r>
            <a:r>
              <a:rPr lang="de-DE" sz="1000" baseline="0" dirty="0" smtClean="0"/>
              <a:t> </a:t>
            </a:r>
            <a:r>
              <a:rPr lang="de-DE" sz="1000" baseline="0" dirty="0" err="1" smtClean="0"/>
              <a:t>of</a:t>
            </a:r>
            <a:r>
              <a:rPr lang="de-DE" sz="1000" baseline="0" dirty="0" smtClean="0"/>
              <a:t> </a:t>
            </a:r>
            <a:r>
              <a:rPr lang="de-DE" sz="1000" baseline="0" dirty="0" err="1" smtClean="0"/>
              <a:t>the</a:t>
            </a:r>
            <a:r>
              <a:rPr lang="de-DE" sz="1000" baseline="0" dirty="0" smtClean="0"/>
              <a:t> </a:t>
            </a:r>
            <a:r>
              <a:rPr lang="de-DE" sz="1000" baseline="0" dirty="0" err="1" smtClean="0"/>
              <a:t>problem</a:t>
            </a:r>
            <a:r>
              <a:rPr lang="de-DE" sz="1000" baseline="0" dirty="0" smtClean="0"/>
              <a:t> </a:t>
            </a:r>
            <a:r>
              <a:rPr lang="de-DE" sz="1000" baseline="0" dirty="0" err="1" smtClean="0"/>
              <a:t>of</a:t>
            </a:r>
            <a:r>
              <a:rPr lang="de-DE" sz="1000" baseline="0" dirty="0" smtClean="0"/>
              <a:t> </a:t>
            </a:r>
            <a:r>
              <a:rPr lang="de-DE" sz="1000" baseline="0" dirty="0" err="1" smtClean="0"/>
              <a:t>consent</a:t>
            </a:r>
            <a:r>
              <a:rPr lang="de-DE" sz="1000" baseline="0" dirty="0" smtClean="0"/>
              <a:t> </a:t>
            </a:r>
            <a:r>
              <a:rPr lang="de-DE" sz="1000" baseline="0" dirty="0" err="1" smtClean="0"/>
              <a:t>and</a:t>
            </a:r>
            <a:r>
              <a:rPr lang="de-DE" sz="1000" baseline="0" dirty="0" smtClean="0"/>
              <a:t> </a:t>
            </a:r>
            <a:r>
              <a:rPr lang="de-DE" sz="1000" baseline="0" dirty="0" err="1" smtClean="0"/>
              <a:t>cooperation</a:t>
            </a:r>
            <a:r>
              <a:rPr lang="de-DE" sz="1000" baseline="0" dirty="0" smtClean="0"/>
              <a:t> </a:t>
            </a:r>
            <a:r>
              <a:rPr lang="de-DE" sz="1000" baseline="0" dirty="0" err="1" smtClean="0"/>
              <a:t>is</a:t>
            </a:r>
            <a:r>
              <a:rPr lang="de-DE" sz="1000" baseline="0" dirty="0" smtClean="0"/>
              <a:t> human </a:t>
            </a:r>
            <a:r>
              <a:rPr lang="de-DE" sz="1000" baseline="0" dirty="0" err="1" smtClean="0"/>
              <a:t>dignity</a:t>
            </a:r>
            <a:r>
              <a:rPr lang="de-DE" sz="1000" baseline="0" dirty="0" smtClean="0"/>
              <a:t> </a:t>
            </a:r>
            <a:r>
              <a:rPr lang="de-DE" sz="1000" baseline="0" dirty="0" err="1" smtClean="0"/>
              <a:t>and</a:t>
            </a:r>
            <a:r>
              <a:rPr lang="de-DE" sz="1000" baseline="0" dirty="0" smtClean="0"/>
              <a:t> </a:t>
            </a:r>
            <a:r>
              <a:rPr lang="de-DE" sz="1000" baseline="0" dirty="0" err="1" smtClean="0"/>
              <a:t>autonomy</a:t>
            </a:r>
            <a:r>
              <a:rPr lang="de-DE" sz="1000" baseline="0" dirty="0" smtClean="0"/>
              <a:t> – </a:t>
            </a:r>
            <a:r>
              <a:rPr lang="de-DE" sz="1000" baseline="0" dirty="0" err="1" smtClean="0"/>
              <a:t>the</a:t>
            </a:r>
            <a:r>
              <a:rPr lang="de-DE" sz="1000" baseline="0" dirty="0" smtClean="0"/>
              <a:t> </a:t>
            </a:r>
            <a:r>
              <a:rPr lang="de-DE" sz="1000" baseline="0" dirty="0" err="1" smtClean="0"/>
              <a:t>offender</a:t>
            </a:r>
            <a:r>
              <a:rPr lang="de-DE" sz="1000" baseline="0" dirty="0" smtClean="0"/>
              <a:t> </a:t>
            </a:r>
            <a:r>
              <a:rPr lang="de-DE" sz="1000" baseline="0" dirty="0" err="1" smtClean="0"/>
              <a:t>that</a:t>
            </a:r>
            <a:r>
              <a:rPr lang="de-DE" sz="1000" baseline="0" dirty="0" smtClean="0"/>
              <a:t> </a:t>
            </a:r>
            <a:r>
              <a:rPr lang="de-DE" sz="1000" baseline="0" dirty="0" err="1" smtClean="0"/>
              <a:t>is</a:t>
            </a:r>
            <a:r>
              <a:rPr lang="de-DE" sz="1000" baseline="0" dirty="0" smtClean="0"/>
              <a:t> </a:t>
            </a:r>
            <a:r>
              <a:rPr lang="de-DE" sz="1000" baseline="0" dirty="0" err="1" smtClean="0"/>
              <a:t>supervised</a:t>
            </a:r>
            <a:r>
              <a:rPr lang="de-DE" sz="1000" baseline="0" dirty="0" smtClean="0"/>
              <a:t> must not </a:t>
            </a:r>
            <a:r>
              <a:rPr lang="de-DE" sz="1000" baseline="0" dirty="0" err="1" smtClean="0"/>
              <a:t>be</a:t>
            </a:r>
            <a:r>
              <a:rPr lang="de-DE" sz="1000" baseline="0" dirty="0" smtClean="0"/>
              <a:t> </a:t>
            </a:r>
            <a:r>
              <a:rPr lang="de-DE" sz="1000" baseline="0" dirty="0" err="1" smtClean="0"/>
              <a:t>seen</a:t>
            </a:r>
            <a:r>
              <a:rPr lang="de-DE" sz="1000" baseline="0" dirty="0" smtClean="0"/>
              <a:t> </a:t>
            </a:r>
            <a:r>
              <a:rPr lang="de-DE" sz="1000" baseline="0" dirty="0" err="1" smtClean="0"/>
              <a:t>as</a:t>
            </a:r>
            <a:r>
              <a:rPr lang="de-DE" sz="1000" baseline="0" dirty="0" smtClean="0"/>
              <a:t> </a:t>
            </a:r>
            <a:r>
              <a:rPr lang="de-DE" sz="1000" baseline="0" dirty="0" err="1" smtClean="0"/>
              <a:t>mere</a:t>
            </a:r>
            <a:r>
              <a:rPr lang="de-DE" sz="1000" baseline="0" dirty="0" smtClean="0"/>
              <a:t> </a:t>
            </a:r>
            <a:r>
              <a:rPr lang="de-DE" sz="1000" baseline="0" dirty="0" err="1" smtClean="0"/>
              <a:t>object</a:t>
            </a:r>
            <a:r>
              <a:rPr lang="de-DE" sz="1000" baseline="0" dirty="0" smtClean="0"/>
              <a:t> </a:t>
            </a:r>
            <a:r>
              <a:rPr lang="de-DE" sz="1000" baseline="0" dirty="0" err="1" smtClean="0"/>
              <a:t>of</a:t>
            </a:r>
            <a:r>
              <a:rPr lang="de-DE" sz="1000" baseline="0" dirty="0" smtClean="0"/>
              <a:t> </a:t>
            </a:r>
            <a:r>
              <a:rPr lang="de-DE" sz="1000" baseline="0" dirty="0" err="1" smtClean="0"/>
              <a:t>supervision</a:t>
            </a:r>
            <a:r>
              <a:rPr lang="de-DE" sz="1000" baseline="0" dirty="0" smtClean="0"/>
              <a:t> but </a:t>
            </a:r>
            <a:r>
              <a:rPr lang="de-DE" sz="1000" baseline="0" dirty="0" err="1" smtClean="0"/>
              <a:t>taken</a:t>
            </a:r>
            <a:r>
              <a:rPr lang="de-DE" sz="1000" baseline="0" dirty="0" smtClean="0"/>
              <a:t> </a:t>
            </a:r>
            <a:r>
              <a:rPr lang="de-DE" sz="1000" baseline="0" dirty="0" err="1" smtClean="0"/>
              <a:t>seriously</a:t>
            </a:r>
            <a:r>
              <a:rPr lang="de-DE" sz="1000" baseline="0" dirty="0" smtClean="0"/>
              <a:t> </a:t>
            </a:r>
            <a:r>
              <a:rPr lang="de-DE" sz="1000" baseline="0" dirty="0" err="1" smtClean="0"/>
              <a:t>as</a:t>
            </a:r>
            <a:r>
              <a:rPr lang="de-DE" sz="1000" baseline="0" dirty="0" smtClean="0"/>
              <a:t> a </a:t>
            </a:r>
            <a:r>
              <a:rPr lang="de-DE" sz="1000" baseline="0" dirty="0" err="1" smtClean="0"/>
              <a:t>person</a:t>
            </a:r>
            <a:r>
              <a:rPr lang="de-DE" sz="1000" baseline="0" dirty="0" smtClean="0"/>
              <a:t>. </a:t>
            </a:r>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2</a:t>
            </a:fld>
            <a:endParaRPr lang="de-DE">
              <a:solidFill>
                <a:prstClr val="black"/>
              </a:solidFill>
            </a:endParaRPr>
          </a:p>
        </p:txBody>
      </p:sp>
    </p:spTree>
    <p:extLst>
      <p:ext uri="{BB962C8B-B14F-4D97-AF65-F5344CB8AC3E}">
        <p14:creationId xmlns:p14="http://schemas.microsoft.com/office/powerpoint/2010/main" xmlns="" val="322802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pPr marL="0" indent="0">
              <a:buNone/>
            </a:pPr>
            <a:r>
              <a:rPr lang="en-GB" sz="1000" i="0" dirty="0" smtClean="0"/>
              <a:t>In the criminal justice context the idea of “asking a</a:t>
            </a:r>
            <a:r>
              <a:rPr lang="en-GB" sz="1000" i="0" baseline="0" dirty="0" smtClean="0"/>
              <a:t> supervised</a:t>
            </a:r>
            <a:r>
              <a:rPr lang="en-GB" sz="1000" i="0" dirty="0" smtClean="0"/>
              <a:t> offender for his consent” is a  contested area.</a:t>
            </a:r>
          </a:p>
          <a:p>
            <a:pPr marL="0" marR="0" indent="0" algn="l" defTabSz="914400" rtl="0" eaLnBrk="1" fontAlgn="auto" latinLnBrk="0" hangingPunct="1">
              <a:lnSpc>
                <a:spcPct val="100000"/>
              </a:lnSpc>
              <a:spcBef>
                <a:spcPts val="0"/>
              </a:spcBef>
              <a:spcAft>
                <a:spcPts val="0"/>
              </a:spcAft>
              <a:buClrTx/>
              <a:buSzTx/>
              <a:buFontTx/>
              <a:buNone/>
              <a:tabLst/>
              <a:defRPr/>
            </a:pPr>
            <a:r>
              <a:rPr lang="en-GB" sz="1000" i="0" dirty="0" smtClean="0"/>
              <a:t>Two immediate objections come to mind ,</a:t>
            </a:r>
            <a:r>
              <a:rPr lang="en-GB" sz="1000" i="0" baseline="0" dirty="0" smtClean="0"/>
              <a:t> so </a:t>
            </a:r>
            <a:r>
              <a:rPr lang="en-GB" sz="1000" i="0" dirty="0" smtClean="0"/>
              <a:t>I would call it a sandwich-problem…</a:t>
            </a:r>
          </a:p>
          <a:p>
            <a:pPr marL="0" indent="0">
              <a:buNone/>
            </a:pPr>
            <a:endParaRPr lang="en-GB" sz="1000" i="0" dirty="0" smtClean="0"/>
          </a:p>
          <a:p>
            <a:pPr marL="0" indent="0">
              <a:buNone/>
            </a:pPr>
            <a:r>
              <a:rPr lang="en-GB" sz="1000" i="0" dirty="0" smtClean="0"/>
              <a:t>First, it appears that</a:t>
            </a:r>
            <a:r>
              <a:rPr lang="en-GB" sz="1000" i="0" baseline="0" dirty="0" smtClean="0"/>
              <a:t> </a:t>
            </a:r>
            <a:r>
              <a:rPr lang="en-GB" sz="1000" i="0" dirty="0" smtClean="0"/>
              <a:t>consent and punishment are contradictory concepts - </a:t>
            </a:r>
            <a:r>
              <a:rPr lang="en-GB" sz="1000" i="0" baseline="0" dirty="0" smtClean="0"/>
              <a:t> why should someone have to consent to his punishment which is the consequence of his wrongdoing? Which inevitable leads to the question what is punishment, what are its aims? Certainly it has something to do with inflicting pain (retribution… - )  - how could this be dependent on consent?</a:t>
            </a:r>
            <a:r>
              <a:rPr lang="en-GB" sz="1000" i="1" baseline="0" dirty="0" smtClean="0"/>
              <a:t> It could, if other norms and values forbid certain state reactions – unless the offender agrees to them.</a:t>
            </a:r>
          </a:p>
          <a:p>
            <a:r>
              <a:rPr lang="en-GB" sz="1000" i="0" baseline="0" dirty="0" smtClean="0"/>
              <a:t>But it also has to do with prevention of further offending  - individual re-offending in this case (…</a:t>
            </a:r>
            <a:r>
              <a:rPr lang="de-DE" sz="1000" i="1" dirty="0" smtClean="0"/>
              <a:t> </a:t>
            </a:r>
            <a:r>
              <a:rPr lang="de-DE" sz="1000" i="1" dirty="0" err="1" smtClean="0"/>
              <a:t>sed</a:t>
            </a:r>
            <a:r>
              <a:rPr lang="de-DE" sz="1000" i="1" dirty="0" smtClean="0"/>
              <a:t> ne </a:t>
            </a:r>
            <a:r>
              <a:rPr lang="de-DE" sz="1000" i="1" dirty="0" err="1" smtClean="0"/>
              <a:t>peccatur</a:t>
            </a:r>
            <a:r>
              <a:rPr lang="de-DE" sz="1000" i="1" dirty="0" smtClean="0"/>
              <a:t>, </a:t>
            </a:r>
            <a:r>
              <a:rPr lang="de-DE" sz="1000" dirty="0" smtClean="0"/>
              <a:t>Seneca)</a:t>
            </a:r>
          </a:p>
          <a:p>
            <a:endParaRPr lang="de-DE" sz="1000" i="1" dirty="0" smtClean="0"/>
          </a:p>
          <a:p>
            <a:r>
              <a:rPr lang="de-DE" sz="1000" i="0" dirty="0" smtClean="0"/>
              <a:t>Second – „</a:t>
            </a:r>
            <a:r>
              <a:rPr lang="en-GB" sz="1000" i="0" dirty="0" smtClean="0"/>
              <a:t>Consent of the unfree”? (</a:t>
            </a:r>
            <a:r>
              <a:rPr lang="en-GB" sz="1000" i="0" dirty="0" err="1" smtClean="0"/>
              <a:t>Amelung</a:t>
            </a:r>
            <a:r>
              <a:rPr lang="en-GB" sz="1000" i="0" dirty="0" smtClean="0"/>
              <a:t>, 1983; but with regard to prisoners)</a:t>
            </a:r>
          </a:p>
          <a:p>
            <a:pPr marL="0" indent="0">
              <a:buNone/>
            </a:pPr>
            <a:r>
              <a:rPr lang="en-GB" sz="1000" i="0" dirty="0" smtClean="0"/>
              <a:t>Who is free  - what can impede free decision – psychological and/or</a:t>
            </a:r>
            <a:r>
              <a:rPr lang="en-GB" sz="1000" i="0" baseline="0" dirty="0" smtClean="0"/>
              <a:t> </a:t>
            </a:r>
            <a:r>
              <a:rPr lang="en-GB" sz="1000" i="0" dirty="0" smtClean="0"/>
              <a:t>structural/social constraints.</a:t>
            </a:r>
            <a:r>
              <a:rPr lang="en-GB" sz="1000" i="0" baseline="0" dirty="0" smtClean="0"/>
              <a:t> I</a:t>
            </a:r>
            <a:r>
              <a:rPr lang="en-GB" sz="1000" i="0" dirty="0" smtClean="0"/>
              <a:t>f consent is not given, very often prison is the alternative, which at least is a structural problem but can even amount to a severe psychological problem,</a:t>
            </a:r>
            <a:r>
              <a:rPr lang="en-GB" sz="1000" i="0" baseline="0" dirty="0" smtClean="0"/>
              <a:t> for example that consent is given to whatever to get out of remand custody.</a:t>
            </a:r>
          </a:p>
          <a:p>
            <a:pPr marL="0" indent="0">
              <a:buNone/>
            </a:pPr>
            <a:endParaRPr lang="en-GB" sz="1000" i="0" dirty="0" smtClean="0"/>
          </a:p>
          <a:p>
            <a:pPr marL="0" indent="0">
              <a:buNone/>
            </a:pPr>
            <a:r>
              <a:rPr lang="en-GB" sz="1000" i="0" dirty="0" smtClean="0"/>
              <a:t>Interesting parallels to the situation of mentally-ill persons who</a:t>
            </a:r>
            <a:r>
              <a:rPr lang="en-GB" sz="1000" i="0" baseline="0" dirty="0" smtClean="0"/>
              <a:t> are under state care (voluntary or involuntary):</a:t>
            </a:r>
            <a:endParaRPr lang="en-GB" sz="1000" i="0" dirty="0" smtClean="0"/>
          </a:p>
          <a:p>
            <a:r>
              <a:rPr lang="en-GB" sz="1000" dirty="0" smtClean="0"/>
              <a:t>“Informed consent is consent obtained freely without threats or improper inducements, … “ </a:t>
            </a:r>
            <a:r>
              <a:rPr lang="en-GB" sz="1000" i="1" dirty="0" smtClean="0"/>
              <a:t>(Art. 11 (2) </a:t>
            </a:r>
            <a:r>
              <a:rPr lang="de-DE" sz="1000" i="1" dirty="0" smtClean="0"/>
              <a:t>United </a:t>
            </a:r>
            <a:r>
              <a:rPr lang="de-DE" sz="1000" i="1" dirty="0" err="1" smtClean="0"/>
              <a:t>Nations</a:t>
            </a:r>
            <a:r>
              <a:rPr lang="de-DE" sz="1000" i="1" dirty="0" smtClean="0"/>
              <a:t> </a:t>
            </a:r>
            <a:r>
              <a:rPr lang="en-US" sz="1000" i="1" dirty="0" smtClean="0"/>
              <a:t>Principles for the Protection of Persons with Mental Illness and for the Improvement of Mental Health Care, 1991)</a:t>
            </a:r>
            <a:endParaRPr lang="en-GB" sz="1000" i="1" dirty="0" smtClean="0"/>
          </a:p>
          <a:p>
            <a:r>
              <a:rPr lang="en-GB" sz="1000" dirty="0" smtClean="0"/>
              <a:t>Older</a:t>
            </a:r>
            <a:r>
              <a:rPr lang="en-GB" sz="1000" baseline="0" dirty="0" smtClean="0"/>
              <a:t> draft: </a:t>
            </a:r>
            <a:r>
              <a:rPr lang="en-GB" sz="1000" dirty="0" smtClean="0"/>
              <a:t>Improper inducements include a promise of benefits for the mere act of consenting to a treatment.” </a:t>
            </a:r>
            <a:r>
              <a:rPr lang="en-GB" sz="1000" i="1" dirty="0" smtClean="0"/>
              <a:t>(Art. 33 Draft Body of Principles for the Protection of Persons Suffering from a Mental Disorder, United Nations)</a:t>
            </a:r>
            <a:r>
              <a:rPr lang="de-DE" sz="1000" dirty="0" smtClean="0"/>
              <a:t> </a:t>
            </a:r>
          </a:p>
          <a:p>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3</a:t>
            </a:fld>
            <a:endParaRPr lang="de-DE">
              <a:solidFill>
                <a:prstClr val="black"/>
              </a:solidFill>
            </a:endParaRPr>
          </a:p>
        </p:txBody>
      </p:sp>
    </p:spTree>
    <p:extLst>
      <p:ext uri="{BB962C8B-B14F-4D97-AF65-F5344CB8AC3E}">
        <p14:creationId xmlns:p14="http://schemas.microsoft.com/office/powerpoint/2010/main" xmlns="" val="506494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r>
              <a:rPr lang="de-DE" sz="1000" dirty="0" err="1" smtClean="0"/>
              <a:t>Ways</a:t>
            </a:r>
            <a:r>
              <a:rPr lang="de-DE" sz="1000" dirty="0" smtClean="0"/>
              <a:t> </a:t>
            </a:r>
            <a:r>
              <a:rPr lang="de-DE" sz="1000" dirty="0" err="1" smtClean="0"/>
              <a:t>to</a:t>
            </a:r>
            <a:r>
              <a:rPr lang="de-DE" sz="1000" dirty="0" smtClean="0"/>
              <a:t> </a:t>
            </a:r>
            <a:r>
              <a:rPr lang="de-DE" sz="1000" dirty="0" err="1" smtClean="0"/>
              <a:t>structure</a:t>
            </a:r>
            <a:r>
              <a:rPr lang="de-DE" sz="1000" dirty="0" smtClean="0"/>
              <a:t> </a:t>
            </a:r>
            <a:r>
              <a:rPr lang="de-DE" sz="1000" dirty="0" err="1" smtClean="0"/>
              <a:t>the</a:t>
            </a:r>
            <a:r>
              <a:rPr lang="de-DE" sz="1000" dirty="0" smtClean="0"/>
              <a:t> </a:t>
            </a:r>
            <a:r>
              <a:rPr lang="de-DE" sz="1000" dirty="0" err="1" smtClean="0"/>
              <a:t>problem</a:t>
            </a:r>
            <a:r>
              <a:rPr lang="de-DE" sz="1000" dirty="0" smtClean="0"/>
              <a:t> </a:t>
            </a:r>
            <a:r>
              <a:rPr lang="de-DE" sz="1000" dirty="0" err="1" smtClean="0"/>
              <a:t>or</a:t>
            </a:r>
            <a:r>
              <a:rPr lang="de-DE" sz="1000" dirty="0" smtClean="0"/>
              <a:t> </a:t>
            </a:r>
            <a:r>
              <a:rPr lang="de-DE" sz="1000" dirty="0" err="1" smtClean="0"/>
              <a:t>complex</a:t>
            </a:r>
            <a:r>
              <a:rPr lang="de-DE" sz="1000" dirty="0" smtClean="0"/>
              <a:t> </a:t>
            </a:r>
            <a:r>
              <a:rPr lang="de-DE" sz="1000" dirty="0" err="1" smtClean="0"/>
              <a:t>of</a:t>
            </a:r>
            <a:r>
              <a:rPr lang="de-DE" sz="1000" dirty="0" smtClean="0"/>
              <a:t> </a:t>
            </a:r>
            <a:r>
              <a:rPr lang="de-DE" sz="1000" dirty="0" err="1" smtClean="0"/>
              <a:t>problems</a:t>
            </a:r>
            <a:r>
              <a:rPr lang="de-DE" sz="1000" dirty="0" smtClean="0"/>
              <a:t>:</a:t>
            </a:r>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4</a:t>
            </a:fld>
            <a:endParaRPr lang="de-DE">
              <a:solidFill>
                <a:prstClr val="black"/>
              </a:solidFill>
            </a:endParaRPr>
          </a:p>
        </p:txBody>
      </p:sp>
    </p:spTree>
    <p:extLst>
      <p:ext uri="{BB962C8B-B14F-4D97-AF65-F5344CB8AC3E}">
        <p14:creationId xmlns:p14="http://schemas.microsoft.com/office/powerpoint/2010/main" xmlns="" val="2242264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r>
              <a:rPr lang="de-DE" sz="1000" dirty="0" err="1" smtClean="0"/>
              <a:t>Implicit</a:t>
            </a:r>
            <a:r>
              <a:rPr lang="de-DE" sz="1000" dirty="0" smtClean="0"/>
              <a:t> </a:t>
            </a:r>
            <a:r>
              <a:rPr lang="de-DE" sz="1000" dirty="0" err="1" smtClean="0"/>
              <a:t>consent</a:t>
            </a:r>
            <a:r>
              <a:rPr lang="de-DE" sz="1000" dirty="0" smtClean="0"/>
              <a:t> </a:t>
            </a:r>
            <a:r>
              <a:rPr lang="de-DE" sz="1000" dirty="0" err="1" smtClean="0"/>
              <a:t>may</a:t>
            </a:r>
            <a:r>
              <a:rPr lang="de-DE" sz="1000" baseline="0" dirty="0" smtClean="0"/>
              <a:t> </a:t>
            </a:r>
            <a:r>
              <a:rPr lang="de-DE" sz="1000" baseline="0" dirty="0" err="1" smtClean="0"/>
              <a:t>be</a:t>
            </a:r>
            <a:r>
              <a:rPr lang="de-DE" sz="1000" dirty="0" smtClean="0"/>
              <a:t> a </a:t>
            </a:r>
            <a:r>
              <a:rPr lang="de-DE" sz="1000" dirty="0" err="1" smtClean="0"/>
              <a:t>problem</a:t>
            </a:r>
            <a:endParaRPr lang="de-DE" sz="1000" dirty="0" smtClean="0"/>
          </a:p>
          <a:p>
            <a:r>
              <a:rPr lang="de-DE" sz="1000" dirty="0" smtClean="0"/>
              <a:t>But </a:t>
            </a:r>
            <a:r>
              <a:rPr lang="de-DE" sz="1000" dirty="0" err="1" smtClean="0"/>
              <a:t>crucial</a:t>
            </a:r>
            <a:r>
              <a:rPr lang="de-DE" sz="1000" dirty="0" smtClean="0"/>
              <a:t>:</a:t>
            </a:r>
            <a:r>
              <a:rPr lang="de-DE" sz="1000" baseline="0" dirty="0" smtClean="0"/>
              <a:t> Information? </a:t>
            </a:r>
            <a:r>
              <a:rPr lang="de-DE" sz="1000" baseline="0" dirty="0" err="1" smtClean="0"/>
              <a:t>Which</a:t>
            </a:r>
            <a:r>
              <a:rPr lang="de-DE" sz="1000" baseline="0" dirty="0" smtClean="0"/>
              <a:t> – </a:t>
            </a:r>
            <a:r>
              <a:rPr lang="de-DE" sz="1000" baseline="0" dirty="0" err="1" smtClean="0"/>
              <a:t>given</a:t>
            </a:r>
            <a:r>
              <a:rPr lang="de-DE" sz="1000" baseline="0" dirty="0" smtClean="0"/>
              <a:t> </a:t>
            </a:r>
            <a:r>
              <a:rPr lang="de-DE" sz="1000" baseline="0" dirty="0" err="1" smtClean="0"/>
              <a:t>by</a:t>
            </a:r>
            <a:r>
              <a:rPr lang="de-DE" sz="1000" baseline="0" dirty="0" smtClean="0"/>
              <a:t> </a:t>
            </a:r>
            <a:r>
              <a:rPr lang="de-DE" sz="1000" baseline="0" dirty="0" err="1" smtClean="0"/>
              <a:t>whom</a:t>
            </a:r>
            <a:r>
              <a:rPr lang="de-DE" sz="1000" baseline="0" dirty="0" smtClean="0"/>
              <a:t>? Can </a:t>
            </a:r>
            <a:r>
              <a:rPr lang="de-DE" sz="1000" baseline="0" dirty="0" err="1" smtClean="0"/>
              <a:t>it</a:t>
            </a:r>
            <a:r>
              <a:rPr lang="de-DE" sz="1000" baseline="0" dirty="0" smtClean="0"/>
              <a:t> </a:t>
            </a:r>
            <a:r>
              <a:rPr lang="de-DE" sz="1000" baseline="0" dirty="0" err="1" smtClean="0"/>
              <a:t>be</a:t>
            </a:r>
            <a:r>
              <a:rPr lang="de-DE" sz="1000" baseline="0" dirty="0" smtClean="0"/>
              <a:t> </a:t>
            </a:r>
            <a:r>
              <a:rPr lang="de-DE" sz="1000" baseline="0" dirty="0" err="1" smtClean="0"/>
              <a:t>understood</a:t>
            </a:r>
            <a:r>
              <a:rPr lang="de-DE" sz="1000" baseline="0" dirty="0" smtClean="0"/>
              <a:t>?</a:t>
            </a:r>
          </a:p>
          <a:p>
            <a:endParaRPr lang="de-DE" sz="1000" baseline="0" dirty="0" smtClean="0"/>
          </a:p>
          <a:p>
            <a:r>
              <a:rPr lang="de-DE" sz="1000" baseline="0" dirty="0" smtClean="0"/>
              <a:t>Communication </a:t>
            </a:r>
            <a:r>
              <a:rPr lang="de-DE" sz="1000" baseline="0" dirty="0" err="1" smtClean="0"/>
              <a:t>is</a:t>
            </a:r>
            <a:r>
              <a:rPr lang="de-DE" sz="1000" baseline="0" dirty="0" smtClean="0"/>
              <a:t> </a:t>
            </a:r>
            <a:r>
              <a:rPr lang="de-DE" sz="1000" baseline="0" dirty="0" err="1" smtClean="0"/>
              <a:t>the</a:t>
            </a:r>
            <a:r>
              <a:rPr lang="de-DE" sz="1000" baseline="0" dirty="0" smtClean="0"/>
              <a:t> </a:t>
            </a:r>
            <a:r>
              <a:rPr lang="de-DE" sz="1000" baseline="0" dirty="0" err="1" smtClean="0"/>
              <a:t>magic</a:t>
            </a:r>
            <a:r>
              <a:rPr lang="de-DE" sz="1000" baseline="0" dirty="0" smtClean="0"/>
              <a:t> </a:t>
            </a:r>
            <a:r>
              <a:rPr lang="de-DE" sz="1000" baseline="0" dirty="0" err="1" smtClean="0"/>
              <a:t>word</a:t>
            </a:r>
            <a:r>
              <a:rPr lang="de-DE" sz="1000" baseline="0" dirty="0" smtClean="0"/>
              <a:t>– in </a:t>
            </a:r>
            <a:r>
              <a:rPr lang="de-DE" sz="1000" baseline="0" dirty="0" err="1" smtClean="0"/>
              <a:t>courts</a:t>
            </a:r>
            <a:r>
              <a:rPr lang="de-DE" sz="1000" baseline="0" dirty="0" smtClean="0"/>
              <a:t>, but also, </a:t>
            </a:r>
            <a:r>
              <a:rPr lang="de-DE" sz="1000" baseline="0" dirty="0" err="1" smtClean="0"/>
              <a:t>and</a:t>
            </a:r>
            <a:r>
              <a:rPr lang="de-DE" sz="1000" baseline="0" dirty="0" smtClean="0"/>
              <a:t> </a:t>
            </a:r>
            <a:r>
              <a:rPr lang="de-DE" sz="1000" baseline="0" dirty="0" err="1" smtClean="0"/>
              <a:t>perhaps</a:t>
            </a:r>
            <a:r>
              <a:rPr lang="de-DE" sz="1000" baseline="0" dirty="0" smtClean="0"/>
              <a:t> </a:t>
            </a:r>
            <a:r>
              <a:rPr lang="de-DE" sz="1000" baseline="0" dirty="0" err="1" smtClean="0"/>
              <a:t>even</a:t>
            </a:r>
            <a:r>
              <a:rPr lang="de-DE" sz="1000" baseline="0" dirty="0" smtClean="0"/>
              <a:t> </a:t>
            </a:r>
            <a:r>
              <a:rPr lang="de-DE" sz="1000" baseline="0" dirty="0" err="1" smtClean="0"/>
              <a:t>more</a:t>
            </a:r>
            <a:r>
              <a:rPr lang="de-DE" sz="1000" baseline="0" dirty="0" smtClean="0"/>
              <a:t> </a:t>
            </a:r>
            <a:r>
              <a:rPr lang="de-DE" sz="1000" baseline="0" dirty="0" err="1" smtClean="0"/>
              <a:t>important</a:t>
            </a:r>
            <a:r>
              <a:rPr lang="de-DE" sz="1000" baseline="0" dirty="0" smtClean="0"/>
              <a:t>, </a:t>
            </a:r>
            <a:r>
              <a:rPr lang="de-DE" sz="1000" baseline="0" dirty="0" err="1" smtClean="0"/>
              <a:t>during</a:t>
            </a:r>
            <a:r>
              <a:rPr lang="de-DE" sz="1000" baseline="0" dirty="0" smtClean="0"/>
              <a:t> </a:t>
            </a:r>
            <a:r>
              <a:rPr lang="de-DE" sz="1000" baseline="0" dirty="0" err="1" smtClean="0"/>
              <a:t>supervision</a:t>
            </a:r>
            <a:r>
              <a:rPr lang="de-DE" sz="1000" baseline="0" dirty="0" smtClean="0"/>
              <a:t>, </a:t>
            </a:r>
            <a:r>
              <a:rPr lang="de-DE" sz="1000" baseline="0" dirty="0" err="1" smtClean="0"/>
              <a:t>between</a:t>
            </a:r>
            <a:r>
              <a:rPr lang="de-DE" sz="1000" baseline="0" dirty="0" smtClean="0"/>
              <a:t> </a:t>
            </a:r>
            <a:r>
              <a:rPr lang="de-DE" sz="1000" baseline="0" dirty="0" err="1" smtClean="0"/>
              <a:t>probation</a:t>
            </a:r>
            <a:r>
              <a:rPr lang="de-DE" sz="1000" baseline="0" dirty="0" smtClean="0"/>
              <a:t> </a:t>
            </a:r>
            <a:r>
              <a:rPr lang="de-DE" sz="1000" baseline="0" dirty="0" err="1" smtClean="0"/>
              <a:t>officer</a:t>
            </a:r>
            <a:r>
              <a:rPr lang="de-DE" sz="1000" baseline="0" dirty="0" smtClean="0"/>
              <a:t> </a:t>
            </a:r>
            <a:r>
              <a:rPr lang="de-DE" sz="1000" baseline="0" dirty="0" err="1" smtClean="0"/>
              <a:t>and</a:t>
            </a:r>
            <a:r>
              <a:rPr lang="de-DE" sz="1000" baseline="0" dirty="0" smtClean="0"/>
              <a:t> </a:t>
            </a:r>
            <a:r>
              <a:rPr lang="de-DE" sz="1000" baseline="0" dirty="0" err="1" smtClean="0"/>
              <a:t>supervised</a:t>
            </a:r>
            <a:r>
              <a:rPr lang="de-DE" sz="1000" baseline="0" dirty="0" smtClean="0"/>
              <a:t> </a:t>
            </a:r>
            <a:r>
              <a:rPr lang="de-DE" sz="1000" baseline="0" dirty="0" err="1" smtClean="0"/>
              <a:t>person</a:t>
            </a:r>
            <a:endParaRPr lang="de-DE" sz="1000" baseline="0" dirty="0" smtClean="0"/>
          </a:p>
          <a:p>
            <a:endParaRPr lang="de-DE" sz="1000" dirty="0" smtClean="0"/>
          </a:p>
          <a:p>
            <a:endParaRPr lang="de-DE" sz="1000" dirty="0" smtClean="0"/>
          </a:p>
          <a:p>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5</a:t>
            </a:fld>
            <a:endParaRPr lang="de-DE">
              <a:solidFill>
                <a:prstClr val="black"/>
              </a:solidFill>
            </a:endParaRPr>
          </a:p>
        </p:txBody>
      </p:sp>
    </p:spTree>
    <p:extLst>
      <p:ext uri="{BB962C8B-B14F-4D97-AF65-F5344CB8AC3E}">
        <p14:creationId xmlns:p14="http://schemas.microsoft.com/office/powerpoint/2010/main" xmlns="" val="63093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pPr marL="0" indent="0">
              <a:buNone/>
            </a:pPr>
            <a:r>
              <a:rPr lang="de-DE" sz="1000" baseline="0" dirty="0" smtClean="0"/>
              <a:t>Problem </a:t>
            </a:r>
            <a:r>
              <a:rPr lang="de-DE" sz="1000" baseline="0" dirty="0" err="1" smtClean="0"/>
              <a:t>can</a:t>
            </a:r>
            <a:r>
              <a:rPr lang="de-DE" sz="1000" baseline="0" dirty="0" smtClean="0"/>
              <a:t> also </a:t>
            </a:r>
            <a:r>
              <a:rPr lang="de-DE" sz="1000" baseline="0" dirty="0" err="1" smtClean="0"/>
              <a:t>be</a:t>
            </a:r>
            <a:r>
              <a:rPr lang="de-DE" sz="1000" baseline="0" dirty="0" smtClean="0"/>
              <a:t> </a:t>
            </a:r>
            <a:r>
              <a:rPr lang="de-DE" sz="1000" baseline="0" dirty="0" err="1" smtClean="0"/>
              <a:t>structured</a:t>
            </a:r>
            <a:r>
              <a:rPr lang="de-DE" sz="1000" baseline="0" dirty="0" smtClean="0"/>
              <a:t> </a:t>
            </a:r>
            <a:r>
              <a:rPr lang="de-DE" sz="1000" baseline="0" dirty="0" err="1" smtClean="0"/>
              <a:t>when</a:t>
            </a:r>
            <a:r>
              <a:rPr lang="de-DE" sz="1000" baseline="0" dirty="0" smtClean="0"/>
              <a:t> </a:t>
            </a:r>
            <a:r>
              <a:rPr lang="de-DE" sz="1000" baseline="0" dirty="0" err="1" smtClean="0"/>
              <a:t>looking</a:t>
            </a:r>
            <a:r>
              <a:rPr lang="de-DE" sz="1000" baseline="0" dirty="0" smtClean="0"/>
              <a:t> at </a:t>
            </a:r>
            <a:r>
              <a:rPr lang="de-DE" sz="1000" baseline="0" dirty="0" err="1" smtClean="0"/>
              <a:t>the</a:t>
            </a:r>
            <a:r>
              <a:rPr lang="de-DE" sz="1000" baseline="0" dirty="0" smtClean="0"/>
              <a:t> </a:t>
            </a:r>
            <a:r>
              <a:rPr lang="de-DE" sz="1000" baseline="0" dirty="0" err="1" smtClean="0"/>
              <a:t>consequences</a:t>
            </a:r>
            <a:r>
              <a:rPr lang="de-DE" sz="1000" baseline="0" dirty="0" smtClean="0"/>
              <a:t>:</a:t>
            </a:r>
          </a:p>
          <a:p>
            <a:pPr marL="0" indent="0">
              <a:buNone/>
            </a:pPr>
            <a:endParaRPr lang="de-DE" sz="1000" baseline="0" dirty="0" smtClean="0"/>
          </a:p>
          <a:p>
            <a:pPr marL="228600" indent="-228600">
              <a:buAutoNum type="arabicPeriod"/>
            </a:pPr>
            <a:r>
              <a:rPr lang="de-DE" sz="1000" baseline="0" dirty="0" smtClean="0"/>
              <a:t>In </a:t>
            </a:r>
            <a:r>
              <a:rPr lang="de-DE" sz="1000" baseline="0" dirty="0" err="1" smtClean="0"/>
              <a:t>courts</a:t>
            </a:r>
            <a:r>
              <a:rPr lang="de-DE" sz="1000" baseline="0" dirty="0" smtClean="0"/>
              <a:t> – in </a:t>
            </a:r>
            <a:r>
              <a:rPr lang="de-DE" sz="1000" baseline="0" dirty="0" err="1" smtClean="0"/>
              <a:t>that</a:t>
            </a:r>
            <a:r>
              <a:rPr lang="de-DE" sz="1000" baseline="0" dirty="0" smtClean="0"/>
              <a:t> </a:t>
            </a:r>
            <a:r>
              <a:rPr lang="de-DE" sz="1000" baseline="0" dirty="0" err="1" smtClean="0"/>
              <a:t>way</a:t>
            </a:r>
            <a:r>
              <a:rPr lang="de-DE" sz="1000" baseline="0" dirty="0" smtClean="0"/>
              <a:t> </a:t>
            </a:r>
            <a:r>
              <a:rPr lang="de-DE" sz="1000" baseline="0" dirty="0" err="1" smtClean="0"/>
              <a:t>the</a:t>
            </a:r>
            <a:r>
              <a:rPr lang="de-DE" sz="1000" baseline="0" dirty="0" smtClean="0"/>
              <a:t> </a:t>
            </a:r>
            <a:r>
              <a:rPr lang="de-DE" sz="1000" baseline="0" dirty="0" err="1" smtClean="0"/>
              <a:t>offender</a:t>
            </a:r>
            <a:r>
              <a:rPr lang="de-DE" sz="1000" baseline="0" dirty="0" smtClean="0"/>
              <a:t> </a:t>
            </a:r>
            <a:r>
              <a:rPr lang="de-DE" sz="1000" baseline="0" dirty="0" err="1" smtClean="0"/>
              <a:t>actually</a:t>
            </a:r>
            <a:r>
              <a:rPr lang="de-DE" sz="1000" baseline="0" dirty="0" smtClean="0"/>
              <a:t> </a:t>
            </a:r>
            <a:r>
              <a:rPr lang="de-DE" sz="1000" baseline="0" dirty="0" err="1" smtClean="0"/>
              <a:t>may</a:t>
            </a:r>
            <a:r>
              <a:rPr lang="de-DE" sz="1000" baseline="0" dirty="0" smtClean="0"/>
              <a:t> </a:t>
            </a:r>
            <a:r>
              <a:rPr lang="de-DE" sz="1000" baseline="0" dirty="0" err="1" smtClean="0"/>
              <a:t>determine</a:t>
            </a:r>
            <a:r>
              <a:rPr lang="de-DE" sz="1000" baseline="0" dirty="0" smtClean="0"/>
              <a:t> </a:t>
            </a:r>
            <a:r>
              <a:rPr lang="de-DE" sz="1000" baseline="0" dirty="0" err="1" smtClean="0"/>
              <a:t>the</a:t>
            </a:r>
            <a:r>
              <a:rPr lang="de-DE" sz="1000" baseline="0" dirty="0" smtClean="0"/>
              <a:t> </a:t>
            </a:r>
            <a:r>
              <a:rPr lang="de-DE" sz="1000" baseline="0" dirty="0" err="1" smtClean="0"/>
              <a:t>decision</a:t>
            </a:r>
            <a:endParaRPr lang="de-DE" sz="1000" baseline="0" dirty="0" smtClean="0"/>
          </a:p>
          <a:p>
            <a:pPr marL="228600" indent="-228600">
              <a:buAutoNum type="arabicPeriod"/>
            </a:pPr>
            <a:r>
              <a:rPr lang="de-DE" sz="1000" baseline="0" dirty="0" err="1" smtClean="0"/>
              <a:t>probation</a:t>
            </a:r>
            <a:r>
              <a:rPr lang="de-DE" sz="1000" baseline="0" dirty="0" smtClean="0"/>
              <a:t> </a:t>
            </a:r>
            <a:r>
              <a:rPr lang="de-DE" sz="1000" baseline="0" dirty="0" err="1" smtClean="0"/>
              <a:t>officers</a:t>
            </a:r>
            <a:r>
              <a:rPr lang="de-DE" sz="1000" baseline="0" dirty="0" smtClean="0"/>
              <a:t>/ all </a:t>
            </a:r>
            <a:r>
              <a:rPr lang="de-DE" sz="1000" baseline="0" dirty="0" err="1" smtClean="0"/>
              <a:t>those</a:t>
            </a:r>
            <a:r>
              <a:rPr lang="de-DE" sz="1000" baseline="0" dirty="0" smtClean="0"/>
              <a:t> </a:t>
            </a:r>
            <a:r>
              <a:rPr lang="de-DE" sz="1000" baseline="0" dirty="0" err="1" smtClean="0"/>
              <a:t>who</a:t>
            </a:r>
            <a:r>
              <a:rPr lang="de-DE" sz="1000" baseline="0" dirty="0" smtClean="0"/>
              <a:t> </a:t>
            </a:r>
            <a:r>
              <a:rPr lang="de-DE" sz="1000" baseline="0" dirty="0" err="1" smtClean="0"/>
              <a:t>supervise</a:t>
            </a:r>
            <a:endParaRPr lang="de-DE" sz="1000" baseline="0" dirty="0" smtClean="0"/>
          </a:p>
          <a:p>
            <a:pPr marL="228600" indent="-228600">
              <a:buAutoNum type="arabicPeriod"/>
            </a:pPr>
            <a:endParaRPr lang="de-DE" sz="1000" baseline="0" dirty="0" smtClean="0"/>
          </a:p>
          <a:p>
            <a:pPr marL="0" indent="0">
              <a:buNone/>
            </a:pPr>
            <a:r>
              <a:rPr lang="de-DE" sz="1000" baseline="0" dirty="0" err="1" smtClean="0"/>
              <a:t>Why</a:t>
            </a:r>
            <a:r>
              <a:rPr lang="de-DE" sz="1000" baseline="0" dirty="0" smtClean="0"/>
              <a:t> </a:t>
            </a:r>
            <a:r>
              <a:rPr lang="de-DE" sz="1000" baseline="0" dirty="0" err="1" smtClean="0"/>
              <a:t>castration</a:t>
            </a:r>
            <a:r>
              <a:rPr lang="de-DE" sz="1000" baseline="0" dirty="0" smtClean="0"/>
              <a:t>? High </a:t>
            </a:r>
            <a:r>
              <a:rPr lang="de-DE" sz="1000" baseline="0" dirty="0" err="1" smtClean="0"/>
              <a:t>symbolic</a:t>
            </a:r>
            <a:r>
              <a:rPr lang="de-DE" sz="1000" baseline="0" dirty="0" smtClean="0"/>
              <a:t> </a:t>
            </a:r>
            <a:r>
              <a:rPr lang="de-DE" sz="1000" baseline="0" dirty="0" err="1" smtClean="0"/>
              <a:t>force</a:t>
            </a:r>
            <a:r>
              <a:rPr lang="de-DE" sz="1000" baseline="0" dirty="0" smtClean="0"/>
              <a:t> – </a:t>
            </a:r>
            <a:r>
              <a:rPr lang="de-DE" sz="1000" baseline="0" dirty="0" err="1" smtClean="0"/>
              <a:t>often</a:t>
            </a:r>
            <a:r>
              <a:rPr lang="de-DE" sz="1000" baseline="0" dirty="0" smtClean="0"/>
              <a:t> </a:t>
            </a:r>
            <a:r>
              <a:rPr lang="de-DE" sz="1000" baseline="0" dirty="0" err="1" smtClean="0"/>
              <a:t>it</a:t>
            </a:r>
            <a:r>
              <a:rPr lang="de-DE" sz="1000" baseline="0" dirty="0" smtClean="0"/>
              <a:t> </a:t>
            </a:r>
            <a:r>
              <a:rPr lang="de-DE" sz="1000" baseline="0" dirty="0" err="1" smtClean="0"/>
              <a:t>is</a:t>
            </a:r>
            <a:r>
              <a:rPr lang="de-DE" sz="1000" baseline="0" dirty="0" smtClean="0"/>
              <a:t> </a:t>
            </a:r>
            <a:r>
              <a:rPr lang="de-DE" sz="1000" baseline="0" dirty="0" err="1" smtClean="0"/>
              <a:t>argued</a:t>
            </a:r>
            <a:r>
              <a:rPr lang="de-DE" sz="1000" baseline="0" dirty="0" smtClean="0"/>
              <a:t> </a:t>
            </a:r>
            <a:r>
              <a:rPr lang="de-DE" sz="1000" baseline="0" dirty="0" err="1" smtClean="0"/>
              <a:t>that</a:t>
            </a:r>
            <a:r>
              <a:rPr lang="de-DE" sz="1000" baseline="0" dirty="0" smtClean="0"/>
              <a:t> </a:t>
            </a:r>
            <a:r>
              <a:rPr lang="de-DE" sz="1000" baseline="0" dirty="0" err="1" smtClean="0"/>
              <a:t>the</a:t>
            </a:r>
            <a:r>
              <a:rPr lang="de-DE" sz="1000" baseline="0" dirty="0" smtClean="0"/>
              <a:t> </a:t>
            </a:r>
            <a:r>
              <a:rPr lang="de-DE" sz="1000" baseline="0" dirty="0" err="1" smtClean="0"/>
              <a:t>reproductive</a:t>
            </a:r>
            <a:r>
              <a:rPr lang="de-DE" sz="1000" baseline="0" dirty="0" smtClean="0"/>
              <a:t> </a:t>
            </a:r>
            <a:r>
              <a:rPr lang="de-DE" sz="1000" baseline="0" dirty="0" err="1" smtClean="0"/>
              <a:t>capacity</a:t>
            </a:r>
            <a:r>
              <a:rPr lang="de-DE" sz="1000" baseline="0" dirty="0" smtClean="0"/>
              <a:t> </a:t>
            </a:r>
            <a:r>
              <a:rPr lang="de-DE" sz="1000" baseline="0" dirty="0" err="1" smtClean="0"/>
              <a:t>is</a:t>
            </a:r>
            <a:r>
              <a:rPr lang="de-DE" sz="1000" baseline="0" dirty="0" smtClean="0"/>
              <a:t> </a:t>
            </a:r>
            <a:r>
              <a:rPr lang="de-DE" sz="1000" baseline="0" dirty="0" err="1" smtClean="0"/>
              <a:t>something</a:t>
            </a:r>
            <a:r>
              <a:rPr lang="de-DE" sz="1000" baseline="0" dirty="0" smtClean="0"/>
              <a:t> </a:t>
            </a:r>
            <a:r>
              <a:rPr lang="de-DE" sz="1000" baseline="0" dirty="0" err="1" smtClean="0"/>
              <a:t>which</a:t>
            </a:r>
            <a:r>
              <a:rPr lang="de-DE" sz="1000" baseline="0" dirty="0" smtClean="0"/>
              <a:t>, </a:t>
            </a:r>
            <a:r>
              <a:rPr lang="de-DE" sz="1000" baseline="0" dirty="0" err="1" smtClean="0"/>
              <a:t>under</a:t>
            </a:r>
            <a:r>
              <a:rPr lang="de-DE" sz="1000" baseline="0" dirty="0" smtClean="0"/>
              <a:t> </a:t>
            </a:r>
            <a:r>
              <a:rPr lang="de-DE" sz="1000" baseline="0" dirty="0" err="1" smtClean="0"/>
              <a:t>no</a:t>
            </a:r>
            <a:r>
              <a:rPr lang="de-DE" sz="1000" baseline="0" dirty="0" smtClean="0"/>
              <a:t> </a:t>
            </a:r>
            <a:r>
              <a:rPr lang="de-DE" sz="1000" baseline="0" dirty="0" err="1" smtClean="0"/>
              <a:t>circumstances</a:t>
            </a:r>
            <a:r>
              <a:rPr lang="de-DE" sz="1000" baseline="0" dirty="0" smtClean="0"/>
              <a:t>, </a:t>
            </a:r>
            <a:r>
              <a:rPr lang="de-DE" sz="1000" baseline="0" dirty="0" err="1" smtClean="0"/>
              <a:t>can</a:t>
            </a:r>
            <a:r>
              <a:rPr lang="de-DE" sz="1000" baseline="0" dirty="0" smtClean="0"/>
              <a:t> </a:t>
            </a:r>
            <a:r>
              <a:rPr lang="de-DE" sz="1000" baseline="0" dirty="0" err="1" smtClean="0"/>
              <a:t>be</a:t>
            </a:r>
            <a:r>
              <a:rPr lang="de-DE" sz="1000" baseline="0" dirty="0" smtClean="0"/>
              <a:t> </a:t>
            </a:r>
            <a:r>
              <a:rPr lang="de-DE" sz="1000" baseline="0" dirty="0" err="1" smtClean="0"/>
              <a:t>taken</a:t>
            </a:r>
            <a:r>
              <a:rPr lang="de-DE" sz="1000" baseline="0" dirty="0" smtClean="0"/>
              <a:t> </a:t>
            </a:r>
            <a:r>
              <a:rPr lang="de-DE" sz="1000" baseline="0" dirty="0" err="1" smtClean="0"/>
              <a:t>away</a:t>
            </a:r>
            <a:r>
              <a:rPr lang="de-DE" sz="1000" baseline="0" dirty="0" smtClean="0"/>
              <a:t> </a:t>
            </a:r>
            <a:r>
              <a:rPr lang="de-DE" sz="1000" baseline="0" dirty="0" err="1" smtClean="0"/>
              <a:t>of</a:t>
            </a:r>
            <a:r>
              <a:rPr lang="de-DE" sz="1000" baseline="0" dirty="0" smtClean="0"/>
              <a:t> a </a:t>
            </a:r>
            <a:r>
              <a:rPr lang="de-DE" sz="1000" baseline="0" dirty="0" err="1" smtClean="0"/>
              <a:t>person</a:t>
            </a:r>
            <a:r>
              <a:rPr lang="de-DE" sz="1000" baseline="0" dirty="0" smtClean="0"/>
              <a:t>, not </a:t>
            </a:r>
            <a:r>
              <a:rPr lang="de-DE" sz="1000" baseline="0" dirty="0" err="1" smtClean="0"/>
              <a:t>even</a:t>
            </a:r>
            <a:r>
              <a:rPr lang="de-DE" sz="1000" baseline="0" dirty="0" smtClean="0"/>
              <a:t> </a:t>
            </a:r>
            <a:r>
              <a:rPr lang="de-DE" sz="1000" baseline="0" dirty="0" err="1" smtClean="0"/>
              <a:t>with</a:t>
            </a:r>
            <a:r>
              <a:rPr lang="de-DE" sz="1000" baseline="0" dirty="0" smtClean="0"/>
              <a:t> </a:t>
            </a:r>
            <a:r>
              <a:rPr lang="de-DE" sz="1000" baseline="0" dirty="0" err="1" smtClean="0"/>
              <a:t>his</a:t>
            </a:r>
            <a:r>
              <a:rPr lang="de-DE" sz="1000" baseline="0" dirty="0" smtClean="0"/>
              <a:t> (</a:t>
            </a:r>
            <a:r>
              <a:rPr lang="de-DE" sz="1000" baseline="0" dirty="0" err="1" smtClean="0"/>
              <a:t>usually</a:t>
            </a:r>
            <a:r>
              <a:rPr lang="de-DE" sz="1000" baseline="0" dirty="0" smtClean="0"/>
              <a:t> not her) </a:t>
            </a:r>
            <a:r>
              <a:rPr lang="de-DE" sz="1000" baseline="0" dirty="0" err="1" smtClean="0"/>
              <a:t>consent</a:t>
            </a:r>
            <a:r>
              <a:rPr lang="de-DE" sz="1000" baseline="0" dirty="0" smtClean="0"/>
              <a:t>. In </a:t>
            </a:r>
            <a:r>
              <a:rPr lang="de-DE" sz="1000" baseline="0" dirty="0" err="1" smtClean="0"/>
              <a:t>the</a:t>
            </a:r>
            <a:r>
              <a:rPr lang="de-DE" sz="1000" baseline="0" dirty="0" smtClean="0"/>
              <a:t> </a:t>
            </a:r>
            <a:r>
              <a:rPr lang="de-DE" sz="1000" baseline="0" dirty="0" err="1" smtClean="0"/>
              <a:t>language</a:t>
            </a:r>
            <a:r>
              <a:rPr lang="de-DE" sz="1000" baseline="0" dirty="0" smtClean="0"/>
              <a:t> </a:t>
            </a:r>
            <a:r>
              <a:rPr lang="de-DE" sz="1000" baseline="0" dirty="0" err="1" smtClean="0"/>
              <a:t>of</a:t>
            </a:r>
            <a:r>
              <a:rPr lang="de-DE" sz="1000" baseline="0" dirty="0" smtClean="0"/>
              <a:t> legal </a:t>
            </a:r>
            <a:r>
              <a:rPr lang="de-DE" sz="1000" baseline="0" dirty="0" err="1" smtClean="0"/>
              <a:t>theory</a:t>
            </a:r>
            <a:r>
              <a:rPr lang="de-DE" sz="1000" baseline="0" dirty="0" smtClean="0"/>
              <a:t> </a:t>
            </a:r>
            <a:r>
              <a:rPr lang="de-DE" sz="1000" baseline="0" dirty="0" err="1" smtClean="0"/>
              <a:t>this</a:t>
            </a:r>
            <a:r>
              <a:rPr lang="de-DE" sz="1000" baseline="0" dirty="0" smtClean="0"/>
              <a:t> </a:t>
            </a:r>
            <a:r>
              <a:rPr lang="de-DE" sz="1000" baseline="0" dirty="0" err="1" smtClean="0"/>
              <a:t>would</a:t>
            </a:r>
            <a:r>
              <a:rPr lang="de-DE" sz="1000" baseline="0" dirty="0" smtClean="0"/>
              <a:t> </a:t>
            </a:r>
            <a:r>
              <a:rPr lang="de-DE" sz="1000" baseline="0" dirty="0" err="1" smtClean="0"/>
              <a:t>imply</a:t>
            </a:r>
            <a:r>
              <a:rPr lang="de-DE" sz="1000" baseline="0" dirty="0" smtClean="0"/>
              <a:t> </a:t>
            </a:r>
            <a:r>
              <a:rPr lang="de-DE" sz="1000" baseline="0" dirty="0" err="1" smtClean="0"/>
              <a:t>that</a:t>
            </a:r>
            <a:r>
              <a:rPr lang="de-DE" sz="1000" baseline="0" dirty="0" smtClean="0"/>
              <a:t> </a:t>
            </a:r>
            <a:r>
              <a:rPr lang="de-DE" sz="1000" baseline="0" dirty="0" err="1" smtClean="0"/>
              <a:t>this</a:t>
            </a:r>
            <a:r>
              <a:rPr lang="de-DE" sz="1000" baseline="0" dirty="0" smtClean="0"/>
              <a:t> </a:t>
            </a:r>
            <a:r>
              <a:rPr lang="de-DE" sz="1000" baseline="0" dirty="0" err="1" smtClean="0"/>
              <a:t>is</a:t>
            </a:r>
            <a:r>
              <a:rPr lang="de-DE" sz="1000" baseline="0" dirty="0" smtClean="0"/>
              <a:t> a </a:t>
            </a:r>
            <a:r>
              <a:rPr lang="de-DE" sz="1000" baseline="0" dirty="0" err="1" smtClean="0"/>
              <a:t>value</a:t>
            </a:r>
            <a:r>
              <a:rPr lang="de-DE" sz="1000" baseline="0" dirty="0" smtClean="0"/>
              <a:t> </a:t>
            </a:r>
            <a:r>
              <a:rPr lang="de-DE" sz="1000" baseline="0" dirty="0" err="1" smtClean="0"/>
              <a:t>that</a:t>
            </a:r>
            <a:r>
              <a:rPr lang="de-DE" sz="1000" baseline="0" dirty="0" smtClean="0"/>
              <a:t> </a:t>
            </a:r>
            <a:r>
              <a:rPr lang="de-DE" sz="1000" baseline="0" dirty="0" err="1" smtClean="0"/>
              <a:t>is</a:t>
            </a:r>
            <a:r>
              <a:rPr lang="de-DE" sz="1000" baseline="0" dirty="0" smtClean="0"/>
              <a:t> not </a:t>
            </a:r>
            <a:r>
              <a:rPr lang="de-DE" sz="1000" baseline="0" dirty="0" err="1" smtClean="0"/>
              <a:t>individually</a:t>
            </a:r>
            <a:r>
              <a:rPr lang="de-DE" sz="1000" baseline="0" dirty="0" smtClean="0"/>
              <a:t> </a:t>
            </a:r>
            <a:r>
              <a:rPr lang="de-DE" sz="1000" baseline="0" dirty="0" err="1" smtClean="0"/>
              <a:t>disposable</a:t>
            </a:r>
            <a:r>
              <a:rPr lang="de-DE" sz="1000" baseline="0" dirty="0" smtClean="0"/>
              <a:t>, </a:t>
            </a:r>
            <a:r>
              <a:rPr lang="de-DE" sz="1000" baseline="0" dirty="0" err="1" smtClean="0"/>
              <a:t>that</a:t>
            </a:r>
            <a:r>
              <a:rPr lang="de-DE" sz="1000" baseline="0" dirty="0" smtClean="0"/>
              <a:t> </a:t>
            </a:r>
            <a:r>
              <a:rPr lang="de-DE" sz="1000" baseline="0" dirty="0" err="1" smtClean="0"/>
              <a:t>cannot</a:t>
            </a:r>
            <a:r>
              <a:rPr lang="de-DE" sz="1000" baseline="0" dirty="0" smtClean="0"/>
              <a:t> </a:t>
            </a:r>
            <a:r>
              <a:rPr lang="de-DE" sz="1000" baseline="0" dirty="0" err="1" smtClean="0"/>
              <a:t>be</a:t>
            </a:r>
            <a:r>
              <a:rPr lang="de-DE" sz="1000" baseline="0" dirty="0" smtClean="0"/>
              <a:t> </a:t>
            </a:r>
            <a:r>
              <a:rPr lang="de-DE" sz="1000" baseline="0" dirty="0" err="1" smtClean="0"/>
              <a:t>given</a:t>
            </a:r>
            <a:r>
              <a:rPr lang="de-DE" sz="1000" baseline="0" dirty="0" smtClean="0"/>
              <a:t> </a:t>
            </a:r>
            <a:r>
              <a:rPr lang="de-DE" sz="1000" baseline="0" dirty="0" err="1" smtClean="0"/>
              <a:t>away</a:t>
            </a:r>
            <a:r>
              <a:rPr lang="de-DE" sz="1000" baseline="0" dirty="0" smtClean="0"/>
              <a:t>. But </a:t>
            </a:r>
            <a:r>
              <a:rPr lang="de-DE" sz="1000" baseline="0" dirty="0" err="1" smtClean="0"/>
              <a:t>this</a:t>
            </a:r>
            <a:r>
              <a:rPr lang="de-DE" sz="1000" baseline="0" dirty="0" smtClean="0"/>
              <a:t> </a:t>
            </a:r>
            <a:r>
              <a:rPr lang="de-DE" sz="1000" baseline="0" dirty="0" err="1" smtClean="0"/>
              <a:t>would</a:t>
            </a:r>
            <a:r>
              <a:rPr lang="de-DE" sz="1000" baseline="0" dirty="0" smtClean="0"/>
              <a:t> also </a:t>
            </a:r>
            <a:r>
              <a:rPr lang="de-DE" sz="1000" baseline="0" dirty="0" err="1" smtClean="0"/>
              <a:t>mean</a:t>
            </a:r>
            <a:r>
              <a:rPr lang="de-DE" sz="1000" baseline="0" dirty="0" smtClean="0"/>
              <a:t> </a:t>
            </a:r>
            <a:r>
              <a:rPr lang="de-DE" sz="1000" baseline="0" dirty="0" err="1" smtClean="0"/>
              <a:t>that</a:t>
            </a:r>
            <a:r>
              <a:rPr lang="de-DE" sz="1000" baseline="0" dirty="0" smtClean="0"/>
              <a:t> </a:t>
            </a:r>
            <a:r>
              <a:rPr lang="de-DE" sz="1000" baseline="0" dirty="0" err="1" smtClean="0"/>
              <a:t>this</a:t>
            </a:r>
            <a:r>
              <a:rPr lang="de-DE" sz="1000" baseline="0" dirty="0" smtClean="0"/>
              <a:t> </a:t>
            </a:r>
            <a:r>
              <a:rPr lang="de-DE" sz="1000" baseline="0" dirty="0" err="1" smtClean="0"/>
              <a:t>option</a:t>
            </a:r>
            <a:r>
              <a:rPr lang="de-DE" sz="1000" baseline="0" dirty="0" smtClean="0"/>
              <a:t> (</a:t>
            </a:r>
            <a:r>
              <a:rPr lang="de-DE" sz="1000" baseline="0" dirty="0" err="1" smtClean="0"/>
              <a:t>if</a:t>
            </a:r>
            <a:r>
              <a:rPr lang="de-DE" sz="1000" baseline="0" dirty="0" smtClean="0"/>
              <a:t> in </a:t>
            </a:r>
            <a:r>
              <a:rPr lang="de-DE" sz="1000" baseline="0" dirty="0" err="1" smtClean="0"/>
              <a:t>practice</a:t>
            </a:r>
            <a:r>
              <a:rPr lang="de-DE" sz="1000" baseline="0" dirty="0" smtClean="0"/>
              <a:t> </a:t>
            </a:r>
            <a:r>
              <a:rPr lang="de-DE" sz="1000" baseline="0" dirty="0" err="1" smtClean="0"/>
              <a:t>it</a:t>
            </a:r>
            <a:r>
              <a:rPr lang="de-DE" sz="1000" baseline="0" dirty="0" smtClean="0"/>
              <a:t> </a:t>
            </a:r>
            <a:r>
              <a:rPr lang="de-DE" sz="1000" baseline="0" dirty="0" err="1" smtClean="0"/>
              <a:t>is</a:t>
            </a:r>
            <a:r>
              <a:rPr lang="de-DE" sz="1000" baseline="0" dirty="0" smtClean="0"/>
              <a:t> </a:t>
            </a:r>
            <a:r>
              <a:rPr lang="de-DE" sz="1000" baseline="0" dirty="0" err="1" smtClean="0"/>
              <a:t>one</a:t>
            </a:r>
            <a:r>
              <a:rPr lang="de-DE" sz="1000" baseline="0" dirty="0" smtClean="0"/>
              <a:t>, </a:t>
            </a:r>
            <a:r>
              <a:rPr lang="de-DE" sz="1000" baseline="0" dirty="0" err="1" smtClean="0"/>
              <a:t>which</a:t>
            </a:r>
            <a:r>
              <a:rPr lang="de-DE" sz="1000" baseline="0" dirty="0" smtClean="0"/>
              <a:t> I at </a:t>
            </a:r>
            <a:r>
              <a:rPr lang="de-DE" sz="1000" baseline="0" dirty="0" err="1" smtClean="0"/>
              <a:t>the</a:t>
            </a:r>
            <a:r>
              <a:rPr lang="de-DE" sz="1000" baseline="0" dirty="0" smtClean="0"/>
              <a:t> </a:t>
            </a:r>
            <a:r>
              <a:rPr lang="de-DE" sz="1000" baseline="0" dirty="0" err="1" smtClean="0"/>
              <a:t>moment</a:t>
            </a:r>
            <a:r>
              <a:rPr lang="de-DE" sz="1000" baseline="0" dirty="0" smtClean="0"/>
              <a:t> </a:t>
            </a:r>
            <a:r>
              <a:rPr lang="de-DE" sz="1000" baseline="0" dirty="0" err="1" smtClean="0"/>
              <a:t>cannot</a:t>
            </a:r>
            <a:r>
              <a:rPr lang="de-DE" sz="1000" baseline="0" dirty="0" smtClean="0"/>
              <a:t> </a:t>
            </a:r>
            <a:r>
              <a:rPr lang="de-DE" sz="1000" baseline="0" dirty="0" err="1" smtClean="0"/>
              <a:t>assess</a:t>
            </a:r>
            <a:r>
              <a:rPr lang="de-DE" sz="1000" baseline="0" dirty="0" smtClean="0"/>
              <a:t>) </a:t>
            </a:r>
            <a:r>
              <a:rPr lang="de-DE" sz="1000" baseline="0" dirty="0" err="1" smtClean="0"/>
              <a:t>cannot</a:t>
            </a:r>
            <a:r>
              <a:rPr lang="de-DE" sz="1000" baseline="0" dirty="0" smtClean="0"/>
              <a:t> save </a:t>
            </a:r>
            <a:r>
              <a:rPr lang="de-DE" sz="1000" baseline="0" dirty="0" err="1" smtClean="0"/>
              <a:t>someone</a:t>
            </a:r>
            <a:r>
              <a:rPr lang="de-DE" sz="1000" baseline="0" dirty="0" smtClean="0"/>
              <a:t> </a:t>
            </a:r>
            <a:r>
              <a:rPr lang="de-DE" sz="1000" baseline="0" dirty="0" err="1" smtClean="0"/>
              <a:t>who</a:t>
            </a:r>
            <a:r>
              <a:rPr lang="de-DE" sz="1000" baseline="0" dirty="0" smtClean="0"/>
              <a:t> must </a:t>
            </a:r>
            <a:r>
              <a:rPr lang="de-DE" sz="1000" baseline="0" dirty="0" err="1" smtClean="0"/>
              <a:t>possibly</a:t>
            </a:r>
            <a:r>
              <a:rPr lang="de-DE" sz="1000" baseline="0" dirty="0" smtClean="0"/>
              <a:t> </a:t>
            </a:r>
            <a:r>
              <a:rPr lang="de-DE" sz="1000" baseline="0" dirty="0" err="1" smtClean="0"/>
              <a:t>stay</a:t>
            </a:r>
            <a:r>
              <a:rPr lang="de-DE" sz="1000" baseline="0" dirty="0" smtClean="0"/>
              <a:t> in </a:t>
            </a:r>
            <a:r>
              <a:rPr lang="de-DE" sz="1000" baseline="0" dirty="0" err="1" smtClean="0"/>
              <a:t>prison</a:t>
            </a:r>
            <a:r>
              <a:rPr lang="de-DE" sz="1000" baseline="0" dirty="0" smtClean="0"/>
              <a:t> </a:t>
            </a:r>
            <a:r>
              <a:rPr lang="de-DE" sz="1000" baseline="0" dirty="0" err="1" smtClean="0"/>
              <a:t>forever</a:t>
            </a:r>
            <a:r>
              <a:rPr lang="de-DE" sz="1000" baseline="0" dirty="0" smtClean="0"/>
              <a:t>. German </a:t>
            </a:r>
            <a:r>
              <a:rPr lang="de-DE" sz="1000" baseline="0" dirty="0" err="1" smtClean="0"/>
              <a:t>example</a:t>
            </a:r>
            <a:r>
              <a:rPr lang="de-DE" sz="1000" baseline="0" dirty="0" smtClean="0"/>
              <a:t>: a </a:t>
            </a:r>
            <a:r>
              <a:rPr lang="de-DE" sz="1000" baseline="0" dirty="0" err="1" smtClean="0"/>
              <a:t>sex</a:t>
            </a:r>
            <a:r>
              <a:rPr lang="de-DE" sz="1000" baseline="0" dirty="0" smtClean="0"/>
              <a:t> </a:t>
            </a:r>
            <a:r>
              <a:rPr lang="de-DE" sz="1000" baseline="0" dirty="0" err="1" smtClean="0"/>
              <a:t>offender</a:t>
            </a:r>
            <a:r>
              <a:rPr lang="de-DE" sz="1000" baseline="0" dirty="0" smtClean="0"/>
              <a:t> </a:t>
            </a:r>
            <a:r>
              <a:rPr lang="de-DE" sz="1000" baseline="0" dirty="0" err="1" smtClean="0"/>
              <a:t>that</a:t>
            </a:r>
            <a:r>
              <a:rPr lang="de-DE" sz="1000" baseline="0" dirty="0" smtClean="0"/>
              <a:t> </a:t>
            </a:r>
            <a:r>
              <a:rPr lang="de-DE" sz="1000" baseline="0" dirty="0" err="1" smtClean="0"/>
              <a:t>is</a:t>
            </a:r>
            <a:r>
              <a:rPr lang="de-DE" sz="1000" baseline="0" dirty="0" smtClean="0"/>
              <a:t> </a:t>
            </a:r>
            <a:r>
              <a:rPr lang="de-DE" sz="1000" baseline="0" dirty="0" err="1" smtClean="0"/>
              <a:t>deemed</a:t>
            </a:r>
            <a:r>
              <a:rPr lang="de-DE" sz="1000" baseline="0" dirty="0" smtClean="0"/>
              <a:t> </a:t>
            </a:r>
            <a:r>
              <a:rPr lang="de-DE" sz="1000" baseline="0" dirty="0" err="1" smtClean="0"/>
              <a:t>dangerous</a:t>
            </a:r>
            <a:r>
              <a:rPr lang="de-DE" sz="1000" baseline="0" dirty="0" smtClean="0"/>
              <a:t> </a:t>
            </a:r>
            <a:r>
              <a:rPr lang="de-DE" sz="1000" baseline="0" dirty="0" err="1" smtClean="0"/>
              <a:t>because</a:t>
            </a:r>
            <a:r>
              <a:rPr lang="de-DE" sz="1000" baseline="0" dirty="0" smtClean="0"/>
              <a:t> </a:t>
            </a:r>
            <a:r>
              <a:rPr lang="de-DE" sz="1000" baseline="0" dirty="0" err="1" smtClean="0"/>
              <a:t>of</a:t>
            </a:r>
            <a:r>
              <a:rPr lang="de-DE" sz="1000" baseline="0" dirty="0" smtClean="0"/>
              <a:t> </a:t>
            </a:r>
            <a:r>
              <a:rPr lang="de-DE" sz="1000" baseline="0" dirty="0" err="1" smtClean="0"/>
              <a:t>his</a:t>
            </a:r>
            <a:r>
              <a:rPr lang="de-DE" sz="1000" baseline="0" dirty="0" smtClean="0"/>
              <a:t> sexual </a:t>
            </a:r>
            <a:r>
              <a:rPr lang="de-DE" sz="1000" baseline="0" dirty="0" err="1" smtClean="0"/>
              <a:t>drive</a:t>
            </a:r>
            <a:r>
              <a:rPr lang="de-DE" sz="1000" baseline="0" dirty="0" smtClean="0"/>
              <a:t> </a:t>
            </a:r>
            <a:r>
              <a:rPr lang="de-DE" sz="1000" baseline="0" dirty="0" err="1" smtClean="0"/>
              <a:t>and</a:t>
            </a:r>
            <a:r>
              <a:rPr lang="de-DE" sz="1000" baseline="0" dirty="0" smtClean="0"/>
              <a:t> </a:t>
            </a:r>
            <a:r>
              <a:rPr lang="de-DE" sz="1000" baseline="0" dirty="0" err="1" smtClean="0"/>
              <a:t>is</a:t>
            </a:r>
            <a:r>
              <a:rPr lang="de-DE" sz="1000" baseline="0" dirty="0" smtClean="0"/>
              <a:t> </a:t>
            </a:r>
            <a:r>
              <a:rPr lang="de-DE" sz="1000" baseline="0" dirty="0" err="1" smtClean="0"/>
              <a:t>detained</a:t>
            </a:r>
            <a:r>
              <a:rPr lang="de-DE" sz="1000" baseline="0" dirty="0" smtClean="0"/>
              <a:t> </a:t>
            </a:r>
            <a:r>
              <a:rPr lang="de-DE" sz="1000" baseline="0" dirty="0" err="1" smtClean="0"/>
              <a:t>by</a:t>
            </a:r>
            <a:r>
              <a:rPr lang="de-DE" sz="1000" baseline="0" dirty="0" smtClean="0"/>
              <a:t> </a:t>
            </a:r>
            <a:r>
              <a:rPr lang="de-DE" sz="1000" baseline="0" dirty="0" err="1" smtClean="0"/>
              <a:t>way</a:t>
            </a:r>
            <a:r>
              <a:rPr lang="de-DE" sz="1000" baseline="0" dirty="0" smtClean="0"/>
              <a:t> </a:t>
            </a:r>
            <a:r>
              <a:rPr lang="de-DE" sz="1000" baseline="0" dirty="0" err="1" smtClean="0"/>
              <a:t>of</a:t>
            </a:r>
            <a:r>
              <a:rPr lang="de-DE" sz="1000" baseline="0" dirty="0" smtClean="0"/>
              <a:t> </a:t>
            </a:r>
            <a:r>
              <a:rPr lang="de-DE" sz="1000" baseline="0" dirty="0" err="1" smtClean="0"/>
              <a:t>preventive</a:t>
            </a:r>
            <a:r>
              <a:rPr lang="de-DE" sz="1000" baseline="0" dirty="0" smtClean="0"/>
              <a:t> </a:t>
            </a:r>
            <a:r>
              <a:rPr lang="de-DE" sz="1000" baseline="0" dirty="0" err="1" smtClean="0"/>
              <a:t>detention</a:t>
            </a:r>
            <a:r>
              <a:rPr lang="de-DE" sz="1000" baseline="0" dirty="0" smtClean="0"/>
              <a:t>, </a:t>
            </a:r>
            <a:r>
              <a:rPr lang="de-DE" sz="1000" baseline="0" dirty="0" err="1" smtClean="0"/>
              <a:t>possibly</a:t>
            </a:r>
            <a:r>
              <a:rPr lang="de-DE" sz="1000" baseline="0" dirty="0" smtClean="0"/>
              <a:t> </a:t>
            </a:r>
            <a:r>
              <a:rPr lang="de-DE" sz="1000" baseline="0" dirty="0" err="1" smtClean="0"/>
              <a:t>until</a:t>
            </a:r>
            <a:r>
              <a:rPr lang="de-DE" sz="1000" baseline="0" dirty="0" smtClean="0"/>
              <a:t> he dies</a:t>
            </a:r>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6</a:t>
            </a:fld>
            <a:endParaRPr lang="de-DE">
              <a:solidFill>
                <a:prstClr val="black"/>
              </a:solidFill>
            </a:endParaRPr>
          </a:p>
        </p:txBody>
      </p:sp>
    </p:spTree>
    <p:extLst>
      <p:ext uri="{BB962C8B-B14F-4D97-AF65-F5344CB8AC3E}">
        <p14:creationId xmlns:p14="http://schemas.microsoft.com/office/powerpoint/2010/main" xmlns="" val="253868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7</a:t>
            </a:fld>
            <a:endParaRPr lang="de-DE">
              <a:solidFill>
                <a:prstClr val="black"/>
              </a:solidFill>
            </a:endParaRPr>
          </a:p>
        </p:txBody>
      </p:sp>
    </p:spTree>
    <p:extLst>
      <p:ext uri="{BB962C8B-B14F-4D97-AF65-F5344CB8AC3E}">
        <p14:creationId xmlns:p14="http://schemas.microsoft.com/office/powerpoint/2010/main" xmlns="" val="1777744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8</a:t>
            </a:fld>
            <a:endParaRPr lang="de-DE">
              <a:solidFill>
                <a:prstClr val="black"/>
              </a:solidFill>
            </a:endParaRPr>
          </a:p>
        </p:txBody>
      </p:sp>
    </p:spTree>
    <p:extLst>
      <p:ext uri="{BB962C8B-B14F-4D97-AF65-F5344CB8AC3E}">
        <p14:creationId xmlns:p14="http://schemas.microsoft.com/office/powerpoint/2010/main" xmlns="" val="30180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114589" y="5064840"/>
            <a:ext cx="6367209" cy="5597979"/>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 A community sanction or measure shall only be imposed when it is known what conditions and obligations might be appropriate and whether the offender is prepared to co-operate and </a:t>
            </a:r>
            <a:r>
              <a:rPr lang="en-GB" sz="1000" dirty="0" err="1" smtClean="0"/>
              <a:t>and</a:t>
            </a:r>
            <a:r>
              <a:rPr lang="en-GB" sz="1000" dirty="0" smtClean="0"/>
              <a:t> comply with them.” (European Rules on Community Sanctions and Measures, No. 31)</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 As far as possible, the probation agencies shall seek the offenders informed consent and cooperation in decision-making on matters of implementation.”</a:t>
            </a:r>
            <a:r>
              <a:rPr kumimoji="0" lang="en-GB" sz="3200" b="0" i="0" u="none" strike="noStrike" kern="1200" cap="none" spc="0" normalizeH="0" baseline="0" noProof="0" dirty="0" smtClean="0">
                <a:ln>
                  <a:noFill/>
                </a:ln>
                <a:solidFill>
                  <a:prstClr val="black">
                    <a:lumMod val="65000"/>
                    <a:lumOff val="35000"/>
                  </a:prstClr>
                </a:solidFill>
                <a:effectLst/>
                <a:uLnTx/>
                <a:uFillTx/>
                <a:latin typeface="Georgia" pitchFamily="18" charset="0"/>
              </a:rPr>
              <a:t> (European Probation Rules, No. 6)</a:t>
            </a:r>
            <a:endParaRPr lang="en-GB" sz="1000" dirty="0" smtClean="0"/>
          </a:p>
          <a:p>
            <a:endParaRPr lang="de-DE" sz="1000" dirty="0" smtClean="0"/>
          </a:p>
          <a:p>
            <a:endParaRPr lang="de-DE" sz="1000" dirty="0" smtClean="0"/>
          </a:p>
          <a:p>
            <a:r>
              <a:rPr lang="de-DE" sz="1000" dirty="0" smtClean="0"/>
              <a:t>Further </a:t>
            </a:r>
            <a:r>
              <a:rPr lang="de-DE" sz="1000" dirty="0" err="1" smtClean="0"/>
              <a:t>No</a:t>
            </a:r>
            <a:r>
              <a:rPr lang="de-DE" sz="1000" dirty="0" smtClean="0"/>
              <a:t>. 67 </a:t>
            </a:r>
            <a:r>
              <a:rPr lang="de-DE" sz="1000" dirty="0" err="1" smtClean="0"/>
              <a:t>and</a:t>
            </a:r>
            <a:r>
              <a:rPr lang="de-DE" sz="1000" dirty="0" smtClean="0"/>
              <a:t> 73</a:t>
            </a:r>
            <a:r>
              <a:rPr lang="de-DE" sz="1000" baseline="0" dirty="0" smtClean="0"/>
              <a:t> ER Prob</a:t>
            </a:r>
            <a:endParaRPr lang="de-DE"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67. Wherever possible, offenders shall be enabled to make an active contribution to the formal assessment. This includes giving due weight to the offenders’ views and personal aspirations, as well as their own personal strengths and responsibility for avoiding further offending. </a:t>
            </a:r>
            <a:endParaRPr lang="de-DE"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73. The work plan shall be negotiated and, as far as possible, agreed with the offender.</a:t>
            </a:r>
            <a:endParaRPr lang="de-DE" sz="1200" kern="1200" dirty="0" smtClean="0">
              <a:solidFill>
                <a:schemeClr val="tx1"/>
              </a:solidFill>
              <a:effectLst/>
              <a:latin typeface="+mn-lt"/>
              <a:ea typeface="+mn-ea"/>
              <a:cs typeface="+mn-cs"/>
            </a:endParaRPr>
          </a:p>
          <a:p>
            <a:endParaRPr lang="de-DE" sz="1000" dirty="0"/>
          </a:p>
        </p:txBody>
      </p:sp>
      <p:sp>
        <p:nvSpPr>
          <p:cNvPr id="4" name="Foliennummernplatzhalter 3"/>
          <p:cNvSpPr>
            <a:spLocks noGrp="1"/>
          </p:cNvSpPr>
          <p:nvPr>
            <p:ph type="sldNum" sz="quarter" idx="10"/>
          </p:nvPr>
        </p:nvSpPr>
        <p:spPr/>
        <p:txBody>
          <a:bodyPr/>
          <a:lstStyle/>
          <a:p>
            <a:fld id="{7370D8D4-470F-488F-AFF6-C8C613437A31}" type="slidenum">
              <a:rPr lang="de-DE" smtClean="0">
                <a:solidFill>
                  <a:prstClr val="black"/>
                </a:solidFill>
              </a:rPr>
              <a:pPr/>
              <a:t>9</a:t>
            </a:fld>
            <a:endParaRPr lang="de-DE">
              <a:solidFill>
                <a:prstClr val="black"/>
              </a:solidFill>
            </a:endParaRPr>
          </a:p>
        </p:txBody>
      </p:sp>
    </p:spTree>
    <p:extLst>
      <p:ext uri="{BB962C8B-B14F-4D97-AF65-F5344CB8AC3E}">
        <p14:creationId xmlns:p14="http://schemas.microsoft.com/office/powerpoint/2010/main" xmlns="" val="323238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83499" y="260648"/>
            <a:ext cx="10363200" cy="1944216"/>
          </a:xfrm>
        </p:spPr>
        <p:txBody>
          <a:bodyPr/>
          <a:lstStyle>
            <a:lvl1pPr algn="r">
              <a:defRPr sz="4000" baseline="0">
                <a:solidFill>
                  <a:schemeClr val="tx1">
                    <a:lumMod val="85000"/>
                    <a:lumOff val="15000"/>
                  </a:schemeClr>
                </a:solidFill>
                <a:latin typeface="Georgia" pitchFamily="18" charset="0"/>
              </a:defRPr>
            </a:lvl1pPr>
          </a:lstStyle>
          <a:p>
            <a:r>
              <a:rPr lang="en-US" dirty="0" smtClean="0"/>
              <a:t>Presentation Title </a:t>
            </a:r>
            <a:br>
              <a:rPr lang="en-US" dirty="0" smtClean="0"/>
            </a:br>
            <a:r>
              <a:rPr lang="en-US" dirty="0" smtClean="0"/>
              <a:t>and Authors</a:t>
            </a:r>
            <a:endParaRPr lang="en-GB" dirty="0"/>
          </a:p>
        </p:txBody>
      </p:sp>
      <p:sp>
        <p:nvSpPr>
          <p:cNvPr id="3" name="Subtitle 2"/>
          <p:cNvSpPr>
            <a:spLocks noGrp="1"/>
          </p:cNvSpPr>
          <p:nvPr>
            <p:ph type="subTitle" idx="1" hasCustomPrompt="1"/>
          </p:nvPr>
        </p:nvSpPr>
        <p:spPr>
          <a:xfrm>
            <a:off x="3407701" y="3429000"/>
            <a:ext cx="8534400" cy="1464568"/>
          </a:xfrm>
        </p:spPr>
        <p:txBody>
          <a:bodyPr>
            <a:normAutofit/>
          </a:bodyPr>
          <a:lstStyle>
            <a:lvl1pPr marL="0" indent="0" algn="r">
              <a:buNone/>
              <a:defRPr sz="2800" baseline="0">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International Conference</a:t>
            </a:r>
          </a:p>
          <a:p>
            <a:r>
              <a:rPr lang="en-US" dirty="0" smtClean="0"/>
              <a:t>Liverpool Hope University</a:t>
            </a:r>
          </a:p>
          <a:p>
            <a:r>
              <a:rPr lang="en-US" dirty="0" smtClean="0"/>
              <a:t>26-27th April 2013</a:t>
            </a:r>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43340" y="5283518"/>
            <a:ext cx="11884025" cy="1574483"/>
          </a:xfrm>
          <a:prstGeom prst="rect">
            <a:avLst/>
          </a:prstGeom>
        </p:spPr>
      </p:pic>
    </p:spTree>
    <p:extLst>
      <p:ext uri="{BB962C8B-B14F-4D97-AF65-F5344CB8AC3E}">
        <p14:creationId xmlns:p14="http://schemas.microsoft.com/office/powerpoint/2010/main" xmlns="" val="14937118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361114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377517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lumMod val="75000"/>
                    <a:lumOff val="25000"/>
                  </a:schemeClr>
                </a:solidFill>
                <a:latin typeface="Georgia" pitchFamily="18"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609600" y="1600201"/>
            <a:ext cx="10972800" cy="4277072"/>
          </a:xfrm>
        </p:spPr>
        <p:txBody>
          <a:bodyPr/>
          <a:lstStyle>
            <a:lvl1pPr>
              <a:defRPr>
                <a:solidFill>
                  <a:schemeClr val="tx1">
                    <a:lumMod val="65000"/>
                    <a:lumOff val="35000"/>
                  </a:schemeClr>
                </a:solidFill>
                <a:latin typeface="Georgia" pitchFamily="18" charset="0"/>
              </a:defRPr>
            </a:lvl1pPr>
            <a:lvl2pPr>
              <a:defRPr>
                <a:solidFill>
                  <a:schemeClr val="tx1">
                    <a:lumMod val="85000"/>
                    <a:lumOff val="15000"/>
                  </a:schemeClr>
                </a:solidFill>
                <a:latin typeface="Georgia" pitchFamily="18" charset="0"/>
              </a:defRPr>
            </a:lvl2pPr>
            <a:lvl3pPr>
              <a:defRPr>
                <a:solidFill>
                  <a:schemeClr val="bg1">
                    <a:lumMod val="50000"/>
                  </a:schemeClr>
                </a:solidFill>
                <a:latin typeface="Georgia" pitchFamily="18" charset="0"/>
              </a:defRPr>
            </a:lvl3pPr>
            <a:lvl4pPr>
              <a:defRPr>
                <a:latin typeface="Georgia" pitchFamily="18" charset="0"/>
              </a:defRPr>
            </a:lvl4pPr>
            <a:lvl5pPr>
              <a:defRPr>
                <a:latin typeface="Georg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12"/>
          </p:nvPr>
        </p:nvSpPr>
        <p:spPr/>
        <p:txBody>
          <a:bodyPr/>
          <a:lstStyle/>
          <a:p>
            <a:r>
              <a:rPr lang="en-GB" dirty="0" smtClean="0">
                <a:solidFill>
                  <a:prstClr val="black">
                    <a:tint val="75000"/>
                  </a:prstClr>
                </a:solidFill>
              </a:rPr>
              <a:t>Morgenstern, Bratislava 2013</a:t>
            </a:r>
            <a:endParaRPr lang="en-GB" dirty="0">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43341" y="5949281"/>
            <a:ext cx="4333126" cy="778955"/>
          </a:xfrm>
          <a:prstGeom prst="rect">
            <a:avLst/>
          </a:prstGeom>
        </p:spPr>
      </p:pic>
    </p:spTree>
    <p:extLst>
      <p:ext uri="{BB962C8B-B14F-4D97-AF65-F5344CB8AC3E}">
        <p14:creationId xmlns:p14="http://schemas.microsoft.com/office/powerpoint/2010/main" xmlns="" val="39320258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22279964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15270774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2465606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413395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918874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273555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362915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603A6-B9C3-4C87-B32E-789222F95F7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xmlns="" val="2921981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a:bodyPr>
          <a:lstStyle/>
          <a:p>
            <a:r>
              <a:rPr lang="en-GB" sz="2800" dirty="0" smtClean="0"/>
              <a:t>WG 4: European Norms, Policy and Practice </a:t>
            </a:r>
            <a:endParaRPr lang="en-GB" sz="2800" dirty="0"/>
          </a:p>
        </p:txBody>
      </p:sp>
      <p:sp>
        <p:nvSpPr>
          <p:cNvPr id="3" name="Content Placeholder 2"/>
          <p:cNvSpPr>
            <a:spLocks noGrp="1"/>
          </p:cNvSpPr>
          <p:nvPr>
            <p:ph idx="1"/>
          </p:nvPr>
        </p:nvSpPr>
        <p:spPr>
          <a:xfrm>
            <a:off x="1981200" y="1268761"/>
            <a:ext cx="8229600" cy="4608513"/>
          </a:xfrm>
        </p:spPr>
        <p:txBody>
          <a:bodyPr>
            <a:normAutofit/>
          </a:bodyPr>
          <a:lstStyle/>
          <a:p>
            <a:endParaRPr lang="en-GB" dirty="0" smtClean="0"/>
          </a:p>
          <a:p>
            <a:endParaRPr lang="en-GB" dirty="0"/>
          </a:p>
          <a:p>
            <a:endParaRPr lang="en-GB" dirty="0" smtClean="0"/>
          </a:p>
          <a:p>
            <a:pPr marL="0" indent="0">
              <a:buNone/>
            </a:pPr>
            <a:r>
              <a:rPr lang="en-GB" dirty="0" smtClean="0"/>
              <a:t>Consent and Co-operation of Offenders under Supervision</a:t>
            </a:r>
            <a:endParaRPr lang="en-GB" dirty="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sp>
        <p:nvSpPr>
          <p:cNvPr id="4" name="Foliennummernplatzhalter 3"/>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Tree>
    <p:extLst>
      <p:ext uri="{BB962C8B-B14F-4D97-AF65-F5344CB8AC3E}">
        <p14:creationId xmlns:p14="http://schemas.microsoft.com/office/powerpoint/2010/main" xmlns="" val="3800745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fontScale="90000"/>
          </a:bodyPr>
          <a:lstStyle/>
          <a:p>
            <a:r>
              <a:rPr lang="en-GB" sz="2800" dirty="0"/>
              <a:t>Consent and </a:t>
            </a:r>
            <a:r>
              <a:rPr lang="en-GB" sz="2800" dirty="0" smtClean="0"/>
              <a:t>co-operation </a:t>
            </a:r>
            <a:r>
              <a:rPr lang="en-GB" sz="2800" dirty="0"/>
              <a:t>of </a:t>
            </a:r>
            <a:r>
              <a:rPr lang="en-GB" sz="2800" dirty="0" smtClean="0"/>
              <a:t>offenders </a:t>
            </a:r>
            <a:r>
              <a:rPr lang="en-GB" sz="2800" dirty="0"/>
              <a:t>under supervision</a:t>
            </a:r>
          </a:p>
        </p:txBody>
      </p:sp>
      <p:sp>
        <p:nvSpPr>
          <p:cNvPr id="3" name="Content Placeholder 2"/>
          <p:cNvSpPr>
            <a:spLocks noGrp="1"/>
          </p:cNvSpPr>
          <p:nvPr>
            <p:ph idx="1"/>
          </p:nvPr>
        </p:nvSpPr>
        <p:spPr>
          <a:xfrm>
            <a:off x="1981200" y="1268761"/>
            <a:ext cx="8229600" cy="4608513"/>
          </a:xfrm>
        </p:spPr>
        <p:txBody>
          <a:bodyPr>
            <a:normAutofit/>
          </a:bodyPr>
          <a:lstStyle/>
          <a:p>
            <a:pPr marL="0" indent="0">
              <a:buNone/>
            </a:pPr>
            <a:endParaRPr lang="en-GB" dirty="0" smtClean="0"/>
          </a:p>
          <a:p>
            <a:pPr marL="0" indent="0">
              <a:buNone/>
            </a:pPr>
            <a:r>
              <a:rPr lang="en-GB" dirty="0" smtClean="0"/>
              <a:t>Questions for a special issue of the European Journal on Probation</a:t>
            </a:r>
          </a:p>
          <a:p>
            <a:pPr marL="0" indent="0">
              <a:buNone/>
            </a:pPr>
            <a:endParaRPr lang="en-GB" dirty="0" smtClean="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sp>
        <p:nvSpPr>
          <p:cNvPr id="4" name="Foliennummernplatzhalter 3"/>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
        <p:nvSpPr>
          <p:cNvPr id="8"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820369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fontScale="90000"/>
          </a:bodyPr>
          <a:lstStyle/>
          <a:p>
            <a:r>
              <a:rPr lang="en-GB" sz="2800" dirty="0"/>
              <a:t>Consent and </a:t>
            </a:r>
            <a:r>
              <a:rPr lang="en-GB" sz="2800" dirty="0" smtClean="0"/>
              <a:t>co-operation </a:t>
            </a:r>
            <a:r>
              <a:rPr lang="en-GB" sz="2800" dirty="0"/>
              <a:t>of </a:t>
            </a:r>
            <a:r>
              <a:rPr lang="en-GB" sz="2800" dirty="0" smtClean="0"/>
              <a:t>offenders </a:t>
            </a:r>
            <a:r>
              <a:rPr lang="en-GB" sz="2800" dirty="0"/>
              <a:t>under supervision</a:t>
            </a:r>
          </a:p>
        </p:txBody>
      </p:sp>
      <p:sp>
        <p:nvSpPr>
          <p:cNvPr id="3" name="Content Placeholder 2"/>
          <p:cNvSpPr>
            <a:spLocks noGrp="1"/>
          </p:cNvSpPr>
          <p:nvPr>
            <p:ph idx="1"/>
          </p:nvPr>
        </p:nvSpPr>
        <p:spPr>
          <a:xfrm>
            <a:off x="1981200" y="1268761"/>
            <a:ext cx="8229600" cy="4608513"/>
          </a:xfrm>
        </p:spPr>
        <p:txBody>
          <a:bodyPr>
            <a:normAutofit/>
          </a:bodyPr>
          <a:lstStyle/>
          <a:p>
            <a:endParaRPr lang="en-GB" dirty="0" smtClean="0"/>
          </a:p>
          <a:p>
            <a:endParaRPr lang="en-GB" dirty="0"/>
          </a:p>
          <a:p>
            <a:endParaRPr lang="en-GB" dirty="0" smtClean="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sp>
        <p:nvSpPr>
          <p:cNvPr id="7" name="Textfeld 6"/>
          <p:cNvSpPr txBox="1"/>
          <p:nvPr/>
        </p:nvSpPr>
        <p:spPr>
          <a:xfrm>
            <a:off x="4776716" y="3268226"/>
            <a:ext cx="6223380" cy="861774"/>
          </a:xfrm>
          <a:prstGeom prst="rect">
            <a:avLst/>
          </a:prstGeom>
          <a:noFill/>
          <a:ln>
            <a:noFill/>
          </a:ln>
        </p:spPr>
        <p:txBody>
          <a:bodyPr wrap="square" rtlCol="0">
            <a:spAutoFit/>
          </a:bodyPr>
          <a:lstStyle/>
          <a:p>
            <a:pPr algn="ctr"/>
            <a:r>
              <a:rPr lang="en-GB" sz="3200" dirty="0" smtClean="0">
                <a:latin typeface="Georgia" panose="02040502050405020303" pitchFamily="18" charset="0"/>
              </a:rPr>
              <a:t>Consent - </a:t>
            </a:r>
            <a:r>
              <a:rPr lang="en-US" dirty="0" smtClean="0"/>
              <a:t>provision of approval or agreement, particularly and especially after thoughtful consideration</a:t>
            </a:r>
            <a:endParaRPr lang="de-DE" dirty="0">
              <a:latin typeface="Georgia" panose="02040502050405020303" pitchFamily="18" charset="0"/>
            </a:endParaRPr>
          </a:p>
        </p:txBody>
      </p:sp>
      <p:sp>
        <p:nvSpPr>
          <p:cNvPr id="8" name="Foliennummernplatzhalter 7"/>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Tree>
    <p:extLst>
      <p:ext uri="{BB962C8B-B14F-4D97-AF65-F5344CB8AC3E}">
        <p14:creationId xmlns:p14="http://schemas.microsoft.com/office/powerpoint/2010/main" xmlns="" val="3553200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fontScale="90000"/>
          </a:bodyPr>
          <a:lstStyle/>
          <a:p>
            <a:r>
              <a:rPr lang="en-GB" sz="2800" dirty="0"/>
              <a:t>Consent and </a:t>
            </a:r>
            <a:r>
              <a:rPr lang="en-GB" sz="2800" dirty="0" smtClean="0"/>
              <a:t>co-operation </a:t>
            </a:r>
            <a:r>
              <a:rPr lang="en-GB" sz="2800" dirty="0"/>
              <a:t>of </a:t>
            </a:r>
            <a:r>
              <a:rPr lang="en-GB" sz="2800" dirty="0" smtClean="0"/>
              <a:t>offenders </a:t>
            </a:r>
            <a:r>
              <a:rPr lang="en-GB" sz="2800" dirty="0"/>
              <a:t>under supervision</a:t>
            </a:r>
          </a:p>
        </p:txBody>
      </p:sp>
      <p:sp>
        <p:nvSpPr>
          <p:cNvPr id="3" name="Content Placeholder 2"/>
          <p:cNvSpPr>
            <a:spLocks noGrp="1"/>
          </p:cNvSpPr>
          <p:nvPr>
            <p:ph idx="1"/>
          </p:nvPr>
        </p:nvSpPr>
        <p:spPr>
          <a:xfrm>
            <a:off x="1981200" y="1268761"/>
            <a:ext cx="8229600" cy="4608513"/>
          </a:xfrm>
        </p:spPr>
        <p:txBody>
          <a:bodyPr>
            <a:normAutofit/>
          </a:bodyPr>
          <a:lstStyle/>
          <a:p>
            <a:endParaRPr lang="en-GB" dirty="0" smtClean="0"/>
          </a:p>
          <a:p>
            <a:pPr marL="0" indent="0">
              <a:buNone/>
            </a:pPr>
            <a:endParaRPr lang="en-GB" dirty="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grpSp>
        <p:nvGrpSpPr>
          <p:cNvPr id="6" name="Gruppieren 5"/>
          <p:cNvGrpSpPr/>
          <p:nvPr/>
        </p:nvGrpSpPr>
        <p:grpSpPr>
          <a:xfrm>
            <a:off x="1037230" y="719666"/>
            <a:ext cx="10181230" cy="5418667"/>
            <a:chOff x="1037230" y="719666"/>
            <a:chExt cx="10181230" cy="5418667"/>
          </a:xfrm>
        </p:grpSpPr>
        <p:sp>
          <p:nvSpPr>
            <p:cNvPr id="9" name="Freihandform 8"/>
            <p:cNvSpPr/>
            <p:nvPr/>
          </p:nvSpPr>
          <p:spPr>
            <a:xfrm rot="21600000">
              <a:off x="1581288" y="1124736"/>
              <a:ext cx="3675361" cy="4956389"/>
            </a:xfrm>
            <a:custGeom>
              <a:avLst/>
              <a:gdLst>
                <a:gd name="connsiteX0" fmla="*/ 0 w 4956389"/>
                <a:gd name="connsiteY0" fmla="*/ 2388985 h 3675361"/>
                <a:gd name="connsiteX1" fmla="*/ 1239097 w 4956389"/>
                <a:gd name="connsiteY1" fmla="*/ 2388985 h 3675361"/>
                <a:gd name="connsiteX2" fmla="*/ 1239097 w 4956389"/>
                <a:gd name="connsiteY2" fmla="*/ 0 h 3675361"/>
                <a:gd name="connsiteX3" fmla="*/ 3717292 w 4956389"/>
                <a:gd name="connsiteY3" fmla="*/ 0 h 3675361"/>
                <a:gd name="connsiteX4" fmla="*/ 3717292 w 4956389"/>
                <a:gd name="connsiteY4" fmla="*/ 2388985 h 3675361"/>
                <a:gd name="connsiteX5" fmla="*/ 4956389 w 4956389"/>
                <a:gd name="connsiteY5" fmla="*/ 2388985 h 3675361"/>
                <a:gd name="connsiteX6" fmla="*/ 2478195 w 4956389"/>
                <a:gd name="connsiteY6" fmla="*/ 3675361 h 3675361"/>
                <a:gd name="connsiteX7" fmla="*/ 0 w 4956389"/>
                <a:gd name="connsiteY7" fmla="*/ 2388985 h 3675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389" h="3675361">
                  <a:moveTo>
                    <a:pt x="3221653" y="3675361"/>
                  </a:moveTo>
                  <a:lnTo>
                    <a:pt x="3221653" y="2756521"/>
                  </a:lnTo>
                  <a:lnTo>
                    <a:pt x="1" y="2756521"/>
                  </a:lnTo>
                  <a:lnTo>
                    <a:pt x="1" y="918840"/>
                  </a:lnTo>
                  <a:lnTo>
                    <a:pt x="3221653" y="918840"/>
                  </a:lnTo>
                  <a:lnTo>
                    <a:pt x="3221653" y="0"/>
                  </a:lnTo>
                  <a:lnTo>
                    <a:pt x="4956388" y="1837680"/>
                  </a:lnTo>
                  <a:lnTo>
                    <a:pt x="3221653" y="3675361"/>
                  </a:lnTo>
                  <a:close/>
                </a:path>
              </a:pathLst>
            </a:cu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263144" tIns="1502241" rIns="906331" bIns="1502241" numCol="1" spcCol="1270" anchor="ctr" anchorCtr="0">
              <a:noAutofit/>
            </a:bodyPr>
            <a:lstStyle/>
            <a:p>
              <a:pPr lvl="0" algn="ctr" defTabSz="1644650">
                <a:lnSpc>
                  <a:spcPct val="90000"/>
                </a:lnSpc>
                <a:spcBef>
                  <a:spcPct val="0"/>
                </a:spcBef>
                <a:spcAft>
                  <a:spcPct val="35000"/>
                </a:spcAft>
              </a:pPr>
              <a:r>
                <a:rPr lang="de-DE" sz="3700" kern="1200" dirty="0" err="1" smtClean="0"/>
                <a:t>Punishment</a:t>
              </a:r>
              <a:r>
                <a:rPr lang="de-DE" sz="3700" kern="1200" dirty="0" smtClean="0"/>
                <a:t>?</a:t>
              </a:r>
            </a:p>
            <a:p>
              <a:pPr lvl="0" algn="ctr" defTabSz="1644650">
                <a:lnSpc>
                  <a:spcPct val="90000"/>
                </a:lnSpc>
                <a:spcBef>
                  <a:spcPct val="0"/>
                </a:spcBef>
                <a:spcAft>
                  <a:spcPct val="35000"/>
                </a:spcAft>
              </a:pPr>
              <a:r>
                <a:rPr lang="de-DE" sz="3700" kern="1200" dirty="0" smtClean="0"/>
                <a:t>(</a:t>
              </a:r>
              <a:r>
                <a:rPr lang="de-DE" sz="3700" kern="1200" dirty="0" err="1" smtClean="0"/>
                <a:t>differents</a:t>
              </a:r>
              <a:r>
                <a:rPr lang="de-DE" sz="3700" kern="1200" dirty="0" smtClean="0"/>
                <a:t> </a:t>
              </a:r>
              <a:r>
                <a:rPr lang="de-DE" sz="3700" kern="1200" dirty="0" err="1" smtClean="0"/>
                <a:t>aims</a:t>
              </a:r>
              <a:r>
                <a:rPr lang="de-DE" sz="3700" kern="1200" dirty="0" smtClean="0"/>
                <a:t>)</a:t>
              </a:r>
              <a:endParaRPr lang="de-DE" sz="3700" kern="1200" dirty="0"/>
            </a:p>
          </p:txBody>
        </p:sp>
        <p:sp>
          <p:nvSpPr>
            <p:cNvPr id="8" name="Rechteck 7"/>
            <p:cNvSpPr/>
            <p:nvPr/>
          </p:nvSpPr>
          <p:spPr>
            <a:xfrm>
              <a:off x="1037230" y="719666"/>
              <a:ext cx="10181230" cy="5418667"/>
            </a:xfrm>
            <a:prstGeom prst="rect">
              <a:avLst/>
            </a:prstGeom>
            <a:noFill/>
          </p:spPr>
        </p:sp>
        <p:sp>
          <p:nvSpPr>
            <p:cNvPr id="10" name="Freihandform 9"/>
            <p:cNvSpPr/>
            <p:nvPr/>
          </p:nvSpPr>
          <p:spPr>
            <a:xfrm>
              <a:off x="6935342" y="1124742"/>
              <a:ext cx="3635265" cy="4956390"/>
            </a:xfrm>
            <a:custGeom>
              <a:avLst/>
              <a:gdLst>
                <a:gd name="connsiteX0" fmla="*/ 0 w 4956389"/>
                <a:gd name="connsiteY0" fmla="*/ 2362922 h 3635264"/>
                <a:gd name="connsiteX1" fmla="*/ 1239097 w 4956389"/>
                <a:gd name="connsiteY1" fmla="*/ 2362922 h 3635264"/>
                <a:gd name="connsiteX2" fmla="*/ 1239097 w 4956389"/>
                <a:gd name="connsiteY2" fmla="*/ 0 h 3635264"/>
                <a:gd name="connsiteX3" fmla="*/ 3717292 w 4956389"/>
                <a:gd name="connsiteY3" fmla="*/ 0 h 3635264"/>
                <a:gd name="connsiteX4" fmla="*/ 3717292 w 4956389"/>
                <a:gd name="connsiteY4" fmla="*/ 2362922 h 3635264"/>
                <a:gd name="connsiteX5" fmla="*/ 4956389 w 4956389"/>
                <a:gd name="connsiteY5" fmla="*/ 2362922 h 3635264"/>
                <a:gd name="connsiteX6" fmla="*/ 2478195 w 4956389"/>
                <a:gd name="connsiteY6" fmla="*/ 3635264 h 3635264"/>
                <a:gd name="connsiteX7" fmla="*/ 0 w 4956389"/>
                <a:gd name="connsiteY7" fmla="*/ 2362922 h 363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389" h="3635264">
                  <a:moveTo>
                    <a:pt x="1734736" y="0"/>
                  </a:moveTo>
                  <a:lnTo>
                    <a:pt x="1734736" y="908816"/>
                  </a:lnTo>
                  <a:lnTo>
                    <a:pt x="4956388" y="908816"/>
                  </a:lnTo>
                  <a:lnTo>
                    <a:pt x="4956388" y="2726448"/>
                  </a:lnTo>
                  <a:lnTo>
                    <a:pt x="1734736" y="2726448"/>
                  </a:lnTo>
                  <a:lnTo>
                    <a:pt x="1734736" y="3635264"/>
                  </a:lnTo>
                  <a:lnTo>
                    <a:pt x="1" y="1817632"/>
                  </a:lnTo>
                  <a:lnTo>
                    <a:pt x="1734736" y="0"/>
                  </a:lnTo>
                  <a:close/>
                </a:path>
              </a:pathLst>
            </a:custGeom>
          </p:spPr>
          <p:style>
            <a:lnRef idx="2">
              <a:schemeClr val="lt1">
                <a:hueOff val="0"/>
                <a:satOff val="0"/>
                <a:lumOff val="0"/>
                <a:alphaOff val="0"/>
              </a:schemeClr>
            </a:lnRef>
            <a:fillRef idx="1">
              <a:schemeClr val="accent2">
                <a:alpha val="90000"/>
                <a:hueOff val="0"/>
                <a:satOff val="0"/>
                <a:lumOff val="0"/>
                <a:alphaOff val="-40000"/>
              </a:schemeClr>
            </a:fillRef>
            <a:effectRef idx="0">
              <a:schemeClr val="accent2">
                <a:alpha val="90000"/>
                <a:hueOff val="0"/>
                <a:satOff val="0"/>
                <a:lumOff val="0"/>
                <a:alphaOff val="-40000"/>
              </a:schemeClr>
            </a:effectRef>
            <a:fontRef idx="minor">
              <a:schemeClr val="lt1"/>
            </a:fontRef>
          </p:style>
          <p:txBody>
            <a:bodyPr spcFirstLastPara="0" vert="horz" wrap="square" lIns="899316" tIns="1502242" rIns="263144" bIns="1502241" numCol="1" spcCol="1270" anchor="ctr" anchorCtr="0">
              <a:noAutofit/>
            </a:bodyPr>
            <a:lstStyle/>
            <a:p>
              <a:pPr lvl="0" algn="ctr" defTabSz="1644650">
                <a:lnSpc>
                  <a:spcPct val="90000"/>
                </a:lnSpc>
                <a:spcBef>
                  <a:spcPct val="0"/>
                </a:spcBef>
                <a:spcAft>
                  <a:spcPct val="35000"/>
                </a:spcAft>
              </a:pPr>
              <a:r>
                <a:rPr lang="de-DE" sz="3700" kern="1200" dirty="0" err="1" smtClean="0"/>
                <a:t>Voluntary</a:t>
              </a:r>
              <a:r>
                <a:rPr lang="de-DE" sz="3700" kern="1200" dirty="0" smtClean="0"/>
                <a:t>?</a:t>
              </a:r>
              <a:endParaRPr lang="de-DE" sz="3700" kern="1200" dirty="0"/>
            </a:p>
          </p:txBody>
        </p:sp>
      </p:grpSp>
      <p:sp>
        <p:nvSpPr>
          <p:cNvPr id="7" name="Textfeld 6"/>
          <p:cNvSpPr txBox="1"/>
          <p:nvPr/>
        </p:nvSpPr>
        <p:spPr>
          <a:xfrm>
            <a:off x="5256662" y="3222059"/>
            <a:ext cx="1678675" cy="584775"/>
          </a:xfrm>
          <a:prstGeom prst="rect">
            <a:avLst/>
          </a:prstGeom>
          <a:noFill/>
          <a:ln>
            <a:noFill/>
          </a:ln>
        </p:spPr>
        <p:txBody>
          <a:bodyPr wrap="square" rtlCol="0">
            <a:spAutoFit/>
          </a:bodyPr>
          <a:lstStyle/>
          <a:p>
            <a:pPr algn="ctr"/>
            <a:r>
              <a:rPr lang="en-GB" sz="3200" dirty="0">
                <a:latin typeface="Georgia" panose="02040502050405020303" pitchFamily="18" charset="0"/>
              </a:rPr>
              <a:t>Consent</a:t>
            </a:r>
            <a:endParaRPr lang="de-DE" dirty="0">
              <a:latin typeface="Georgia" panose="02040502050405020303" pitchFamily="18" charset="0"/>
            </a:endParaRPr>
          </a:p>
        </p:txBody>
      </p:sp>
      <p:sp>
        <p:nvSpPr>
          <p:cNvPr id="11" name="Foliennummernplatzhalter 10"/>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Tree>
    <p:extLst>
      <p:ext uri="{BB962C8B-B14F-4D97-AF65-F5344CB8AC3E}">
        <p14:creationId xmlns:p14="http://schemas.microsoft.com/office/powerpoint/2010/main" xmlns="" val="116124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fontScale="90000"/>
          </a:bodyPr>
          <a:lstStyle/>
          <a:p>
            <a:r>
              <a:rPr lang="en-GB" sz="2800" dirty="0"/>
              <a:t>Consent and </a:t>
            </a:r>
            <a:r>
              <a:rPr lang="en-GB" sz="2800" dirty="0" smtClean="0"/>
              <a:t>co-operation </a:t>
            </a:r>
            <a:r>
              <a:rPr lang="en-GB" sz="2800" dirty="0"/>
              <a:t>of </a:t>
            </a:r>
            <a:r>
              <a:rPr lang="en-GB" sz="2800" dirty="0" smtClean="0"/>
              <a:t>offenders </a:t>
            </a:r>
            <a:r>
              <a:rPr lang="en-GB" sz="2800" dirty="0"/>
              <a:t>under supervision</a:t>
            </a:r>
          </a:p>
        </p:txBody>
      </p:sp>
      <p:sp>
        <p:nvSpPr>
          <p:cNvPr id="3" name="Content Placeholder 2"/>
          <p:cNvSpPr>
            <a:spLocks noGrp="1"/>
          </p:cNvSpPr>
          <p:nvPr>
            <p:ph idx="1"/>
          </p:nvPr>
        </p:nvSpPr>
        <p:spPr>
          <a:xfrm>
            <a:off x="1981200" y="1268761"/>
            <a:ext cx="8229600" cy="4608513"/>
          </a:xfrm>
        </p:spPr>
        <p:txBody>
          <a:bodyPr>
            <a:normAutofit/>
          </a:bodyPr>
          <a:lstStyle/>
          <a:p>
            <a:pPr marL="0" indent="0">
              <a:buNone/>
            </a:pPr>
            <a:r>
              <a:rPr lang="en-GB" dirty="0" smtClean="0"/>
              <a:t>Consent of:</a:t>
            </a:r>
            <a:endParaRPr lang="en-GB" dirty="0"/>
          </a:p>
          <a:p>
            <a:pPr>
              <a:buFont typeface="Wingdings" panose="05000000000000000000" pitchFamily="2" charset="2"/>
              <a:buChar char="Ø"/>
            </a:pPr>
            <a:r>
              <a:rPr lang="en-GB" dirty="0" smtClean="0"/>
              <a:t>Offender</a:t>
            </a:r>
          </a:p>
          <a:p>
            <a:pPr>
              <a:buFont typeface="Wingdings" panose="05000000000000000000" pitchFamily="2" charset="2"/>
              <a:buChar char="Ø"/>
            </a:pPr>
            <a:r>
              <a:rPr lang="en-GB" dirty="0" smtClean="0"/>
              <a:t>Third Parties:</a:t>
            </a:r>
          </a:p>
          <a:p>
            <a:r>
              <a:rPr lang="en-GB" dirty="0" smtClean="0"/>
              <a:t>Partner/Family/housemates</a:t>
            </a:r>
          </a:p>
          <a:p>
            <a:r>
              <a:rPr lang="en-GB" dirty="0" smtClean="0"/>
              <a:t>Victims?</a:t>
            </a:r>
          </a:p>
          <a:p>
            <a:pPr marL="0" indent="0">
              <a:buNone/>
            </a:pPr>
            <a:endParaRPr lang="en-GB" dirty="0" smtClean="0"/>
          </a:p>
          <a:p>
            <a:pPr marL="0" indent="0">
              <a:buNone/>
            </a:pPr>
            <a:endParaRPr lang="en-GB" dirty="0" smtClean="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sp>
        <p:nvSpPr>
          <p:cNvPr id="6" name="Foliennummernplatzhalter 5"/>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Tree>
    <p:extLst>
      <p:ext uri="{BB962C8B-B14F-4D97-AF65-F5344CB8AC3E}">
        <p14:creationId xmlns:p14="http://schemas.microsoft.com/office/powerpoint/2010/main" xmlns="" val="1582001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fontScale="90000"/>
          </a:bodyPr>
          <a:lstStyle/>
          <a:p>
            <a:r>
              <a:rPr lang="en-GB" sz="2800" dirty="0"/>
              <a:t>Consent and </a:t>
            </a:r>
            <a:r>
              <a:rPr lang="en-GB" sz="2800" dirty="0" smtClean="0"/>
              <a:t>co-operation </a:t>
            </a:r>
            <a:r>
              <a:rPr lang="en-GB" sz="2800" dirty="0"/>
              <a:t>of </a:t>
            </a:r>
            <a:r>
              <a:rPr lang="en-GB" sz="2800" dirty="0" smtClean="0"/>
              <a:t>offenders </a:t>
            </a:r>
            <a:r>
              <a:rPr lang="en-GB" sz="2800" dirty="0"/>
              <a:t>under supervision</a:t>
            </a:r>
          </a:p>
        </p:txBody>
      </p:sp>
      <p:sp>
        <p:nvSpPr>
          <p:cNvPr id="3" name="Content Placeholder 2"/>
          <p:cNvSpPr>
            <a:spLocks noGrp="1"/>
          </p:cNvSpPr>
          <p:nvPr>
            <p:ph idx="1"/>
          </p:nvPr>
        </p:nvSpPr>
        <p:spPr>
          <a:xfrm>
            <a:off x="1981200" y="1268761"/>
            <a:ext cx="8229600" cy="4608513"/>
          </a:xfrm>
        </p:spPr>
        <p:txBody>
          <a:bodyPr>
            <a:normAutofit/>
          </a:bodyPr>
          <a:lstStyle/>
          <a:p>
            <a:pPr marL="0" indent="0">
              <a:buNone/>
            </a:pPr>
            <a:r>
              <a:rPr lang="en-GB" dirty="0" smtClean="0"/>
              <a:t>Consent given:</a:t>
            </a:r>
            <a:endParaRPr lang="en-GB" dirty="0"/>
          </a:p>
          <a:p>
            <a:pPr>
              <a:buFont typeface="Wingdings" panose="05000000000000000000" pitchFamily="2" charset="2"/>
              <a:buChar char="Ø"/>
            </a:pPr>
            <a:r>
              <a:rPr lang="en-GB" dirty="0" smtClean="0"/>
              <a:t>explicitly</a:t>
            </a:r>
          </a:p>
          <a:p>
            <a:pPr>
              <a:buFont typeface="Wingdings" panose="05000000000000000000" pitchFamily="2" charset="2"/>
              <a:buChar char="Ø"/>
            </a:pPr>
            <a:r>
              <a:rPr lang="en-GB" dirty="0"/>
              <a:t>i</a:t>
            </a:r>
            <a:r>
              <a:rPr lang="en-GB" dirty="0" smtClean="0"/>
              <a:t>mplicitly</a:t>
            </a:r>
          </a:p>
          <a:p>
            <a:pPr>
              <a:buFont typeface="Wingdings" panose="05000000000000000000" pitchFamily="2" charset="2"/>
              <a:buChar char="Ø"/>
            </a:pPr>
            <a:r>
              <a:rPr lang="en-GB" dirty="0"/>
              <a:t>i</a:t>
            </a:r>
            <a:r>
              <a:rPr lang="en-GB" dirty="0" smtClean="0"/>
              <a:t>nformed</a:t>
            </a:r>
          </a:p>
          <a:p>
            <a:pPr marL="0" indent="0">
              <a:buNone/>
            </a:pPr>
            <a:endParaRPr lang="en-GB" dirty="0" smtClean="0"/>
          </a:p>
          <a:p>
            <a:pPr marL="0" indent="0">
              <a:buNone/>
            </a:pPr>
            <a:endParaRPr lang="en-GB" dirty="0" smtClean="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sp>
        <p:nvSpPr>
          <p:cNvPr id="6" name="Foliennummernplatzhalter 5"/>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Tree>
    <p:extLst>
      <p:ext uri="{BB962C8B-B14F-4D97-AF65-F5344CB8AC3E}">
        <p14:creationId xmlns:p14="http://schemas.microsoft.com/office/powerpoint/2010/main" xmlns="" val="13366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fontScale="90000"/>
          </a:bodyPr>
          <a:lstStyle/>
          <a:p>
            <a:r>
              <a:rPr lang="en-GB" sz="2800" dirty="0"/>
              <a:t>Consent and </a:t>
            </a:r>
            <a:r>
              <a:rPr lang="en-GB" sz="2800" dirty="0" smtClean="0"/>
              <a:t>co-operation </a:t>
            </a:r>
            <a:r>
              <a:rPr lang="en-GB" sz="2800" dirty="0"/>
              <a:t>of </a:t>
            </a:r>
            <a:r>
              <a:rPr lang="en-GB" sz="2800" dirty="0" smtClean="0"/>
              <a:t>offenders </a:t>
            </a:r>
            <a:r>
              <a:rPr lang="en-GB" sz="2800" dirty="0"/>
              <a:t>under supervision</a:t>
            </a:r>
          </a:p>
        </p:txBody>
      </p:sp>
      <p:sp>
        <p:nvSpPr>
          <p:cNvPr id="3" name="Content Placeholder 2"/>
          <p:cNvSpPr>
            <a:spLocks noGrp="1"/>
          </p:cNvSpPr>
          <p:nvPr>
            <p:ph idx="1"/>
          </p:nvPr>
        </p:nvSpPr>
        <p:spPr>
          <a:xfrm>
            <a:off x="1981200" y="1268761"/>
            <a:ext cx="8229600" cy="4608513"/>
          </a:xfrm>
        </p:spPr>
        <p:txBody>
          <a:bodyPr>
            <a:normAutofit fontScale="92500" lnSpcReduction="20000"/>
          </a:bodyPr>
          <a:lstStyle/>
          <a:p>
            <a:pPr marL="0" indent="0">
              <a:buNone/>
            </a:pPr>
            <a:r>
              <a:rPr lang="en-GB" dirty="0" smtClean="0"/>
              <a:t>Consent can</a:t>
            </a:r>
          </a:p>
          <a:p>
            <a:pPr>
              <a:buFont typeface="Wingdings" panose="05000000000000000000" pitchFamily="2" charset="2"/>
              <a:buChar char="Ø"/>
            </a:pPr>
            <a:r>
              <a:rPr lang="en-GB" dirty="0" smtClean="0"/>
              <a:t>Determine a sanction/sentence (or pre-trial measure)</a:t>
            </a:r>
          </a:p>
          <a:p>
            <a:r>
              <a:rPr lang="en-GB" dirty="0" smtClean="0"/>
              <a:t>Community service</a:t>
            </a:r>
          </a:p>
          <a:p>
            <a:r>
              <a:rPr lang="en-GB" dirty="0" smtClean="0"/>
              <a:t>Therapy</a:t>
            </a:r>
          </a:p>
          <a:p>
            <a:r>
              <a:rPr lang="en-GB" dirty="0"/>
              <a:t>Electronic monitoring</a:t>
            </a:r>
          </a:p>
          <a:p>
            <a:r>
              <a:rPr lang="en-GB" dirty="0" smtClean="0"/>
              <a:t>Chemical/surgical castration?</a:t>
            </a:r>
          </a:p>
          <a:p>
            <a:pPr>
              <a:buFont typeface="Wingdings" panose="05000000000000000000" pitchFamily="2" charset="2"/>
              <a:buChar char="Ø"/>
            </a:pPr>
            <a:r>
              <a:rPr lang="en-GB" dirty="0" smtClean="0"/>
              <a:t>Shape/modify (the implementation of) a sanction</a:t>
            </a:r>
          </a:p>
          <a:p>
            <a:r>
              <a:rPr lang="en-GB" dirty="0" smtClean="0"/>
              <a:t>Obligations, interventions, appointments…</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sp>
        <p:nvSpPr>
          <p:cNvPr id="4" name="Foliennummernplatzhalter 3"/>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Tree>
    <p:extLst>
      <p:ext uri="{BB962C8B-B14F-4D97-AF65-F5344CB8AC3E}">
        <p14:creationId xmlns:p14="http://schemas.microsoft.com/office/powerpoint/2010/main" xmlns="" val="147748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fontScale="90000"/>
          </a:bodyPr>
          <a:lstStyle/>
          <a:p>
            <a:r>
              <a:rPr lang="en-GB" sz="2800" dirty="0"/>
              <a:t>Consent and </a:t>
            </a:r>
            <a:r>
              <a:rPr lang="en-GB" sz="2800" dirty="0" smtClean="0"/>
              <a:t>co-operation </a:t>
            </a:r>
            <a:r>
              <a:rPr lang="en-GB" sz="2800" dirty="0"/>
              <a:t>of </a:t>
            </a:r>
            <a:r>
              <a:rPr lang="en-GB" sz="2800" dirty="0" smtClean="0"/>
              <a:t>offenders </a:t>
            </a:r>
            <a:r>
              <a:rPr lang="en-GB" sz="2800" dirty="0"/>
              <a:t>under supervision</a:t>
            </a:r>
          </a:p>
        </p:txBody>
      </p:sp>
      <p:sp>
        <p:nvSpPr>
          <p:cNvPr id="3" name="Content Placeholder 2"/>
          <p:cNvSpPr>
            <a:spLocks noGrp="1"/>
          </p:cNvSpPr>
          <p:nvPr>
            <p:ph idx="1"/>
          </p:nvPr>
        </p:nvSpPr>
        <p:spPr>
          <a:xfrm>
            <a:off x="1981200" y="1268761"/>
            <a:ext cx="8229600" cy="4608513"/>
          </a:xfrm>
        </p:spPr>
        <p:txBody>
          <a:bodyPr>
            <a:normAutofit fontScale="92500" lnSpcReduction="20000"/>
          </a:bodyPr>
          <a:lstStyle/>
          <a:p>
            <a:pPr marL="0" indent="0">
              <a:buNone/>
            </a:pPr>
            <a:r>
              <a:rPr lang="en-GB" dirty="0" smtClean="0"/>
              <a:t>Reasons for consent:</a:t>
            </a:r>
          </a:p>
          <a:p>
            <a:pPr>
              <a:buFont typeface="Wingdings" panose="05000000000000000000" pitchFamily="2" charset="2"/>
              <a:buChar char="Ø"/>
            </a:pPr>
            <a:r>
              <a:rPr lang="en-GB" dirty="0" smtClean="0"/>
              <a:t>Legal/ethical requirements</a:t>
            </a:r>
          </a:p>
          <a:p>
            <a:r>
              <a:rPr lang="en-GB" dirty="0" smtClean="0"/>
              <a:t>Pre-trial: presumption of innocence</a:t>
            </a:r>
          </a:p>
          <a:p>
            <a:r>
              <a:rPr lang="en-GB" dirty="0" smtClean="0"/>
              <a:t>Prohibition of forced labour?</a:t>
            </a:r>
          </a:p>
          <a:p>
            <a:r>
              <a:rPr lang="en-GB" dirty="0" smtClean="0"/>
              <a:t>Coercive medical treatment/therapy?</a:t>
            </a:r>
          </a:p>
          <a:p>
            <a:r>
              <a:rPr lang="en-GB" dirty="0" smtClean="0"/>
              <a:t>Conditional release – right to “full service”?</a:t>
            </a:r>
          </a:p>
          <a:p>
            <a:pPr>
              <a:buFont typeface="Wingdings" panose="05000000000000000000" pitchFamily="2" charset="2"/>
              <a:buChar char="Ø"/>
            </a:pPr>
            <a:r>
              <a:rPr lang="en-GB" dirty="0" smtClean="0"/>
              <a:t>Utilitarian/Practical </a:t>
            </a:r>
          </a:p>
          <a:p>
            <a:r>
              <a:rPr lang="en-GB" dirty="0" smtClean="0"/>
              <a:t>Idea of “contract”, commitment</a:t>
            </a:r>
          </a:p>
          <a:p>
            <a:r>
              <a:rPr lang="en-GB" dirty="0" smtClean="0"/>
              <a:t>Prospects of success of a sanction/intervention</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sp>
        <p:nvSpPr>
          <p:cNvPr id="4" name="Foliennummernplatzhalter 3"/>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Tree>
    <p:extLst>
      <p:ext uri="{BB962C8B-B14F-4D97-AF65-F5344CB8AC3E}">
        <p14:creationId xmlns:p14="http://schemas.microsoft.com/office/powerpoint/2010/main" xmlns="" val="92383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fontScale="90000"/>
          </a:bodyPr>
          <a:lstStyle/>
          <a:p>
            <a:r>
              <a:rPr lang="en-GB" sz="2800" dirty="0"/>
              <a:t>Consent and </a:t>
            </a:r>
            <a:r>
              <a:rPr lang="en-GB" sz="2800" dirty="0" smtClean="0"/>
              <a:t>co-operation </a:t>
            </a:r>
            <a:r>
              <a:rPr lang="en-GB" sz="2800" dirty="0"/>
              <a:t>of </a:t>
            </a:r>
            <a:r>
              <a:rPr lang="en-GB" sz="2800" dirty="0" smtClean="0"/>
              <a:t>offenders </a:t>
            </a:r>
            <a:r>
              <a:rPr lang="en-GB" sz="2800" dirty="0"/>
              <a:t>under supervision</a:t>
            </a:r>
          </a:p>
        </p:txBody>
      </p:sp>
      <p:sp>
        <p:nvSpPr>
          <p:cNvPr id="3" name="Content Placeholder 2"/>
          <p:cNvSpPr>
            <a:spLocks noGrp="1"/>
          </p:cNvSpPr>
          <p:nvPr>
            <p:ph idx="1"/>
          </p:nvPr>
        </p:nvSpPr>
        <p:spPr>
          <a:xfrm>
            <a:off x="1981200" y="1268761"/>
            <a:ext cx="8229600" cy="4608513"/>
          </a:xfrm>
        </p:spPr>
        <p:txBody>
          <a:bodyPr>
            <a:normAutofit/>
          </a:bodyPr>
          <a:lstStyle/>
          <a:p>
            <a:pPr>
              <a:buFont typeface="Wingdings" panose="05000000000000000000" pitchFamily="2" charset="2"/>
              <a:buChar char="Ø"/>
            </a:pPr>
            <a:r>
              <a:rPr lang="en-GB" dirty="0" smtClean="0"/>
              <a:t>European Standards (Council of Europe)</a:t>
            </a:r>
          </a:p>
          <a:p>
            <a:pPr marL="0" indent="0">
              <a:buNone/>
            </a:pPr>
            <a:r>
              <a:rPr lang="en-GB" dirty="0" smtClean="0"/>
              <a:t>“Since the implementation of a community sanction or measure shall be designed to secure the co-operation of the offender and to enable him to see the sanction as a just and reasonable reaction to the offence committed, the offender should participate, as far as possible, in decision-making on matters of implementation.” </a:t>
            </a:r>
            <a:r>
              <a:rPr lang="en-GB" sz="2400" dirty="0" smtClean="0"/>
              <a:t>(ER CSM No. 34)</a:t>
            </a:r>
          </a:p>
          <a:p>
            <a:pPr marL="0" indent="0">
              <a:buNone/>
            </a:pPr>
            <a:endParaRPr lang="en-GB" dirty="0"/>
          </a:p>
          <a:p>
            <a:pPr marL="0" indent="0">
              <a:buNone/>
            </a:pPr>
            <a:endParaRPr lang="en-GB" dirty="0" smtClean="0"/>
          </a:p>
          <a:p>
            <a:pPr marL="0" indent="0">
              <a:buNone/>
            </a:pPr>
            <a:endParaRPr lang="en-GB" dirty="0" smtClean="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sp>
        <p:nvSpPr>
          <p:cNvPr id="4" name="Foliennummernplatzhalter 3"/>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
        <p:nvSpPr>
          <p:cNvPr id="8"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24506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normAutofit fontScale="90000"/>
          </a:bodyPr>
          <a:lstStyle/>
          <a:p>
            <a:r>
              <a:rPr lang="en-GB" sz="2800" dirty="0"/>
              <a:t>Consent and </a:t>
            </a:r>
            <a:r>
              <a:rPr lang="en-GB" sz="2800" dirty="0" smtClean="0"/>
              <a:t>co-operation </a:t>
            </a:r>
            <a:r>
              <a:rPr lang="en-GB" sz="2800" dirty="0"/>
              <a:t>of </a:t>
            </a:r>
            <a:r>
              <a:rPr lang="en-GB" sz="2800" dirty="0" smtClean="0"/>
              <a:t>offenders </a:t>
            </a:r>
            <a:r>
              <a:rPr lang="en-GB" sz="2800" dirty="0"/>
              <a:t>under supervision</a:t>
            </a:r>
          </a:p>
        </p:txBody>
      </p:sp>
      <p:sp>
        <p:nvSpPr>
          <p:cNvPr id="3" name="Content Placeholder 2"/>
          <p:cNvSpPr>
            <a:spLocks noGrp="1"/>
          </p:cNvSpPr>
          <p:nvPr>
            <p:ph idx="1"/>
          </p:nvPr>
        </p:nvSpPr>
        <p:spPr>
          <a:xfrm>
            <a:off x="1981200" y="1268761"/>
            <a:ext cx="8229600" cy="4608513"/>
          </a:xfrm>
        </p:spPr>
        <p:txBody>
          <a:bodyPr>
            <a:normAutofit fontScale="92500"/>
          </a:bodyPr>
          <a:lstStyle/>
          <a:p>
            <a:pPr>
              <a:buFont typeface="Wingdings" panose="05000000000000000000" pitchFamily="2" charset="2"/>
              <a:buChar char="Ø"/>
            </a:pPr>
            <a:r>
              <a:rPr lang="en-GB" dirty="0" smtClean="0"/>
              <a:t>European Standards (Council of Europe)</a:t>
            </a:r>
          </a:p>
          <a:p>
            <a:r>
              <a:rPr lang="en-GB" dirty="0" smtClean="0"/>
              <a:t>Imposition of CSM only when “it is known whether the offender is prepared to cooperate and comply with them” </a:t>
            </a:r>
            <a:r>
              <a:rPr lang="en-GB" sz="2600" dirty="0" smtClean="0"/>
              <a:t>(ER CSM No. 31)</a:t>
            </a:r>
          </a:p>
          <a:p>
            <a:r>
              <a:rPr lang="en-GB" dirty="0" smtClean="0"/>
              <a:t>Need for informed consent on matters </a:t>
            </a:r>
            <a:r>
              <a:rPr lang="en-GB" dirty="0"/>
              <a:t>of </a:t>
            </a:r>
            <a:r>
              <a:rPr lang="en-GB" dirty="0" smtClean="0"/>
              <a:t>implementation </a:t>
            </a:r>
            <a:r>
              <a:rPr lang="en-GB" sz="2600" dirty="0" smtClean="0"/>
              <a:t>(</a:t>
            </a:r>
            <a:r>
              <a:rPr lang="en-GB" sz="2600" dirty="0"/>
              <a:t>European Probation Rules, No. 6</a:t>
            </a:r>
            <a:r>
              <a:rPr lang="en-GB" sz="2600" dirty="0" smtClean="0"/>
              <a:t>)</a:t>
            </a:r>
          </a:p>
          <a:p>
            <a:r>
              <a:rPr lang="en-GB" dirty="0" smtClean="0"/>
              <a:t>Offender contribution to assessments</a:t>
            </a:r>
          </a:p>
          <a:p>
            <a:r>
              <a:rPr lang="en-GB" dirty="0" smtClean="0"/>
              <a:t>Negotiation of , </a:t>
            </a:r>
            <a:r>
              <a:rPr lang="en-GB" dirty="0"/>
              <a:t>if possible, </a:t>
            </a:r>
            <a:r>
              <a:rPr lang="en-GB" dirty="0" smtClean="0"/>
              <a:t>agreement on “work plan” </a:t>
            </a:r>
            <a:r>
              <a:rPr lang="en-GB" sz="2600" dirty="0" smtClean="0"/>
              <a:t>(</a:t>
            </a:r>
            <a:r>
              <a:rPr lang="en-GB" sz="2600" dirty="0"/>
              <a:t>ER </a:t>
            </a:r>
            <a:r>
              <a:rPr lang="en-GB" sz="2600" dirty="0" err="1"/>
              <a:t>Prob</a:t>
            </a:r>
            <a:r>
              <a:rPr lang="en-GB" sz="2600" dirty="0"/>
              <a:t> No 67 and 73)</a:t>
            </a:r>
            <a:endParaRPr lang="en-GB" sz="2600" dirty="0" smtClean="0"/>
          </a:p>
          <a:p>
            <a:pPr marL="0" indent="0">
              <a:buNone/>
            </a:pPr>
            <a:endParaRPr lang="en-GB" dirty="0" smtClean="0"/>
          </a:p>
          <a:p>
            <a:pPr marL="0" indent="0">
              <a:buNone/>
            </a:pPr>
            <a:endParaRPr lang="en-GB" dirty="0" smtClean="0"/>
          </a:p>
        </p:txBody>
      </p:sp>
      <p:sp>
        <p:nvSpPr>
          <p:cNvPr id="5" name="Textfeld 4"/>
          <p:cNvSpPr txBox="1"/>
          <p:nvPr/>
        </p:nvSpPr>
        <p:spPr>
          <a:xfrm>
            <a:off x="3834606" y="3329781"/>
            <a:ext cx="498474" cy="369332"/>
          </a:xfrm>
          <a:prstGeom prst="rect">
            <a:avLst/>
          </a:prstGeom>
          <a:noFill/>
        </p:spPr>
        <p:txBody>
          <a:bodyPr wrap="square" rtlCol="0">
            <a:spAutoFit/>
          </a:bodyPr>
          <a:lstStyle/>
          <a:p>
            <a:endParaRPr lang="de-DE" dirty="0">
              <a:solidFill>
                <a:prstClr val="black"/>
              </a:solidFill>
            </a:endParaRPr>
          </a:p>
        </p:txBody>
      </p:sp>
      <p:sp>
        <p:nvSpPr>
          <p:cNvPr id="4" name="Foliennummernplatzhalter 3"/>
          <p:cNvSpPr>
            <a:spLocks noGrp="1"/>
          </p:cNvSpPr>
          <p:nvPr>
            <p:ph type="sldNum" sz="quarter" idx="12"/>
          </p:nvPr>
        </p:nvSpPr>
        <p:spPr/>
        <p:txBody>
          <a:bodyPr/>
          <a:lstStyle/>
          <a:p>
            <a:r>
              <a:rPr lang="en-GB" smtClean="0">
                <a:solidFill>
                  <a:prstClr val="black">
                    <a:tint val="75000"/>
                  </a:prstClr>
                </a:solidFill>
              </a:rPr>
              <a:t>Morgenstern, Bratislava 2013</a:t>
            </a:r>
            <a:endParaRPr lang="en-GB" dirty="0">
              <a:solidFill>
                <a:prstClr val="black">
                  <a:tint val="75000"/>
                </a:prstClr>
              </a:solidFill>
            </a:endParaRPr>
          </a:p>
        </p:txBody>
      </p:sp>
      <p:sp>
        <p:nvSpPr>
          <p:cNvPr id="8"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018103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1318</Words>
  <Application>Microsoft Office PowerPoint</Application>
  <PresentationFormat>Custom</PresentationFormat>
  <Paragraphs>122</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1_Office Theme</vt:lpstr>
      <vt:lpstr>WG 4: European Norms, Policy and Practice </vt:lpstr>
      <vt:lpstr>Consent and co-operation of offenders under supervision</vt:lpstr>
      <vt:lpstr>Consent and co-operation of offenders under supervision</vt:lpstr>
      <vt:lpstr>Consent and co-operation of offenders under supervision</vt:lpstr>
      <vt:lpstr>Consent and co-operation of offenders under supervision</vt:lpstr>
      <vt:lpstr>Consent and co-operation of offenders under supervision</vt:lpstr>
      <vt:lpstr>Consent and co-operation of offenders under supervision</vt:lpstr>
      <vt:lpstr>Consent and co-operation of offenders under supervision</vt:lpstr>
      <vt:lpstr>Consent and co-operation of offenders under supervision</vt:lpstr>
      <vt:lpstr>Consent and co-operation of offenders under supervision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WG 4: European Standards, Policy and Practice</dc:title>
  <dc:creator>pc-benutzer</dc:creator>
  <cp:lastModifiedBy>femn1q</cp:lastModifiedBy>
  <cp:revision>38</cp:revision>
  <cp:lastPrinted>2013-10-23T12:24:37Z</cp:lastPrinted>
  <dcterms:created xsi:type="dcterms:W3CDTF">2013-10-22T09:56:44Z</dcterms:created>
  <dcterms:modified xsi:type="dcterms:W3CDTF">2013-11-05T17:39:57Z</dcterms:modified>
</cp:coreProperties>
</file>