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</p:sldMasterIdLst>
  <p:notesMasterIdLst>
    <p:notesMasterId r:id="rId32"/>
  </p:notesMasterIdLst>
  <p:sldIdLst>
    <p:sldId id="256" r:id="rId3"/>
    <p:sldId id="451" r:id="rId4"/>
    <p:sldId id="439" r:id="rId5"/>
    <p:sldId id="441" r:id="rId6"/>
    <p:sldId id="403" r:id="rId7"/>
    <p:sldId id="405" r:id="rId8"/>
    <p:sldId id="444" r:id="rId9"/>
    <p:sldId id="484" r:id="rId10"/>
    <p:sldId id="482" r:id="rId11"/>
    <p:sldId id="481" r:id="rId12"/>
    <p:sldId id="483" r:id="rId13"/>
    <p:sldId id="461" r:id="rId14"/>
    <p:sldId id="406" r:id="rId15"/>
    <p:sldId id="423" r:id="rId16"/>
    <p:sldId id="485" r:id="rId17"/>
    <p:sldId id="450" r:id="rId18"/>
    <p:sldId id="486" r:id="rId19"/>
    <p:sldId id="494" r:id="rId20"/>
    <p:sldId id="495" r:id="rId21"/>
    <p:sldId id="469" r:id="rId22"/>
    <p:sldId id="454" r:id="rId23"/>
    <p:sldId id="470" r:id="rId24"/>
    <p:sldId id="491" r:id="rId25"/>
    <p:sldId id="473" r:id="rId26"/>
    <p:sldId id="488" r:id="rId27"/>
    <p:sldId id="489" r:id="rId28"/>
    <p:sldId id="492" r:id="rId29"/>
    <p:sldId id="479" r:id="rId30"/>
    <p:sldId id="487" r:id="rId3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9" autoAdjust="0"/>
    <p:restoredTop sz="75062" autoAdjust="0"/>
  </p:normalViewPr>
  <p:slideViewPr>
    <p:cSldViewPr>
      <p:cViewPr>
        <p:scale>
          <a:sx n="65" d="100"/>
          <a:sy n="65" d="100"/>
        </p:scale>
        <p:origin x="-2244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83FC56-EBC1-48FB-B6BE-7317F9DA70B5}" type="datetimeFigureOut">
              <a:rPr lang="en-GB"/>
              <a:pPr>
                <a:defRPr/>
              </a:pPr>
              <a:t>12/05/2014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2D8B2FD-7BC9-4328-8F2B-983784E57A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84919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396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3964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D517D-2D3B-4407-BE48-69C260F9CB6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2366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D8B2FD-7BC9-4328-8F2B-983784E57AF5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cloister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213"/>
            <a:ext cx="914400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>
              <a:solidFill>
                <a:srgbClr val="000000"/>
              </a:solidFill>
              <a:latin typeface="+mn-lt"/>
              <a:ea typeface="Arial" pitchFamily="-106" charset="0"/>
              <a:cs typeface="+mn-cs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6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54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5"/>
            <a:ext cx="5408734" cy="973137"/>
          </a:xfrm>
        </p:spPr>
        <p:txBody>
          <a:bodyPr/>
          <a:lstStyle>
            <a:lvl1pPr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97" y="1622425"/>
            <a:ext cx="8629650" cy="4821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E720DA-7FA5-42CF-807F-227A3BBB64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97" y="1622425"/>
            <a:ext cx="8629650" cy="4821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7AE720DA-7FA5-42CF-807F-227A3BBB644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PPTcloisters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3213"/>
            <a:ext cx="9144000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6"/>
          <p:cNvSpPr>
            <a:spLocks noChangeArrowheads="1"/>
          </p:cNvSpPr>
          <p:nvPr userDrawn="1"/>
        </p:nvSpPr>
        <p:spPr bwMode="auto">
          <a:xfrm>
            <a:off x="0" y="0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>
              <a:solidFill>
                <a:srgbClr val="000000"/>
              </a:solidFill>
              <a:latin typeface="+mn-lt"/>
              <a:ea typeface="Arial" pitchFamily="-106" charset="0"/>
              <a:cs typeface="+mn-cs"/>
            </a:endParaRPr>
          </a:p>
        </p:txBody>
      </p:sp>
      <p:pic>
        <p:nvPicPr>
          <p:cNvPr id="6" name="Picture 8" descr="UoG_keyline.eps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74650"/>
            <a:ext cx="18176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14704" y="1927254"/>
            <a:ext cx="5408734" cy="10572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4704" y="3033715"/>
            <a:ext cx="5408734" cy="973137"/>
          </a:xfrm>
        </p:spPr>
        <p:txBody>
          <a:bodyPr/>
          <a:lstStyle>
            <a:lvl1pPr>
              <a:buNone/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620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>
              <a:solidFill>
                <a:srgbClr val="000000"/>
              </a:solidFill>
              <a:latin typeface="+mn-lt"/>
              <a:ea typeface="Arial" pitchFamily="-106" charset="0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0575" y="6570663"/>
            <a:ext cx="7334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BE32BD-FB2D-4168-9F2C-EA57EC7E43A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29" name="Picture 5" descr="UoG_keyline.eps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4650"/>
            <a:ext cx="18176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800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588" indent="455613" algn="l" rtl="0" eaLnBrk="0" fontAlgn="base" hangingPunct="0">
        <a:spcBef>
          <a:spcPct val="3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177800" indent="-1746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46075" indent="-166688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523875" indent="-176213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1381125"/>
          </a:xfrm>
          <a:prstGeom prst="rect">
            <a:avLst/>
          </a:prstGeom>
          <a:solidFill>
            <a:srgbClr val="00213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400" dirty="0">
              <a:solidFill>
                <a:srgbClr val="000000"/>
              </a:solidFill>
              <a:latin typeface="+mn-lt"/>
              <a:ea typeface="Arial" pitchFamily="-106" charset="0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622425"/>
            <a:ext cx="8629650" cy="482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0575" y="6570663"/>
            <a:ext cx="7334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FFFE11-76EC-4515-980B-A2EC106349C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3077" name="Picture 5" descr="UoG_keyline.eps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74650"/>
            <a:ext cx="1817688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</p:sldLayoutIdLst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Arial" pitchFamily="-105" charset="0"/>
          <a:cs typeface="+mj-cs"/>
        </a:defRPr>
      </a:lvl1pPr>
      <a:lvl2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2pPr>
      <a:lvl3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3pPr>
      <a:lvl4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4pPr>
      <a:lvl5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Arial" pitchFamily="-105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sz="2800" b="1">
          <a:solidFill>
            <a:srgbClr val="00213B"/>
          </a:solidFill>
          <a:latin typeface="+mn-lt"/>
          <a:ea typeface="Arial" pitchFamily="-105" charset="0"/>
          <a:cs typeface="+mn-cs"/>
        </a:defRPr>
      </a:lvl1pPr>
      <a:lvl2pPr marL="1588" indent="455613" algn="l" rtl="0" eaLnBrk="0" fontAlgn="base" hangingPunct="0">
        <a:spcBef>
          <a:spcPct val="3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  <a:ea typeface="Arial" pitchFamily="-105" charset="0"/>
          <a:cs typeface="+mn-cs"/>
        </a:defRPr>
      </a:lvl2pPr>
      <a:lvl3pPr marL="177800" indent="-174625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Arial" pitchFamily="-105" charset="0"/>
          <a:cs typeface="+mn-cs"/>
        </a:defRPr>
      </a:lvl3pPr>
      <a:lvl4pPr marL="346075" indent="-166688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8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4pPr>
      <a:lvl5pPr marL="523875" indent="-176213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Arial" pitchFamily="-105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c.europa.eu/research/participants/portal/doc/call/h2020/common/1587755-03._msca_calls_wp2014-2015_en.pdf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ec.europa.eu/research/participants/portal/doc/call/h2020/common/1587804-13._sc6_wp2014-2015_en.pdf" TargetMode="External"/><Relationship Id="rId3" Type="http://schemas.openxmlformats.org/officeDocument/2006/relationships/hyperlink" Target="http://ec.europa.eu/research/participants/portal/doc/call/h2020/common/1587763-08._health_wp2014-2015_en.pdf" TargetMode="External"/><Relationship Id="rId7" Type="http://schemas.openxmlformats.org/officeDocument/2006/relationships/hyperlink" Target="http://ec.europa.eu/research/participants/portal/doc/call/h2020/common/1587803-12._climate_wp2014-2015_e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c.europa.eu/research/participants/portal/doc/call/h2020/common/1587802-11._smart_gr.___int._transport_wp2014-2015_en.pdf" TargetMode="External"/><Relationship Id="rId5" Type="http://schemas.openxmlformats.org/officeDocument/2006/relationships/hyperlink" Target="http://ec.europa.eu/research/participants/portal/doc/call/h2020/common/1587801-10._energy_wp_2014-2015_en.pdf" TargetMode="External"/><Relationship Id="rId4" Type="http://schemas.openxmlformats.org/officeDocument/2006/relationships/hyperlink" Target="http://ec.europa.eu/research/participants/portal/doc/call/h2020/common/1587800-09._food_sc2_wp_2014-2015_en.pdf" TargetMode="External"/><Relationship Id="rId9" Type="http://schemas.openxmlformats.org/officeDocument/2006/relationships/hyperlink" Target="http://ec.europa.eu/research/participants/portal/doc/call/h2020/common/1587805-14._secure_societies_wp2014-2015_en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research/participants/portal4/desktop/en/experts/index.html" TargetMode="External"/><Relationship Id="rId2" Type="http://schemas.openxmlformats.org/officeDocument/2006/relationships/hyperlink" Target="http://ec.europa.eu/research/participants/portal4/desktop/en/opportunities/h2020/index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a.Brincat@glasgow.ac.u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c.europa.eu/research/participants/portal/doc/call/h2020/common/1587755-03._msca_calls_wp2014-2015_en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337" y="3212976"/>
            <a:ext cx="8729663" cy="1057275"/>
          </a:xfrm>
        </p:spPr>
        <p:txBody>
          <a:bodyPr/>
          <a:lstStyle/>
          <a:p>
            <a:pPr algn="ctr">
              <a:defRPr/>
            </a:pP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 2020:</a:t>
            </a:r>
            <a:b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Funding Opportunities for Criminology Research?</a:t>
            </a:r>
            <a:b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5157192"/>
            <a:ext cx="8567737" cy="973138"/>
          </a:xfrm>
        </p:spPr>
        <p:txBody>
          <a:bodyPr/>
          <a:lstStyle/>
          <a:p>
            <a:pPr>
              <a:defRPr/>
            </a:pPr>
            <a:r>
              <a:rPr lang="en-GB" sz="2800" b="1" dirty="0" smtClean="0"/>
              <a:t>Adriana Brincat Scicluna</a:t>
            </a:r>
          </a:p>
          <a:p>
            <a:pPr>
              <a:defRPr/>
            </a:pPr>
            <a:r>
              <a:rPr lang="en-GB" sz="2800" b="1" dirty="0" smtClean="0"/>
              <a:t>EU Team, Research Support Office</a:t>
            </a:r>
          </a:p>
          <a:p>
            <a:pPr>
              <a:defRPr/>
            </a:pP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…ETNs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ETN Funding covers:</a:t>
            </a:r>
          </a:p>
          <a:p>
            <a:endParaRPr lang="en-GB" dirty="0"/>
          </a:p>
          <a:p>
            <a:r>
              <a:rPr lang="en-GB" b="0" dirty="0" smtClean="0">
                <a:solidFill>
                  <a:schemeClr val="tx1"/>
                </a:solidFill>
              </a:rPr>
              <a:t>Living </a:t>
            </a:r>
            <a:r>
              <a:rPr lang="en-GB" b="0" dirty="0">
                <a:solidFill>
                  <a:schemeClr val="tx1"/>
                </a:solidFill>
              </a:rPr>
              <a:t>+ mobility </a:t>
            </a:r>
            <a:r>
              <a:rPr lang="en-GB" b="0" dirty="0" smtClean="0">
                <a:solidFill>
                  <a:schemeClr val="tx1"/>
                </a:solidFill>
              </a:rPr>
              <a:t>allowance </a:t>
            </a:r>
            <a:r>
              <a:rPr lang="en-GB" b="0" dirty="0">
                <a:solidFill>
                  <a:schemeClr val="tx1"/>
                </a:solidFill>
              </a:rPr>
              <a:t>of </a:t>
            </a:r>
            <a:r>
              <a:rPr lang="en-GB" b="0" dirty="0" smtClean="0">
                <a:solidFill>
                  <a:schemeClr val="tx1"/>
                </a:solidFill>
              </a:rPr>
              <a:t>ESRs (UK figure: 52,095 EUR/year)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1,800 EUR/ESR/month </a:t>
            </a:r>
            <a:r>
              <a:rPr lang="en-GB" b="0" dirty="0">
                <a:solidFill>
                  <a:schemeClr val="tx1"/>
                </a:solidFill>
              </a:rPr>
              <a:t>for </a:t>
            </a:r>
            <a:r>
              <a:rPr lang="en-GB" b="0" dirty="0" smtClean="0">
                <a:solidFill>
                  <a:schemeClr val="tx1"/>
                </a:solidFill>
              </a:rPr>
              <a:t>Training </a:t>
            </a:r>
            <a:r>
              <a:rPr lang="en-GB" b="0" dirty="0">
                <a:solidFill>
                  <a:schemeClr val="tx1"/>
                </a:solidFill>
              </a:rPr>
              <a:t>and </a:t>
            </a:r>
            <a:r>
              <a:rPr lang="en-GB" b="0" dirty="0" smtClean="0">
                <a:solidFill>
                  <a:schemeClr val="tx1"/>
                </a:solidFill>
              </a:rPr>
              <a:t>Networking </a:t>
            </a:r>
            <a:r>
              <a:rPr lang="en-GB" b="0" dirty="0">
                <a:solidFill>
                  <a:schemeClr val="tx1"/>
                </a:solidFill>
              </a:rPr>
              <a:t>to </a:t>
            </a:r>
            <a:r>
              <a:rPr lang="en-GB" b="0" dirty="0" smtClean="0">
                <a:solidFill>
                  <a:schemeClr val="tx1"/>
                </a:solidFill>
              </a:rPr>
              <a:t>hosting organisation (21,600 EUR/ESR/year)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1,200 EUR/ESR/month towards </a:t>
            </a:r>
            <a:r>
              <a:rPr lang="en-GB" b="0" dirty="0">
                <a:solidFill>
                  <a:schemeClr val="tx1"/>
                </a:solidFill>
              </a:rPr>
              <a:t>Management and Overheads to </a:t>
            </a:r>
            <a:r>
              <a:rPr lang="en-GB" b="0" dirty="0" smtClean="0">
                <a:solidFill>
                  <a:schemeClr val="tx1"/>
                </a:solidFill>
              </a:rPr>
              <a:t>hosting organisation (43,200 EUR/ESR/year)</a:t>
            </a:r>
            <a:endParaRPr lang="en-GB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73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European Joint Doctorates</a:t>
            </a:r>
            <a:br>
              <a:rPr lang="en-GB" dirty="0" smtClean="0"/>
            </a:br>
            <a:r>
              <a:rPr lang="en-GB" dirty="0" smtClean="0"/>
              <a:t>(EJDs)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 smtClean="0"/>
          </a:p>
          <a:p>
            <a:endParaRPr lang="en-GB" b="0" dirty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European </a:t>
            </a:r>
            <a:r>
              <a:rPr lang="en-GB" dirty="0">
                <a:solidFill>
                  <a:schemeClr val="tx1"/>
                </a:solidFill>
              </a:rPr>
              <a:t>Joint </a:t>
            </a:r>
            <a:r>
              <a:rPr lang="en-GB" dirty="0" smtClean="0">
                <a:solidFill>
                  <a:schemeClr val="tx1"/>
                </a:solidFill>
              </a:rPr>
              <a:t>Doctorates (EJDs)</a:t>
            </a:r>
            <a:r>
              <a:rPr lang="en-GB" b="0" dirty="0" smtClean="0">
                <a:solidFill>
                  <a:schemeClr val="tx1"/>
                </a:solidFill>
              </a:rPr>
              <a:t>: </a:t>
            </a:r>
            <a:r>
              <a:rPr lang="en-GB" b="0" dirty="0">
                <a:solidFill>
                  <a:schemeClr val="tx1"/>
                </a:solidFill>
              </a:rPr>
              <a:t>same </a:t>
            </a:r>
            <a:r>
              <a:rPr lang="en-GB" b="0" dirty="0" smtClean="0">
                <a:solidFill>
                  <a:schemeClr val="tx1"/>
                </a:solidFill>
              </a:rPr>
              <a:t>set-up and similar conditions to ETNs with the additional requirement of a minimum of three participants that can award degrees and the </a:t>
            </a:r>
            <a:r>
              <a:rPr lang="en-GB" b="0" dirty="0">
                <a:solidFill>
                  <a:schemeClr val="tx1"/>
                </a:solidFill>
              </a:rPr>
              <a:t>delivery of joint, double or multiple doctoral </a:t>
            </a:r>
            <a:r>
              <a:rPr lang="en-GB" b="0" dirty="0" smtClean="0">
                <a:solidFill>
                  <a:schemeClr val="tx1"/>
                </a:solidFill>
              </a:rPr>
              <a:t>degree to ESRs.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971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European Industrial Doctorates</a:t>
            </a:r>
            <a:br>
              <a:rPr lang="en-GB" dirty="0" smtClean="0"/>
            </a:br>
            <a:r>
              <a:rPr lang="en-GB" dirty="0" smtClean="0"/>
              <a:t>(EIDs)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European Industrial Doctorates (EIDs):</a:t>
            </a:r>
          </a:p>
          <a:p>
            <a:pPr lvl="1"/>
            <a:endParaRPr lang="en-GB" b="1" dirty="0" smtClean="0"/>
          </a:p>
          <a:p>
            <a:pPr lvl="1"/>
            <a:r>
              <a:rPr lang="en-GB" b="1" dirty="0" smtClean="0"/>
              <a:t>1 non-academic organisation (primarily enterprise) + </a:t>
            </a:r>
          </a:p>
          <a:p>
            <a:pPr lvl="1">
              <a:buNone/>
            </a:pPr>
            <a:r>
              <a:rPr lang="en-GB" b="1" dirty="0" smtClean="0"/>
              <a:t>1 academic organisation</a:t>
            </a:r>
            <a:r>
              <a:rPr lang="en-GB" dirty="0" smtClean="0"/>
              <a:t> in different Member States/AC at minimum</a:t>
            </a:r>
          </a:p>
          <a:p>
            <a:pPr lvl="1"/>
            <a:r>
              <a:rPr lang="en-GB" dirty="0" smtClean="0"/>
              <a:t>Up to 5 PhD students spending a minimum of 50% of their time based at the non-academic organisation (focus on skills meeting public or private sector needs)</a:t>
            </a:r>
          </a:p>
          <a:p>
            <a:pPr lvl="1"/>
            <a:r>
              <a:rPr lang="en-GB" dirty="0" smtClean="0"/>
              <a:t>Same funding as for ETN above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Fellowships (IFs)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Opportunities for Experienced Researchers (ERs):</a:t>
            </a:r>
            <a:endParaRPr lang="en-GB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</a:rPr>
              <a:t>&lt;&lt; </a:t>
            </a:r>
            <a:r>
              <a:rPr lang="en-GB" sz="2400" b="0" dirty="0" smtClean="0">
                <a:solidFill>
                  <a:schemeClr val="tx1"/>
                </a:solidFill>
              </a:rPr>
              <a:t>Experienced Researcher definition</a:t>
            </a:r>
            <a:r>
              <a:rPr lang="en-GB" sz="2400" b="0" dirty="0">
                <a:solidFill>
                  <a:schemeClr val="tx1"/>
                </a:solidFill>
              </a:rPr>
              <a:t>: </a:t>
            </a:r>
            <a:r>
              <a:rPr lang="en-GB" sz="2400" b="0" i="1" dirty="0" smtClean="0">
                <a:solidFill>
                  <a:schemeClr val="tx1"/>
                </a:solidFill>
              </a:rPr>
              <a:t>ERs shall</a:t>
            </a:r>
            <a:r>
              <a:rPr lang="en-GB" sz="2400" b="0" i="1" dirty="0">
                <a:solidFill>
                  <a:schemeClr val="tx1"/>
                </a:solidFill>
              </a:rPr>
              <a:t>, at the time of the relevant deadline for submission </a:t>
            </a:r>
            <a:r>
              <a:rPr lang="en-GB" sz="2400" b="0" i="1" dirty="0" smtClean="0">
                <a:solidFill>
                  <a:schemeClr val="tx1"/>
                </a:solidFill>
              </a:rPr>
              <a:t>of proposals by </a:t>
            </a:r>
            <a:r>
              <a:rPr lang="en-GB" sz="2400" b="0" i="1" dirty="0">
                <a:solidFill>
                  <a:schemeClr val="tx1"/>
                </a:solidFill>
              </a:rPr>
              <a:t>the host organisation, be </a:t>
            </a:r>
            <a:r>
              <a:rPr lang="en-GB" sz="2400" b="0" i="1" dirty="0" smtClean="0">
                <a:solidFill>
                  <a:schemeClr val="tx1"/>
                </a:solidFill>
              </a:rPr>
              <a:t>in possession </a:t>
            </a:r>
            <a:r>
              <a:rPr lang="en-GB" sz="2400" b="0" i="1" dirty="0">
                <a:solidFill>
                  <a:schemeClr val="tx1"/>
                </a:solidFill>
              </a:rPr>
              <a:t>of a doctoral degree or have at least four years of </a:t>
            </a:r>
            <a:r>
              <a:rPr lang="en-GB" sz="2400" b="0" i="1" dirty="0" smtClean="0">
                <a:solidFill>
                  <a:schemeClr val="tx1"/>
                </a:solidFill>
              </a:rPr>
              <a:t>full-time </a:t>
            </a:r>
            <a:r>
              <a:rPr lang="en-GB" sz="2400" b="0" i="1" dirty="0">
                <a:solidFill>
                  <a:schemeClr val="tx1"/>
                </a:solidFill>
              </a:rPr>
              <a:t>equivalent </a:t>
            </a:r>
            <a:r>
              <a:rPr lang="en-GB" sz="2400" b="0" i="1" dirty="0" smtClean="0">
                <a:solidFill>
                  <a:schemeClr val="tx1"/>
                </a:solidFill>
              </a:rPr>
              <a:t>research experience. </a:t>
            </a:r>
            <a:r>
              <a:rPr lang="en-GB" sz="2400" dirty="0" smtClean="0">
                <a:solidFill>
                  <a:schemeClr val="tx1"/>
                </a:solidFill>
              </a:rPr>
              <a:t>&gt;&gt;</a:t>
            </a:r>
          </a:p>
          <a:p>
            <a:pPr lvl="1"/>
            <a:r>
              <a:rPr lang="en-GB" sz="2400" dirty="0" smtClean="0"/>
              <a:t>Grow your team through </a:t>
            </a:r>
            <a:r>
              <a:rPr lang="en-GB" sz="2400" b="1" dirty="0" smtClean="0"/>
              <a:t>European Fellowships </a:t>
            </a:r>
            <a:r>
              <a:rPr lang="en-GB" sz="2400" dirty="0" smtClean="0"/>
              <a:t>(any country to MS/AC) </a:t>
            </a:r>
          </a:p>
          <a:p>
            <a:pPr lvl="2"/>
            <a:r>
              <a:rPr lang="en-GB" sz="2200" dirty="0" smtClean="0"/>
              <a:t> 2 year duration</a:t>
            </a:r>
          </a:p>
          <a:p>
            <a:pPr lvl="1"/>
            <a:r>
              <a:rPr lang="en-GB" sz="2400" b="1" dirty="0"/>
              <a:t>Outgoing Fellowship </a:t>
            </a:r>
            <a:r>
              <a:rPr lang="en-GB" sz="2400" dirty="0"/>
              <a:t>(MS/AC to third country, with mandatory return phase) </a:t>
            </a:r>
          </a:p>
          <a:p>
            <a:pPr lvl="2"/>
            <a:r>
              <a:rPr lang="en-GB" sz="2200" dirty="0"/>
              <a:t> 3 year duration</a:t>
            </a:r>
            <a:endParaRPr lang="en-GB" dirty="0"/>
          </a:p>
          <a:p>
            <a:pPr lvl="2"/>
            <a:endParaRPr lang="en-GB" sz="2200" dirty="0" smtClean="0"/>
          </a:p>
          <a:p>
            <a:pPr>
              <a:buNone/>
            </a:pPr>
            <a:endParaRPr lang="en-GB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and Innovation </a:t>
            </a:r>
            <a:br>
              <a:rPr lang="en-GB" dirty="0" smtClean="0"/>
            </a:br>
            <a:r>
              <a:rPr lang="en-GB" dirty="0" smtClean="0"/>
              <a:t>Staff Exchange (RISE)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600" b="0" dirty="0" smtClean="0">
              <a:solidFill>
                <a:schemeClr val="tx1"/>
              </a:solidFill>
            </a:endParaRPr>
          </a:p>
          <a:p>
            <a:r>
              <a:rPr lang="en-GB" sz="2600" b="0" dirty="0" smtClean="0">
                <a:solidFill>
                  <a:schemeClr val="tx1"/>
                </a:solidFill>
              </a:rPr>
              <a:t>Aimed at Staff Exchanges (staff must have been employed for at least 6 months before the start of the exchange)</a:t>
            </a:r>
            <a:endParaRPr lang="en-GB" sz="2600" b="0" dirty="0">
              <a:solidFill>
                <a:schemeClr val="tx1"/>
              </a:solidFill>
            </a:endParaRPr>
          </a:p>
          <a:p>
            <a:r>
              <a:rPr lang="en-GB" sz="2600" b="0" dirty="0" smtClean="0">
                <a:solidFill>
                  <a:schemeClr val="tx1"/>
                </a:solidFill>
              </a:rPr>
              <a:t>Minimum of three independent participant organisations based in three separate countries</a:t>
            </a:r>
          </a:p>
          <a:p>
            <a:r>
              <a:rPr lang="en-GB" sz="2600" b="0" dirty="0" smtClean="0">
                <a:solidFill>
                  <a:schemeClr val="tx1"/>
                </a:solidFill>
              </a:rPr>
              <a:t>The grouping must </a:t>
            </a:r>
            <a:r>
              <a:rPr lang="en-GB" sz="2600" b="0" i="1" dirty="0" smtClean="0">
                <a:solidFill>
                  <a:schemeClr val="tx1"/>
                </a:solidFill>
              </a:rPr>
              <a:t>either</a:t>
            </a:r>
            <a:r>
              <a:rPr lang="en-GB" sz="2600" b="0" dirty="0" smtClean="0">
                <a:solidFill>
                  <a:schemeClr val="tx1"/>
                </a:solidFill>
              </a:rPr>
              <a:t> include:</a:t>
            </a:r>
          </a:p>
          <a:p>
            <a:pPr lvl="1"/>
            <a:r>
              <a:rPr lang="en-GB" sz="2400" b="0" dirty="0" smtClean="0">
                <a:solidFill>
                  <a:schemeClr val="tx1"/>
                </a:solidFill>
              </a:rPr>
              <a:t> one third-country-based organisation; </a:t>
            </a:r>
            <a:r>
              <a:rPr lang="en-GB" sz="2400" b="1" i="1" dirty="0" smtClean="0"/>
              <a:t>or</a:t>
            </a:r>
          </a:p>
          <a:p>
            <a:pPr lvl="1"/>
            <a:r>
              <a:rPr lang="en-GB" sz="2400" b="0" dirty="0" smtClean="0">
                <a:solidFill>
                  <a:schemeClr val="tx1"/>
                </a:solidFill>
              </a:rPr>
              <a:t> a non-academic sector organisation; </a:t>
            </a:r>
            <a:r>
              <a:rPr lang="en-GB" sz="2400" b="1" i="1" dirty="0" smtClean="0">
                <a:solidFill>
                  <a:schemeClr val="tx1"/>
                </a:solidFill>
              </a:rPr>
              <a:t>or </a:t>
            </a:r>
            <a:endParaRPr lang="en-GB" sz="2400" b="1" i="1" dirty="0"/>
          </a:p>
          <a:p>
            <a:pPr lvl="1"/>
            <a:r>
              <a:rPr lang="en-GB" sz="2400" dirty="0" smtClean="0"/>
              <a:t>Or both of the above.</a:t>
            </a:r>
            <a:endParaRPr lang="en-GB" sz="24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…RISE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0" dirty="0" smtClean="0">
              <a:solidFill>
                <a:schemeClr val="tx1"/>
              </a:solidFill>
            </a:endParaRPr>
          </a:p>
          <a:p>
            <a:r>
              <a:rPr lang="en-GB" b="0" dirty="0" smtClean="0">
                <a:solidFill>
                  <a:schemeClr val="tx1"/>
                </a:solidFill>
              </a:rPr>
              <a:t>Secondments may be between 1 and 12 months duration and must all be either </a:t>
            </a:r>
            <a:r>
              <a:rPr lang="en-GB" b="0" i="1" dirty="0" smtClean="0">
                <a:solidFill>
                  <a:schemeClr val="tx1"/>
                </a:solidFill>
              </a:rPr>
              <a:t>international</a:t>
            </a:r>
            <a:r>
              <a:rPr lang="en-GB" b="0" dirty="0" smtClean="0">
                <a:solidFill>
                  <a:schemeClr val="tx1"/>
                </a:solidFill>
              </a:rPr>
              <a:t> or </a:t>
            </a:r>
            <a:r>
              <a:rPr lang="en-GB" b="0" i="1" dirty="0" err="1" smtClean="0">
                <a:solidFill>
                  <a:schemeClr val="tx1"/>
                </a:solidFill>
              </a:rPr>
              <a:t>intersectoral</a:t>
            </a:r>
            <a:endParaRPr lang="en-GB" b="0" i="1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Funding covers</a:t>
            </a:r>
            <a:r>
              <a:rPr lang="en-GB" b="0" dirty="0" smtClean="0">
                <a:solidFill>
                  <a:schemeClr val="tx1"/>
                </a:solidFill>
              </a:rPr>
              <a:t>: 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Contribution towards travel </a:t>
            </a:r>
            <a:r>
              <a:rPr lang="en-GB" b="0" dirty="0">
                <a:solidFill>
                  <a:schemeClr val="tx1"/>
                </a:solidFill>
              </a:rPr>
              <a:t>and subsistence costs (2,000 </a:t>
            </a:r>
            <a:r>
              <a:rPr lang="en-GB" b="0" dirty="0" smtClean="0">
                <a:solidFill>
                  <a:schemeClr val="tx1"/>
                </a:solidFill>
              </a:rPr>
              <a:t>EUR/</a:t>
            </a:r>
            <a:r>
              <a:rPr lang="en-GB" b="0" dirty="0" err="1" smtClean="0">
                <a:solidFill>
                  <a:schemeClr val="tx1"/>
                </a:solidFill>
              </a:rPr>
              <a:t>secondee</a:t>
            </a:r>
            <a:r>
              <a:rPr lang="en-GB" b="0" dirty="0" smtClean="0">
                <a:solidFill>
                  <a:schemeClr val="tx1"/>
                </a:solidFill>
              </a:rPr>
              <a:t>/month</a:t>
            </a:r>
            <a:r>
              <a:rPr lang="en-GB" b="0" dirty="0">
                <a:solidFill>
                  <a:schemeClr val="tx1"/>
                </a:solidFill>
              </a:rPr>
              <a:t>), training costs (1,800 EUR/</a:t>
            </a:r>
            <a:r>
              <a:rPr lang="en-GB" b="0" dirty="0" err="1">
                <a:solidFill>
                  <a:schemeClr val="tx1"/>
                </a:solidFill>
              </a:rPr>
              <a:t>secondee</a:t>
            </a:r>
            <a:r>
              <a:rPr lang="en-GB" b="0" dirty="0">
                <a:solidFill>
                  <a:schemeClr val="tx1"/>
                </a:solidFill>
              </a:rPr>
              <a:t>/month) and management and overheads (700 EUR/</a:t>
            </a:r>
            <a:r>
              <a:rPr lang="en-GB" b="0" dirty="0" err="1">
                <a:solidFill>
                  <a:schemeClr val="tx1"/>
                </a:solidFill>
              </a:rPr>
              <a:t>secondee</a:t>
            </a:r>
            <a:r>
              <a:rPr lang="en-GB" b="0" dirty="0">
                <a:solidFill>
                  <a:schemeClr val="tx1"/>
                </a:solidFill>
              </a:rPr>
              <a:t>/month)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237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Marie Curie Upcoming deadlines:</a:t>
            </a:r>
          </a:p>
          <a:p>
            <a:pPr lvl="1"/>
            <a:endParaRPr lang="en-GB" dirty="0" smtClean="0"/>
          </a:p>
          <a:p>
            <a:pPr lvl="1"/>
            <a:r>
              <a:rPr lang="en-GB" b="1" dirty="0" smtClean="0"/>
              <a:t>ITNs</a:t>
            </a:r>
            <a:r>
              <a:rPr lang="en-GB" dirty="0" smtClean="0"/>
              <a:t>: 9</a:t>
            </a:r>
            <a:r>
              <a:rPr lang="en-GB" baseline="30000" dirty="0" smtClean="0"/>
              <a:t>th</a:t>
            </a:r>
            <a:r>
              <a:rPr lang="en-GB" dirty="0" smtClean="0"/>
              <a:t> April 2014, 13</a:t>
            </a:r>
            <a:r>
              <a:rPr lang="en-GB" baseline="30000" dirty="0" smtClean="0"/>
              <a:t>th</a:t>
            </a:r>
            <a:r>
              <a:rPr lang="en-GB" dirty="0" smtClean="0"/>
              <a:t> January 2015</a:t>
            </a:r>
          </a:p>
          <a:p>
            <a:pPr lvl="1"/>
            <a:r>
              <a:rPr lang="en-GB" b="1" dirty="0" smtClean="0"/>
              <a:t>IFs</a:t>
            </a:r>
            <a:r>
              <a:rPr lang="en-GB" dirty="0" smtClean="0"/>
              <a:t>: 11</a:t>
            </a:r>
            <a:r>
              <a:rPr lang="en-GB" baseline="30000" dirty="0" smtClean="0"/>
              <a:t>th</a:t>
            </a:r>
            <a:r>
              <a:rPr lang="en-GB" dirty="0" smtClean="0"/>
              <a:t> September 2014, 10</a:t>
            </a:r>
            <a:r>
              <a:rPr lang="en-GB" baseline="30000" dirty="0" smtClean="0"/>
              <a:t>th</a:t>
            </a:r>
            <a:r>
              <a:rPr lang="en-GB" dirty="0" smtClean="0"/>
              <a:t> September 2015</a:t>
            </a:r>
          </a:p>
          <a:p>
            <a:pPr lvl="1"/>
            <a:r>
              <a:rPr lang="en-GB" b="1" dirty="0" smtClean="0"/>
              <a:t>RISE</a:t>
            </a:r>
            <a:r>
              <a:rPr lang="en-GB" dirty="0" smtClean="0"/>
              <a:t>: 24</a:t>
            </a:r>
            <a:r>
              <a:rPr lang="en-GB" baseline="30000" dirty="0" smtClean="0"/>
              <a:t>th</a:t>
            </a:r>
            <a:r>
              <a:rPr lang="en-GB" dirty="0" smtClean="0"/>
              <a:t> April 2014, 28</a:t>
            </a:r>
            <a:r>
              <a:rPr lang="en-GB" baseline="30000" dirty="0" smtClean="0"/>
              <a:t>th</a:t>
            </a:r>
            <a:r>
              <a:rPr lang="en-GB" dirty="0" smtClean="0"/>
              <a:t> April 2015</a:t>
            </a:r>
          </a:p>
          <a:p>
            <a:pPr lvl="1"/>
            <a:endParaRPr lang="en-GB" dirty="0" smtClean="0"/>
          </a:p>
          <a:p>
            <a:pPr lvl="5"/>
            <a:r>
              <a:rPr lang="en-GB" sz="2800" b="1" i="1" dirty="0" smtClean="0">
                <a:hlinkClick r:id="rId2"/>
              </a:rPr>
              <a:t>Work Programme</a:t>
            </a:r>
            <a:endParaRPr lang="en-GB" sz="2800" b="1" i="1" dirty="0" smtClean="0"/>
          </a:p>
          <a:p>
            <a:pPr lvl="5"/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r>
              <a:rPr lang="en-GB" sz="3600" dirty="0" smtClean="0">
                <a:solidFill>
                  <a:schemeClr val="tx1"/>
                </a:solidFill>
              </a:rPr>
              <a:t>Excellent Science - </a:t>
            </a:r>
            <a:r>
              <a:rPr lang="en-GB" sz="3600" i="1" dirty="0" smtClean="0">
                <a:solidFill>
                  <a:schemeClr val="tx1"/>
                </a:solidFill>
              </a:rPr>
              <a:t>Pillar I</a:t>
            </a:r>
          </a:p>
          <a:p>
            <a:pPr marL="742950" lvl="1" indent="-285750" algn="just">
              <a:buClr>
                <a:srgbClr val="8A2E5C"/>
              </a:buClr>
              <a:buFont typeface="Wingdings" pitchFamily="2" charset="2"/>
              <a:buChar char="ü"/>
            </a:pPr>
            <a:r>
              <a:rPr lang="en-GB" sz="3600" i="1" dirty="0" smtClean="0"/>
              <a:t>Research Infrastructures</a:t>
            </a:r>
          </a:p>
        </p:txBody>
      </p:sp>
    </p:spTree>
    <p:extLst>
      <p:ext uri="{BB962C8B-B14F-4D97-AF65-F5344CB8AC3E}">
        <p14:creationId xmlns:p14="http://schemas.microsoft.com/office/powerpoint/2010/main" xmlns="" val="30118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Infrastructures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chemeClr val="tx1"/>
                </a:solidFill>
              </a:rPr>
              <a:t>Aim is to “</a:t>
            </a:r>
            <a:r>
              <a:rPr lang="en-GB" sz="2400" i="1" dirty="0" smtClean="0">
                <a:solidFill>
                  <a:schemeClr val="tx1"/>
                </a:solidFill>
              </a:rPr>
              <a:t>develop new world-class </a:t>
            </a:r>
            <a:r>
              <a:rPr lang="en-GB" sz="2400" i="1" dirty="0">
                <a:solidFill>
                  <a:schemeClr val="tx1"/>
                </a:solidFill>
              </a:rPr>
              <a:t>research infrastructures. The aim is </a:t>
            </a:r>
            <a:r>
              <a:rPr lang="en-GB" sz="2400" i="1" dirty="0" smtClean="0">
                <a:solidFill>
                  <a:schemeClr val="tx1"/>
                </a:solidFill>
              </a:rPr>
              <a:t>to facilitate </a:t>
            </a:r>
            <a:r>
              <a:rPr lang="en-GB" sz="2400" i="1" dirty="0">
                <a:solidFill>
                  <a:schemeClr val="tx1"/>
                </a:solidFill>
              </a:rPr>
              <a:t>and support the </a:t>
            </a:r>
            <a:r>
              <a:rPr lang="en-GB" sz="2400" i="1" dirty="0" smtClean="0">
                <a:solidFill>
                  <a:schemeClr val="tx1"/>
                </a:solidFill>
              </a:rPr>
              <a:t>implementation</a:t>
            </a:r>
            <a:r>
              <a:rPr lang="en-GB" sz="2400" i="1" dirty="0">
                <a:solidFill>
                  <a:schemeClr val="tx1"/>
                </a:solidFill>
              </a:rPr>
              <a:t>, </a:t>
            </a:r>
            <a:r>
              <a:rPr lang="en-GB" sz="2400" i="1" dirty="0" smtClean="0">
                <a:solidFill>
                  <a:schemeClr val="tx1"/>
                </a:solidFill>
              </a:rPr>
              <a:t>long-term </a:t>
            </a:r>
            <a:r>
              <a:rPr lang="en-GB" sz="2400" i="1" dirty="0">
                <a:solidFill>
                  <a:schemeClr val="tx1"/>
                </a:solidFill>
              </a:rPr>
              <a:t>sustainability and efficient operation </a:t>
            </a:r>
            <a:r>
              <a:rPr lang="en-GB" sz="2400" i="1" dirty="0" smtClean="0">
                <a:solidFill>
                  <a:schemeClr val="tx1"/>
                </a:solidFill>
              </a:rPr>
              <a:t>of the </a:t>
            </a:r>
            <a:r>
              <a:rPr lang="en-GB" sz="2400" i="1" dirty="0">
                <a:solidFill>
                  <a:schemeClr val="tx1"/>
                </a:solidFill>
              </a:rPr>
              <a:t>research infrastructures identified by the European Strategy Forum on Research </a:t>
            </a:r>
            <a:r>
              <a:rPr lang="en-GB" sz="2400" i="1" dirty="0" smtClean="0">
                <a:solidFill>
                  <a:schemeClr val="tx1"/>
                </a:solidFill>
              </a:rPr>
              <a:t>Infrastructures </a:t>
            </a:r>
            <a:r>
              <a:rPr lang="en-GB" sz="2400" i="1" dirty="0">
                <a:solidFill>
                  <a:schemeClr val="tx1"/>
                </a:solidFill>
              </a:rPr>
              <a:t>(ESFRI) </a:t>
            </a:r>
            <a:r>
              <a:rPr lang="en-GB" sz="2400" i="1" dirty="0" smtClean="0">
                <a:solidFill>
                  <a:schemeClr val="tx1"/>
                </a:solidFill>
              </a:rPr>
              <a:t>as </a:t>
            </a:r>
            <a:r>
              <a:rPr lang="en-GB" sz="2400" i="1" dirty="0">
                <a:solidFill>
                  <a:schemeClr val="tx1"/>
                </a:solidFill>
              </a:rPr>
              <a:t>well </a:t>
            </a:r>
            <a:r>
              <a:rPr lang="en-GB" sz="2400" i="1" dirty="0" smtClean="0">
                <a:solidFill>
                  <a:schemeClr val="tx1"/>
                </a:solidFill>
              </a:rPr>
              <a:t>as other world-class </a:t>
            </a:r>
            <a:r>
              <a:rPr lang="en-GB" sz="2400" i="1" dirty="0">
                <a:solidFill>
                  <a:schemeClr val="tx1"/>
                </a:solidFill>
              </a:rPr>
              <a:t>research infrastructures, which will help </a:t>
            </a:r>
            <a:r>
              <a:rPr lang="en-GB" sz="2400" i="1" dirty="0" smtClean="0">
                <a:solidFill>
                  <a:schemeClr val="tx1"/>
                </a:solidFill>
              </a:rPr>
              <a:t>Europe respond </a:t>
            </a:r>
            <a:r>
              <a:rPr lang="en-GB" sz="2400" i="1" dirty="0">
                <a:solidFill>
                  <a:schemeClr val="tx1"/>
                </a:solidFill>
              </a:rPr>
              <a:t>to grand challenges in science, industry and society</a:t>
            </a:r>
            <a:r>
              <a:rPr lang="en-GB" sz="2400" i="1" dirty="0" smtClean="0">
                <a:solidFill>
                  <a:schemeClr val="tx1"/>
                </a:solidFill>
              </a:rPr>
              <a:t>.</a:t>
            </a:r>
            <a:r>
              <a:rPr lang="en-GB" sz="2400" dirty="0" smtClean="0">
                <a:solidFill>
                  <a:schemeClr val="tx1"/>
                </a:solidFill>
              </a:rPr>
              <a:t>”</a:t>
            </a:r>
            <a:endParaRPr lang="en-GB" sz="2400" dirty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endParaRPr lang="en-GB" sz="24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r>
              <a:rPr lang="en-GB" sz="2400" dirty="0" smtClean="0">
                <a:solidFill>
                  <a:schemeClr val="tx1"/>
                </a:solidFill>
              </a:rPr>
              <a:t>Minimum of three organisations based in three separate Member States or Associated Countries</a:t>
            </a:r>
          </a:p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3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Infrastructures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8A2E5C"/>
              </a:buClr>
              <a:buSzPct val="130000"/>
            </a:pPr>
            <a:r>
              <a:rPr lang="en-GB" sz="2400" dirty="0" smtClean="0">
                <a:solidFill>
                  <a:schemeClr val="tx1"/>
                </a:solidFill>
              </a:rPr>
              <a:t>Calls:</a:t>
            </a:r>
          </a:p>
          <a:p>
            <a:pPr lvl="1" algn="just">
              <a:buClr>
                <a:srgbClr val="8A2E5C"/>
              </a:buClr>
              <a:buSzPct val="130000"/>
            </a:pPr>
            <a:r>
              <a:rPr lang="en-GB" sz="2200" i="1" dirty="0" smtClean="0"/>
              <a:t>Developing </a:t>
            </a:r>
            <a:r>
              <a:rPr lang="en-GB" sz="2200" i="1" dirty="0"/>
              <a:t>new </a:t>
            </a:r>
            <a:r>
              <a:rPr lang="en-GB" sz="2200" i="1" dirty="0" smtClean="0"/>
              <a:t>world-class </a:t>
            </a:r>
            <a:r>
              <a:rPr lang="en-GB" sz="2200" i="1" dirty="0"/>
              <a:t>research </a:t>
            </a:r>
            <a:r>
              <a:rPr lang="en-GB" sz="2200" i="1" dirty="0" smtClean="0"/>
              <a:t>infrastructures</a:t>
            </a:r>
          </a:p>
          <a:p>
            <a:pPr lvl="1"/>
            <a:r>
              <a:rPr lang="en-GB" sz="2200" i="1" dirty="0" smtClean="0"/>
              <a:t>Integrating </a:t>
            </a:r>
            <a:r>
              <a:rPr lang="en-GB" sz="2200" i="1" dirty="0"/>
              <a:t>and opening research infrastructures of European </a:t>
            </a:r>
            <a:r>
              <a:rPr lang="en-GB" sz="2200" i="1" dirty="0" smtClean="0"/>
              <a:t>interest</a:t>
            </a:r>
          </a:p>
          <a:p>
            <a:pPr lvl="1"/>
            <a:r>
              <a:rPr lang="en-GB" sz="2200" dirty="0" smtClean="0"/>
              <a:t>e-Infrastructures </a:t>
            </a:r>
          </a:p>
          <a:p>
            <a:pPr lvl="1"/>
            <a:r>
              <a:rPr lang="en-GB" sz="2200" dirty="0"/>
              <a:t>Support to </a:t>
            </a:r>
            <a:r>
              <a:rPr lang="en-GB" sz="2200" dirty="0" smtClean="0"/>
              <a:t>innovation, human resources, policy and international cooperation</a:t>
            </a:r>
            <a:endParaRPr lang="en-GB" sz="2200" dirty="0"/>
          </a:p>
          <a:p>
            <a:pPr algn="just">
              <a:buClr>
                <a:srgbClr val="8A2E5C"/>
              </a:buClr>
              <a:buSzPct val="130000"/>
            </a:pPr>
            <a:r>
              <a:rPr lang="en-GB" sz="2400" dirty="0" smtClean="0">
                <a:solidFill>
                  <a:schemeClr val="tx1"/>
                </a:solidFill>
              </a:rPr>
              <a:t>Minimum of three organisations based in three separate Member States or Associated Countries</a:t>
            </a:r>
          </a:p>
          <a:p>
            <a:pPr algn="just">
              <a:buClr>
                <a:srgbClr val="8A2E5C"/>
              </a:buClr>
              <a:buSzPct val="130000"/>
            </a:pPr>
            <a:r>
              <a:rPr lang="en-GB" sz="2400" dirty="0" smtClean="0">
                <a:solidFill>
                  <a:schemeClr val="tx1"/>
                </a:solidFill>
              </a:rPr>
              <a:t>Funding varies between 1-15m EUR</a:t>
            </a:r>
          </a:p>
          <a:p>
            <a:pPr algn="just">
              <a:buClr>
                <a:srgbClr val="8A2E5C"/>
              </a:buClr>
              <a:buSzPct val="130000"/>
            </a:pPr>
            <a:r>
              <a:rPr lang="en-GB" sz="2400" dirty="0" smtClean="0">
                <a:solidFill>
                  <a:schemeClr val="tx1"/>
                </a:solidFill>
              </a:rPr>
              <a:t>100% direct </a:t>
            </a:r>
            <a:r>
              <a:rPr lang="en-GB" sz="2400" dirty="0">
                <a:solidFill>
                  <a:schemeClr val="tx1"/>
                </a:solidFill>
              </a:rPr>
              <a:t>c</a:t>
            </a:r>
            <a:r>
              <a:rPr lang="en-GB" sz="2400" dirty="0" smtClean="0">
                <a:solidFill>
                  <a:schemeClr val="tx1"/>
                </a:solidFill>
              </a:rPr>
              <a:t>osts, 25% towards </a:t>
            </a:r>
            <a:r>
              <a:rPr lang="en-GB" sz="2400" dirty="0" err="1" smtClean="0">
                <a:solidFill>
                  <a:schemeClr val="tx1"/>
                </a:solidFill>
              </a:rPr>
              <a:t>indirects</a:t>
            </a:r>
            <a:endParaRPr lang="en-GB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02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Horizon 2020: the European Commission’s main Programme for the Funding of Research</a:t>
            </a:r>
          </a:p>
          <a:p>
            <a:r>
              <a:rPr lang="en-GB" dirty="0" smtClean="0"/>
              <a:t>Succeeds Framework Programme 7 (FP7)</a:t>
            </a:r>
          </a:p>
          <a:p>
            <a:r>
              <a:rPr lang="en-GB" dirty="0" smtClean="0"/>
              <a:t>70.2 billion EUR </a:t>
            </a:r>
          </a:p>
          <a:p>
            <a:r>
              <a:rPr lang="en-GB" dirty="0" smtClean="0"/>
              <a:t>2014-2020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18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1988840"/>
            <a:ext cx="2592288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401"/>
            <a:ext cx="9144000" cy="689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r>
              <a:rPr lang="en-GB" sz="3600" dirty="0" smtClean="0">
                <a:solidFill>
                  <a:schemeClr val="tx1"/>
                </a:solidFill>
              </a:rPr>
              <a:t>Societal Challenges - </a:t>
            </a:r>
            <a:r>
              <a:rPr lang="en-GB" sz="3600" i="1" dirty="0" smtClean="0">
                <a:solidFill>
                  <a:schemeClr val="tx1"/>
                </a:solidFill>
              </a:rPr>
              <a:t>Pillar III</a:t>
            </a:r>
          </a:p>
          <a:p>
            <a:pPr marL="742950" lvl="1" indent="-285750" algn="just">
              <a:buClr>
                <a:srgbClr val="8A2E5C"/>
              </a:buClr>
              <a:buFont typeface="Wingdings" pitchFamily="2" charset="2"/>
              <a:buChar char="ü"/>
            </a:pPr>
            <a:r>
              <a:rPr lang="en-GB" sz="2400" dirty="0"/>
              <a:t>Europe in a changing world - inclusive, innovative and reflective </a:t>
            </a:r>
            <a:r>
              <a:rPr lang="en-GB" sz="2400" dirty="0" smtClean="0"/>
              <a:t>Societies</a:t>
            </a:r>
          </a:p>
          <a:p>
            <a:pPr marL="742950" lvl="1" indent="-285750" algn="just">
              <a:buClr>
                <a:srgbClr val="8A2E5C"/>
              </a:buClr>
              <a:buFont typeface="Wingdings" pitchFamily="2" charset="2"/>
              <a:buChar char="ü"/>
            </a:pPr>
            <a:r>
              <a:rPr lang="en-GB" sz="2400" dirty="0"/>
              <a:t>Secure societies – protecting freedom and security of Europe and its citizens</a:t>
            </a:r>
            <a:endParaRPr lang="en-GB" sz="2400" dirty="0" smtClean="0"/>
          </a:p>
          <a:p>
            <a:pPr marL="742950" lvl="1" indent="-285750" algn="just">
              <a:buClr>
                <a:srgbClr val="8A2E5C"/>
              </a:buClr>
              <a:buFont typeface="Wingdings" pitchFamily="2" charset="2"/>
              <a:buChar char="ü"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       	</a:t>
            </a:r>
            <a:br>
              <a:rPr lang="en-GB" dirty="0" smtClean="0"/>
            </a:br>
            <a:r>
              <a:rPr lang="en-GB" dirty="0" smtClean="0"/>
              <a:t>Societal Challenges (Pillar III)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GB" sz="2400" dirty="0" smtClean="0"/>
          </a:p>
          <a:p>
            <a:r>
              <a:rPr lang="en-GB" sz="3200" dirty="0" smtClean="0"/>
              <a:t>Top </a:t>
            </a:r>
            <a:r>
              <a:rPr lang="en-GB" sz="3200" dirty="0"/>
              <a:t>down </a:t>
            </a:r>
            <a:r>
              <a:rPr lang="en-GB" sz="3200" dirty="0" smtClean="0"/>
              <a:t>(pre-set) research </a:t>
            </a:r>
            <a:r>
              <a:rPr lang="en-GB" sz="3200" dirty="0"/>
              <a:t>calls</a:t>
            </a:r>
          </a:p>
          <a:p>
            <a:r>
              <a:rPr lang="en-GB" sz="3200" dirty="0" smtClean="0"/>
              <a:t>Minimum of 3 organisations from 3 different Member States or Associated Countries</a:t>
            </a:r>
            <a:endParaRPr lang="en-GB" sz="3200" dirty="0"/>
          </a:p>
          <a:p>
            <a:r>
              <a:rPr lang="en-GB" sz="3200" dirty="0"/>
              <a:t>Bi-annual work </a:t>
            </a:r>
            <a:r>
              <a:rPr lang="en-GB" sz="3200" dirty="0" smtClean="0"/>
              <a:t>programmes</a:t>
            </a:r>
          </a:p>
          <a:p>
            <a:r>
              <a:rPr lang="en-GB" sz="3200" dirty="0" smtClean="0"/>
              <a:t>Typical project value €1M to €6M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74108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       	</a:t>
            </a:r>
            <a:br>
              <a:rPr lang="en-GB" dirty="0" smtClean="0"/>
            </a:br>
            <a:r>
              <a:rPr lang="en-GB" dirty="0" smtClean="0"/>
              <a:t>Societal Challenges (Pillar III)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r>
              <a:rPr lang="en-GB" dirty="0" smtClean="0"/>
              <a:t>Different </a:t>
            </a:r>
            <a:r>
              <a:rPr lang="en-GB" dirty="0"/>
              <a:t>Action Types (ex. Research and Innovation, Coordination and Support Actions)</a:t>
            </a:r>
          </a:p>
          <a:p>
            <a:r>
              <a:rPr lang="en-GB" dirty="0"/>
              <a:t>Application split into: Scientific Excellence, Implementation and Impact (max. 70 pages)</a:t>
            </a:r>
          </a:p>
          <a:p>
            <a:r>
              <a:rPr lang="en-GB" dirty="0"/>
              <a:t>Funding of </a:t>
            </a:r>
            <a:r>
              <a:rPr lang="en-GB" dirty="0" smtClean="0"/>
              <a:t>100% direct </a:t>
            </a:r>
            <a:r>
              <a:rPr lang="en-GB" dirty="0"/>
              <a:t>costs plus 25% </a:t>
            </a:r>
            <a:r>
              <a:rPr lang="en-GB" dirty="0" smtClean="0"/>
              <a:t>towards indirect </a:t>
            </a:r>
            <a:r>
              <a:rPr lang="en-GB" dirty="0"/>
              <a:t>costs</a:t>
            </a:r>
          </a:p>
          <a:p>
            <a:pPr lvl="0"/>
            <a:endParaRPr lang="en-GB" b="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5926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Societal Challenges- Pillar III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/>
              <a:t>Health, demographic change and wellbeing (</a:t>
            </a:r>
            <a:r>
              <a:rPr lang="en-GB" sz="2200" dirty="0" smtClean="0">
                <a:hlinkClick r:id="rId3"/>
              </a:rPr>
              <a:t>Work Programme</a:t>
            </a:r>
            <a:r>
              <a:rPr lang="en-GB" sz="2200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/>
              <a:t>Food security, sustainable agriculture, marine and maritime research, bio-economy (</a:t>
            </a:r>
            <a:r>
              <a:rPr lang="en-GB" sz="2200" dirty="0" smtClean="0">
                <a:hlinkClick r:id="rId4"/>
              </a:rPr>
              <a:t>Work Programme</a:t>
            </a:r>
            <a:r>
              <a:rPr lang="en-GB" sz="2200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/>
              <a:t>Secure, clean and efficient energy (</a:t>
            </a:r>
            <a:r>
              <a:rPr lang="en-GB" sz="2200" dirty="0" smtClean="0">
                <a:hlinkClick r:id="rId5"/>
              </a:rPr>
              <a:t>Work Programme</a:t>
            </a:r>
            <a:r>
              <a:rPr lang="en-GB" sz="2200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/>
              <a:t>Smart, green and integrated transport (</a:t>
            </a:r>
            <a:r>
              <a:rPr lang="en-GB" sz="2200" dirty="0" smtClean="0">
                <a:hlinkClick r:id="rId6"/>
              </a:rPr>
              <a:t>Work Programme</a:t>
            </a:r>
            <a:r>
              <a:rPr lang="en-GB" sz="2200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dirty="0" smtClean="0"/>
              <a:t>Climate action, resource efficiency and raw materials (</a:t>
            </a:r>
            <a:r>
              <a:rPr lang="en-GB" sz="2200" dirty="0" smtClean="0">
                <a:hlinkClick r:id="rId7"/>
              </a:rPr>
              <a:t>Work Programme</a:t>
            </a:r>
            <a:r>
              <a:rPr lang="en-GB" sz="2200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b="1" dirty="0" smtClean="0"/>
              <a:t>Europe in a changing world - inclusive, innovative and reflective Societies (</a:t>
            </a:r>
            <a:r>
              <a:rPr lang="en-GB" sz="2200" b="1" dirty="0" smtClean="0">
                <a:hlinkClick r:id="rId8"/>
              </a:rPr>
              <a:t>Work Programme</a:t>
            </a:r>
            <a:r>
              <a:rPr lang="en-GB" sz="2200" b="1" dirty="0" smtClean="0"/>
              <a:t>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200" b="1" dirty="0" smtClean="0"/>
              <a:t>Secure societies – protecting freedom and security of Europe and its citizens (</a:t>
            </a:r>
            <a:r>
              <a:rPr lang="en-GB" sz="2200" b="1" dirty="0" smtClean="0">
                <a:hlinkClick r:id="rId9"/>
              </a:rPr>
              <a:t>Work Programme</a:t>
            </a:r>
            <a:r>
              <a:rPr lang="en-GB" sz="2200" b="1" dirty="0" smtClean="0"/>
              <a:t>)</a:t>
            </a:r>
          </a:p>
          <a:p>
            <a:endParaRPr lang="en-GB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GB" b="1" dirty="0" smtClean="0"/>
              <a:t>Europe in a changing world - inclusive, innovative and reflective Societies Work Programme Calls:</a:t>
            </a:r>
          </a:p>
          <a:p>
            <a:pPr lvl="1"/>
            <a:r>
              <a:rPr lang="en-GB" sz="2500" b="1" i="1" dirty="0" smtClean="0"/>
              <a:t>Overcoming the Crisis: New Ideas, Strategies and Governance Structures for Europe</a:t>
            </a:r>
          </a:p>
          <a:p>
            <a:pPr lvl="1"/>
            <a:r>
              <a:rPr lang="en-GB" sz="2500" b="1" i="1" dirty="0" smtClean="0"/>
              <a:t>The Young Generation in an Innovative, Inclusive and Sustainable Europe</a:t>
            </a:r>
          </a:p>
          <a:p>
            <a:pPr lvl="1"/>
            <a:r>
              <a:rPr lang="en-GB" sz="2500" b="1" i="1" dirty="0" smtClean="0"/>
              <a:t>Reflective Societies: Cultural Heritage and European Identities</a:t>
            </a:r>
          </a:p>
          <a:p>
            <a:pPr lvl="1"/>
            <a:r>
              <a:rPr lang="pt-BR" sz="2500" dirty="0" smtClean="0"/>
              <a:t>Europe as a Global Actor</a:t>
            </a:r>
          </a:p>
          <a:p>
            <a:pPr lvl="1"/>
            <a:r>
              <a:rPr lang="en-GB" sz="2500" dirty="0" smtClean="0"/>
              <a:t>New Forms of Innovation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xmlns="" val="39170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Secure societies – Protecting freedom and security of Europe and its citizens Work Programme Calls: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Disaster-resilience: safeguarding and securing society, including adapting to climate change </a:t>
            </a:r>
          </a:p>
          <a:p>
            <a:pPr lvl="1"/>
            <a:r>
              <a:rPr lang="en-GB" b="1" i="1" dirty="0" smtClean="0"/>
              <a:t>Fight against Crime and Terrorism</a:t>
            </a:r>
          </a:p>
          <a:p>
            <a:pPr lvl="1"/>
            <a:r>
              <a:rPr lang="en-GB" dirty="0" smtClean="0"/>
              <a:t>Border Security and External Security </a:t>
            </a:r>
            <a:endParaRPr lang="en-GB" b="1" i="1" dirty="0" smtClean="0"/>
          </a:p>
          <a:p>
            <a:pPr lvl="1"/>
            <a:r>
              <a:rPr lang="en-GB" b="1" i="1" dirty="0" smtClean="0"/>
              <a:t>Digital Security: </a:t>
            </a:r>
            <a:r>
              <a:rPr lang="en-GB" b="1" i="1" dirty="0" err="1" smtClean="0"/>
              <a:t>Cybersecurity</a:t>
            </a:r>
            <a:r>
              <a:rPr lang="en-GB" b="1" i="1" dirty="0" smtClean="0"/>
              <a:t>, Privacy and Trust 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xmlns="" val="42110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Other European</a:t>
            </a:r>
            <a:br>
              <a:rPr lang="en-GB" b="1" dirty="0" smtClean="0"/>
            </a:br>
            <a:r>
              <a:rPr lang="en-GB" b="1" dirty="0" smtClean="0"/>
              <a:t>Funding Schemes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COST (Cooperation in Science and Technology): funding for networking within established consortia</a:t>
            </a:r>
          </a:p>
          <a:p>
            <a:r>
              <a:rPr lang="en-GB" dirty="0" smtClean="0"/>
              <a:t>HERA (Humanities) and NORFACE (Social Sciences): Coordinated funding on a European level by National Research Councils</a:t>
            </a:r>
          </a:p>
          <a:p>
            <a:r>
              <a:rPr lang="en-GB" dirty="0" smtClean="0"/>
              <a:t>Different European Organisations and Directorate Generals within the European Commission offer pockets of funding which may involve research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0833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Useful Links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 smtClean="0">
              <a:solidFill>
                <a:schemeClr val="tx1"/>
              </a:solidFill>
              <a:hlinkClick r:id="rId2"/>
            </a:endParaRPr>
          </a:p>
          <a:p>
            <a:pPr marL="0" indent="0">
              <a:buNone/>
            </a:pPr>
            <a:endParaRPr lang="en-GB" sz="2400" dirty="0" smtClean="0">
              <a:solidFill>
                <a:schemeClr val="tx1"/>
              </a:solidFill>
              <a:hlinkClick r:id="rId2"/>
            </a:endParaRPr>
          </a:p>
          <a:p>
            <a:pPr marL="0" indent="0">
              <a:buNone/>
            </a:pPr>
            <a:r>
              <a:rPr lang="en-GB" sz="2400" dirty="0" smtClean="0">
                <a:solidFill>
                  <a:schemeClr val="tx1"/>
                </a:solidFill>
                <a:hlinkClick r:id="rId2"/>
              </a:rPr>
              <a:t>Find </a:t>
            </a:r>
            <a:r>
              <a:rPr lang="en-GB" sz="2400" dirty="0">
                <a:solidFill>
                  <a:schemeClr val="tx1"/>
                </a:solidFill>
                <a:hlinkClick r:id="rId2"/>
              </a:rPr>
              <a:t>an H2020 Call</a:t>
            </a:r>
            <a:r>
              <a:rPr lang="en-GB" sz="2400" dirty="0">
                <a:solidFill>
                  <a:schemeClr val="tx1"/>
                </a:solidFill>
              </a:rPr>
              <a:t>  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GB" sz="2000" dirty="0">
                <a:solidFill>
                  <a:schemeClr val="tx1"/>
                </a:solidFill>
                <a:hlinkClick r:id="rId2"/>
              </a:rPr>
              <a:t>://ec.europa.eu/research/participants/portal4/desktop/en/opportunities/h2020/index.html</a:t>
            </a: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hlinkClick r:id="rId3"/>
              </a:rPr>
              <a:t>Registering as H2020 </a:t>
            </a:r>
            <a:r>
              <a:rPr lang="en-GB" sz="2400" dirty="0" smtClean="0">
                <a:solidFill>
                  <a:schemeClr val="tx1"/>
                </a:solidFill>
                <a:hlinkClick r:id="rId3"/>
              </a:rPr>
              <a:t>Advisor</a:t>
            </a:r>
            <a:endParaRPr lang="en-GB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  <a:hlinkClick r:id="rId3"/>
              </a:rPr>
              <a:t>http://ec.europa.eu/research/participants/portal4/desktop/en/experts/index.html</a:t>
            </a:r>
            <a:endParaRPr lang="en-GB" sz="18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473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729663" cy="1057275"/>
          </a:xfrm>
        </p:spPr>
        <p:txBody>
          <a:bodyPr/>
          <a:lstStyle/>
          <a:p>
            <a:pPr algn="ctr">
              <a:defRPr/>
            </a:pP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  <a:b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263" y="4437112"/>
            <a:ext cx="8567737" cy="973138"/>
          </a:xfrm>
        </p:spPr>
        <p:txBody>
          <a:bodyPr/>
          <a:lstStyle/>
          <a:p>
            <a:pPr>
              <a:defRPr/>
            </a:pPr>
            <a:r>
              <a:rPr lang="en-GB" sz="2400" b="1" dirty="0" smtClean="0"/>
              <a:t>Adriana </a:t>
            </a:r>
            <a:r>
              <a:rPr lang="en-GB" sz="2400" b="1" dirty="0" err="1" smtClean="0"/>
              <a:t>Brincat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Scicluna</a:t>
            </a:r>
            <a:r>
              <a:rPr lang="en-GB" sz="2400" b="1" dirty="0" smtClean="0"/>
              <a:t> </a:t>
            </a:r>
          </a:p>
          <a:p>
            <a:pPr>
              <a:defRPr/>
            </a:pPr>
            <a:r>
              <a:rPr lang="en-GB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Lao UI"/>
                <a:cs typeface="Lao UI"/>
                <a:hlinkClick r:id="rId3"/>
              </a:rPr>
              <a:t>Adriana.Brincat@glasgow.ac.uk</a:t>
            </a:r>
            <a:endParaRPr lang="en-GB" sz="2400" dirty="0">
              <a:solidFill>
                <a:schemeClr val="accent1">
                  <a:lumMod val="60000"/>
                  <a:lumOff val="40000"/>
                </a:schemeClr>
              </a:solidFill>
              <a:ea typeface="Lao UI"/>
              <a:cs typeface="Lao UI"/>
            </a:endParaRPr>
          </a:p>
          <a:p>
            <a:pPr>
              <a:defRPr/>
            </a:pPr>
            <a:r>
              <a:rPr lang="en-GB" sz="2400" b="1" dirty="0" smtClean="0"/>
              <a:t>EU Team, Research Support Office,</a:t>
            </a:r>
          </a:p>
          <a:p>
            <a:pPr>
              <a:defRPr/>
            </a:pPr>
            <a:r>
              <a:rPr lang="en-GB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University of Glasgow</a:t>
            </a:r>
            <a:endParaRPr lang="en-GB" sz="24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GB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86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67544" y="1988840"/>
            <a:ext cx="2592288" cy="86409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8401"/>
            <a:ext cx="9144000" cy="689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endParaRPr lang="en-GB" sz="3600" dirty="0" smtClean="0">
              <a:solidFill>
                <a:schemeClr val="tx1"/>
              </a:solidFill>
            </a:endParaRPr>
          </a:p>
          <a:p>
            <a:pPr algn="just">
              <a:buClr>
                <a:srgbClr val="8A2E5C"/>
              </a:buClr>
              <a:buSzPct val="130000"/>
            </a:pPr>
            <a:r>
              <a:rPr lang="en-GB" sz="3600" dirty="0" smtClean="0">
                <a:solidFill>
                  <a:schemeClr val="tx1"/>
                </a:solidFill>
              </a:rPr>
              <a:t>Excellent Science - </a:t>
            </a:r>
            <a:r>
              <a:rPr lang="en-GB" sz="3600" i="1" dirty="0" smtClean="0">
                <a:solidFill>
                  <a:schemeClr val="tx1"/>
                </a:solidFill>
              </a:rPr>
              <a:t>Pillar I</a:t>
            </a:r>
          </a:p>
          <a:p>
            <a:pPr marL="742950" lvl="1" indent="-285750" algn="just">
              <a:buClr>
                <a:srgbClr val="8A2E5C"/>
              </a:buClr>
              <a:buFont typeface="Wingdings" pitchFamily="2" charset="2"/>
              <a:buChar char="ü"/>
            </a:pPr>
            <a:r>
              <a:rPr lang="en-GB" sz="3600" dirty="0" smtClean="0"/>
              <a:t>Marie </a:t>
            </a:r>
            <a:r>
              <a:rPr lang="en-GB" sz="3600" dirty="0" err="1" smtClean="0"/>
              <a:t>Skłodowska</a:t>
            </a:r>
            <a:r>
              <a:rPr lang="en-GB" sz="3600" dirty="0" smtClean="0"/>
              <a:t>-Curie Actions</a:t>
            </a:r>
          </a:p>
          <a:p>
            <a:pPr marL="742950" lvl="1" indent="-285750" algn="just">
              <a:buClr>
                <a:srgbClr val="8A2E5C"/>
              </a:buClr>
              <a:buNone/>
            </a:pPr>
            <a:r>
              <a:rPr lang="en-GB" sz="3600" dirty="0" smtClean="0"/>
              <a:t> (MSCA)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95413" y="2328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1"/>
          <p:cNvSpPr>
            <a:spLocks noChangeArrowheads="1"/>
          </p:cNvSpPr>
          <p:nvPr/>
        </p:nvSpPr>
        <p:spPr bwMode="auto">
          <a:xfrm>
            <a:off x="-107950" y="6110288"/>
            <a:ext cx="1295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COFUND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59832" y="1717675"/>
            <a:ext cx="6179690" cy="74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0A3CAA"/>
                </a:solidFill>
                <a:latin typeface="Calibri" pitchFamily="34" charset="0"/>
              </a:rPr>
              <a:t>Innovative Training Networks </a:t>
            </a: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supporting </a:t>
            </a:r>
            <a:r>
              <a:rPr lang="en-GB" sz="2000" dirty="0" smtClean="0">
                <a:solidFill>
                  <a:srgbClr val="0A3CAA"/>
                </a:solidFill>
                <a:latin typeface="Calibri" pitchFamily="34" charset="0"/>
              </a:rPr>
              <a:t>early-stage training </a:t>
            </a:r>
            <a:r>
              <a:rPr lang="en-GB" sz="2000" b="0" dirty="0" smtClean="0">
                <a:solidFill>
                  <a:srgbClr val="0A3CAA"/>
                </a:solidFill>
                <a:latin typeface="Calibri" pitchFamily="34" charset="0"/>
              </a:rPr>
              <a:t>(</a:t>
            </a:r>
            <a:r>
              <a:rPr lang="en-GB" sz="2000" b="0" dirty="0">
                <a:solidFill>
                  <a:srgbClr val="0A3CAA"/>
                </a:solidFill>
                <a:latin typeface="Calibri" pitchFamily="34" charset="0"/>
              </a:rPr>
              <a:t>Including </a:t>
            </a:r>
            <a:r>
              <a:rPr lang="en-GB" sz="2000" b="0" i="1" dirty="0">
                <a:solidFill>
                  <a:srgbClr val="0A3CAA"/>
                </a:solidFill>
                <a:latin typeface="Calibri" pitchFamily="34" charset="0"/>
              </a:rPr>
              <a:t>Industrial doctorates </a:t>
            </a:r>
            <a:r>
              <a:rPr lang="en-GB" sz="2000" b="0" dirty="0">
                <a:solidFill>
                  <a:srgbClr val="0A3CAA"/>
                </a:solidFill>
                <a:latin typeface="Calibri" pitchFamily="34" charset="0"/>
              </a:rPr>
              <a:t>&amp; </a:t>
            </a:r>
            <a:r>
              <a:rPr lang="en-GB" sz="2000" b="0" i="1" dirty="0">
                <a:solidFill>
                  <a:srgbClr val="0A3CAA"/>
                </a:solidFill>
                <a:latin typeface="Calibri" pitchFamily="34" charset="0"/>
              </a:rPr>
              <a:t>Joint doctorates</a:t>
            </a:r>
            <a:r>
              <a:rPr lang="en-GB" sz="2000" b="0" dirty="0">
                <a:solidFill>
                  <a:srgbClr val="0A3CAA"/>
                </a:solidFill>
                <a:latin typeface="Calibri" pitchFamily="34" charset="0"/>
              </a:rPr>
              <a:t>)</a:t>
            </a:r>
          </a:p>
          <a:p>
            <a:pPr marL="452438" algn="l" defTabSz="512763">
              <a:spcBef>
                <a:spcPct val="20000"/>
              </a:spcBef>
              <a:buClr>
                <a:srgbClr val="0A3CAA"/>
              </a:buClr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  <a:p>
            <a:pPr marL="452438" algn="l" defTabSz="512763">
              <a:spcBef>
                <a:spcPct val="20000"/>
              </a:spcBef>
              <a:buClr>
                <a:srgbClr val="0A3CAA"/>
              </a:buClr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1952625" y="1493838"/>
            <a:ext cx="1682750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ITN</a:t>
            </a:r>
          </a:p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Early-Stage Researchers</a:t>
            </a:r>
            <a:endParaRPr lang="en-GB" sz="20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2051050" y="4508500"/>
            <a:ext cx="1387475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RISE</a:t>
            </a:r>
          </a:p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Exchange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</a:rPr>
              <a:t>of Staff</a:t>
            </a:r>
          </a:p>
          <a:p>
            <a:pPr defTabSz="512763">
              <a:spcBef>
                <a:spcPct val="20000"/>
              </a:spcBef>
              <a:buClr>
                <a:srgbClr val="0A3CAA"/>
              </a:buClr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1997075" y="3052763"/>
            <a:ext cx="16383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IF</a:t>
            </a:r>
          </a:p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FF0000"/>
                </a:solidFill>
                <a:latin typeface="Calibri" pitchFamily="34" charset="0"/>
              </a:rPr>
              <a:t>Experienced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</a:rPr>
              <a:t>Researchers</a:t>
            </a:r>
          </a:p>
          <a:p>
            <a:pPr defTabSz="512763">
              <a:spcBef>
                <a:spcPct val="20000"/>
              </a:spcBef>
              <a:buClr>
                <a:srgbClr val="0A3CAA"/>
              </a:buClr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827088" y="2492375"/>
            <a:ext cx="1081087" cy="649288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827088" y="2997200"/>
            <a:ext cx="1008062" cy="360363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 flipV="1">
            <a:off x="755650" y="3573463"/>
            <a:ext cx="1079500" cy="0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755650" y="3860800"/>
            <a:ext cx="1079500" cy="144463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 flipV="1">
            <a:off x="755650" y="4868863"/>
            <a:ext cx="1152525" cy="73025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 flipV="1">
            <a:off x="827088" y="5229225"/>
            <a:ext cx="1081087" cy="225425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827088" y="1628775"/>
            <a:ext cx="865187" cy="215900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1258888" y="6308725"/>
            <a:ext cx="720725" cy="0"/>
          </a:xfrm>
          <a:prstGeom prst="line">
            <a:avLst/>
          </a:prstGeom>
          <a:noFill/>
          <a:ln w="25400">
            <a:solidFill>
              <a:srgbClr val="0A3CA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2117724" y="5876925"/>
            <a:ext cx="144616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latin typeface="Calibri" pitchFamily="34" charset="0"/>
              </a:rPr>
              <a:t>COFUND</a:t>
            </a:r>
          </a:p>
          <a:p>
            <a:pPr defTabSz="512763">
              <a:spcBef>
                <a:spcPct val="20000"/>
              </a:spcBef>
              <a:buClr>
                <a:srgbClr val="0A3CAA"/>
              </a:buClr>
            </a:pPr>
            <a:r>
              <a:rPr lang="fr-BE" sz="2000" dirty="0" smtClean="0">
                <a:latin typeface="Calibri" pitchFamily="34" charset="0"/>
              </a:rPr>
              <a:t>Co-</a:t>
            </a:r>
            <a:r>
              <a:rPr lang="fr-BE" sz="2000" dirty="0" err="1" smtClean="0">
                <a:latin typeface="Calibri" pitchFamily="34" charset="0"/>
              </a:rPr>
              <a:t>funding</a:t>
            </a:r>
            <a:endParaRPr lang="en-GB" sz="2000" dirty="0">
              <a:latin typeface="Calibri" pitchFamily="34" charset="0"/>
            </a:endParaRPr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3491880" y="3212976"/>
            <a:ext cx="514756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82563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Individual fellowship supporting  experienced researchers undertaking mobility</a:t>
            </a: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3339232" y="4652963"/>
            <a:ext cx="5756275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82563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International and inter-sector cooperation through </a:t>
            </a:r>
            <a:r>
              <a:rPr lang="en-GB" sz="2000" dirty="0" smtClean="0">
                <a:solidFill>
                  <a:srgbClr val="0A3CAA"/>
                </a:solidFill>
                <a:latin typeface="Calibri" pitchFamily="34" charset="0"/>
              </a:rPr>
              <a:t>research </a:t>
            </a: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and innovation </a:t>
            </a:r>
            <a:r>
              <a:rPr lang="en-GB" sz="2000" dirty="0" smtClean="0">
                <a:solidFill>
                  <a:srgbClr val="0A3CAA"/>
                </a:solidFill>
                <a:latin typeface="Calibri" pitchFamily="34" charset="0"/>
              </a:rPr>
              <a:t>staff exchange</a:t>
            </a: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3359869" y="5699348"/>
            <a:ext cx="56991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182563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Co-funding of regional, national and international programmes funding doctoral and postdoctoral researchers</a:t>
            </a:r>
          </a:p>
        </p:txBody>
      </p:sp>
      <p:sp>
        <p:nvSpPr>
          <p:cNvPr id="46" name="Rectangle 53"/>
          <p:cNvSpPr>
            <a:spLocks noChangeArrowheads="1"/>
          </p:cNvSpPr>
          <p:nvPr/>
        </p:nvSpPr>
        <p:spPr bwMode="auto">
          <a:xfrm>
            <a:off x="-107950" y="1412875"/>
            <a:ext cx="10080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ITN</a:t>
            </a:r>
          </a:p>
        </p:txBody>
      </p:sp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-107950" y="4738688"/>
            <a:ext cx="14398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 smtClean="0">
                <a:solidFill>
                  <a:srgbClr val="0A3CAA"/>
                </a:solidFill>
                <a:latin typeface="Calibri" pitchFamily="34" charset="0"/>
              </a:rPr>
              <a:t>IAPP</a:t>
            </a: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-122238" y="5318125"/>
            <a:ext cx="1247776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fr-BE" sz="2000" dirty="0" smtClean="0">
                <a:solidFill>
                  <a:srgbClr val="0A3CAA"/>
                </a:solidFill>
                <a:latin typeface="Calibri" pitchFamily="34" charset="0"/>
              </a:rPr>
              <a:t>IRSES</a:t>
            </a: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-79375" y="2282825"/>
            <a:ext cx="10858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fr-BE" sz="2000">
                <a:solidFill>
                  <a:srgbClr val="0A3CAA"/>
                </a:solidFill>
                <a:latin typeface="Calibri" pitchFamily="34" charset="0"/>
              </a:rPr>
              <a:t>IEF</a:t>
            </a:r>
            <a:endParaRPr lang="en-GB" sz="2000">
              <a:solidFill>
                <a:srgbClr val="0A3CAA"/>
              </a:solidFill>
              <a:latin typeface="Calibri" pitchFamily="34" charset="0"/>
            </a:endParaRPr>
          </a:p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  <a:buFontTx/>
              <a:buChar char="-"/>
            </a:pPr>
            <a:endParaRPr lang="en-GB" sz="200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50" name="Rectangle 57"/>
          <p:cNvSpPr>
            <a:spLocks noChangeArrowheads="1"/>
          </p:cNvSpPr>
          <p:nvPr/>
        </p:nvSpPr>
        <p:spPr bwMode="auto">
          <a:xfrm>
            <a:off x="-79375" y="2782888"/>
            <a:ext cx="8699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IOF</a:t>
            </a:r>
          </a:p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  <a:buFontTx/>
              <a:buChar char="-"/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-79375" y="3305175"/>
            <a:ext cx="10858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IIF</a:t>
            </a:r>
          </a:p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  <a:buFontTx/>
              <a:buChar char="-"/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-85725" y="3805238"/>
            <a:ext cx="1173163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</a:pPr>
            <a:r>
              <a:rPr lang="en-GB" sz="2000" dirty="0">
                <a:solidFill>
                  <a:srgbClr val="0A3CAA"/>
                </a:solidFill>
                <a:latin typeface="Calibri" pitchFamily="34" charset="0"/>
              </a:rPr>
              <a:t>CIG</a:t>
            </a:r>
          </a:p>
          <a:p>
            <a:pPr marL="452438" indent="-269875" algn="l" defTabSz="512763">
              <a:spcBef>
                <a:spcPct val="20000"/>
              </a:spcBef>
              <a:buClr>
                <a:srgbClr val="0A3CAA"/>
              </a:buClr>
              <a:buFontTx/>
              <a:buChar char="-"/>
            </a:pPr>
            <a:endParaRPr lang="en-GB" sz="2000" dirty="0">
              <a:solidFill>
                <a:srgbClr val="0A3CAA"/>
              </a:solidFill>
              <a:latin typeface="Calibri" pitchFamily="34" charset="0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Horizon 2020 – MSCA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44404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Innovative Training Networks (ITN)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 smtClean="0"/>
              <a:t>The ITN consists of three strands:</a:t>
            </a:r>
          </a:p>
          <a:p>
            <a:pPr>
              <a:buNone/>
            </a:pPr>
            <a:endParaRPr lang="en-GB" sz="2400" dirty="0" smtClean="0"/>
          </a:p>
          <a:p>
            <a:r>
              <a:rPr lang="en-GB" sz="2400" b="0" dirty="0" smtClean="0">
                <a:solidFill>
                  <a:schemeClr val="tx1"/>
                </a:solidFill>
              </a:rPr>
              <a:t>European Training Networks (minimum of three participants) </a:t>
            </a:r>
          </a:p>
          <a:p>
            <a:pPr>
              <a:buNone/>
            </a:pPr>
            <a:endParaRPr lang="en-GB" sz="2400" b="0" dirty="0" smtClean="0">
              <a:solidFill>
                <a:schemeClr val="tx1"/>
              </a:solidFill>
            </a:endParaRPr>
          </a:p>
          <a:p>
            <a:r>
              <a:rPr lang="en-GB" sz="2400" b="0" dirty="0" smtClean="0">
                <a:solidFill>
                  <a:schemeClr val="tx1"/>
                </a:solidFill>
              </a:rPr>
              <a:t>Joint Doctorates (minimum of three academic participants who can deliver a doctoral degree) </a:t>
            </a:r>
          </a:p>
          <a:p>
            <a:pPr>
              <a:buNone/>
            </a:pPr>
            <a:endParaRPr lang="en-GB" sz="2400" b="0" dirty="0" smtClean="0">
              <a:solidFill>
                <a:schemeClr val="tx1"/>
              </a:solidFill>
            </a:endParaRPr>
          </a:p>
          <a:p>
            <a:r>
              <a:rPr lang="en-GB" sz="2400" b="0" dirty="0" smtClean="0">
                <a:solidFill>
                  <a:schemeClr val="tx1"/>
                </a:solidFill>
              </a:rPr>
              <a:t>European Industrial Doctorates (minimum of one academic participant and one non-academic participant) </a:t>
            </a:r>
          </a:p>
          <a:p>
            <a:pPr lvl="6">
              <a:buNone/>
            </a:pPr>
            <a:endParaRPr lang="en-GB" sz="2400" b="1" i="1" dirty="0" smtClean="0">
              <a:hlinkClick r:id="rId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European Training Networks</a:t>
            </a:r>
            <a:r>
              <a:rPr lang="en-GB" sz="3200" dirty="0"/>
              <a:t> 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3200" dirty="0" smtClean="0"/>
              <a:t>(ETNs)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Aimed at Training of Early Stage Researchers (ESRs)</a:t>
            </a:r>
          </a:p>
          <a:p>
            <a:pPr marL="0" indent="0">
              <a:buNone/>
            </a:pPr>
            <a:r>
              <a:rPr lang="en-GB" b="0" dirty="0" smtClean="0">
                <a:solidFill>
                  <a:schemeClr val="tx1"/>
                </a:solidFill>
              </a:rPr>
              <a:t>&lt;&lt; ESR Definition: </a:t>
            </a:r>
            <a:r>
              <a:rPr lang="en-GB" sz="2400" b="0" i="1" dirty="0" smtClean="0">
                <a:solidFill>
                  <a:schemeClr val="tx1"/>
                </a:solidFill>
              </a:rPr>
              <a:t>Early stage researchers shall </a:t>
            </a:r>
            <a:r>
              <a:rPr lang="en-GB" sz="2400" b="0" i="1" dirty="0">
                <a:solidFill>
                  <a:schemeClr val="tx1"/>
                </a:solidFill>
              </a:rPr>
              <a:t>at the time of </a:t>
            </a:r>
            <a:r>
              <a:rPr lang="en-GB" sz="2400" b="0" i="1" dirty="0" smtClean="0">
                <a:solidFill>
                  <a:schemeClr val="tx1"/>
                </a:solidFill>
              </a:rPr>
              <a:t>recruitment by the </a:t>
            </a:r>
            <a:r>
              <a:rPr lang="en-GB" sz="2400" b="0" i="1" dirty="0">
                <a:solidFill>
                  <a:schemeClr val="tx1"/>
                </a:solidFill>
              </a:rPr>
              <a:t>host organisation, be in the first four years (</a:t>
            </a:r>
            <a:r>
              <a:rPr lang="en-GB" sz="2400" b="0" i="1" dirty="0" smtClean="0">
                <a:solidFill>
                  <a:schemeClr val="tx1"/>
                </a:solidFill>
              </a:rPr>
              <a:t>full-time equivalent research </a:t>
            </a:r>
            <a:r>
              <a:rPr lang="en-GB" sz="2400" b="0" i="1" dirty="0">
                <a:solidFill>
                  <a:schemeClr val="tx1"/>
                </a:solidFill>
              </a:rPr>
              <a:t>experience) of their research careers and </a:t>
            </a:r>
            <a:r>
              <a:rPr lang="en-GB" sz="2400" i="1" dirty="0">
                <a:solidFill>
                  <a:schemeClr val="tx1"/>
                </a:solidFill>
              </a:rPr>
              <a:t>have not </a:t>
            </a:r>
            <a:r>
              <a:rPr lang="en-GB" sz="2400" b="0" i="1" dirty="0">
                <a:solidFill>
                  <a:schemeClr val="tx1"/>
                </a:solidFill>
              </a:rPr>
              <a:t>been awarded a doctoral degree</a:t>
            </a:r>
            <a:r>
              <a:rPr lang="en-GB" sz="2400" b="0" i="1" dirty="0" smtClean="0">
                <a:solidFill>
                  <a:schemeClr val="tx1"/>
                </a:solidFill>
              </a:rPr>
              <a:t>. </a:t>
            </a:r>
            <a:r>
              <a:rPr lang="en-GB" b="0" dirty="0" smtClean="0">
                <a:solidFill>
                  <a:schemeClr val="tx1"/>
                </a:solidFill>
              </a:rPr>
              <a:t>&gt;&gt;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Minimum of 3 organisations from 3 separate Member States/Associated Countries 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Non-Academic </a:t>
            </a:r>
            <a:r>
              <a:rPr lang="en-GB" b="0" dirty="0">
                <a:solidFill>
                  <a:schemeClr val="tx1"/>
                </a:solidFill>
              </a:rPr>
              <a:t>Institutions should be included in the network</a:t>
            </a:r>
          </a:p>
          <a:p>
            <a:pPr marL="0" indent="0">
              <a:buNone/>
            </a:pPr>
            <a:endParaRPr lang="en-GB" b="0" dirty="0" smtClean="0"/>
          </a:p>
          <a:p>
            <a:endParaRPr lang="en-GB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…ETNs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‘Academic Sector’ consists of public or private higher education establishments awarding academic degrees, public or private non-profit research organisations whose primary mission is to pursue research, and international European interest organisations as they are defined in Article 2 of the Horizon 2020 Rules for Participation. </a:t>
            </a:r>
          </a:p>
          <a:p>
            <a:r>
              <a:rPr lang="en-GB" sz="2400" dirty="0">
                <a:solidFill>
                  <a:schemeClr val="tx1"/>
                </a:solidFill>
              </a:rPr>
              <a:t>Non-Academic Sector includes any socio-economic actor not included in the academic sector and fulfilling the requirements of the Horizon 2020 Rules for Participation.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42027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…ETNs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0" dirty="0"/>
          </a:p>
          <a:p>
            <a:r>
              <a:rPr lang="en-GB" b="0" dirty="0" smtClean="0">
                <a:solidFill>
                  <a:schemeClr val="tx1"/>
                </a:solidFill>
              </a:rPr>
              <a:t>Maximum </a:t>
            </a:r>
            <a:r>
              <a:rPr lang="en-GB" b="0" dirty="0">
                <a:solidFill>
                  <a:schemeClr val="tx1"/>
                </a:solidFill>
              </a:rPr>
              <a:t>of 540 ESR months (15 PhD students for 36 months each) per </a:t>
            </a:r>
            <a:r>
              <a:rPr lang="en-GB" b="0" dirty="0" smtClean="0">
                <a:solidFill>
                  <a:schemeClr val="tx1"/>
                </a:solidFill>
              </a:rPr>
              <a:t>network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Mobility </a:t>
            </a:r>
            <a:r>
              <a:rPr lang="en-GB" dirty="0">
                <a:solidFill>
                  <a:schemeClr val="tx1"/>
                </a:solidFill>
              </a:rPr>
              <a:t>rule applies</a:t>
            </a:r>
            <a:r>
              <a:rPr lang="en-GB" b="0" dirty="0">
                <a:solidFill>
                  <a:schemeClr val="tx1"/>
                </a:solidFill>
              </a:rPr>
              <a:t>: ESRs must not have resided in the recruiting host country for more than 12 months in the previous 3 </a:t>
            </a:r>
            <a:r>
              <a:rPr lang="en-GB" b="0" dirty="0" smtClean="0">
                <a:solidFill>
                  <a:schemeClr val="tx1"/>
                </a:solidFill>
              </a:rPr>
              <a:t>years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Apart from the Beneficiary organisations that would need to recruit ESRs, a consortium may also include Partner organisations who would host secondments</a:t>
            </a:r>
            <a:endParaRPr lang="en-GB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14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standardWhite">
  <a:themeElements>
    <a:clrScheme name="Default Design 1">
      <a:dk1>
        <a:srgbClr val="000000"/>
      </a:dk1>
      <a:lt1>
        <a:srgbClr val="FFFFFF"/>
      </a:lt1>
      <a:dk2>
        <a:srgbClr val="003C69"/>
      </a:dk2>
      <a:lt2>
        <a:srgbClr val="808080"/>
      </a:lt2>
      <a:accent1>
        <a:srgbClr val="1C598C"/>
      </a:accent1>
      <a:accent2>
        <a:srgbClr val="4386AF"/>
      </a:accent2>
      <a:accent3>
        <a:srgbClr val="FFFFFF"/>
      </a:accent3>
      <a:accent4>
        <a:srgbClr val="000000"/>
      </a:accent4>
      <a:accent5>
        <a:srgbClr val="ABB5C5"/>
      </a:accent5>
      <a:accent6>
        <a:srgbClr val="3C799E"/>
      </a:accent6>
      <a:hlink>
        <a:srgbClr val="92BCD6"/>
      </a:hlink>
      <a:folHlink>
        <a:srgbClr val="C5DBE9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5A2669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1">
        <a:dk1>
          <a:srgbClr val="000000"/>
        </a:dk1>
        <a:lt1>
          <a:srgbClr val="FFFFFF"/>
        </a:lt1>
        <a:dk2>
          <a:srgbClr val="003C69"/>
        </a:dk2>
        <a:lt2>
          <a:srgbClr val="808080"/>
        </a:lt2>
        <a:accent1>
          <a:srgbClr val="1C598C"/>
        </a:accent1>
        <a:accent2>
          <a:srgbClr val="4386AF"/>
        </a:accent2>
        <a:accent3>
          <a:srgbClr val="FFFFFF"/>
        </a:accent3>
        <a:accent4>
          <a:srgbClr val="000000"/>
        </a:accent4>
        <a:accent5>
          <a:srgbClr val="ABB5C5"/>
        </a:accent5>
        <a:accent6>
          <a:srgbClr val="3C799E"/>
        </a:accent6>
        <a:hlink>
          <a:srgbClr val="92BCD6"/>
        </a:hlink>
        <a:folHlink>
          <a:srgbClr val="C5DBE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2">
        <a:dk1>
          <a:srgbClr val="000000"/>
        </a:dk1>
        <a:lt1>
          <a:srgbClr val="FFFFFF"/>
        </a:lt1>
        <a:dk2>
          <a:srgbClr val="5A266A"/>
        </a:dk2>
        <a:lt2>
          <a:srgbClr val="808080"/>
        </a:lt2>
        <a:accent1>
          <a:srgbClr val="815595"/>
        </a:accent1>
        <a:accent2>
          <a:srgbClr val="A580B6"/>
        </a:accent2>
        <a:accent3>
          <a:srgbClr val="FFFFFF"/>
        </a:accent3>
        <a:accent4>
          <a:srgbClr val="000000"/>
        </a:accent4>
        <a:accent5>
          <a:srgbClr val="C1B4C8"/>
        </a:accent5>
        <a:accent6>
          <a:srgbClr val="9573A5"/>
        </a:accent6>
        <a:hlink>
          <a:srgbClr val="C6AFD1"/>
        </a:hlink>
        <a:folHlink>
          <a:srgbClr val="E3D8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3">
        <a:dk1>
          <a:srgbClr val="000000"/>
        </a:dk1>
        <a:lt1>
          <a:srgbClr val="FFFFFF"/>
        </a:lt1>
        <a:dk2>
          <a:srgbClr val="693F58"/>
        </a:dk2>
        <a:lt2>
          <a:srgbClr val="808080"/>
        </a:lt2>
        <a:accent1>
          <a:srgbClr val="92587B"/>
        </a:accent1>
        <a:accent2>
          <a:srgbClr val="B88AA5"/>
        </a:accent2>
        <a:accent3>
          <a:srgbClr val="FFFFFF"/>
        </a:accent3>
        <a:accent4>
          <a:srgbClr val="000000"/>
        </a:accent4>
        <a:accent5>
          <a:srgbClr val="C7B4BF"/>
        </a:accent5>
        <a:accent6>
          <a:srgbClr val="A67D95"/>
        </a:accent6>
        <a:hlink>
          <a:srgbClr val="DEC8D5"/>
        </a:hlink>
        <a:folHlink>
          <a:srgbClr val="EFE5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4">
        <a:dk1>
          <a:srgbClr val="000000"/>
        </a:dk1>
        <a:lt1>
          <a:srgbClr val="FFFFFF"/>
        </a:lt1>
        <a:dk2>
          <a:srgbClr val="813C49"/>
        </a:dk2>
        <a:lt2>
          <a:srgbClr val="808080"/>
        </a:lt2>
        <a:accent1>
          <a:srgbClr val="A54D5E"/>
        </a:accent1>
        <a:accent2>
          <a:srgbClr val="BD717F"/>
        </a:accent2>
        <a:accent3>
          <a:srgbClr val="FFFFFF"/>
        </a:accent3>
        <a:accent4>
          <a:srgbClr val="000000"/>
        </a:accent4>
        <a:accent5>
          <a:srgbClr val="CFB2B6"/>
        </a:accent5>
        <a:accent6>
          <a:srgbClr val="AB6672"/>
        </a:accent6>
        <a:hlink>
          <a:srgbClr val="D8ACB4"/>
        </a:hlink>
        <a:folHlink>
          <a:srgbClr val="E9CF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5">
        <a:dk1>
          <a:srgbClr val="000000"/>
        </a:dk1>
        <a:lt1>
          <a:srgbClr val="FFFFFF"/>
        </a:lt1>
        <a:dk2>
          <a:srgbClr val="433F6D"/>
        </a:dk2>
        <a:lt2>
          <a:srgbClr val="808080"/>
        </a:lt2>
        <a:accent1>
          <a:srgbClr val="5F5999"/>
        </a:accent1>
        <a:accent2>
          <a:srgbClr val="8B86B8"/>
        </a:accent2>
        <a:accent3>
          <a:srgbClr val="FFFFFF"/>
        </a:accent3>
        <a:accent4>
          <a:srgbClr val="000000"/>
        </a:accent4>
        <a:accent5>
          <a:srgbClr val="B6B5CA"/>
        </a:accent5>
        <a:accent6>
          <a:srgbClr val="7D79A6"/>
        </a:accent6>
        <a:hlink>
          <a:srgbClr val="C2C0DA"/>
        </a:hlink>
        <a:folHlink>
          <a:srgbClr val="D6D5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6">
        <a:dk1>
          <a:srgbClr val="000000"/>
        </a:dk1>
        <a:lt1>
          <a:srgbClr val="FFFFFF"/>
        </a:lt1>
        <a:dk2>
          <a:srgbClr val="20628D"/>
        </a:dk2>
        <a:lt2>
          <a:srgbClr val="808080"/>
        </a:lt2>
        <a:accent1>
          <a:srgbClr val="4A98B0"/>
        </a:accent1>
        <a:accent2>
          <a:srgbClr val="78B3C6"/>
        </a:accent2>
        <a:accent3>
          <a:srgbClr val="FFFFFF"/>
        </a:accent3>
        <a:accent4>
          <a:srgbClr val="000000"/>
        </a:accent4>
        <a:accent5>
          <a:srgbClr val="B1CAD4"/>
        </a:accent5>
        <a:accent6>
          <a:srgbClr val="6CA2B3"/>
        </a:accent6>
        <a:hlink>
          <a:srgbClr val="A1CAD7"/>
        </a:hlink>
        <a:folHlink>
          <a:srgbClr val="C4DE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7">
        <a:dk1>
          <a:srgbClr val="000000"/>
        </a:dk1>
        <a:lt1>
          <a:srgbClr val="FFFFFF"/>
        </a:lt1>
        <a:dk2>
          <a:srgbClr val="305C74"/>
        </a:dk2>
        <a:lt2>
          <a:srgbClr val="808080"/>
        </a:lt2>
        <a:accent1>
          <a:srgbClr val="4381A3"/>
        </a:accent1>
        <a:accent2>
          <a:srgbClr val="77AAC7"/>
        </a:accent2>
        <a:accent3>
          <a:srgbClr val="FFFFFF"/>
        </a:accent3>
        <a:accent4>
          <a:srgbClr val="000000"/>
        </a:accent4>
        <a:accent5>
          <a:srgbClr val="B0C1CE"/>
        </a:accent5>
        <a:accent6>
          <a:srgbClr val="6B9AB4"/>
        </a:accent6>
        <a:hlink>
          <a:srgbClr val="B8D3E2"/>
        </a:hlink>
        <a:folHlink>
          <a:srgbClr val="D6E5E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8">
        <a:dk1>
          <a:srgbClr val="000000"/>
        </a:dk1>
        <a:lt1>
          <a:srgbClr val="FFFFFF"/>
        </a:lt1>
        <a:dk2>
          <a:srgbClr val="40685B"/>
        </a:dk2>
        <a:lt2>
          <a:srgbClr val="808080"/>
        </a:lt2>
        <a:accent1>
          <a:srgbClr val="619D89"/>
        </a:accent1>
        <a:accent2>
          <a:srgbClr val="95BDB0"/>
        </a:accent2>
        <a:accent3>
          <a:srgbClr val="FFFFFF"/>
        </a:accent3>
        <a:accent4>
          <a:srgbClr val="000000"/>
        </a:accent4>
        <a:accent5>
          <a:srgbClr val="B7CCC4"/>
        </a:accent5>
        <a:accent6>
          <a:srgbClr val="87AB9F"/>
        </a:accent6>
        <a:hlink>
          <a:srgbClr val="CEE0DA"/>
        </a:hlink>
        <a:folHlink>
          <a:srgbClr val="DCE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White 9">
        <a:dk1>
          <a:srgbClr val="000000"/>
        </a:dk1>
        <a:lt1>
          <a:srgbClr val="FFFFFF"/>
        </a:lt1>
        <a:dk2>
          <a:srgbClr val="8B4A1D"/>
        </a:dk2>
        <a:lt2>
          <a:srgbClr val="808080"/>
        </a:lt2>
        <a:accent1>
          <a:srgbClr val="A96B45"/>
        </a:accent1>
        <a:accent2>
          <a:srgbClr val="C79577"/>
        </a:accent2>
        <a:accent3>
          <a:srgbClr val="FFFFFF"/>
        </a:accent3>
        <a:accent4>
          <a:srgbClr val="000000"/>
        </a:accent4>
        <a:accent5>
          <a:srgbClr val="D1BAB0"/>
        </a:accent5>
        <a:accent6>
          <a:srgbClr val="B4876B"/>
        </a:accent6>
        <a:hlink>
          <a:srgbClr val="DEC2B0"/>
        </a:hlink>
        <a:folHlink>
          <a:srgbClr val="EAD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12555</TotalTime>
  <Words>1310</Words>
  <Application>Microsoft Office PowerPoint</Application>
  <PresentationFormat>On-screen Show (4:3)</PresentationFormat>
  <Paragraphs>191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1_standardWhite</vt:lpstr>
      <vt:lpstr>2_standardWhite</vt:lpstr>
      <vt:lpstr> Horizon 2020: What Funding Opportunities for Criminology Research? </vt:lpstr>
      <vt:lpstr>Slide 2</vt:lpstr>
      <vt:lpstr>Slide 3</vt:lpstr>
      <vt:lpstr>Slide 4</vt:lpstr>
      <vt:lpstr>Horizon 2020 – MSCA</vt:lpstr>
      <vt:lpstr>Innovative Training Networks (ITN)</vt:lpstr>
      <vt:lpstr>European Training Networks  (ETNs)</vt:lpstr>
      <vt:lpstr>…ETNs continued</vt:lpstr>
      <vt:lpstr>…ETNs continued</vt:lpstr>
      <vt:lpstr>…ETNs continued</vt:lpstr>
      <vt:lpstr>European Joint Doctorates (EJDs)</vt:lpstr>
      <vt:lpstr>European Industrial Doctorates (EIDs)</vt:lpstr>
      <vt:lpstr>Individual Fellowships (IFs)</vt:lpstr>
      <vt:lpstr>Research and Innovation  Staff Exchange (RISE)</vt:lpstr>
      <vt:lpstr>…RISE continued</vt:lpstr>
      <vt:lpstr>Slide 16</vt:lpstr>
      <vt:lpstr>Slide 17</vt:lpstr>
      <vt:lpstr>Research Infrastructures</vt:lpstr>
      <vt:lpstr>Research Infrastructures</vt:lpstr>
      <vt:lpstr>Slide 20</vt:lpstr>
      <vt:lpstr>Slide 21</vt:lpstr>
      <vt:lpstr>           Societal Challenges (Pillar III)</vt:lpstr>
      <vt:lpstr>           Societal Challenges (Pillar III)</vt:lpstr>
      <vt:lpstr>Societal Challenges- Pillar III </vt:lpstr>
      <vt:lpstr>Slide 25</vt:lpstr>
      <vt:lpstr>Slide 26</vt:lpstr>
      <vt:lpstr>Other European Funding Schemes</vt:lpstr>
      <vt:lpstr>Useful Links</vt:lpstr>
      <vt:lpstr>Questions? 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EU funding can help you</dc:title>
  <dc:creator>lb82j</dc:creator>
  <cp:lastModifiedBy>femn1q</cp:lastModifiedBy>
  <cp:revision>658</cp:revision>
  <dcterms:created xsi:type="dcterms:W3CDTF">2012-03-20T17:51:44Z</dcterms:created>
  <dcterms:modified xsi:type="dcterms:W3CDTF">2014-05-12T10:18:20Z</dcterms:modified>
</cp:coreProperties>
</file>