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9" r:id="rId3"/>
    <p:sldId id="283" r:id="rId4"/>
    <p:sldId id="284" r:id="rId5"/>
    <p:sldId id="280" r:id="rId6"/>
    <p:sldId id="281" r:id="rId7"/>
    <p:sldId id="282" r:id="rId8"/>
    <p:sldId id="262" r:id="rId9"/>
    <p:sldId id="263" r:id="rId10"/>
    <p:sldId id="286" r:id="rId11"/>
    <p:sldId id="264" r:id="rId12"/>
    <p:sldId id="265" r:id="rId13"/>
    <p:sldId id="266" r:id="rId14"/>
    <p:sldId id="267" r:id="rId15"/>
    <p:sldId id="270" r:id="rId16"/>
    <p:sldId id="271" r:id="rId17"/>
    <p:sldId id="272" r:id="rId18"/>
    <p:sldId id="285"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p:scale>
          <a:sx n="54" d="100"/>
          <a:sy n="54" d="100"/>
        </p:scale>
        <p:origin x="-2536" y="-5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8C681A-AF45-4DAD-A111-6885D3F41D65}"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GB"/>
        </a:p>
      </dgm:t>
    </dgm:pt>
    <dgm:pt modelId="{FA092409-0C12-4F69-837E-4FB343864258}">
      <dgm:prSet phldrT="[Text]"/>
      <dgm:spPr/>
      <dgm:t>
        <a:bodyPr/>
        <a:lstStyle/>
        <a:p>
          <a:r>
            <a:rPr lang="en-GB" dirty="0" smtClean="0"/>
            <a:t>Knowledge Exchange</a:t>
          </a:r>
        </a:p>
      </dgm:t>
    </dgm:pt>
    <dgm:pt modelId="{7769FFCB-4B1B-460E-A29D-F0716825EBEA}" type="parTrans" cxnId="{661718CB-12BB-4DF7-BCBF-64DEB7263A30}">
      <dgm:prSet/>
      <dgm:spPr/>
      <dgm:t>
        <a:bodyPr/>
        <a:lstStyle/>
        <a:p>
          <a:endParaRPr lang="en-GB"/>
        </a:p>
      </dgm:t>
    </dgm:pt>
    <dgm:pt modelId="{05720B18-35BD-4F0B-A909-74AAE986F053}" type="sibTrans" cxnId="{661718CB-12BB-4DF7-BCBF-64DEB7263A30}">
      <dgm:prSet/>
      <dgm:spPr/>
      <dgm:t>
        <a:bodyPr/>
        <a:lstStyle/>
        <a:p>
          <a:endParaRPr lang="en-GB"/>
        </a:p>
      </dgm:t>
    </dgm:pt>
    <dgm:pt modelId="{3C44ECE5-4181-45FB-B985-2A1829CCDFF5}">
      <dgm:prSet phldrT="[Text]"/>
      <dgm:spPr/>
      <dgm:t>
        <a:bodyPr/>
        <a:lstStyle/>
        <a:p>
          <a:r>
            <a:rPr lang="en-GB" dirty="0" smtClean="0"/>
            <a:t>Lived experience</a:t>
          </a:r>
          <a:endParaRPr lang="en-GB" dirty="0"/>
        </a:p>
      </dgm:t>
    </dgm:pt>
    <dgm:pt modelId="{FB2C69A9-E5E9-4771-88B2-3E48732525F5}" type="parTrans" cxnId="{FE8DFCEA-BCB8-4935-BCD8-04FFEEF617CE}">
      <dgm:prSet/>
      <dgm:spPr/>
      <dgm:t>
        <a:bodyPr/>
        <a:lstStyle/>
        <a:p>
          <a:endParaRPr lang="en-GB"/>
        </a:p>
      </dgm:t>
    </dgm:pt>
    <dgm:pt modelId="{18B5414D-9CC4-4325-B176-967D13C26992}" type="sibTrans" cxnId="{FE8DFCEA-BCB8-4935-BCD8-04FFEEF617CE}">
      <dgm:prSet/>
      <dgm:spPr/>
      <dgm:t>
        <a:bodyPr/>
        <a:lstStyle/>
        <a:p>
          <a:endParaRPr lang="en-GB"/>
        </a:p>
      </dgm:t>
    </dgm:pt>
    <dgm:pt modelId="{0F78166D-FFE1-4B89-9B87-B9491D2EB146}">
      <dgm:prSet phldrT="[Text]"/>
      <dgm:spPr/>
      <dgm:t>
        <a:bodyPr/>
        <a:lstStyle/>
        <a:p>
          <a:r>
            <a:rPr lang="en-GB" dirty="0" smtClean="0"/>
            <a:t>Practice development (and  decision-making)</a:t>
          </a:r>
          <a:endParaRPr lang="en-GB" dirty="0"/>
        </a:p>
      </dgm:t>
    </dgm:pt>
    <dgm:pt modelId="{8FA358D7-A71F-42E8-82ED-BD88216F0109}" type="parTrans" cxnId="{4FF70629-E5F5-47D3-8D05-23972E2CE169}">
      <dgm:prSet/>
      <dgm:spPr/>
      <dgm:t>
        <a:bodyPr/>
        <a:lstStyle/>
        <a:p>
          <a:endParaRPr lang="en-GB"/>
        </a:p>
      </dgm:t>
    </dgm:pt>
    <dgm:pt modelId="{5B0E7E38-AAC3-4CEE-86B6-B466D523FB26}" type="sibTrans" cxnId="{4FF70629-E5F5-47D3-8D05-23972E2CE169}">
      <dgm:prSet/>
      <dgm:spPr/>
      <dgm:t>
        <a:bodyPr/>
        <a:lstStyle/>
        <a:p>
          <a:endParaRPr lang="en-GB"/>
        </a:p>
      </dgm:t>
    </dgm:pt>
    <dgm:pt modelId="{0A8F13DE-0B96-4DB3-9FAB-BEFF1387DEE9}">
      <dgm:prSet phldrT="[Text]"/>
      <dgm:spPr/>
      <dgm:t>
        <a:bodyPr/>
        <a:lstStyle/>
        <a:p>
          <a:r>
            <a:rPr lang="en-GB" dirty="0" smtClean="0"/>
            <a:t>Impact and effect</a:t>
          </a:r>
          <a:endParaRPr lang="en-GB" dirty="0"/>
        </a:p>
      </dgm:t>
    </dgm:pt>
    <dgm:pt modelId="{1B444A59-7ABE-4EE9-B67E-3DE22B21DEA8}" type="parTrans" cxnId="{2C24FA49-02C5-4032-BC2A-DB4B4D457FAC}">
      <dgm:prSet/>
      <dgm:spPr/>
      <dgm:t>
        <a:bodyPr/>
        <a:lstStyle/>
        <a:p>
          <a:endParaRPr lang="en-GB"/>
        </a:p>
      </dgm:t>
    </dgm:pt>
    <dgm:pt modelId="{26E22836-FFDD-4764-BB8B-502D9E557E31}" type="sibTrans" cxnId="{2C24FA49-02C5-4032-BC2A-DB4B4D457FAC}">
      <dgm:prSet/>
      <dgm:spPr/>
      <dgm:t>
        <a:bodyPr/>
        <a:lstStyle/>
        <a:p>
          <a:endParaRPr lang="en-GB"/>
        </a:p>
      </dgm:t>
    </dgm:pt>
    <dgm:pt modelId="{6DF4176B-65FF-4C22-8F0D-4977D2C6E4F4}">
      <dgm:prSet phldrT="[Text]"/>
      <dgm:spPr/>
      <dgm:t>
        <a:bodyPr/>
        <a:lstStyle/>
        <a:p>
          <a:r>
            <a:rPr lang="en-GB" dirty="0" smtClean="0"/>
            <a:t>Context and use</a:t>
          </a:r>
          <a:endParaRPr lang="en-GB" dirty="0"/>
        </a:p>
      </dgm:t>
    </dgm:pt>
    <dgm:pt modelId="{13EC19A4-88E6-4FCC-BC12-F45279C63E61}" type="parTrans" cxnId="{71A59A7D-C41B-48B2-8A68-E8D376B52472}">
      <dgm:prSet/>
      <dgm:spPr/>
      <dgm:t>
        <a:bodyPr/>
        <a:lstStyle/>
        <a:p>
          <a:endParaRPr lang="en-GB"/>
        </a:p>
      </dgm:t>
    </dgm:pt>
    <dgm:pt modelId="{33D79127-4A7A-49D8-8D6B-B34B80BA7BCD}" type="sibTrans" cxnId="{71A59A7D-C41B-48B2-8A68-E8D376B52472}">
      <dgm:prSet/>
      <dgm:spPr/>
      <dgm:t>
        <a:bodyPr/>
        <a:lstStyle/>
        <a:p>
          <a:endParaRPr lang="en-GB"/>
        </a:p>
      </dgm:t>
    </dgm:pt>
    <dgm:pt modelId="{77FBC6C5-D71F-4CBE-B9AD-766F00FCF9B4}" type="pres">
      <dgm:prSet presAssocID="{9B8C681A-AF45-4DAD-A111-6885D3F41D65}" presName="Name0" presStyleCnt="0">
        <dgm:presLayoutVars>
          <dgm:chMax val="1"/>
          <dgm:dir/>
          <dgm:animLvl val="ctr"/>
          <dgm:resizeHandles val="exact"/>
        </dgm:presLayoutVars>
      </dgm:prSet>
      <dgm:spPr/>
      <dgm:t>
        <a:bodyPr/>
        <a:lstStyle/>
        <a:p>
          <a:endParaRPr lang="en-US"/>
        </a:p>
      </dgm:t>
    </dgm:pt>
    <dgm:pt modelId="{71A9041E-B342-401F-8E01-D4C082D0074A}" type="pres">
      <dgm:prSet presAssocID="{FA092409-0C12-4F69-837E-4FB343864258}" presName="centerShape" presStyleLbl="node0" presStyleIdx="0" presStyleCnt="1"/>
      <dgm:spPr/>
      <dgm:t>
        <a:bodyPr/>
        <a:lstStyle/>
        <a:p>
          <a:endParaRPr lang="en-GB"/>
        </a:p>
      </dgm:t>
    </dgm:pt>
    <dgm:pt modelId="{3105E7AA-F03C-4B85-86F3-B7820D84ADEB}" type="pres">
      <dgm:prSet presAssocID="{3C44ECE5-4181-45FB-B985-2A1829CCDFF5}" presName="node" presStyleLbl="node1" presStyleIdx="0" presStyleCnt="4">
        <dgm:presLayoutVars>
          <dgm:bulletEnabled val="1"/>
        </dgm:presLayoutVars>
      </dgm:prSet>
      <dgm:spPr/>
      <dgm:t>
        <a:bodyPr/>
        <a:lstStyle/>
        <a:p>
          <a:endParaRPr lang="en-US"/>
        </a:p>
      </dgm:t>
    </dgm:pt>
    <dgm:pt modelId="{E619B0F9-27CC-4327-A4BD-88E1C865AA50}" type="pres">
      <dgm:prSet presAssocID="{3C44ECE5-4181-45FB-B985-2A1829CCDFF5}" presName="dummy" presStyleCnt="0"/>
      <dgm:spPr/>
    </dgm:pt>
    <dgm:pt modelId="{9DF6886C-3855-4A77-AC8C-FAD56C05B8C6}" type="pres">
      <dgm:prSet presAssocID="{18B5414D-9CC4-4325-B176-967D13C26992}" presName="sibTrans" presStyleLbl="sibTrans2D1" presStyleIdx="0" presStyleCnt="4"/>
      <dgm:spPr/>
      <dgm:t>
        <a:bodyPr/>
        <a:lstStyle/>
        <a:p>
          <a:endParaRPr lang="en-US"/>
        </a:p>
      </dgm:t>
    </dgm:pt>
    <dgm:pt modelId="{55903CC9-9346-45C6-B771-8A7C7170A5F6}" type="pres">
      <dgm:prSet presAssocID="{0F78166D-FFE1-4B89-9B87-B9491D2EB146}" presName="node" presStyleLbl="node1" presStyleIdx="1" presStyleCnt="4">
        <dgm:presLayoutVars>
          <dgm:bulletEnabled val="1"/>
        </dgm:presLayoutVars>
      </dgm:prSet>
      <dgm:spPr/>
      <dgm:t>
        <a:bodyPr/>
        <a:lstStyle/>
        <a:p>
          <a:endParaRPr lang="en-GB"/>
        </a:p>
      </dgm:t>
    </dgm:pt>
    <dgm:pt modelId="{33472EF2-A981-4392-B5EE-BB5A21B5F55F}" type="pres">
      <dgm:prSet presAssocID="{0F78166D-FFE1-4B89-9B87-B9491D2EB146}" presName="dummy" presStyleCnt="0"/>
      <dgm:spPr/>
    </dgm:pt>
    <dgm:pt modelId="{E52B2B3F-3590-4EF8-90A2-9DC2EB038225}" type="pres">
      <dgm:prSet presAssocID="{5B0E7E38-AAC3-4CEE-86B6-B466D523FB26}" presName="sibTrans" presStyleLbl="sibTrans2D1" presStyleIdx="1" presStyleCnt="4"/>
      <dgm:spPr/>
      <dgm:t>
        <a:bodyPr/>
        <a:lstStyle/>
        <a:p>
          <a:endParaRPr lang="en-US"/>
        </a:p>
      </dgm:t>
    </dgm:pt>
    <dgm:pt modelId="{C811726D-BF9C-4BC0-A431-C980B206B613}" type="pres">
      <dgm:prSet presAssocID="{0A8F13DE-0B96-4DB3-9FAB-BEFF1387DEE9}" presName="node" presStyleLbl="node1" presStyleIdx="2" presStyleCnt="4">
        <dgm:presLayoutVars>
          <dgm:bulletEnabled val="1"/>
        </dgm:presLayoutVars>
      </dgm:prSet>
      <dgm:spPr/>
      <dgm:t>
        <a:bodyPr/>
        <a:lstStyle/>
        <a:p>
          <a:endParaRPr lang="en-GB"/>
        </a:p>
      </dgm:t>
    </dgm:pt>
    <dgm:pt modelId="{080D0F5E-B0FC-49F8-90FB-4A5B58D87AB2}" type="pres">
      <dgm:prSet presAssocID="{0A8F13DE-0B96-4DB3-9FAB-BEFF1387DEE9}" presName="dummy" presStyleCnt="0"/>
      <dgm:spPr/>
    </dgm:pt>
    <dgm:pt modelId="{8EBD9FB0-439A-4A37-8F90-B4281A0C3CD3}" type="pres">
      <dgm:prSet presAssocID="{26E22836-FFDD-4764-BB8B-502D9E557E31}" presName="sibTrans" presStyleLbl="sibTrans2D1" presStyleIdx="2" presStyleCnt="4"/>
      <dgm:spPr/>
      <dgm:t>
        <a:bodyPr/>
        <a:lstStyle/>
        <a:p>
          <a:endParaRPr lang="en-US"/>
        </a:p>
      </dgm:t>
    </dgm:pt>
    <dgm:pt modelId="{3021686A-F5E4-47AD-B486-9AE10CA601D9}" type="pres">
      <dgm:prSet presAssocID="{6DF4176B-65FF-4C22-8F0D-4977D2C6E4F4}" presName="node" presStyleLbl="node1" presStyleIdx="3" presStyleCnt="4">
        <dgm:presLayoutVars>
          <dgm:bulletEnabled val="1"/>
        </dgm:presLayoutVars>
      </dgm:prSet>
      <dgm:spPr/>
      <dgm:t>
        <a:bodyPr/>
        <a:lstStyle/>
        <a:p>
          <a:endParaRPr lang="en-US"/>
        </a:p>
      </dgm:t>
    </dgm:pt>
    <dgm:pt modelId="{2E8CB5FB-7E14-4052-83F5-AC3E1D1D3290}" type="pres">
      <dgm:prSet presAssocID="{6DF4176B-65FF-4C22-8F0D-4977D2C6E4F4}" presName="dummy" presStyleCnt="0"/>
      <dgm:spPr/>
    </dgm:pt>
    <dgm:pt modelId="{F7008933-845B-4C97-A6DB-7CB889A0EC20}" type="pres">
      <dgm:prSet presAssocID="{33D79127-4A7A-49D8-8D6B-B34B80BA7BCD}" presName="sibTrans" presStyleLbl="sibTrans2D1" presStyleIdx="3" presStyleCnt="4"/>
      <dgm:spPr/>
      <dgm:t>
        <a:bodyPr/>
        <a:lstStyle/>
        <a:p>
          <a:endParaRPr lang="en-US"/>
        </a:p>
      </dgm:t>
    </dgm:pt>
  </dgm:ptLst>
  <dgm:cxnLst>
    <dgm:cxn modelId="{71A59A7D-C41B-48B2-8A68-E8D376B52472}" srcId="{FA092409-0C12-4F69-837E-4FB343864258}" destId="{6DF4176B-65FF-4C22-8F0D-4977D2C6E4F4}" srcOrd="3" destOrd="0" parTransId="{13EC19A4-88E6-4FCC-BC12-F45279C63E61}" sibTransId="{33D79127-4A7A-49D8-8D6B-B34B80BA7BCD}"/>
    <dgm:cxn modelId="{C2FA1E87-D6F0-41A9-93ED-28C4B78CBD18}" type="presOf" srcId="{5B0E7E38-AAC3-4CEE-86B6-B466D523FB26}" destId="{E52B2B3F-3590-4EF8-90A2-9DC2EB038225}" srcOrd="0" destOrd="0" presId="urn:microsoft.com/office/officeart/2005/8/layout/radial6"/>
    <dgm:cxn modelId="{DD35F12D-FFFB-41EA-B26B-90CDB3294C4B}" type="presOf" srcId="{6DF4176B-65FF-4C22-8F0D-4977D2C6E4F4}" destId="{3021686A-F5E4-47AD-B486-9AE10CA601D9}" srcOrd="0" destOrd="0" presId="urn:microsoft.com/office/officeart/2005/8/layout/radial6"/>
    <dgm:cxn modelId="{8C6CEA8F-2D84-4748-A7FF-47385F286CCD}" type="presOf" srcId="{33D79127-4A7A-49D8-8D6B-B34B80BA7BCD}" destId="{F7008933-845B-4C97-A6DB-7CB889A0EC20}" srcOrd="0" destOrd="0" presId="urn:microsoft.com/office/officeart/2005/8/layout/radial6"/>
    <dgm:cxn modelId="{FE8DFCEA-BCB8-4935-BCD8-04FFEEF617CE}" srcId="{FA092409-0C12-4F69-837E-4FB343864258}" destId="{3C44ECE5-4181-45FB-B985-2A1829CCDFF5}" srcOrd="0" destOrd="0" parTransId="{FB2C69A9-E5E9-4771-88B2-3E48732525F5}" sibTransId="{18B5414D-9CC4-4325-B176-967D13C26992}"/>
    <dgm:cxn modelId="{2D919B07-FE2F-4BD9-842A-6A3CA5CC8FCE}" type="presOf" srcId="{0F78166D-FFE1-4B89-9B87-B9491D2EB146}" destId="{55903CC9-9346-45C6-B771-8A7C7170A5F6}" srcOrd="0" destOrd="0" presId="urn:microsoft.com/office/officeart/2005/8/layout/radial6"/>
    <dgm:cxn modelId="{2EC1E3CA-2BBA-4BCA-B70A-DEC8E5F0B069}" type="presOf" srcId="{FA092409-0C12-4F69-837E-4FB343864258}" destId="{71A9041E-B342-401F-8E01-D4C082D0074A}" srcOrd="0" destOrd="0" presId="urn:microsoft.com/office/officeart/2005/8/layout/radial6"/>
    <dgm:cxn modelId="{4FF70629-E5F5-47D3-8D05-23972E2CE169}" srcId="{FA092409-0C12-4F69-837E-4FB343864258}" destId="{0F78166D-FFE1-4B89-9B87-B9491D2EB146}" srcOrd="1" destOrd="0" parTransId="{8FA358D7-A71F-42E8-82ED-BD88216F0109}" sibTransId="{5B0E7E38-AAC3-4CEE-86B6-B466D523FB26}"/>
    <dgm:cxn modelId="{BD07C8F1-DA69-4362-BA3A-0D41C67EC8C7}" type="presOf" srcId="{26E22836-FFDD-4764-BB8B-502D9E557E31}" destId="{8EBD9FB0-439A-4A37-8F90-B4281A0C3CD3}" srcOrd="0" destOrd="0" presId="urn:microsoft.com/office/officeart/2005/8/layout/radial6"/>
    <dgm:cxn modelId="{BCE26722-E557-47EB-A86C-B6FBBE5B1496}" type="presOf" srcId="{3C44ECE5-4181-45FB-B985-2A1829CCDFF5}" destId="{3105E7AA-F03C-4B85-86F3-B7820D84ADEB}" srcOrd="0" destOrd="0" presId="urn:microsoft.com/office/officeart/2005/8/layout/radial6"/>
    <dgm:cxn modelId="{2C24FA49-02C5-4032-BC2A-DB4B4D457FAC}" srcId="{FA092409-0C12-4F69-837E-4FB343864258}" destId="{0A8F13DE-0B96-4DB3-9FAB-BEFF1387DEE9}" srcOrd="2" destOrd="0" parTransId="{1B444A59-7ABE-4EE9-B67E-3DE22B21DEA8}" sibTransId="{26E22836-FFDD-4764-BB8B-502D9E557E31}"/>
    <dgm:cxn modelId="{BE8029BB-BC24-4A39-986B-F6BD8B626CFD}" type="presOf" srcId="{9B8C681A-AF45-4DAD-A111-6885D3F41D65}" destId="{77FBC6C5-D71F-4CBE-B9AD-766F00FCF9B4}" srcOrd="0" destOrd="0" presId="urn:microsoft.com/office/officeart/2005/8/layout/radial6"/>
    <dgm:cxn modelId="{99A68DF2-8AA5-4E65-85CD-6FF1B11360EE}" type="presOf" srcId="{18B5414D-9CC4-4325-B176-967D13C26992}" destId="{9DF6886C-3855-4A77-AC8C-FAD56C05B8C6}" srcOrd="0" destOrd="0" presId="urn:microsoft.com/office/officeart/2005/8/layout/radial6"/>
    <dgm:cxn modelId="{661718CB-12BB-4DF7-BCBF-64DEB7263A30}" srcId="{9B8C681A-AF45-4DAD-A111-6885D3F41D65}" destId="{FA092409-0C12-4F69-837E-4FB343864258}" srcOrd="0" destOrd="0" parTransId="{7769FFCB-4B1B-460E-A29D-F0716825EBEA}" sibTransId="{05720B18-35BD-4F0B-A909-74AAE986F053}"/>
    <dgm:cxn modelId="{DBD71648-C816-49A6-A503-D72B53220520}" type="presOf" srcId="{0A8F13DE-0B96-4DB3-9FAB-BEFF1387DEE9}" destId="{C811726D-BF9C-4BC0-A431-C980B206B613}" srcOrd="0" destOrd="0" presId="urn:microsoft.com/office/officeart/2005/8/layout/radial6"/>
    <dgm:cxn modelId="{6D9AE65B-DC1C-455B-A16C-D5055E2A5F72}" type="presParOf" srcId="{77FBC6C5-D71F-4CBE-B9AD-766F00FCF9B4}" destId="{71A9041E-B342-401F-8E01-D4C082D0074A}" srcOrd="0" destOrd="0" presId="urn:microsoft.com/office/officeart/2005/8/layout/radial6"/>
    <dgm:cxn modelId="{68166437-D9C9-4A15-BAFC-6DA180B934C8}" type="presParOf" srcId="{77FBC6C5-D71F-4CBE-B9AD-766F00FCF9B4}" destId="{3105E7AA-F03C-4B85-86F3-B7820D84ADEB}" srcOrd="1" destOrd="0" presId="urn:microsoft.com/office/officeart/2005/8/layout/radial6"/>
    <dgm:cxn modelId="{0F3C0A3F-60BE-4F16-B3C0-E879266C71B6}" type="presParOf" srcId="{77FBC6C5-D71F-4CBE-B9AD-766F00FCF9B4}" destId="{E619B0F9-27CC-4327-A4BD-88E1C865AA50}" srcOrd="2" destOrd="0" presId="urn:microsoft.com/office/officeart/2005/8/layout/radial6"/>
    <dgm:cxn modelId="{BEC14272-B5CB-4E41-A727-2A1DB2425CE8}" type="presParOf" srcId="{77FBC6C5-D71F-4CBE-B9AD-766F00FCF9B4}" destId="{9DF6886C-3855-4A77-AC8C-FAD56C05B8C6}" srcOrd="3" destOrd="0" presId="urn:microsoft.com/office/officeart/2005/8/layout/radial6"/>
    <dgm:cxn modelId="{00AD75EA-723E-444E-950F-1B889A91EA86}" type="presParOf" srcId="{77FBC6C5-D71F-4CBE-B9AD-766F00FCF9B4}" destId="{55903CC9-9346-45C6-B771-8A7C7170A5F6}" srcOrd="4" destOrd="0" presId="urn:microsoft.com/office/officeart/2005/8/layout/radial6"/>
    <dgm:cxn modelId="{98E60492-2126-4458-9354-5BF88B4F32DC}" type="presParOf" srcId="{77FBC6C5-D71F-4CBE-B9AD-766F00FCF9B4}" destId="{33472EF2-A981-4392-B5EE-BB5A21B5F55F}" srcOrd="5" destOrd="0" presId="urn:microsoft.com/office/officeart/2005/8/layout/radial6"/>
    <dgm:cxn modelId="{E16E6C58-9DDC-466A-8CF9-8E2F5475563C}" type="presParOf" srcId="{77FBC6C5-D71F-4CBE-B9AD-766F00FCF9B4}" destId="{E52B2B3F-3590-4EF8-90A2-9DC2EB038225}" srcOrd="6" destOrd="0" presId="urn:microsoft.com/office/officeart/2005/8/layout/radial6"/>
    <dgm:cxn modelId="{3677693F-4E1B-4C0D-81D5-1897337258B5}" type="presParOf" srcId="{77FBC6C5-D71F-4CBE-B9AD-766F00FCF9B4}" destId="{C811726D-BF9C-4BC0-A431-C980B206B613}" srcOrd="7" destOrd="0" presId="urn:microsoft.com/office/officeart/2005/8/layout/radial6"/>
    <dgm:cxn modelId="{05CC344C-6BBA-47E6-A682-61D7DD26F0A1}" type="presParOf" srcId="{77FBC6C5-D71F-4CBE-B9AD-766F00FCF9B4}" destId="{080D0F5E-B0FC-49F8-90FB-4A5B58D87AB2}" srcOrd="8" destOrd="0" presId="urn:microsoft.com/office/officeart/2005/8/layout/radial6"/>
    <dgm:cxn modelId="{02B336E7-6AFC-4B85-8AD5-63FD2A01F749}" type="presParOf" srcId="{77FBC6C5-D71F-4CBE-B9AD-766F00FCF9B4}" destId="{8EBD9FB0-439A-4A37-8F90-B4281A0C3CD3}" srcOrd="9" destOrd="0" presId="urn:microsoft.com/office/officeart/2005/8/layout/radial6"/>
    <dgm:cxn modelId="{25DC1093-DE77-4655-9CD9-AD89EC105C84}" type="presParOf" srcId="{77FBC6C5-D71F-4CBE-B9AD-766F00FCF9B4}" destId="{3021686A-F5E4-47AD-B486-9AE10CA601D9}" srcOrd="10" destOrd="0" presId="urn:microsoft.com/office/officeart/2005/8/layout/radial6"/>
    <dgm:cxn modelId="{F7D935F5-6420-485C-A7F6-3E9C8C4A3D9E}" type="presParOf" srcId="{77FBC6C5-D71F-4CBE-B9AD-766F00FCF9B4}" destId="{2E8CB5FB-7E14-4052-83F5-AC3E1D1D3290}" srcOrd="11" destOrd="0" presId="urn:microsoft.com/office/officeart/2005/8/layout/radial6"/>
    <dgm:cxn modelId="{D188CEF7-132A-4765-8D32-DD7FC0416FC8}" type="presParOf" srcId="{77FBC6C5-D71F-4CBE-B9AD-766F00FCF9B4}" destId="{F7008933-845B-4C97-A6DB-7CB889A0EC20}"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008933-845B-4C97-A6DB-7CB889A0EC20}">
      <dsp:nvSpPr>
        <dsp:cNvPr id="0" name=""/>
        <dsp:cNvSpPr/>
      </dsp:nvSpPr>
      <dsp:spPr>
        <a:xfrm>
          <a:off x="2106719" y="739075"/>
          <a:ext cx="4930561" cy="4930561"/>
        </a:xfrm>
        <a:prstGeom prst="blockArc">
          <a:avLst>
            <a:gd name="adj1" fmla="val 10800000"/>
            <a:gd name="adj2" fmla="val 162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BD9FB0-439A-4A37-8F90-B4281A0C3CD3}">
      <dsp:nvSpPr>
        <dsp:cNvPr id="0" name=""/>
        <dsp:cNvSpPr/>
      </dsp:nvSpPr>
      <dsp:spPr>
        <a:xfrm>
          <a:off x="2106719" y="739075"/>
          <a:ext cx="4930561" cy="4930561"/>
        </a:xfrm>
        <a:prstGeom prst="blockArc">
          <a:avLst>
            <a:gd name="adj1" fmla="val 5400000"/>
            <a:gd name="adj2" fmla="val 108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2B2B3F-3590-4EF8-90A2-9DC2EB038225}">
      <dsp:nvSpPr>
        <dsp:cNvPr id="0" name=""/>
        <dsp:cNvSpPr/>
      </dsp:nvSpPr>
      <dsp:spPr>
        <a:xfrm>
          <a:off x="2106719" y="739075"/>
          <a:ext cx="4930561" cy="4930561"/>
        </a:xfrm>
        <a:prstGeom prst="blockArc">
          <a:avLst>
            <a:gd name="adj1" fmla="val 0"/>
            <a:gd name="adj2" fmla="val 54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F6886C-3855-4A77-AC8C-FAD56C05B8C6}">
      <dsp:nvSpPr>
        <dsp:cNvPr id="0" name=""/>
        <dsp:cNvSpPr/>
      </dsp:nvSpPr>
      <dsp:spPr>
        <a:xfrm>
          <a:off x="2106719" y="739075"/>
          <a:ext cx="4930561" cy="4930561"/>
        </a:xfrm>
        <a:prstGeom prst="blockArc">
          <a:avLst>
            <a:gd name="adj1" fmla="val 16200000"/>
            <a:gd name="adj2" fmla="val 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A9041E-B342-401F-8E01-D4C082D0074A}">
      <dsp:nvSpPr>
        <dsp:cNvPr id="0" name=""/>
        <dsp:cNvSpPr/>
      </dsp:nvSpPr>
      <dsp:spPr>
        <a:xfrm>
          <a:off x="3436813" y="2069169"/>
          <a:ext cx="2270373" cy="227037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GB" sz="2600" kern="1200" dirty="0" smtClean="0"/>
            <a:t>Knowledge Exchange</a:t>
          </a:r>
        </a:p>
      </dsp:txBody>
      <dsp:txXfrm>
        <a:off x="3769301" y="2401657"/>
        <a:ext cx="1605397" cy="1605397"/>
      </dsp:txXfrm>
    </dsp:sp>
    <dsp:sp modelId="{3105E7AA-F03C-4B85-86F3-B7820D84ADEB}">
      <dsp:nvSpPr>
        <dsp:cNvPr id="0" name=""/>
        <dsp:cNvSpPr/>
      </dsp:nvSpPr>
      <dsp:spPr>
        <a:xfrm>
          <a:off x="3777369" y="1658"/>
          <a:ext cx="1589261" cy="15892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Lived experience</a:t>
          </a:r>
          <a:endParaRPr lang="en-GB" sz="1500" kern="1200" dirty="0"/>
        </a:p>
      </dsp:txBody>
      <dsp:txXfrm>
        <a:off x="4010111" y="234400"/>
        <a:ext cx="1123777" cy="1123777"/>
      </dsp:txXfrm>
    </dsp:sp>
    <dsp:sp modelId="{55903CC9-9346-45C6-B771-8A7C7170A5F6}">
      <dsp:nvSpPr>
        <dsp:cNvPr id="0" name=""/>
        <dsp:cNvSpPr/>
      </dsp:nvSpPr>
      <dsp:spPr>
        <a:xfrm>
          <a:off x="6185436" y="2409725"/>
          <a:ext cx="1589261" cy="15892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Practice development (and  decision-making)</a:t>
          </a:r>
          <a:endParaRPr lang="en-GB" sz="1500" kern="1200" dirty="0"/>
        </a:p>
      </dsp:txBody>
      <dsp:txXfrm>
        <a:off x="6418178" y="2642467"/>
        <a:ext cx="1123777" cy="1123777"/>
      </dsp:txXfrm>
    </dsp:sp>
    <dsp:sp modelId="{C811726D-BF9C-4BC0-A431-C980B206B613}">
      <dsp:nvSpPr>
        <dsp:cNvPr id="0" name=""/>
        <dsp:cNvSpPr/>
      </dsp:nvSpPr>
      <dsp:spPr>
        <a:xfrm>
          <a:off x="3777369" y="4817792"/>
          <a:ext cx="1589261" cy="15892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Impact and effect</a:t>
          </a:r>
          <a:endParaRPr lang="en-GB" sz="1500" kern="1200" dirty="0"/>
        </a:p>
      </dsp:txBody>
      <dsp:txXfrm>
        <a:off x="4010111" y="5050534"/>
        <a:ext cx="1123777" cy="1123777"/>
      </dsp:txXfrm>
    </dsp:sp>
    <dsp:sp modelId="{3021686A-F5E4-47AD-B486-9AE10CA601D9}">
      <dsp:nvSpPr>
        <dsp:cNvPr id="0" name=""/>
        <dsp:cNvSpPr/>
      </dsp:nvSpPr>
      <dsp:spPr>
        <a:xfrm>
          <a:off x="1369302" y="2409725"/>
          <a:ext cx="1589261" cy="15892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Context and use</a:t>
          </a:r>
          <a:endParaRPr lang="en-GB" sz="1500" kern="1200" dirty="0"/>
        </a:p>
      </dsp:txBody>
      <dsp:txXfrm>
        <a:off x="1602044" y="2642467"/>
        <a:ext cx="1123777" cy="112377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46FBAE-2615-1F43-8F5D-C84503825D0A}" type="datetimeFigureOut">
              <a:rPr lang="en-US" smtClean="0"/>
              <a:t>07/10/16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36D95-2F63-054B-9C8F-E3F7CCA643A8}" type="slidenum">
              <a:rPr lang="en-US" smtClean="0"/>
              <a:t>‹#›</a:t>
            </a:fld>
            <a:endParaRPr lang="en-US"/>
          </a:p>
        </p:txBody>
      </p:sp>
    </p:spTree>
    <p:extLst>
      <p:ext uri="{BB962C8B-B14F-4D97-AF65-F5344CB8AC3E}">
        <p14:creationId xmlns:p14="http://schemas.microsoft.com/office/powerpoint/2010/main" val="29652183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87624" y="260648"/>
            <a:ext cx="7772400" cy="1944216"/>
          </a:xfrm>
        </p:spPr>
        <p:txBody>
          <a:bodyPr/>
          <a:lstStyle>
            <a:lvl1pPr algn="r">
              <a:defRPr sz="4000" baseline="0">
                <a:solidFill>
                  <a:schemeClr val="tx1">
                    <a:lumMod val="85000"/>
                    <a:lumOff val="15000"/>
                  </a:schemeClr>
                </a:solidFill>
                <a:latin typeface="Georgia" pitchFamily="18" charset="0"/>
              </a:defRPr>
            </a:lvl1pPr>
          </a:lstStyle>
          <a:p>
            <a:r>
              <a:rPr lang="en-US" dirty="0" smtClean="0"/>
              <a:t>Presentation Title </a:t>
            </a:r>
            <a:br>
              <a:rPr lang="en-US" dirty="0" smtClean="0"/>
            </a:br>
            <a:r>
              <a:rPr lang="en-US" dirty="0" smtClean="0"/>
              <a:t>and Authors</a:t>
            </a:r>
            <a:endParaRPr lang="en-GB" dirty="0"/>
          </a:p>
        </p:txBody>
      </p:sp>
      <p:sp>
        <p:nvSpPr>
          <p:cNvPr id="3" name="Subtitle 2"/>
          <p:cNvSpPr>
            <a:spLocks noGrp="1"/>
          </p:cNvSpPr>
          <p:nvPr>
            <p:ph type="subTitle" idx="1" hasCustomPrompt="1"/>
          </p:nvPr>
        </p:nvSpPr>
        <p:spPr>
          <a:xfrm>
            <a:off x="2555776" y="3429000"/>
            <a:ext cx="6400800" cy="1464568"/>
          </a:xfrm>
        </p:spPr>
        <p:txBody>
          <a:bodyPr>
            <a:normAutofit/>
          </a:bodyPr>
          <a:lstStyle>
            <a:lvl1pPr marL="0" indent="0" algn="r">
              <a:buNone/>
              <a:defRPr sz="2800" baseline="0">
                <a:solidFill>
                  <a:schemeClr val="tx1">
                    <a:tint val="75000"/>
                  </a:schemeClr>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International Conference</a:t>
            </a:r>
          </a:p>
          <a:p>
            <a:r>
              <a:rPr lang="en-US" dirty="0" smtClean="0"/>
              <a:t>Liverpool Hope University</a:t>
            </a:r>
          </a:p>
          <a:p>
            <a:r>
              <a:rPr lang="en-US" dirty="0" smtClean="0"/>
              <a:t>26-27th April 2013</a:t>
            </a:r>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04" y="5283517"/>
            <a:ext cx="8913019" cy="157448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9970599-169E-401A-B365-E413E7CE1BEE}" type="datetimeFigureOut">
              <a:rPr lang="en-GB" smtClean="0"/>
              <a:t>07/10/16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0603A6-B9C3-4C87-B32E-789222F95F7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9970599-169E-401A-B365-E413E7CE1BEE}" type="datetimeFigureOut">
              <a:rPr lang="en-GB" smtClean="0"/>
              <a:t>07/10/16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0603A6-B9C3-4C87-B32E-789222F95F7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75000"/>
                    <a:lumOff val="25000"/>
                  </a:schemeClr>
                </a:solidFill>
                <a:latin typeface="Georgia" pitchFamily="18"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600201"/>
            <a:ext cx="8229600" cy="4277072"/>
          </a:xfrm>
        </p:spPr>
        <p:txBody>
          <a:bodyPr/>
          <a:lstStyle>
            <a:lvl1pPr>
              <a:defRPr>
                <a:solidFill>
                  <a:schemeClr val="tx1">
                    <a:lumMod val="65000"/>
                    <a:lumOff val="35000"/>
                  </a:schemeClr>
                </a:solidFill>
                <a:latin typeface="Georgia" pitchFamily="18" charset="0"/>
              </a:defRPr>
            </a:lvl1pPr>
            <a:lvl2pPr>
              <a:defRPr>
                <a:solidFill>
                  <a:schemeClr val="tx1">
                    <a:lumMod val="85000"/>
                    <a:lumOff val="15000"/>
                  </a:schemeClr>
                </a:solidFill>
                <a:latin typeface="Georgia" pitchFamily="18" charset="0"/>
              </a:defRPr>
            </a:lvl2pPr>
            <a:lvl3pPr>
              <a:defRPr>
                <a:solidFill>
                  <a:schemeClr val="bg1">
                    <a:lumMod val="50000"/>
                  </a:schemeClr>
                </a:solidFill>
                <a:latin typeface="Georgia" pitchFamily="18" charset="0"/>
              </a:defRPr>
            </a:lvl3pPr>
            <a:lvl4pPr>
              <a:defRPr>
                <a:latin typeface="Georgia" pitchFamily="18" charset="0"/>
              </a:defRPr>
            </a:lvl4pPr>
            <a:lvl5pPr>
              <a:defRPr>
                <a:latin typeface="Georg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12"/>
          </p:nvPr>
        </p:nvSpPr>
        <p:spPr/>
        <p:txBody>
          <a:bodyPr/>
          <a:lstStyle/>
          <a:p>
            <a:fld id="{CDFE499E-B85D-4038-B100-2AC6D7CAB363}" type="slidenum">
              <a:rPr lang="en-GB" smtClean="0"/>
              <a:t>‹#›</a:t>
            </a:fld>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04" y="5949280"/>
            <a:ext cx="4409599" cy="7789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970599-169E-401A-B365-E413E7CE1BEE}" type="datetimeFigureOut">
              <a:rPr lang="en-GB" smtClean="0"/>
              <a:t>07/10/16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0603A6-B9C3-4C87-B32E-789222F95F78}"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9970599-169E-401A-B365-E413E7CE1BEE}" type="datetimeFigureOut">
              <a:rPr lang="en-GB" smtClean="0"/>
              <a:t>07/10/16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0603A6-B9C3-4C87-B32E-789222F95F78}"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9970599-169E-401A-B365-E413E7CE1BEE}" type="datetimeFigureOut">
              <a:rPr lang="en-GB" smtClean="0"/>
              <a:t>07/10/16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10603A6-B9C3-4C87-B32E-789222F95F78}"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9970599-169E-401A-B365-E413E7CE1BEE}" type="datetimeFigureOut">
              <a:rPr lang="en-GB" smtClean="0"/>
              <a:t>07/10/16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10603A6-B9C3-4C87-B32E-789222F95F7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70599-169E-401A-B365-E413E7CE1BEE}" type="datetimeFigureOut">
              <a:rPr lang="en-GB" smtClean="0"/>
              <a:t>07/10/16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10603A6-B9C3-4C87-B32E-789222F95F7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70599-169E-401A-B365-E413E7CE1BEE}" type="datetimeFigureOut">
              <a:rPr lang="en-GB" smtClean="0"/>
              <a:t>07/10/16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0603A6-B9C3-4C87-B32E-789222F95F78}"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70599-169E-401A-B365-E413E7CE1BEE}" type="datetimeFigureOut">
              <a:rPr lang="en-GB" smtClean="0"/>
              <a:t>07/10/16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0603A6-B9C3-4C87-B32E-789222F95F78}"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70599-169E-401A-B365-E413E7CE1BEE}" type="datetimeFigureOut">
              <a:rPr lang="en-GB" smtClean="0"/>
              <a:t>07/10/16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603A6-B9C3-4C87-B32E-789222F95F78}"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Fergus.McNeill@glasgow.ac.u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un.sagepub.com/content/17/5/575.ref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5496" y="908720"/>
            <a:ext cx="8456984" cy="1728191"/>
          </a:xfrm>
        </p:spPr>
        <p:txBody>
          <a:bodyPr>
            <a:normAutofit fontScale="90000"/>
          </a:bodyPr>
          <a:lstStyle/>
          <a:p>
            <a:r>
              <a:rPr lang="en-US" sz="4400" dirty="0"/>
              <a:t>The Future of Probation in Europe: Practice, Research and </a:t>
            </a:r>
            <a:r>
              <a:rPr lang="en-US" sz="4400" dirty="0" smtClean="0"/>
              <a:t/>
            </a:r>
            <a:br>
              <a:rPr lang="en-US" sz="4400" dirty="0" smtClean="0"/>
            </a:br>
            <a:r>
              <a:rPr lang="en-US" sz="4400" dirty="0" smtClean="0"/>
              <a:t>Knowledge Exchange</a:t>
            </a:r>
            <a:r>
              <a:rPr lang="en-US" sz="4800" dirty="0" smtClean="0"/>
              <a:t/>
            </a:r>
            <a:br>
              <a:rPr lang="en-US" sz="4800" dirty="0" smtClean="0"/>
            </a:br>
            <a:endParaRPr lang="en-GB" i="1" dirty="0"/>
          </a:p>
        </p:txBody>
      </p:sp>
      <p:sp>
        <p:nvSpPr>
          <p:cNvPr id="3" name="Subtitle 2"/>
          <p:cNvSpPr>
            <a:spLocks noGrp="1"/>
          </p:cNvSpPr>
          <p:nvPr>
            <p:ph type="subTitle" idx="1"/>
          </p:nvPr>
        </p:nvSpPr>
        <p:spPr>
          <a:xfrm>
            <a:off x="2483768" y="3429000"/>
            <a:ext cx="6264696" cy="1968624"/>
          </a:xfrm>
        </p:spPr>
        <p:txBody>
          <a:bodyPr>
            <a:normAutofit lnSpcReduction="10000"/>
          </a:bodyPr>
          <a:lstStyle/>
          <a:p>
            <a:r>
              <a:rPr lang="en-GB" i="1" dirty="0" smtClean="0"/>
              <a:t>Fergus McNeill</a:t>
            </a:r>
          </a:p>
          <a:p>
            <a:r>
              <a:rPr lang="en-GB" i="1" dirty="0" smtClean="0"/>
              <a:t>University of Glasgow</a:t>
            </a:r>
          </a:p>
          <a:p>
            <a:r>
              <a:rPr lang="en-GB" i="1" dirty="0" smtClean="0">
                <a:hlinkClick r:id="rId2"/>
              </a:rPr>
              <a:t>Fergus.McNeill@glasgow.ac.uk</a:t>
            </a:r>
            <a:endParaRPr lang="en-GB" i="1" dirty="0" smtClean="0"/>
          </a:p>
          <a:p>
            <a:r>
              <a:rPr lang="en-GB" i="1" dirty="0" smtClean="0"/>
              <a:t>@</a:t>
            </a:r>
            <a:r>
              <a:rPr lang="en-GB" i="1" dirty="0" err="1" smtClean="0"/>
              <a:t>fergus_mcneill</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Representing probation</a:t>
            </a:r>
            <a:endParaRPr lang="en-GB" dirty="0"/>
          </a:p>
        </p:txBody>
      </p:sp>
      <p:sp>
        <p:nvSpPr>
          <p:cNvPr id="4" name="Rectangle 3"/>
          <p:cNvSpPr/>
          <p:nvPr/>
        </p:nvSpPr>
        <p:spPr>
          <a:xfrm>
            <a:off x="395536" y="1412776"/>
            <a:ext cx="5112568" cy="1785104"/>
          </a:xfrm>
          <a:prstGeom prst="rect">
            <a:avLst/>
          </a:prstGeom>
        </p:spPr>
        <p:txBody>
          <a:bodyPr wrap="square">
            <a:spAutoFit/>
          </a:bodyPr>
          <a:lstStyle/>
          <a:p>
            <a:r>
              <a:rPr lang="en-GB" sz="2200" i="1" dirty="0" smtClean="0">
                <a:solidFill>
                  <a:schemeClr val="bg1">
                    <a:lumMod val="50000"/>
                  </a:schemeClr>
                </a:solidFill>
                <a:latin typeface="Georgia"/>
                <a:cs typeface="Georgia"/>
              </a:rPr>
              <a:t>Tick by tick and line by line</a:t>
            </a:r>
          </a:p>
          <a:p>
            <a:r>
              <a:rPr lang="en-GB" sz="2200" i="1" dirty="0" smtClean="0">
                <a:solidFill>
                  <a:schemeClr val="bg1">
                    <a:lumMod val="50000"/>
                  </a:schemeClr>
                </a:solidFill>
                <a:latin typeface="Georgia"/>
                <a:cs typeface="Georgia"/>
              </a:rPr>
              <a:t>You weave yours and I’ll weave mine</a:t>
            </a:r>
          </a:p>
          <a:p>
            <a:r>
              <a:rPr lang="en-GB" sz="2200" i="1" dirty="0" smtClean="0">
                <a:solidFill>
                  <a:schemeClr val="bg1">
                    <a:lumMod val="50000"/>
                  </a:schemeClr>
                </a:solidFill>
                <a:latin typeface="Georgia"/>
                <a:cs typeface="Georgia"/>
              </a:rPr>
              <a:t>A web of shadows</a:t>
            </a:r>
          </a:p>
          <a:p>
            <a:r>
              <a:rPr lang="en-GB" sz="2200" i="1" dirty="0" smtClean="0">
                <a:solidFill>
                  <a:schemeClr val="bg1">
                    <a:lumMod val="50000"/>
                  </a:schemeClr>
                </a:solidFill>
                <a:latin typeface="Georgia"/>
                <a:cs typeface="Georgia"/>
              </a:rPr>
              <a:t>A silk-spun tomb</a:t>
            </a:r>
          </a:p>
          <a:p>
            <a:r>
              <a:rPr lang="en-GB" sz="2200" i="1" dirty="0" smtClean="0">
                <a:solidFill>
                  <a:schemeClr val="bg1">
                    <a:lumMod val="50000"/>
                  </a:schemeClr>
                </a:solidFill>
                <a:latin typeface="Georgia"/>
                <a:cs typeface="Georgia"/>
              </a:rPr>
              <a:t>A windowless room</a:t>
            </a:r>
            <a:endParaRPr lang="en-GB" sz="2200" i="1" dirty="0">
              <a:solidFill>
                <a:schemeClr val="bg1">
                  <a:lumMod val="50000"/>
                </a:schemeClr>
              </a:solidFill>
              <a:latin typeface="Georgia"/>
              <a:cs typeface="Georgia"/>
            </a:endParaRPr>
          </a:p>
        </p:txBody>
      </p:sp>
      <p:pic>
        <p:nvPicPr>
          <p:cNvPr id="5" name="Picture 4" descr="Screen Shot 2015-04-16 at 13.13.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5000" y="1412776"/>
            <a:ext cx="3349740" cy="2520280"/>
          </a:xfrm>
          <a:prstGeom prst="rect">
            <a:avLst/>
          </a:prstGeom>
        </p:spPr>
      </p:pic>
      <p:pic>
        <p:nvPicPr>
          <p:cNvPr id="8" name="Picture 8" descr="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636912"/>
            <a:ext cx="2459732" cy="184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16.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645024"/>
            <a:ext cx="3245891" cy="215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283968" y="4797152"/>
            <a:ext cx="4608512" cy="1800199"/>
          </a:xfrm>
        </p:spPr>
        <p:txBody>
          <a:bodyPr>
            <a:normAutofit fontScale="70000" lnSpcReduction="20000"/>
          </a:bodyPr>
          <a:lstStyle/>
          <a:p>
            <a:pPr marL="0" indent="0" algn="r">
              <a:buNone/>
            </a:pPr>
            <a:r>
              <a:rPr lang="en-GB" i="1" dirty="0">
                <a:solidFill>
                  <a:schemeClr val="bg1">
                    <a:lumMod val="50000"/>
                  </a:schemeClr>
                </a:solidFill>
              </a:rPr>
              <a:t>Hold my hand and let me go</a:t>
            </a:r>
          </a:p>
          <a:p>
            <a:pPr marL="0" indent="0" algn="r">
              <a:buNone/>
            </a:pPr>
            <a:r>
              <a:rPr lang="en-GB" i="1" dirty="0">
                <a:solidFill>
                  <a:schemeClr val="bg1">
                    <a:lumMod val="50000"/>
                  </a:schemeClr>
                </a:solidFill>
              </a:rPr>
              <a:t>The things I know I can’t </a:t>
            </a:r>
            <a:r>
              <a:rPr lang="en-GB" i="1" dirty="0" err="1">
                <a:solidFill>
                  <a:schemeClr val="bg1">
                    <a:lumMod val="50000"/>
                  </a:schemeClr>
                </a:solidFill>
              </a:rPr>
              <a:t>unknow</a:t>
            </a:r>
            <a:endParaRPr lang="en-GB" i="1" dirty="0">
              <a:solidFill>
                <a:schemeClr val="bg1">
                  <a:lumMod val="50000"/>
                </a:schemeClr>
              </a:solidFill>
            </a:endParaRPr>
          </a:p>
          <a:p>
            <a:pPr marL="0" indent="0" algn="r">
              <a:buNone/>
            </a:pPr>
            <a:r>
              <a:rPr lang="en-GB" i="1" dirty="0">
                <a:solidFill>
                  <a:schemeClr val="bg1">
                    <a:lumMod val="50000"/>
                  </a:schemeClr>
                </a:solidFill>
              </a:rPr>
              <a:t>Let me go, please hold my hand</a:t>
            </a:r>
          </a:p>
          <a:p>
            <a:pPr marL="0" indent="0" algn="r">
              <a:buNone/>
            </a:pPr>
            <a:r>
              <a:rPr lang="en-GB" i="1" dirty="0">
                <a:solidFill>
                  <a:schemeClr val="bg1">
                    <a:lumMod val="50000"/>
                  </a:schemeClr>
                </a:solidFill>
              </a:rPr>
              <a:t>It’s time to fly, I know I can</a:t>
            </a:r>
          </a:p>
        </p:txBody>
      </p:sp>
    </p:spTree>
    <p:extLst>
      <p:ext uri="{BB962C8B-B14F-4D97-AF65-F5344CB8AC3E}">
        <p14:creationId xmlns:p14="http://schemas.microsoft.com/office/powerpoint/2010/main" val="989465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Decision-making and supervision</a:t>
            </a:r>
            <a:endParaRPr lang="en-GB" dirty="0"/>
          </a:p>
        </p:txBody>
      </p:sp>
      <p:sp>
        <p:nvSpPr>
          <p:cNvPr id="3" name="Content Placeholder 2"/>
          <p:cNvSpPr>
            <a:spLocks noGrp="1"/>
          </p:cNvSpPr>
          <p:nvPr>
            <p:ph idx="1"/>
          </p:nvPr>
        </p:nvSpPr>
        <p:spPr>
          <a:xfrm>
            <a:off x="467544" y="1556792"/>
            <a:ext cx="8229600" cy="4421088"/>
          </a:xfrm>
        </p:spPr>
        <p:txBody>
          <a:bodyPr>
            <a:normAutofit fontScale="85000" lnSpcReduction="10000"/>
          </a:bodyPr>
          <a:lstStyle/>
          <a:p>
            <a:pPr eaLnBrk="0" fontAlgn="base" hangingPunct="0">
              <a:spcAft>
                <a:spcPts val="0"/>
              </a:spcAft>
            </a:pPr>
            <a:r>
              <a:rPr lang="nl-NL" sz="3300" dirty="0" smtClean="0">
                <a:latin typeface="Georgia"/>
                <a:ea typeface="Times New Roman"/>
                <a:cs typeface="Georgia"/>
              </a:rPr>
              <a:t>Decision-making processes poorly understood (yet key to legitimacy).</a:t>
            </a:r>
          </a:p>
          <a:p>
            <a:pPr eaLnBrk="0" fontAlgn="base" hangingPunct="0">
              <a:spcAft>
                <a:spcPts val="0"/>
              </a:spcAft>
            </a:pPr>
            <a:r>
              <a:rPr lang="nl-NL" sz="3300" dirty="0" smtClean="0">
                <a:latin typeface="Georgia"/>
                <a:ea typeface="Times New Roman"/>
                <a:cs typeface="Georgia"/>
              </a:rPr>
              <a:t>Striking </a:t>
            </a:r>
            <a:r>
              <a:rPr lang="nl-NL" sz="3300" dirty="0">
                <a:latin typeface="Georgia"/>
                <a:ea typeface="Times New Roman"/>
                <a:cs typeface="Georgia"/>
              </a:rPr>
              <a:t>similarity in relation to the types of groups that are typically excluded at </a:t>
            </a:r>
            <a:r>
              <a:rPr lang="nl-NL" sz="3300" dirty="0" smtClean="0">
                <a:latin typeface="Georgia"/>
                <a:ea typeface="Times New Roman"/>
                <a:cs typeface="Georgia"/>
              </a:rPr>
              <a:t>sentencing; e.g. </a:t>
            </a:r>
            <a:r>
              <a:rPr lang="nl-NL" sz="3300" dirty="0">
                <a:latin typeface="Georgia"/>
                <a:ea typeface="Times New Roman"/>
                <a:cs typeface="Georgia"/>
              </a:rPr>
              <a:t>foreigners, mentally ill people etc. </a:t>
            </a:r>
            <a:endParaRPr lang="nl-NL" sz="3300" dirty="0" smtClean="0">
              <a:latin typeface="Georgia"/>
              <a:ea typeface="Times New Roman"/>
              <a:cs typeface="Georgia"/>
            </a:endParaRPr>
          </a:p>
          <a:p>
            <a:pPr eaLnBrk="0" fontAlgn="base" hangingPunct="0">
              <a:spcAft>
                <a:spcPts val="0"/>
              </a:spcAft>
            </a:pPr>
            <a:r>
              <a:rPr lang="en-US" sz="3300" dirty="0"/>
              <a:t>C</a:t>
            </a:r>
            <a:r>
              <a:rPr lang="en-US" sz="3300" dirty="0" smtClean="0"/>
              <a:t>onsiderable </a:t>
            </a:r>
            <a:r>
              <a:rPr lang="en-US" sz="3300" dirty="0"/>
              <a:t>differences between </a:t>
            </a:r>
            <a:r>
              <a:rPr lang="en-US" sz="3300" dirty="0" smtClean="0"/>
              <a:t>jurisdictions </a:t>
            </a:r>
            <a:r>
              <a:rPr lang="en-US" sz="3300" dirty="0"/>
              <a:t>in the dynamics of </a:t>
            </a:r>
            <a:r>
              <a:rPr lang="en-US" sz="3300" dirty="0" smtClean="0"/>
              <a:t>decision-making</a:t>
            </a:r>
            <a:r>
              <a:rPr lang="en-US" sz="3300" dirty="0"/>
              <a:t>. In many countries decision-makers use much more discretion than is technically provided for by the law</a:t>
            </a:r>
            <a:r>
              <a:rPr lang="en-US" sz="3800" dirty="0"/>
              <a:t>. </a:t>
            </a:r>
            <a:endParaRPr lang="en-US" sz="3800" dirty="0" smtClean="0"/>
          </a:p>
          <a:p>
            <a:pPr eaLnBrk="0" fontAlgn="base" hangingPunct="0">
              <a:spcAft>
                <a:spcPts val="0"/>
              </a:spcAft>
            </a:pPr>
            <a:endParaRPr lang="en-GB" sz="3600" dirty="0">
              <a:latin typeface="Times New Roman"/>
              <a:ea typeface="Times New Roman"/>
            </a:endParaRPr>
          </a:p>
          <a:p>
            <a:endParaRPr lang="en-GB" dirty="0"/>
          </a:p>
        </p:txBody>
      </p:sp>
    </p:spTree>
    <p:extLst>
      <p:ext uri="{BB962C8B-B14F-4D97-AF65-F5344CB8AC3E}">
        <p14:creationId xmlns:p14="http://schemas.microsoft.com/office/powerpoint/2010/main" val="35335821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Practising supervision</a:t>
            </a:r>
            <a:endParaRPr lang="en-GB" dirty="0"/>
          </a:p>
        </p:txBody>
      </p:sp>
      <p:sp>
        <p:nvSpPr>
          <p:cNvPr id="3" name="Content Placeholder 2"/>
          <p:cNvSpPr>
            <a:spLocks noGrp="1"/>
          </p:cNvSpPr>
          <p:nvPr>
            <p:ph idx="1"/>
          </p:nvPr>
        </p:nvSpPr>
        <p:spPr/>
        <p:txBody>
          <a:bodyPr>
            <a:normAutofit/>
          </a:bodyPr>
          <a:lstStyle/>
          <a:p>
            <a:r>
              <a:rPr lang="en-GB" dirty="0" smtClean="0"/>
              <a:t>Research relies too much on interviews</a:t>
            </a:r>
          </a:p>
          <a:p>
            <a:r>
              <a:rPr lang="en-US" dirty="0" smtClean="0">
                <a:latin typeface="Georgia"/>
                <a:ea typeface="MS Mincho"/>
                <a:cs typeface="Georgia"/>
              </a:rPr>
              <a:t>Great </a:t>
            </a:r>
            <a:r>
              <a:rPr lang="en-US" dirty="0">
                <a:latin typeface="Georgia"/>
                <a:ea typeface="MS Mincho"/>
                <a:cs typeface="Georgia"/>
              </a:rPr>
              <a:t>variation in practice, </a:t>
            </a:r>
            <a:r>
              <a:rPr lang="en-US" dirty="0" smtClean="0">
                <a:latin typeface="Georgia"/>
                <a:ea typeface="MS Mincho"/>
                <a:cs typeface="Georgia"/>
              </a:rPr>
              <a:t>as much within </a:t>
            </a:r>
            <a:r>
              <a:rPr lang="en-US" dirty="0">
                <a:latin typeface="Georgia"/>
                <a:ea typeface="MS Mincho"/>
                <a:cs typeface="Georgia"/>
              </a:rPr>
              <a:t>a jurisdiction as between </a:t>
            </a:r>
            <a:r>
              <a:rPr lang="en-US" dirty="0" smtClean="0">
                <a:latin typeface="Georgia"/>
                <a:ea typeface="MS Mincho"/>
                <a:cs typeface="Georgia"/>
              </a:rPr>
              <a:t>jurisdictions.</a:t>
            </a:r>
          </a:p>
          <a:p>
            <a:r>
              <a:rPr lang="en-US" dirty="0" smtClean="0">
                <a:latin typeface="Georgia"/>
                <a:ea typeface="MS Mincho"/>
                <a:cs typeface="Georgia"/>
              </a:rPr>
              <a:t>Yet, evidence </a:t>
            </a:r>
            <a:r>
              <a:rPr lang="en-US" dirty="0">
                <a:latin typeface="Georgia"/>
                <a:ea typeface="MS Mincho"/>
                <a:cs typeface="Georgia"/>
              </a:rPr>
              <a:t>of a common ‘habitus’ of offender supervision: an approach or disposition that is </a:t>
            </a:r>
            <a:r>
              <a:rPr lang="en-US" dirty="0" err="1">
                <a:latin typeface="Georgia"/>
                <a:ea typeface="MS Mincho"/>
                <a:cs typeface="Georgia"/>
              </a:rPr>
              <a:t>recognisable</a:t>
            </a:r>
            <a:r>
              <a:rPr lang="en-US" dirty="0">
                <a:latin typeface="Georgia"/>
                <a:ea typeface="MS Mincho"/>
                <a:cs typeface="Georgia"/>
              </a:rPr>
              <a:t> in offender supervision in different jurisdictions and settings</a:t>
            </a:r>
            <a:endParaRPr lang="en-GB" dirty="0"/>
          </a:p>
        </p:txBody>
      </p:sp>
    </p:spTree>
    <p:extLst>
      <p:ext uri="{BB962C8B-B14F-4D97-AF65-F5344CB8AC3E}">
        <p14:creationId xmlns:p14="http://schemas.microsoft.com/office/powerpoint/2010/main" val="21569382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European norms, </a:t>
            </a:r>
            <a:br>
              <a:rPr lang="en-GB" dirty="0" smtClean="0"/>
            </a:br>
            <a:r>
              <a:rPr lang="en-GB" dirty="0" smtClean="0"/>
              <a:t>policy and practice</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Policy transfer and penal politics</a:t>
            </a:r>
          </a:p>
          <a:p>
            <a:pPr lvl="1"/>
            <a:r>
              <a:rPr lang="en-GB" dirty="0" smtClean="0">
                <a:solidFill>
                  <a:schemeClr val="tx2"/>
                </a:solidFill>
              </a:rPr>
              <a:t>The limits of ‘What works?’: Rehabilitation </a:t>
            </a:r>
            <a:r>
              <a:rPr lang="en-GB" dirty="0">
                <a:solidFill>
                  <a:schemeClr val="tx2"/>
                </a:solidFill>
              </a:rPr>
              <a:t>as correction or as a right? </a:t>
            </a:r>
          </a:p>
          <a:p>
            <a:pPr lvl="1"/>
            <a:r>
              <a:rPr lang="en-GB" dirty="0" smtClean="0">
                <a:solidFill>
                  <a:schemeClr val="tx2"/>
                </a:solidFill>
              </a:rPr>
              <a:t>Appeal, fit and system effects (vs. ‘science’)</a:t>
            </a:r>
          </a:p>
          <a:p>
            <a:r>
              <a:rPr lang="en-GB" dirty="0" smtClean="0"/>
              <a:t>CSM Rules</a:t>
            </a:r>
          </a:p>
          <a:p>
            <a:pPr lvl="1"/>
            <a:r>
              <a:rPr lang="en-GB" dirty="0" smtClean="0">
                <a:solidFill>
                  <a:schemeClr val="tx2"/>
                </a:solidFill>
              </a:rPr>
              <a:t>A most </a:t>
            </a:r>
            <a:r>
              <a:rPr lang="en-GB" dirty="0">
                <a:solidFill>
                  <a:schemeClr val="tx2"/>
                </a:solidFill>
              </a:rPr>
              <a:t>valuable </a:t>
            </a:r>
            <a:r>
              <a:rPr lang="en-GB" dirty="0" smtClean="0">
                <a:solidFill>
                  <a:schemeClr val="tx2"/>
                </a:solidFill>
              </a:rPr>
              <a:t>instrument: we </a:t>
            </a:r>
            <a:r>
              <a:rPr lang="en-GB" dirty="0">
                <a:solidFill>
                  <a:schemeClr val="tx2"/>
                </a:solidFill>
              </a:rPr>
              <a:t>deem it important that much of it will be kept or strengthened and </a:t>
            </a:r>
            <a:r>
              <a:rPr lang="en-GB" dirty="0" smtClean="0">
                <a:solidFill>
                  <a:schemeClr val="tx2"/>
                </a:solidFill>
              </a:rPr>
              <a:t>protected </a:t>
            </a:r>
            <a:r>
              <a:rPr lang="en-GB" dirty="0">
                <a:solidFill>
                  <a:schemeClr val="tx2"/>
                </a:solidFill>
              </a:rPr>
              <a:t>against any watering down. </a:t>
            </a:r>
            <a:endParaRPr lang="en-GB" dirty="0" smtClean="0">
              <a:solidFill>
                <a:schemeClr val="tx2"/>
              </a:solidFill>
            </a:endParaRPr>
          </a:p>
          <a:p>
            <a:pPr lvl="1"/>
            <a:r>
              <a:rPr lang="en-GB" dirty="0" smtClean="0">
                <a:solidFill>
                  <a:schemeClr val="tx2"/>
                </a:solidFill>
              </a:rPr>
              <a:t>Must </a:t>
            </a:r>
            <a:r>
              <a:rPr lang="en-GB" dirty="0">
                <a:solidFill>
                  <a:schemeClr val="tx2"/>
                </a:solidFill>
              </a:rPr>
              <a:t>be adjusted to a comprehensive system of </a:t>
            </a:r>
            <a:r>
              <a:rPr lang="en-GB" dirty="0" smtClean="0">
                <a:solidFill>
                  <a:schemeClr val="tx2"/>
                </a:solidFill>
              </a:rPr>
              <a:t>recommendations </a:t>
            </a:r>
            <a:r>
              <a:rPr lang="en-GB" dirty="0">
                <a:solidFill>
                  <a:schemeClr val="tx2"/>
                </a:solidFill>
              </a:rPr>
              <a:t>in the field, namely to the European Probation Rules, the Rec. on foreigners and the Rec. on Electronic Monitoring. It will hopefully keep its spirit, main aim and character as a </a:t>
            </a:r>
            <a:r>
              <a:rPr lang="en-GB" b="1" dirty="0">
                <a:solidFill>
                  <a:schemeClr val="tx2"/>
                </a:solidFill>
              </a:rPr>
              <a:t>Human </a:t>
            </a:r>
            <a:r>
              <a:rPr lang="en-GB" b="1" dirty="0" smtClean="0">
                <a:solidFill>
                  <a:schemeClr val="tx2"/>
                </a:solidFill>
              </a:rPr>
              <a:t>Rights </a:t>
            </a:r>
            <a:r>
              <a:rPr lang="en-GB" b="1" dirty="0">
                <a:solidFill>
                  <a:schemeClr val="tx2"/>
                </a:solidFill>
              </a:rPr>
              <a:t>instrument</a:t>
            </a:r>
            <a:r>
              <a:rPr lang="en-GB" dirty="0">
                <a:solidFill>
                  <a:schemeClr val="tx2"/>
                </a:solidFill>
              </a:rPr>
              <a:t>.</a:t>
            </a:r>
            <a:endParaRPr lang="en-GB" dirty="0" smtClean="0">
              <a:solidFill>
                <a:schemeClr val="tx2"/>
              </a:solidFill>
            </a:endParaRPr>
          </a:p>
          <a:p>
            <a:pPr marL="0" indent="0">
              <a:buNone/>
            </a:pPr>
            <a:endParaRPr lang="en-GB" dirty="0" smtClean="0">
              <a:solidFill>
                <a:schemeClr val="tx2"/>
              </a:solidFill>
            </a:endParaRPr>
          </a:p>
        </p:txBody>
      </p:sp>
    </p:spTree>
    <p:extLst>
      <p:ext uri="{BB962C8B-B14F-4D97-AF65-F5344CB8AC3E}">
        <p14:creationId xmlns:p14="http://schemas.microsoft.com/office/powerpoint/2010/main" val="35640326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Probation’s future?</a:t>
            </a:r>
            <a:endParaRPr lang="en-GB" dirty="0"/>
          </a:p>
        </p:txBody>
      </p:sp>
      <p:sp>
        <p:nvSpPr>
          <p:cNvPr id="3" name="Content Placeholder 2"/>
          <p:cNvSpPr>
            <a:spLocks noGrp="1"/>
          </p:cNvSpPr>
          <p:nvPr>
            <p:ph idx="1"/>
          </p:nvPr>
        </p:nvSpPr>
        <p:spPr/>
        <p:txBody>
          <a:bodyPr>
            <a:normAutofit fontScale="85000" lnSpcReduction="10000"/>
          </a:bodyPr>
          <a:lstStyle/>
          <a:p>
            <a:pPr marL="0" lvl="0" indent="0">
              <a:buNone/>
            </a:pPr>
            <a:r>
              <a:rPr lang="en-US" b="1" dirty="0" smtClean="0">
                <a:latin typeface="Georgia"/>
                <a:ea typeface="Times New Roman"/>
                <a:cs typeface="Arial"/>
              </a:rPr>
              <a:t>First Principles</a:t>
            </a:r>
          </a:p>
          <a:p>
            <a:pPr lvl="0">
              <a:buFont typeface="+mj-lt"/>
              <a:buAutoNum type="arabicPeriod"/>
            </a:pPr>
            <a:r>
              <a:rPr lang="en-US" dirty="0" smtClean="0">
                <a:solidFill>
                  <a:srgbClr val="1F497D"/>
                </a:solidFill>
                <a:latin typeface="Georgia"/>
                <a:ea typeface="Times New Roman"/>
                <a:cs typeface="Arial"/>
              </a:rPr>
              <a:t>Since </a:t>
            </a:r>
            <a:r>
              <a:rPr lang="en-US" dirty="0">
                <a:solidFill>
                  <a:srgbClr val="1F497D"/>
                </a:solidFill>
                <a:latin typeface="Georgia"/>
                <a:ea typeface="Times New Roman"/>
                <a:cs typeface="Arial"/>
              </a:rPr>
              <a:t>supervision hurts, decisions about imposing and revoking supervision </a:t>
            </a:r>
            <a:r>
              <a:rPr lang="en-US" dirty="0" smtClean="0">
                <a:solidFill>
                  <a:srgbClr val="1F497D"/>
                </a:solidFill>
                <a:latin typeface="Georgia"/>
                <a:ea typeface="Times New Roman"/>
                <a:cs typeface="Arial"/>
              </a:rPr>
              <a:t>are bound </a:t>
            </a:r>
            <a:r>
              <a:rPr lang="en-US" dirty="0">
                <a:solidFill>
                  <a:srgbClr val="1F497D"/>
                </a:solidFill>
                <a:latin typeface="Georgia"/>
                <a:ea typeface="Times New Roman"/>
                <a:cs typeface="Arial"/>
              </a:rPr>
              <a:t>by considerations of proportionality. No one </a:t>
            </a:r>
            <a:r>
              <a:rPr lang="en-US" dirty="0" smtClean="0">
                <a:solidFill>
                  <a:srgbClr val="1F497D"/>
                </a:solidFill>
                <a:latin typeface="Georgia"/>
                <a:ea typeface="Times New Roman"/>
                <a:cs typeface="Arial"/>
              </a:rPr>
              <a:t>is subject </a:t>
            </a:r>
            <a:r>
              <a:rPr lang="en-US" dirty="0">
                <a:solidFill>
                  <a:srgbClr val="1F497D"/>
                </a:solidFill>
                <a:latin typeface="Georgia"/>
                <a:ea typeface="Times New Roman"/>
                <a:cs typeface="Arial"/>
              </a:rPr>
              <a:t>to more demanding or intrusive supervision than their offending deserves.  </a:t>
            </a:r>
            <a:endParaRPr lang="en-GB" sz="3600" dirty="0">
              <a:latin typeface="Cambria"/>
              <a:ea typeface="MS Mincho"/>
              <a:cs typeface="Times New Roman"/>
            </a:endParaRPr>
          </a:p>
          <a:p>
            <a:pPr lvl="0">
              <a:buFont typeface="+mj-lt"/>
              <a:buAutoNum type="arabicPeriod"/>
            </a:pPr>
            <a:r>
              <a:rPr lang="en-US" dirty="0">
                <a:solidFill>
                  <a:srgbClr val="1F497D"/>
                </a:solidFill>
                <a:latin typeface="Georgia"/>
                <a:ea typeface="Times New Roman"/>
                <a:cs typeface="Arial"/>
              </a:rPr>
              <a:t>Supervision </a:t>
            </a:r>
            <a:r>
              <a:rPr lang="en-US" dirty="0" smtClean="0">
                <a:solidFill>
                  <a:srgbClr val="1F497D"/>
                </a:solidFill>
                <a:latin typeface="Georgia"/>
                <a:ea typeface="Times New Roman"/>
                <a:cs typeface="Arial"/>
              </a:rPr>
              <a:t>is </a:t>
            </a:r>
            <a:r>
              <a:rPr lang="en-US" dirty="0">
                <a:solidFill>
                  <a:srgbClr val="1F497D"/>
                </a:solidFill>
                <a:latin typeface="Georgia"/>
                <a:ea typeface="Times New Roman"/>
                <a:cs typeface="Arial"/>
              </a:rPr>
              <a:t>delivered in ways that actively minimize unintended and unnecessary pains both for those subject to supervision and for others affected by it (for example, family members).</a:t>
            </a:r>
            <a:endParaRPr lang="en-GB" sz="3600" dirty="0">
              <a:latin typeface="Cambria"/>
              <a:ea typeface="MS Mincho"/>
              <a:cs typeface="Times New Roman"/>
            </a:endParaRPr>
          </a:p>
          <a:p>
            <a:endParaRPr lang="en-GB" dirty="0"/>
          </a:p>
        </p:txBody>
      </p:sp>
    </p:spTree>
    <p:extLst>
      <p:ext uri="{BB962C8B-B14F-4D97-AF65-F5344CB8AC3E}">
        <p14:creationId xmlns:p14="http://schemas.microsoft.com/office/powerpoint/2010/main" val="103060543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Probation’s future</a:t>
            </a:r>
            <a:endParaRPr lang="en-GB" dirty="0"/>
          </a:p>
        </p:txBody>
      </p:sp>
      <p:sp>
        <p:nvSpPr>
          <p:cNvPr id="3" name="Content Placeholder 2"/>
          <p:cNvSpPr>
            <a:spLocks noGrp="1"/>
          </p:cNvSpPr>
          <p:nvPr>
            <p:ph idx="1"/>
          </p:nvPr>
        </p:nvSpPr>
        <p:spPr/>
        <p:txBody>
          <a:bodyPr>
            <a:normAutofit fontScale="92500" lnSpcReduction="10000"/>
          </a:bodyPr>
          <a:lstStyle/>
          <a:p>
            <a:r>
              <a:rPr lang="en-GB" b="1" dirty="0" smtClean="0"/>
              <a:t>Availability</a:t>
            </a:r>
          </a:p>
          <a:p>
            <a:pPr lvl="1"/>
            <a:r>
              <a:rPr lang="en-US" dirty="0" smtClean="0">
                <a:solidFill>
                  <a:schemeClr val="tx2"/>
                </a:solidFill>
              </a:rPr>
              <a:t>To </a:t>
            </a:r>
            <a:r>
              <a:rPr lang="en-US" dirty="0">
                <a:solidFill>
                  <a:schemeClr val="tx2"/>
                </a:solidFill>
              </a:rPr>
              <a:t>avoid the unnecessary, inappropriate and disproportionate use of imprisonment, supervisory sanctions and measures </a:t>
            </a:r>
            <a:r>
              <a:rPr lang="en-US" dirty="0" smtClean="0">
                <a:solidFill>
                  <a:schemeClr val="tx2"/>
                </a:solidFill>
              </a:rPr>
              <a:t>are accessible </a:t>
            </a:r>
            <a:r>
              <a:rPr lang="en-US" dirty="0">
                <a:solidFill>
                  <a:schemeClr val="tx2"/>
                </a:solidFill>
              </a:rPr>
              <a:t>to </a:t>
            </a:r>
            <a:r>
              <a:rPr lang="en-US" dirty="0" smtClean="0">
                <a:solidFill>
                  <a:schemeClr val="tx2"/>
                </a:solidFill>
              </a:rPr>
              <a:t>marginalized </a:t>
            </a:r>
            <a:r>
              <a:rPr lang="en-US" dirty="0">
                <a:solidFill>
                  <a:schemeClr val="tx2"/>
                </a:solidFill>
              </a:rPr>
              <a:t>and vulnerable groups</a:t>
            </a:r>
            <a:r>
              <a:rPr lang="en-US" dirty="0" smtClean="0">
                <a:solidFill>
                  <a:schemeClr val="tx2"/>
                </a:solidFill>
              </a:rPr>
              <a:t>.</a:t>
            </a:r>
            <a:endParaRPr lang="en-GB" dirty="0">
              <a:solidFill>
                <a:schemeClr val="tx2"/>
              </a:solidFill>
            </a:endParaRPr>
          </a:p>
          <a:p>
            <a:r>
              <a:rPr lang="en-GB" b="1" dirty="0" smtClean="0"/>
              <a:t>Discretion</a:t>
            </a:r>
          </a:p>
          <a:p>
            <a:pPr lvl="1"/>
            <a:r>
              <a:rPr lang="en-US" dirty="0">
                <a:solidFill>
                  <a:schemeClr val="tx2"/>
                </a:solidFill>
                <a:latin typeface="Georgia"/>
                <a:ea typeface="MS Mincho"/>
                <a:cs typeface="Georgia"/>
              </a:rPr>
              <a:t>In approaching compliance issues in supervision, careful attention to the spirit of the law and the intent of the sanction or measure is </a:t>
            </a:r>
            <a:r>
              <a:rPr lang="en-US" dirty="0" smtClean="0">
                <a:solidFill>
                  <a:schemeClr val="tx2"/>
                </a:solidFill>
                <a:latin typeface="Georgia"/>
                <a:ea typeface="MS Mincho"/>
                <a:cs typeface="Georgia"/>
              </a:rPr>
              <a:t>applied, </a:t>
            </a:r>
            <a:r>
              <a:rPr lang="en-US" dirty="0">
                <a:solidFill>
                  <a:schemeClr val="tx2"/>
                </a:solidFill>
                <a:latin typeface="Georgia"/>
                <a:ea typeface="MS Mincho"/>
                <a:cs typeface="Georgia"/>
              </a:rPr>
              <a:t>as well as to its formal requirements.</a:t>
            </a:r>
            <a:endParaRPr lang="en-GB" dirty="0">
              <a:solidFill>
                <a:schemeClr val="tx2"/>
              </a:solidFill>
            </a:endParaRPr>
          </a:p>
        </p:txBody>
      </p:sp>
    </p:spTree>
    <p:extLst>
      <p:ext uri="{BB962C8B-B14F-4D97-AF65-F5344CB8AC3E}">
        <p14:creationId xmlns:p14="http://schemas.microsoft.com/office/powerpoint/2010/main" val="373172855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Probation’s future</a:t>
            </a:r>
            <a:endParaRPr lang="en-GB" dirty="0"/>
          </a:p>
        </p:txBody>
      </p:sp>
      <p:sp>
        <p:nvSpPr>
          <p:cNvPr id="3" name="Content Placeholder 2"/>
          <p:cNvSpPr>
            <a:spLocks noGrp="1"/>
          </p:cNvSpPr>
          <p:nvPr>
            <p:ph idx="1"/>
          </p:nvPr>
        </p:nvSpPr>
        <p:spPr/>
        <p:txBody>
          <a:bodyPr>
            <a:normAutofit fontScale="85000" lnSpcReduction="10000"/>
          </a:bodyPr>
          <a:lstStyle/>
          <a:p>
            <a:r>
              <a:rPr lang="en-US" b="1" dirty="0"/>
              <a:t>Legitimacy and </a:t>
            </a:r>
            <a:r>
              <a:rPr lang="en-US" b="1" dirty="0" smtClean="0"/>
              <a:t>help</a:t>
            </a:r>
            <a:r>
              <a:rPr lang="en-US" dirty="0" smtClean="0"/>
              <a:t> </a:t>
            </a:r>
            <a:endParaRPr lang="en-US" dirty="0"/>
          </a:p>
          <a:p>
            <a:pPr lvl="1"/>
            <a:r>
              <a:rPr lang="en-US" dirty="0" smtClean="0">
                <a:solidFill>
                  <a:schemeClr val="tx2"/>
                </a:solidFill>
              </a:rPr>
              <a:t>Efforts </a:t>
            </a:r>
            <a:r>
              <a:rPr lang="en-US" dirty="0">
                <a:solidFill>
                  <a:schemeClr val="tx2"/>
                </a:solidFill>
              </a:rPr>
              <a:t>to improve the practice of offender supervision </a:t>
            </a:r>
            <a:r>
              <a:rPr lang="en-US" dirty="0" smtClean="0">
                <a:solidFill>
                  <a:schemeClr val="tx2"/>
                </a:solidFill>
              </a:rPr>
              <a:t>attend </a:t>
            </a:r>
            <a:r>
              <a:rPr lang="en-US" dirty="0">
                <a:solidFill>
                  <a:schemeClr val="tx2"/>
                </a:solidFill>
              </a:rPr>
              <a:t>carefully to its legitimacy and helpfulness since we now have strong evidence that these qualities support engagement, minimize pains and help to secure positive outcomes. In particular, practical help in addressing unmet needs </a:t>
            </a:r>
            <a:r>
              <a:rPr lang="en-US" dirty="0" smtClean="0">
                <a:solidFill>
                  <a:schemeClr val="tx2"/>
                </a:solidFill>
              </a:rPr>
              <a:t>is a central </a:t>
            </a:r>
            <a:r>
              <a:rPr lang="en-US" dirty="0">
                <a:solidFill>
                  <a:schemeClr val="tx2"/>
                </a:solidFill>
              </a:rPr>
              <a:t>aspect of supervision. As well as helping citizens’ integration and inclusion, working fairly and helpfully also supports constructive relationships and thereby desistance</a:t>
            </a:r>
            <a:r>
              <a:rPr lang="en-US" dirty="0" smtClean="0">
                <a:solidFill>
                  <a:schemeClr val="tx2"/>
                </a:solidFill>
              </a:rPr>
              <a:t>.</a:t>
            </a:r>
          </a:p>
          <a:p>
            <a:pPr lvl="1"/>
            <a:r>
              <a:rPr lang="en-US" dirty="0" smtClean="0">
                <a:solidFill>
                  <a:schemeClr val="tx2"/>
                </a:solidFill>
              </a:rPr>
              <a:t>[And effectiveness!]</a:t>
            </a:r>
            <a:endParaRPr lang="en-GB" dirty="0">
              <a:solidFill>
                <a:schemeClr val="tx2"/>
              </a:solidFill>
            </a:endParaRPr>
          </a:p>
          <a:p>
            <a:endParaRPr lang="en-GB" dirty="0"/>
          </a:p>
        </p:txBody>
      </p:sp>
    </p:spTree>
    <p:extLst>
      <p:ext uri="{BB962C8B-B14F-4D97-AF65-F5344CB8AC3E}">
        <p14:creationId xmlns:p14="http://schemas.microsoft.com/office/powerpoint/2010/main" val="21118037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future of probation research</a:t>
            </a:r>
            <a:endParaRPr lang="en-GB" dirty="0"/>
          </a:p>
        </p:txBody>
      </p:sp>
      <p:sp>
        <p:nvSpPr>
          <p:cNvPr id="3" name="Content Placeholder 2"/>
          <p:cNvSpPr>
            <a:spLocks noGrp="1"/>
          </p:cNvSpPr>
          <p:nvPr>
            <p:ph idx="1"/>
          </p:nvPr>
        </p:nvSpPr>
        <p:spPr>
          <a:xfrm>
            <a:off x="457200" y="1484784"/>
            <a:ext cx="8229600" cy="4392489"/>
          </a:xfrm>
        </p:spPr>
        <p:txBody>
          <a:bodyPr>
            <a:normAutofit/>
          </a:bodyPr>
          <a:lstStyle/>
          <a:p>
            <a:r>
              <a:rPr lang="en-US" dirty="0" smtClean="0"/>
              <a:t>Closer examination and deeper understanding of</a:t>
            </a:r>
          </a:p>
          <a:p>
            <a:pPr lvl="1"/>
            <a:r>
              <a:rPr lang="en-US" dirty="0">
                <a:solidFill>
                  <a:schemeClr val="bg1">
                    <a:lumMod val="50000"/>
                  </a:schemeClr>
                </a:solidFill>
              </a:rPr>
              <a:t>t</a:t>
            </a:r>
            <a:r>
              <a:rPr lang="en-US" dirty="0" smtClean="0">
                <a:solidFill>
                  <a:schemeClr val="bg1">
                    <a:lumMod val="50000"/>
                  </a:schemeClr>
                </a:solidFill>
              </a:rPr>
              <a:t>he contexts and uses of probation</a:t>
            </a:r>
          </a:p>
          <a:p>
            <a:pPr lvl="1"/>
            <a:r>
              <a:rPr lang="en-US" dirty="0" smtClean="0">
                <a:solidFill>
                  <a:schemeClr val="bg1">
                    <a:lumMod val="50000"/>
                  </a:schemeClr>
                </a:solidFill>
              </a:rPr>
              <a:t>the lived experience of probation</a:t>
            </a:r>
          </a:p>
          <a:p>
            <a:pPr lvl="1"/>
            <a:r>
              <a:rPr lang="en-US" dirty="0">
                <a:solidFill>
                  <a:schemeClr val="bg1">
                    <a:lumMod val="50000"/>
                  </a:schemeClr>
                </a:solidFill>
              </a:rPr>
              <a:t>probation practice development</a:t>
            </a:r>
          </a:p>
          <a:p>
            <a:pPr lvl="1"/>
            <a:r>
              <a:rPr lang="en-US" dirty="0" smtClean="0">
                <a:solidFill>
                  <a:schemeClr val="bg1">
                    <a:lumMod val="50000"/>
                  </a:schemeClr>
                </a:solidFill>
              </a:rPr>
              <a:t>probation decision-making processes</a:t>
            </a:r>
          </a:p>
          <a:p>
            <a:pPr lvl="1"/>
            <a:r>
              <a:rPr lang="en-US" dirty="0" smtClean="0">
                <a:solidFill>
                  <a:schemeClr val="bg1">
                    <a:lumMod val="50000"/>
                  </a:schemeClr>
                </a:solidFill>
              </a:rPr>
              <a:t>the impact and effectiveness of supervision</a:t>
            </a:r>
          </a:p>
          <a:p>
            <a:pPr lvl="1"/>
            <a:r>
              <a:rPr lang="en-US" dirty="0" smtClean="0">
                <a:solidFill>
                  <a:schemeClr val="bg1">
                    <a:lumMod val="50000"/>
                  </a:schemeClr>
                </a:solidFill>
              </a:rPr>
              <a:t>probation policy and practice transfer</a:t>
            </a:r>
            <a:endParaRPr lang="en-GB" dirty="0">
              <a:solidFill>
                <a:schemeClr val="bg1">
                  <a:lumMod val="50000"/>
                </a:schemeClr>
              </a:solidFill>
            </a:endParaRPr>
          </a:p>
        </p:txBody>
      </p:sp>
    </p:spTree>
    <p:extLst>
      <p:ext uri="{BB962C8B-B14F-4D97-AF65-F5344CB8AC3E}">
        <p14:creationId xmlns:p14="http://schemas.microsoft.com/office/powerpoint/2010/main" val="279563553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05315114"/>
              </p:ext>
            </p:extLst>
          </p:nvPr>
        </p:nvGraphicFramePr>
        <p:xfrm>
          <a:off x="0" y="260648"/>
          <a:ext cx="9144000" cy="6408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loud Callout 4"/>
          <p:cNvSpPr/>
          <p:nvPr/>
        </p:nvSpPr>
        <p:spPr>
          <a:xfrm>
            <a:off x="5382344" y="692696"/>
            <a:ext cx="2448272" cy="1872208"/>
          </a:xfrm>
          <a:prstGeom prst="cloudCallout">
            <a:avLst>
              <a:gd name="adj1" fmla="val -57463"/>
              <a:gd name="adj2" fmla="val 6156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Policy</a:t>
            </a:r>
            <a:endParaRPr lang="en-GB" dirty="0">
              <a:solidFill>
                <a:schemeClr val="tx1"/>
              </a:solidFill>
            </a:endParaRPr>
          </a:p>
        </p:txBody>
      </p:sp>
      <p:sp>
        <p:nvSpPr>
          <p:cNvPr id="6" name="Cloud Callout 5"/>
          <p:cNvSpPr/>
          <p:nvPr/>
        </p:nvSpPr>
        <p:spPr>
          <a:xfrm>
            <a:off x="5364088" y="4365104"/>
            <a:ext cx="2592288" cy="1872208"/>
          </a:xfrm>
          <a:prstGeom prst="cloudCallout">
            <a:avLst>
              <a:gd name="adj1" fmla="val -60177"/>
              <a:gd name="adj2" fmla="val -60542"/>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Practice</a:t>
            </a:r>
            <a:endParaRPr lang="en-GB" dirty="0">
              <a:solidFill>
                <a:schemeClr val="tx1"/>
              </a:solidFill>
            </a:endParaRPr>
          </a:p>
        </p:txBody>
      </p:sp>
      <p:sp>
        <p:nvSpPr>
          <p:cNvPr id="7" name="Cloud Callout 6"/>
          <p:cNvSpPr/>
          <p:nvPr/>
        </p:nvSpPr>
        <p:spPr>
          <a:xfrm>
            <a:off x="971600" y="836712"/>
            <a:ext cx="2808312" cy="1728192"/>
          </a:xfrm>
          <a:prstGeom prst="cloudCallout">
            <a:avLst>
              <a:gd name="adj1" fmla="val 53680"/>
              <a:gd name="adj2" fmla="val 59448"/>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Supervisees</a:t>
            </a:r>
            <a:endParaRPr lang="en-GB" dirty="0">
              <a:solidFill>
                <a:schemeClr val="tx1"/>
              </a:solidFill>
            </a:endParaRPr>
          </a:p>
        </p:txBody>
      </p:sp>
      <p:sp>
        <p:nvSpPr>
          <p:cNvPr id="8" name="Cloud Callout 7"/>
          <p:cNvSpPr/>
          <p:nvPr/>
        </p:nvSpPr>
        <p:spPr>
          <a:xfrm>
            <a:off x="1475656" y="4437112"/>
            <a:ext cx="2304256" cy="1728192"/>
          </a:xfrm>
          <a:prstGeom prst="cloudCallout">
            <a:avLst>
              <a:gd name="adj1" fmla="val 58064"/>
              <a:gd name="adj2" fmla="val -7283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Public</a:t>
            </a:r>
            <a:endParaRPr lang="en-GB" dirty="0">
              <a:solidFill>
                <a:schemeClr val="tx1"/>
              </a:solidFill>
            </a:endParaRPr>
          </a:p>
        </p:txBody>
      </p:sp>
      <p:sp>
        <p:nvSpPr>
          <p:cNvPr id="2" name="Explosion 1 1"/>
          <p:cNvSpPr/>
          <p:nvPr/>
        </p:nvSpPr>
        <p:spPr>
          <a:xfrm>
            <a:off x="3059832" y="1916832"/>
            <a:ext cx="3096344" cy="3096344"/>
          </a:xfrm>
          <a:prstGeom prst="irregularSeal1">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And researchers too!</a:t>
            </a:r>
            <a:endParaRPr lang="en-US" dirty="0">
              <a:solidFill>
                <a:schemeClr val="tx1"/>
              </a:solidFill>
            </a:endParaRPr>
          </a:p>
        </p:txBody>
      </p:sp>
    </p:spTree>
    <p:extLst>
      <p:ext uri="{BB962C8B-B14F-4D97-AF65-F5344CB8AC3E}">
        <p14:creationId xmlns:p14="http://schemas.microsoft.com/office/powerpoint/2010/main" val="14639603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 words</a:t>
            </a:r>
            <a:endParaRPr lang="en-GB" dirty="0"/>
          </a:p>
        </p:txBody>
      </p:sp>
      <p:sp>
        <p:nvSpPr>
          <p:cNvPr id="3" name="Content Placeholder 2"/>
          <p:cNvSpPr>
            <a:spLocks noGrp="1"/>
          </p:cNvSpPr>
          <p:nvPr>
            <p:ph idx="1"/>
          </p:nvPr>
        </p:nvSpPr>
        <p:spPr/>
        <p:txBody>
          <a:bodyPr>
            <a:normAutofit fontScale="85000" lnSpcReduction="10000"/>
          </a:bodyPr>
          <a:lstStyle/>
          <a:p>
            <a:r>
              <a:rPr lang="en-GB" dirty="0"/>
              <a:t>‘Mutual trust and understanding’</a:t>
            </a:r>
          </a:p>
          <a:p>
            <a:r>
              <a:rPr lang="en-GB" dirty="0" smtClean="0"/>
              <a:t>The benefits of facing the challenges of ‘translation’</a:t>
            </a:r>
          </a:p>
          <a:p>
            <a:r>
              <a:rPr lang="en-GB" dirty="0" smtClean="0"/>
              <a:t>Understanding and respecting difference</a:t>
            </a:r>
          </a:p>
          <a:p>
            <a:r>
              <a:rPr lang="en-GB" dirty="0" smtClean="0"/>
              <a:t>Seeking and finding common (normative) ground</a:t>
            </a:r>
          </a:p>
          <a:p>
            <a:r>
              <a:rPr lang="en-GB" dirty="0" smtClean="0"/>
              <a:t>Finding perspective… and taking a long hard look in the punishing mirror </a:t>
            </a:r>
            <a:endParaRPr lang="en-GB" dirty="0" smtClean="0"/>
          </a:p>
          <a:p>
            <a:r>
              <a:rPr lang="en-GB" dirty="0" smtClean="0"/>
              <a:t>All are key to developing probation legitimately</a:t>
            </a:r>
            <a:r>
              <a:rPr lang="is-IS" dirty="0" smtClean="0"/>
              <a:t>… and to developing probation</a:t>
            </a:r>
            <a:r>
              <a:rPr lang="en-GB" dirty="0" smtClean="0"/>
              <a:t>’s legitimacy</a:t>
            </a:r>
          </a:p>
          <a:p>
            <a:pPr lvl="1"/>
            <a:r>
              <a:rPr lang="en-GB" dirty="0" smtClean="0"/>
              <a:t>Pragmatic, moral and cognitive</a:t>
            </a:r>
            <a:endParaRPr lang="en-GB" dirty="0" smtClean="0"/>
          </a:p>
        </p:txBody>
      </p:sp>
    </p:spTree>
    <p:extLst>
      <p:ext uri="{BB962C8B-B14F-4D97-AF65-F5344CB8AC3E}">
        <p14:creationId xmlns:p14="http://schemas.microsoft.com/office/powerpoint/2010/main" val="28303802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112569"/>
          </a:xfrm>
        </p:spPr>
        <p:txBody>
          <a:bodyPr>
            <a:normAutofit/>
          </a:bodyPr>
          <a:lstStyle/>
          <a:p>
            <a:r>
              <a:rPr lang="en-GB" dirty="0"/>
              <a:t>This paper assesses probation’s current position in Europe and speculates about its prospects. More specifically, it draws on the 4 year programme of work of the COST Action IS1106 on Offender Supervision in Europe to examine the roles that research and knowledge exchange might play in shaping how probation *</a:t>
            </a:r>
            <a:r>
              <a:rPr lang="en-GB" b="1" dirty="0"/>
              <a:t>should</a:t>
            </a:r>
            <a:r>
              <a:rPr lang="en-GB" dirty="0"/>
              <a:t>* develop in future.  </a:t>
            </a:r>
          </a:p>
          <a:p>
            <a:endParaRPr lang="en-GB" dirty="0"/>
          </a:p>
        </p:txBody>
      </p:sp>
    </p:spTree>
    <p:extLst>
      <p:ext uri="{BB962C8B-B14F-4D97-AF65-F5344CB8AC3E}">
        <p14:creationId xmlns:p14="http://schemas.microsoft.com/office/powerpoint/2010/main" val="35205783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‘Mass supervision’</a:t>
            </a:r>
            <a:endParaRPr lang="en-GB" dirty="0"/>
          </a:p>
        </p:txBody>
      </p:sp>
      <p:sp>
        <p:nvSpPr>
          <p:cNvPr id="3" name="Content Placeholder 2"/>
          <p:cNvSpPr>
            <a:spLocks noGrp="1"/>
          </p:cNvSpPr>
          <p:nvPr>
            <p:ph idx="1"/>
          </p:nvPr>
        </p:nvSpPr>
        <p:spPr>
          <a:xfrm>
            <a:off x="457200" y="1340768"/>
            <a:ext cx="8229600" cy="4968551"/>
          </a:xfrm>
        </p:spPr>
        <p:txBody>
          <a:bodyPr>
            <a:normAutofit fontScale="70000" lnSpcReduction="20000"/>
          </a:bodyPr>
          <a:lstStyle/>
          <a:p>
            <a:pPr>
              <a:spcAft>
                <a:spcPts val="0"/>
              </a:spcAft>
            </a:pPr>
            <a:r>
              <a:rPr lang="en-GB" dirty="0" err="1" smtClean="0">
                <a:latin typeface="Georgia"/>
                <a:ea typeface="MS Mincho"/>
                <a:cs typeface="Times New Roman"/>
              </a:rPr>
              <a:t>Aebi</a:t>
            </a:r>
            <a:r>
              <a:rPr lang="en-GB" dirty="0">
                <a:latin typeface="Georgia"/>
                <a:ea typeface="MS Mincho"/>
                <a:cs typeface="Times New Roman"/>
              </a:rPr>
              <a:t>, Delgrande and </a:t>
            </a:r>
            <a:r>
              <a:rPr lang="en-GB" dirty="0" err="1">
                <a:latin typeface="Georgia"/>
                <a:ea typeface="MS Mincho"/>
                <a:cs typeface="Times New Roman"/>
              </a:rPr>
              <a:t>Marguet</a:t>
            </a:r>
            <a:r>
              <a:rPr lang="en-GB" dirty="0">
                <a:latin typeface="Georgia"/>
                <a:ea typeface="MS Mincho"/>
                <a:cs typeface="Times New Roman"/>
              </a:rPr>
              <a:t> (2015) have revealed </a:t>
            </a:r>
            <a:r>
              <a:rPr lang="en-GB" dirty="0" smtClean="0">
                <a:latin typeface="Georgia"/>
                <a:ea typeface="MS Mincho"/>
                <a:cs typeface="Times New Roman"/>
              </a:rPr>
              <a:t>that… the </a:t>
            </a:r>
            <a:r>
              <a:rPr lang="en-GB" dirty="0">
                <a:latin typeface="Georgia"/>
                <a:ea typeface="MS Mincho"/>
                <a:cs typeface="Times New Roman"/>
              </a:rPr>
              <a:t>numbers of people subject to offender supervision have grown significantly (if unevenly) in almost all European jurisdictions in recent years. </a:t>
            </a:r>
            <a:r>
              <a:rPr lang="en-GB" b="1" dirty="0">
                <a:solidFill>
                  <a:schemeClr val="tx2"/>
                </a:solidFill>
                <a:latin typeface="Georgia"/>
                <a:ea typeface="MS Mincho"/>
                <a:cs typeface="Times New Roman"/>
              </a:rPr>
              <a:t>Seventeen of the 29 countries in their review now have more people under supervision than in prison</a:t>
            </a:r>
            <a:r>
              <a:rPr lang="en-GB" dirty="0">
                <a:latin typeface="Georgia"/>
                <a:ea typeface="MS Mincho"/>
                <a:cs typeface="Times New Roman"/>
              </a:rPr>
              <a:t>. Perhaps more importantly, they show that this cannot be explained by crime rates and, crucially, that it has </a:t>
            </a:r>
            <a:r>
              <a:rPr lang="en-GB" b="1" dirty="0">
                <a:solidFill>
                  <a:schemeClr val="tx2"/>
                </a:solidFill>
                <a:latin typeface="Georgia"/>
                <a:ea typeface="MS Mincho"/>
                <a:cs typeface="Times New Roman"/>
              </a:rPr>
              <a:t>not</a:t>
            </a:r>
            <a:r>
              <a:rPr lang="en-GB" b="1" dirty="0">
                <a:latin typeface="Georgia"/>
                <a:ea typeface="MS Mincho"/>
                <a:cs typeface="Times New Roman"/>
              </a:rPr>
              <a:t> </a:t>
            </a:r>
            <a:r>
              <a:rPr lang="en-GB" dirty="0">
                <a:latin typeface="Georgia"/>
                <a:ea typeface="MS Mincho"/>
                <a:cs typeface="Times New Roman"/>
              </a:rPr>
              <a:t>led, as advocates of such sanctions often hope, to a reduction in the use of imprisonment. Indeed, </a:t>
            </a:r>
            <a:r>
              <a:rPr lang="en-GB" b="1" dirty="0">
                <a:solidFill>
                  <a:schemeClr val="tx2"/>
                </a:solidFill>
                <a:latin typeface="Georgia"/>
                <a:ea typeface="MS Mincho"/>
                <a:cs typeface="Times New Roman"/>
              </a:rPr>
              <a:t>seven of the countries with the highest probation rates are also among the top ten in their rates of imprisonment.</a:t>
            </a:r>
            <a:r>
              <a:rPr lang="en-GB" dirty="0">
                <a:latin typeface="Georgia"/>
                <a:ea typeface="MS Mincho"/>
                <a:cs typeface="Times New Roman"/>
              </a:rPr>
              <a:t> </a:t>
            </a:r>
            <a:r>
              <a:rPr lang="en-GB" dirty="0" err="1">
                <a:latin typeface="Georgia"/>
                <a:ea typeface="MS Mincho"/>
                <a:cs typeface="Times New Roman"/>
              </a:rPr>
              <a:t>Aebi</a:t>
            </a:r>
            <a:r>
              <a:rPr lang="en-GB" dirty="0">
                <a:latin typeface="Georgia"/>
                <a:ea typeface="MS Mincho"/>
                <a:cs typeface="Times New Roman"/>
              </a:rPr>
              <a:t> et al.’s (2015) work therefore suggests that the expansion of these forms of sanction has led to widening of the net, sweeping more European citizens into diversifying forms of penal control. </a:t>
            </a:r>
            <a:endParaRPr lang="en-GB" sz="3600" dirty="0">
              <a:latin typeface="Cambria"/>
              <a:ea typeface="MS Mincho"/>
              <a:cs typeface="Times New Roman"/>
            </a:endParaRPr>
          </a:p>
          <a:p>
            <a:pPr>
              <a:spcAft>
                <a:spcPts val="0"/>
              </a:spcAft>
            </a:pPr>
            <a:r>
              <a:rPr lang="en-US" sz="2400" dirty="0">
                <a:latin typeface="Georgia"/>
                <a:ea typeface="MS Mincho"/>
                <a:cs typeface="Times New Roman"/>
              </a:rPr>
              <a:t>See: </a:t>
            </a:r>
            <a:r>
              <a:rPr lang="en-US" sz="2400" u="sng" dirty="0">
                <a:solidFill>
                  <a:srgbClr val="0000FF"/>
                </a:solidFill>
                <a:latin typeface="Georgia"/>
                <a:ea typeface="MS Mincho"/>
                <a:cs typeface="Times New Roman"/>
                <a:hlinkClick r:id="rId2"/>
              </a:rPr>
              <a:t>http://pun.sagepub.com/content/17/5/575.refs</a:t>
            </a:r>
            <a:r>
              <a:rPr lang="en-US" sz="2400" dirty="0">
                <a:latin typeface="Georgia"/>
                <a:ea typeface="MS Mincho"/>
                <a:cs typeface="Times New Roman"/>
              </a:rPr>
              <a:t>, accessed 4</a:t>
            </a:r>
            <a:r>
              <a:rPr lang="en-US" sz="2400" baseline="30000" dirty="0">
                <a:latin typeface="Georgia"/>
                <a:ea typeface="MS Mincho"/>
                <a:cs typeface="Times New Roman"/>
              </a:rPr>
              <a:t>th</a:t>
            </a:r>
            <a:r>
              <a:rPr lang="en-US" sz="2400" dirty="0">
                <a:latin typeface="Georgia"/>
                <a:ea typeface="MS Mincho"/>
                <a:cs typeface="Times New Roman"/>
              </a:rPr>
              <a:t> March 2016.</a:t>
            </a:r>
            <a:endParaRPr lang="en-GB" sz="3600" dirty="0">
              <a:latin typeface="Cambria"/>
              <a:ea typeface="MS Mincho"/>
              <a:cs typeface="Times New Roman"/>
            </a:endParaRPr>
          </a:p>
          <a:p>
            <a:endParaRPr lang="en-GB" dirty="0"/>
          </a:p>
        </p:txBody>
      </p:sp>
    </p:spTree>
    <p:extLst>
      <p:ext uri="{BB962C8B-B14F-4D97-AF65-F5344CB8AC3E}">
        <p14:creationId xmlns:p14="http://schemas.microsoft.com/office/powerpoint/2010/main" val="10417458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‘Mass supervision’</a:t>
            </a:r>
            <a:endParaRPr lang="en-GB" dirty="0"/>
          </a:p>
        </p:txBody>
      </p:sp>
      <p:sp>
        <p:nvSpPr>
          <p:cNvPr id="3" name="Content Placeholder 2"/>
          <p:cNvSpPr>
            <a:spLocks noGrp="1"/>
          </p:cNvSpPr>
          <p:nvPr>
            <p:ph idx="1"/>
          </p:nvPr>
        </p:nvSpPr>
        <p:spPr>
          <a:xfrm>
            <a:off x="457200" y="1916831"/>
            <a:ext cx="8229600" cy="3960441"/>
          </a:xfrm>
        </p:spPr>
        <p:txBody>
          <a:bodyPr/>
          <a:lstStyle/>
          <a:p>
            <a:r>
              <a:rPr lang="en-GB" dirty="0" smtClean="0"/>
              <a:t>A question of scale?</a:t>
            </a:r>
          </a:p>
          <a:p>
            <a:r>
              <a:rPr lang="en-GB" dirty="0" smtClean="0"/>
              <a:t>A question of distribution?</a:t>
            </a:r>
          </a:p>
          <a:p>
            <a:r>
              <a:rPr lang="en-GB" dirty="0" smtClean="0"/>
              <a:t>A question of weightiness (intensity)?</a:t>
            </a:r>
          </a:p>
          <a:p>
            <a:r>
              <a:rPr lang="en-GB" dirty="0" smtClean="0"/>
              <a:t>A quality of </a:t>
            </a:r>
            <a:r>
              <a:rPr lang="en-GB" dirty="0" err="1" smtClean="0"/>
              <a:t>mis</a:t>
            </a:r>
            <a:r>
              <a:rPr lang="en-GB" dirty="0" smtClean="0"/>
              <a:t>/treatment?</a:t>
            </a:r>
          </a:p>
          <a:p>
            <a:pPr lvl="1"/>
            <a:r>
              <a:rPr lang="en-GB" dirty="0" smtClean="0">
                <a:solidFill>
                  <a:schemeClr val="tx2"/>
                </a:solidFill>
              </a:rPr>
              <a:t>Individualisation versus </a:t>
            </a:r>
            <a:r>
              <a:rPr lang="en-GB" dirty="0" err="1" smtClean="0">
                <a:solidFill>
                  <a:schemeClr val="tx2"/>
                </a:solidFill>
              </a:rPr>
              <a:t>dividualisation</a:t>
            </a:r>
            <a:endParaRPr lang="en-GB" dirty="0" smtClean="0">
              <a:solidFill>
                <a:schemeClr val="tx2"/>
              </a:solidFill>
            </a:endParaRPr>
          </a:p>
        </p:txBody>
      </p:sp>
    </p:spTree>
    <p:extLst>
      <p:ext uri="{BB962C8B-B14F-4D97-AF65-F5344CB8AC3E}">
        <p14:creationId xmlns:p14="http://schemas.microsoft.com/office/powerpoint/2010/main" val="310807902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Action (in numbers)</a:t>
            </a:r>
            <a:endParaRPr lang="en-GB" dirty="0"/>
          </a:p>
        </p:txBody>
      </p:sp>
      <p:sp>
        <p:nvSpPr>
          <p:cNvPr id="3" name="Content Placeholder 2"/>
          <p:cNvSpPr>
            <a:spLocks noGrp="1"/>
          </p:cNvSpPr>
          <p:nvPr>
            <p:ph idx="1"/>
          </p:nvPr>
        </p:nvSpPr>
        <p:spPr>
          <a:xfrm>
            <a:off x="457200" y="1772817"/>
            <a:ext cx="8229600" cy="4104456"/>
          </a:xfrm>
        </p:spPr>
        <p:txBody>
          <a:bodyPr/>
          <a:lstStyle/>
          <a:p>
            <a:r>
              <a:rPr lang="en-GB" dirty="0" smtClean="0"/>
              <a:t>4 years (2012-16)</a:t>
            </a:r>
          </a:p>
          <a:p>
            <a:r>
              <a:rPr lang="en-GB" dirty="0" smtClean="0"/>
              <a:t>23 countries, 60+ active members</a:t>
            </a:r>
          </a:p>
          <a:p>
            <a:r>
              <a:rPr lang="en-GB" dirty="0" smtClean="0"/>
              <a:t>8 MC meetings, 26 WG meetings, 9 STSMs, 4 core group meetings, 2 workshops, 1 training school… </a:t>
            </a:r>
          </a:p>
          <a:p>
            <a:r>
              <a:rPr lang="en-GB" dirty="0" smtClean="0"/>
              <a:t>…events hosted in at least 13 countries </a:t>
            </a:r>
            <a:endParaRPr lang="en-GB" dirty="0"/>
          </a:p>
        </p:txBody>
      </p:sp>
    </p:spTree>
    <p:extLst>
      <p:ext uri="{BB962C8B-B14F-4D97-AF65-F5344CB8AC3E}">
        <p14:creationId xmlns:p14="http://schemas.microsoft.com/office/powerpoint/2010/main" val="27570912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Action (in numbers)</a:t>
            </a:r>
            <a:endParaRPr lang="en-GB" dirty="0"/>
          </a:p>
        </p:txBody>
      </p:sp>
      <p:sp>
        <p:nvSpPr>
          <p:cNvPr id="3" name="Content Placeholder 2"/>
          <p:cNvSpPr>
            <a:spLocks noGrp="1"/>
          </p:cNvSpPr>
          <p:nvPr>
            <p:ph idx="1"/>
          </p:nvPr>
        </p:nvSpPr>
        <p:spPr>
          <a:xfrm>
            <a:off x="251520" y="1484784"/>
            <a:ext cx="7128792" cy="4392489"/>
          </a:xfrm>
        </p:spPr>
        <p:txBody>
          <a:bodyPr>
            <a:normAutofit fontScale="92500" lnSpcReduction="10000"/>
          </a:bodyPr>
          <a:lstStyle/>
          <a:p>
            <a:r>
              <a:rPr lang="en-GB" sz="2800" dirty="0" smtClean="0"/>
              <a:t>2 books (and one more to come)</a:t>
            </a:r>
          </a:p>
          <a:p>
            <a:r>
              <a:rPr lang="en-GB" sz="2800" dirty="0" smtClean="0"/>
              <a:t>2 special issues of EJP</a:t>
            </a:r>
          </a:p>
          <a:p>
            <a:r>
              <a:rPr lang="en-GB" sz="2800" dirty="0" smtClean="0"/>
              <a:t>63+ blog posts, 3 </a:t>
            </a:r>
            <a:r>
              <a:rPr lang="en-GB" sz="2800" dirty="0"/>
              <a:t>annual newsletters, 13 working group briefing papers, 9 reports from short-term scientific missions, 8 other </a:t>
            </a:r>
            <a:r>
              <a:rPr lang="en-GB" sz="2800" dirty="0" smtClean="0"/>
              <a:t>reports, 12 </a:t>
            </a:r>
            <a:r>
              <a:rPr lang="en-GB" sz="2800" dirty="0"/>
              <a:t>audio recordings </a:t>
            </a:r>
            <a:r>
              <a:rPr lang="en-GB" sz="2800" b="1" dirty="0" smtClean="0">
                <a:solidFill>
                  <a:schemeClr val="tx2"/>
                </a:solidFill>
              </a:rPr>
              <a:t>and one final report…</a:t>
            </a:r>
          </a:p>
          <a:p>
            <a:r>
              <a:rPr lang="en-GB" sz="2800" dirty="0"/>
              <a:t>3</a:t>
            </a:r>
            <a:r>
              <a:rPr lang="en-GB" sz="2800" dirty="0" smtClean="0"/>
              <a:t> exhibitions, 1 song-writing workshop and 1 performance!</a:t>
            </a:r>
          </a:p>
          <a:p>
            <a:r>
              <a:rPr lang="en-GB" sz="2800" dirty="0" smtClean="0"/>
              <a:t>About €700,000 in new research funding, so far</a:t>
            </a:r>
          </a:p>
          <a:p>
            <a:endParaRPr lang="en-GB"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rot="278452">
            <a:off x="7361832" y="5079491"/>
            <a:ext cx="1822450" cy="1697355"/>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7884368" y="3212976"/>
            <a:ext cx="1065411" cy="1619513"/>
          </a:xfrm>
          <a:prstGeom prst="rect">
            <a:avLst/>
          </a:prstGeom>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7884367" y="1340768"/>
            <a:ext cx="1024593" cy="1733550"/>
          </a:xfrm>
          <a:prstGeom prst="rect">
            <a:avLst/>
          </a:prstGeom>
        </p:spPr>
      </p:pic>
    </p:spTree>
    <p:extLst>
      <p:ext uri="{BB962C8B-B14F-4D97-AF65-F5344CB8AC3E}">
        <p14:creationId xmlns:p14="http://schemas.microsoft.com/office/powerpoint/2010/main" val="37149091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Action (in numbers)</a:t>
            </a:r>
            <a:endParaRPr lang="en-GB" dirty="0"/>
          </a:p>
        </p:txBody>
      </p:sp>
      <p:sp>
        <p:nvSpPr>
          <p:cNvPr id="3" name="Content Placeholder 2"/>
          <p:cNvSpPr>
            <a:spLocks noGrp="1"/>
          </p:cNvSpPr>
          <p:nvPr>
            <p:ph idx="1"/>
          </p:nvPr>
        </p:nvSpPr>
        <p:spPr/>
        <p:txBody>
          <a:bodyPr/>
          <a:lstStyle/>
          <a:p>
            <a:r>
              <a:rPr lang="en-GB" dirty="0" smtClean="0"/>
              <a:t>Six research pilots</a:t>
            </a:r>
          </a:p>
          <a:p>
            <a:pPr lvl="1"/>
            <a:r>
              <a:rPr lang="en-GB" dirty="0">
                <a:solidFill>
                  <a:schemeClr val="tx2"/>
                </a:solidFill>
              </a:rPr>
              <a:t>Comparative vignettes tested in 12 countries</a:t>
            </a:r>
          </a:p>
          <a:p>
            <a:pPr lvl="1"/>
            <a:r>
              <a:rPr lang="en-GB" dirty="0" err="1" smtClean="0">
                <a:solidFill>
                  <a:schemeClr val="tx2"/>
                </a:solidFill>
              </a:rPr>
              <a:t>Eurobarometer</a:t>
            </a:r>
            <a:r>
              <a:rPr lang="en-GB" dirty="0" smtClean="0">
                <a:solidFill>
                  <a:schemeClr val="tx2"/>
                </a:solidFill>
              </a:rPr>
              <a:t> </a:t>
            </a:r>
            <a:r>
              <a:rPr lang="en-GB" dirty="0" smtClean="0">
                <a:solidFill>
                  <a:schemeClr val="tx2"/>
                </a:solidFill>
              </a:rPr>
              <a:t>tested in 8 countries (2 planned)</a:t>
            </a:r>
          </a:p>
          <a:p>
            <a:pPr lvl="1"/>
            <a:r>
              <a:rPr lang="en-GB" dirty="0" err="1" smtClean="0">
                <a:solidFill>
                  <a:schemeClr val="tx2"/>
                </a:solidFill>
              </a:rPr>
              <a:t>Supervisible</a:t>
            </a:r>
            <a:r>
              <a:rPr lang="en-GB" dirty="0" smtClean="0">
                <a:solidFill>
                  <a:schemeClr val="tx2"/>
                </a:solidFill>
              </a:rPr>
              <a:t> run in 3 countries (5 planned)</a:t>
            </a:r>
          </a:p>
          <a:p>
            <a:pPr lvl="1"/>
            <a:r>
              <a:rPr lang="en-GB" dirty="0" smtClean="0">
                <a:solidFill>
                  <a:schemeClr val="tx2"/>
                </a:solidFill>
              </a:rPr>
              <a:t>Visualising </a:t>
            </a:r>
            <a:r>
              <a:rPr lang="en-GB" dirty="0" smtClean="0">
                <a:solidFill>
                  <a:schemeClr val="tx2"/>
                </a:solidFill>
              </a:rPr>
              <a:t>practice run in 5 countries</a:t>
            </a:r>
          </a:p>
          <a:p>
            <a:pPr lvl="1"/>
            <a:r>
              <a:rPr lang="en-GB" dirty="0" smtClean="0">
                <a:solidFill>
                  <a:schemeClr val="tx2"/>
                </a:solidFill>
              </a:rPr>
              <a:t>Observing practice run in 5 countries</a:t>
            </a:r>
          </a:p>
          <a:p>
            <a:pPr lvl="1"/>
            <a:r>
              <a:rPr lang="en-GB" dirty="0" smtClean="0">
                <a:solidFill>
                  <a:schemeClr val="tx2"/>
                </a:solidFill>
              </a:rPr>
              <a:t>Practice diaries run in 6 countries </a:t>
            </a:r>
            <a:endParaRPr lang="en-GB" dirty="0">
              <a:solidFill>
                <a:schemeClr val="tx2"/>
              </a:solidFill>
            </a:endParaRPr>
          </a:p>
        </p:txBody>
      </p:sp>
    </p:spTree>
    <p:extLst>
      <p:ext uri="{BB962C8B-B14F-4D97-AF65-F5344CB8AC3E}">
        <p14:creationId xmlns:p14="http://schemas.microsoft.com/office/powerpoint/2010/main" val="9000957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Contextualising supervision</a:t>
            </a:r>
            <a:endParaRPr lang="en-GB" dirty="0"/>
          </a:p>
        </p:txBody>
      </p:sp>
      <p:sp>
        <p:nvSpPr>
          <p:cNvPr id="3" name="Content Placeholder 2"/>
          <p:cNvSpPr>
            <a:spLocks noGrp="1"/>
          </p:cNvSpPr>
          <p:nvPr>
            <p:ph idx="1"/>
          </p:nvPr>
        </p:nvSpPr>
        <p:spPr>
          <a:xfrm>
            <a:off x="457200" y="1556792"/>
            <a:ext cx="7427168" cy="4320481"/>
          </a:xfrm>
        </p:spPr>
        <p:txBody>
          <a:bodyPr>
            <a:normAutofit fontScale="92500" lnSpcReduction="10000"/>
          </a:bodyPr>
          <a:lstStyle/>
          <a:p>
            <a:r>
              <a:rPr lang="en-GB" dirty="0" smtClean="0"/>
              <a:t>In ‘Community Punishment’, we compared the evolution of OS in 11 countries</a:t>
            </a:r>
          </a:p>
          <a:p>
            <a:r>
              <a:rPr lang="en-GB" dirty="0" smtClean="0"/>
              <a:t>Evolution </a:t>
            </a:r>
            <a:r>
              <a:rPr lang="en-GB" i="1" dirty="0" smtClean="0"/>
              <a:t>of the field </a:t>
            </a:r>
            <a:r>
              <a:rPr lang="en-GB" dirty="0" smtClean="0"/>
              <a:t>of supervision (within the penal state)</a:t>
            </a:r>
          </a:p>
          <a:p>
            <a:pPr lvl="1"/>
            <a:r>
              <a:rPr lang="en-GB" dirty="0" smtClean="0">
                <a:solidFill>
                  <a:schemeClr val="tx2"/>
                </a:solidFill>
              </a:rPr>
              <a:t>Four narratives, plus ‘state-building’</a:t>
            </a:r>
          </a:p>
          <a:p>
            <a:r>
              <a:rPr lang="en-GB" dirty="0" smtClean="0"/>
              <a:t>Evolution </a:t>
            </a:r>
            <a:r>
              <a:rPr lang="en-GB" i="1" dirty="0" smtClean="0"/>
              <a:t>within</a:t>
            </a:r>
            <a:r>
              <a:rPr lang="en-GB" dirty="0" smtClean="0"/>
              <a:t> </a:t>
            </a:r>
            <a:r>
              <a:rPr lang="en-GB" i="1" dirty="0" smtClean="0"/>
              <a:t>the field</a:t>
            </a:r>
          </a:p>
          <a:p>
            <a:r>
              <a:rPr lang="en-GB" dirty="0" smtClean="0"/>
              <a:t>A clearer grasp of the past, the present and of possible futures</a:t>
            </a:r>
          </a:p>
          <a:p>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4941168"/>
            <a:ext cx="1066800"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43990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Experiencing supervision</a:t>
            </a:r>
            <a:endParaRPr lang="en-GB" dirty="0"/>
          </a:p>
        </p:txBody>
      </p:sp>
      <p:sp>
        <p:nvSpPr>
          <p:cNvPr id="3" name="Content Placeholder 2"/>
          <p:cNvSpPr>
            <a:spLocks noGrp="1"/>
          </p:cNvSpPr>
          <p:nvPr>
            <p:ph idx="1"/>
          </p:nvPr>
        </p:nvSpPr>
        <p:spPr>
          <a:xfrm>
            <a:off x="467544" y="1484784"/>
            <a:ext cx="8229600" cy="4277072"/>
          </a:xfrm>
        </p:spPr>
        <p:txBody>
          <a:bodyPr>
            <a:normAutofit fontScale="85000" lnSpcReduction="20000"/>
          </a:bodyPr>
          <a:lstStyle/>
          <a:p>
            <a:r>
              <a:rPr lang="en-GB" dirty="0" smtClean="0"/>
              <a:t>Barometer</a:t>
            </a:r>
          </a:p>
          <a:p>
            <a:pPr lvl="1"/>
            <a:r>
              <a:rPr lang="en-GB" dirty="0" smtClean="0"/>
              <a:t>OS mostly a positive experience, but highly variable across and within countries, especially in the extent of practical help provided</a:t>
            </a:r>
          </a:p>
          <a:p>
            <a:r>
              <a:rPr lang="en-GB" dirty="0" err="1" smtClean="0"/>
              <a:t>Supervisible</a:t>
            </a:r>
            <a:endParaRPr lang="en-GB" dirty="0" smtClean="0"/>
          </a:p>
          <a:p>
            <a:pPr lvl="1"/>
            <a:r>
              <a:rPr lang="en-US" dirty="0" smtClean="0">
                <a:latin typeface="Georgia"/>
                <a:ea typeface="Times New Roman"/>
                <a:cs typeface="Arial"/>
              </a:rPr>
              <a:t>OS has an </a:t>
            </a:r>
            <a:r>
              <a:rPr lang="en-US" dirty="0">
                <a:latin typeface="Georgia"/>
                <a:ea typeface="Times New Roman"/>
                <a:cs typeface="Arial"/>
              </a:rPr>
              <a:t>immanent, pervasive quality in which people are made subject to life-altering and freedom-limiting conditions and live under the constant threat of further (worse) sanctions being imposed should they be judged as somehow ‘failing’. Their status as semi-free citizens feels precarious. Being supervised in a fair and helpful way may make these pains easier to bear, but it does not remove them</a:t>
            </a:r>
            <a:endParaRPr lang="en-GB" dirty="0" smtClean="0"/>
          </a:p>
          <a:p>
            <a:pPr lvl="1"/>
            <a:endParaRPr lang="en-GB" dirty="0" smtClean="0"/>
          </a:p>
          <a:p>
            <a:pPr lvl="1"/>
            <a:endParaRPr lang="en-GB" dirty="0"/>
          </a:p>
        </p:txBody>
      </p:sp>
    </p:spTree>
    <p:extLst>
      <p:ext uri="{BB962C8B-B14F-4D97-AF65-F5344CB8AC3E}">
        <p14:creationId xmlns:p14="http://schemas.microsoft.com/office/powerpoint/2010/main" val="137020216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275</TotalTime>
  <Words>1275</Words>
  <Application>Microsoft Macintosh PowerPoint</Application>
  <PresentationFormat>On-screen Show (4:3)</PresentationFormat>
  <Paragraphs>109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The Future of Probation in Europe: Practice, Research and  Knowledge Exchange </vt:lpstr>
      <vt:lpstr>PowerPoint Presentation</vt:lpstr>
      <vt:lpstr>‘Mass supervision’</vt:lpstr>
      <vt:lpstr>‘Mass supervision’</vt:lpstr>
      <vt:lpstr>The Action (in numbers)</vt:lpstr>
      <vt:lpstr>The Action (in numbers)</vt:lpstr>
      <vt:lpstr>The Action (in numbers)</vt:lpstr>
      <vt:lpstr>Contextualising supervision</vt:lpstr>
      <vt:lpstr>Experiencing supervision</vt:lpstr>
      <vt:lpstr>Representing probation</vt:lpstr>
      <vt:lpstr>Decision-making and supervision</vt:lpstr>
      <vt:lpstr>Practising supervision</vt:lpstr>
      <vt:lpstr>European norms,  policy and practice</vt:lpstr>
      <vt:lpstr>Probation’s future?</vt:lpstr>
      <vt:lpstr>Probation’s future</vt:lpstr>
      <vt:lpstr>Probation’s future</vt:lpstr>
      <vt:lpstr>The future of probation research</vt:lpstr>
      <vt:lpstr>PowerPoint Presentation</vt:lpstr>
      <vt:lpstr>Final words</vt:lpstr>
    </vt:vector>
  </TitlesOfParts>
  <Company>University of Glasgow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femn1q</dc:creator>
  <cp:lastModifiedBy>Fergus McNeill</cp:lastModifiedBy>
  <cp:revision>42</cp:revision>
  <dcterms:created xsi:type="dcterms:W3CDTF">2013-04-09T12:22:27Z</dcterms:created>
  <dcterms:modified xsi:type="dcterms:W3CDTF">2016-10-07T04:48:53Z</dcterms:modified>
</cp:coreProperties>
</file>