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
      <p:font typeface="PT Sans Narrow" panose="020B050602020302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27" autoAdjust="0"/>
  </p:normalViewPr>
  <p:slideViewPr>
    <p:cSldViewPr snapToGrid="0">
      <p:cViewPr varScale="1">
        <p:scale>
          <a:sx n="100" d="100"/>
          <a:sy n="100" d="100"/>
        </p:scale>
        <p:origin x="94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images.sciencemuseumgroup.org.uk/70/162/medium_2014_0566__0005_.jp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hlf.org/wp-content/uploads/2024/06/1.p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a.istockphoto.com/id/1177896837/vector/restroom-gender-symbols.jpg?s=612x612&amp;w=0&amp;k=20&amp;c=4vWuhz8yUfPQIqnHPbeS4UlTcti60cJKXZfBaNGTTCU="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iomedicalodyssey.blogs.hopkinsmedicine.org/files/2021/08/mrna-vaccine-development.jp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static-abcam.com/CmsMedia/Media/multicolor-flow-cytometer-472-px.jp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481323223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481323223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PAXgene blood RNA kit is intended for immediate stabilization of intracellular RNA. The kit integrates the key steps of whole blood collection, intracellular RNA stabilization, and RNA purification.</a:t>
            </a:r>
            <a:endParaRPr/>
          </a:p>
          <a:p>
            <a:pPr marL="0" lvl="0" indent="0" algn="l" rtl="0">
              <a:spcBef>
                <a:spcPts val="0"/>
              </a:spcBef>
              <a:spcAft>
                <a:spcPts val="0"/>
              </a:spcAft>
              <a:buNone/>
            </a:pPr>
            <a:endParaRPr/>
          </a:p>
          <a:p>
            <a:pPr marL="0" lvl="0" indent="0" algn="l" rtl="0">
              <a:spcBef>
                <a:spcPts val="0"/>
              </a:spcBef>
              <a:spcAft>
                <a:spcPts val="0"/>
              </a:spcAft>
              <a:buNone/>
            </a:pPr>
            <a:r>
              <a:rPr lang="en"/>
              <a:t>RNA integrity number shows you how degraded/ intact the RNA is</a:t>
            </a:r>
            <a:endParaRPr/>
          </a:p>
          <a:p>
            <a:pPr marL="0" lvl="0" indent="0" algn="l" rtl="0">
              <a:spcBef>
                <a:spcPts val="0"/>
              </a:spcBef>
              <a:spcAft>
                <a:spcPts val="0"/>
              </a:spcAft>
              <a:buNone/>
            </a:pPr>
            <a:endParaRPr/>
          </a:p>
          <a:p>
            <a:pPr marL="0" lvl="0" indent="0" algn="l" rtl="0">
              <a:spcBef>
                <a:spcPts val="0"/>
              </a:spcBef>
              <a:spcAft>
                <a:spcPts val="0"/>
              </a:spcAft>
              <a:buNone/>
            </a:pPr>
            <a:r>
              <a:rPr lang="en"/>
              <a:t>The results from the differential gene expression analysis were then used for gene set enrichment analysis of Hallmark pathways using clusterProfiler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481323223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481323223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it is not possible to obtain complete information on every RNA expressed by each cell, due to the small amount of material available, patterns of gene expression can be identified through gene clustering analyses.</a:t>
            </a:r>
            <a:endParaRPr/>
          </a:p>
          <a:p>
            <a:pPr marL="0" lvl="0" indent="0" algn="l" rtl="0">
              <a:spcBef>
                <a:spcPts val="0"/>
              </a:spcBef>
              <a:spcAft>
                <a:spcPts val="0"/>
              </a:spcAft>
              <a:buNone/>
            </a:pPr>
            <a:endParaRPr/>
          </a:p>
          <a:p>
            <a:pPr marL="0" lvl="0" indent="0" algn="l" rtl="0">
              <a:spcBef>
                <a:spcPts val="0"/>
              </a:spcBef>
              <a:spcAft>
                <a:spcPts val="0"/>
              </a:spcAft>
              <a:buNone/>
            </a:pPr>
            <a:r>
              <a:rPr lang="en"/>
              <a:t>LPS: Lipopolysaccharide. It can stimulate the release of interleukin 8 (IL-8, CXCL8, CXC ligand 8) and other inflammatory cytokines in various cell types, leading to an acute inflammatory response towards pathogens </a:t>
            </a:r>
            <a:endParaRPr/>
          </a:p>
          <a:p>
            <a:pPr marL="0" lvl="0" indent="0" algn="l" rtl="0">
              <a:spcBef>
                <a:spcPts val="0"/>
              </a:spcBef>
              <a:spcAft>
                <a:spcPts val="0"/>
              </a:spcAft>
              <a:buNone/>
            </a:pPr>
            <a:endParaRPr/>
          </a:p>
          <a:p>
            <a:pPr marL="0" lvl="0" indent="0" algn="l" rtl="0">
              <a:spcBef>
                <a:spcPts val="0"/>
              </a:spcBef>
              <a:spcAft>
                <a:spcPts val="0"/>
              </a:spcAft>
              <a:buNone/>
            </a:pPr>
            <a:r>
              <a:rPr lang="en"/>
              <a:t>R848: acts as an immune response modifier that activates immune cells through toll like receptors (TLRs). It mimics the pathogen-associated molecular patterns that activate immune cells through TLR7 and TLR8. Triggers the activation of human B cells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6fc4370a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6fc4370a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paper looks at hallmark inflammatory responses, interferon IFN⍺, and tumor necrosis factor (TNF) signalling </a:t>
            </a:r>
            <a:endParaRPr/>
          </a:p>
          <a:p>
            <a:pPr marL="0" lvl="0" indent="0" algn="l" rtl="0">
              <a:spcBef>
                <a:spcPts val="0"/>
              </a:spcBef>
              <a:spcAft>
                <a:spcPts val="0"/>
              </a:spcAft>
              <a:buNone/>
            </a:pPr>
            <a:endParaRPr/>
          </a:p>
          <a:p>
            <a:pPr marL="0" lvl="0" indent="0" algn="l" rtl="0">
              <a:spcBef>
                <a:spcPts val="0"/>
              </a:spcBef>
              <a:spcAft>
                <a:spcPts val="0"/>
              </a:spcAft>
              <a:buNone/>
            </a:pPr>
            <a:r>
              <a:rPr lang="en"/>
              <a:t>Hallmark generally means These proteins become non-functional or malfunctioning when the DNA sequence of their genes is damaged through acquired or somatic mutations. This happens in a series of steps called “hallmarks”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67c660e7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67c660e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67c660e78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67c660e7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067c660e78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067c660e7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SLAMF7 known to potentiate TNF responses, and is itself induced by IFNgamma.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67c660e7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67c660e7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NicheNet, as well as their existing analysis, reveals crossplay between TNF and IFN-I, so they select binding sites for JAK-STAT, AP-1, NF-kB, and MAPK TF binding sites. Only NF-kB sites (pictured) showed significant differences. Crossplay = IFN-I regulator SOCS1 and RUNX3 impacted by monocyte-derived IL-12B and IL-15.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67c660e78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067c660e78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067c660e78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067c660e7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4217ab3b7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04217ab3b7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cytometry is useful because it allows </a:t>
            </a:r>
            <a:endParaRPr/>
          </a:p>
          <a:p>
            <a:pPr marL="0" lvl="0" indent="0" algn="l" rtl="0">
              <a:spcBef>
                <a:spcPts val="0"/>
              </a:spcBef>
              <a:spcAft>
                <a:spcPts val="0"/>
              </a:spcAft>
              <a:buNone/>
            </a:pPr>
            <a:endParaRPr/>
          </a:p>
          <a:p>
            <a:pPr marL="0" lvl="0" indent="0" algn="l" rtl="0">
              <a:spcBef>
                <a:spcPts val="0"/>
              </a:spcBef>
              <a:spcAft>
                <a:spcPts val="0"/>
              </a:spcAft>
              <a:buNone/>
            </a:pPr>
            <a:r>
              <a:rPr lang="en"/>
              <a:t>Figure is comparing AR (androgen receptor) and ESR (estrogen receptor) expression across different types of immune cells - possible with quantitative nature of flow cytometry.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49d94140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49d94140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https://coimages.sciencemuseumgroup.org.uk/70/162/medium_2014_0566__0005_.jpg</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04217ab3b7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04217ab3b7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Each fluorophore used in flow cytometry has specific excitation and emission spectra. When multiple fluorophores are used in an experiment, their emission spectra can overlap, leading to a phenomenon known as spectral spillover. This means that the light emitted by one fluorophore can be detected in the channel intended for another fluorophore, potentially causing inaccurate data interpretation.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04217ab3b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04217ab3b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Novel transcript isoforms - can identify new transcripts </a:t>
            </a:r>
            <a:endParaRPr/>
          </a:p>
          <a:p>
            <a:pPr marL="0" lvl="0" indent="0" algn="l" rtl="0">
              <a:spcBef>
                <a:spcPts val="0"/>
              </a:spcBef>
              <a:spcAft>
                <a:spcPts val="0"/>
              </a:spcAft>
              <a:buNone/>
            </a:pPr>
            <a:r>
              <a:rPr lang="en"/>
              <a:t>Gene fusions - two genes combined</a:t>
            </a:r>
            <a:endParaRPr/>
          </a:p>
          <a:p>
            <a:pPr marL="0" lvl="0" indent="0" algn="l" rtl="0">
              <a:spcBef>
                <a:spcPts val="0"/>
              </a:spcBef>
              <a:spcAft>
                <a:spcPts val="0"/>
              </a:spcAft>
              <a:buNone/>
            </a:pPr>
            <a:r>
              <a:rPr lang="en"/>
              <a:t>can identify the genes that are expressed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04217ab3b7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04217ab3b7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389442b4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d389442b4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mice do not menstruate and vary in their sex hormone regulation</a:t>
            </a:r>
            <a:endParaRPr/>
          </a:p>
          <a:p>
            <a:pPr marL="0" lvl="0" indent="0" algn="l" rtl="0">
              <a:spcBef>
                <a:spcPts val="0"/>
              </a:spcBef>
              <a:spcAft>
                <a:spcPts val="0"/>
              </a:spcAft>
              <a:buNone/>
            </a:pPr>
            <a:endParaRPr/>
          </a:p>
          <a:p>
            <a:pPr marL="0" lvl="0" indent="0" algn="l" rtl="0">
              <a:spcBef>
                <a:spcPts val="0"/>
              </a:spcBef>
              <a:spcAft>
                <a:spcPts val="0"/>
              </a:spcAft>
              <a:buNone/>
            </a:pPr>
            <a:r>
              <a:rPr lang="en"/>
              <a:t>In vitro could clarify mechanisms in humans but is disconnected from physiological regulation and endocrine pathways</a:t>
            </a:r>
            <a:endParaRPr/>
          </a:p>
          <a:p>
            <a:pPr marL="0" lvl="0" indent="0" algn="l" rtl="0">
              <a:spcBef>
                <a:spcPts val="0"/>
              </a:spcBef>
              <a:spcAft>
                <a:spcPts val="0"/>
              </a:spcAft>
              <a:buNone/>
            </a:pPr>
            <a:endParaRPr/>
          </a:p>
          <a:p>
            <a:pPr marL="0" lvl="0" indent="0" algn="l" rtl="0">
              <a:spcBef>
                <a:spcPts val="0"/>
              </a:spcBef>
              <a:spcAft>
                <a:spcPts val="0"/>
              </a:spcAft>
              <a:buNone/>
            </a:pPr>
            <a:r>
              <a:rPr lang="en"/>
              <a:t>increased investment into muscle growth could explain testosterone-mediated potentiation of TNF and suppression of IFN-1</a:t>
            </a:r>
            <a:endParaRPr/>
          </a:p>
          <a:p>
            <a:pPr marL="0" lvl="0" indent="0" algn="l" rtl="0">
              <a:spcBef>
                <a:spcPts val="0"/>
              </a:spcBef>
              <a:spcAft>
                <a:spcPts val="0"/>
              </a:spcAft>
              <a:buNone/>
            </a:pPr>
            <a:endParaRPr/>
          </a:p>
          <a:p>
            <a:pPr marL="0" lvl="0" indent="0" algn="l" rtl="0">
              <a:spcBef>
                <a:spcPts val="0"/>
              </a:spcBef>
              <a:spcAft>
                <a:spcPts val="0"/>
              </a:spcAft>
              <a:buNone/>
            </a:pPr>
            <a:r>
              <a:rPr lang="en"/>
              <a:t>Ensure wellbeing of trans men and avoid infection or inflammatory disorders.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04217ab3b7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4217ab3b7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Highest expression in pdCs and varied AR/ESR expression across cell types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04217ab3b7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04217ab3b7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04217ab3b7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04217ab3b7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https://ghlf.org/wp-content/uploads/2024/06/1.png</a:t>
            </a:r>
            <a:r>
              <a:rPr lang="en"/>
              <a:t> </a:t>
            </a:r>
            <a:endParaRPr/>
          </a:p>
          <a:p>
            <a:pPr marL="0" lvl="0" indent="0" algn="l" rtl="0">
              <a:spcBef>
                <a:spcPts val="0"/>
              </a:spcBef>
              <a:spcAft>
                <a:spcPts val="0"/>
              </a:spcAft>
              <a:buNone/>
            </a:pPr>
            <a:r>
              <a:rPr lang="en"/>
              <a:t>Sex hormones are more dynamic and respond to needs of individual throughout lifetime - for example they affect women during menstrual cycle when of reproductive age</a:t>
            </a:r>
            <a:endParaRPr/>
          </a:p>
          <a:p>
            <a:pPr marL="0" lvl="0" indent="0" algn="l" rtl="0">
              <a:spcBef>
                <a:spcPts val="0"/>
              </a:spcBef>
              <a:spcAft>
                <a:spcPts val="0"/>
              </a:spcAft>
              <a:buNone/>
            </a:pPr>
            <a:r>
              <a:rPr lang="en"/>
              <a:t>VS</a:t>
            </a:r>
            <a:br>
              <a:rPr lang="en"/>
            </a:br>
            <a:r>
              <a:rPr lang="en"/>
              <a:t>Sex chromosomes instead broadly modulate autosomal gene expression, and this is where gene mutations can cause further disease issues</a:t>
            </a:r>
            <a:endParaRPr/>
          </a:p>
          <a:p>
            <a:pPr marL="0" lvl="0" indent="0" algn="l" rtl="0">
              <a:spcBef>
                <a:spcPts val="0"/>
              </a:spcBef>
              <a:spcAft>
                <a:spcPts val="0"/>
              </a:spcAft>
              <a:buNone/>
            </a:pPr>
            <a:endParaRPr/>
          </a:p>
          <a:p>
            <a:pPr marL="0" lvl="0" indent="0" algn="l" rtl="0">
              <a:spcBef>
                <a:spcPts val="0"/>
              </a:spcBef>
              <a:spcAft>
                <a:spcPts val="0"/>
              </a:spcAft>
              <a:buNone/>
            </a:pPr>
            <a:r>
              <a:rPr lang="en"/>
              <a:t>In this paper</a:t>
            </a:r>
            <a:endParaRPr/>
          </a:p>
          <a:p>
            <a:pPr marL="457200" lvl="0" indent="-298450" algn="l" rtl="0">
              <a:spcBef>
                <a:spcPts val="0"/>
              </a:spcBef>
              <a:spcAft>
                <a:spcPts val="0"/>
              </a:spcAft>
              <a:buSzPts val="1100"/>
              <a:buChar char="-"/>
            </a:pPr>
            <a:r>
              <a:rPr lang="en"/>
              <a:t>Find increased amounts of testosterone, lowered estrogen</a:t>
            </a:r>
            <a:endParaRPr/>
          </a:p>
          <a:p>
            <a:pPr marL="457200" lvl="0" indent="-298450" algn="l" rtl="0">
              <a:spcBef>
                <a:spcPts val="0"/>
              </a:spcBef>
              <a:spcAft>
                <a:spcPts val="0"/>
              </a:spcAft>
              <a:buSzPts val="1100"/>
              <a:buChar char="-"/>
            </a:pPr>
            <a:r>
              <a:rPr lang="en"/>
              <a:t>Then designed experiments to decide “whether observed changes are associated directly with testosterone treatment or occur indirectly due to reduced oestradiol signals”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4217ab3b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4217ab3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https://media.istockphoto.com/id/1177896837/vector/restroom-gender-symbols.jpg?s=612x612&amp;w=0&amp;k=20&amp;c=4vWuhz8yUfPQIqnHPbeS4UlTcti60cJKXZfBaNGTTCU=</a:t>
            </a:r>
            <a:r>
              <a:rPr lang="en"/>
              <a:t> </a:t>
            </a:r>
            <a:endParaRPr/>
          </a:p>
          <a:p>
            <a:pPr marL="0" lvl="0" indent="0" algn="l" rtl="0">
              <a:spcBef>
                <a:spcPts val="0"/>
              </a:spcBef>
              <a:spcAft>
                <a:spcPts val="0"/>
              </a:spcAft>
              <a:buNone/>
            </a:pPr>
            <a:r>
              <a:rPr lang="en" u="sng">
                <a:solidFill>
                  <a:schemeClr val="hlink"/>
                </a:solidFill>
                <a:hlinkClick r:id="rId4"/>
              </a:rPr>
              <a:t>https://biomedicalodyssey.blogs.hopkinsmedicine.org/files/2021/08/mrna-vaccine-development.jpg</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4217ab3b7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4217ab3b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https://a.static-abcam.com/CmsMedia/Media/multicolor-flow-cytometer-472-px.jpg</a:t>
            </a:r>
            <a:r>
              <a:rPr lang="en"/>
              <a:t> </a:t>
            </a:r>
            <a:endParaRPr/>
          </a:p>
          <a:p>
            <a:pPr marL="0" lvl="0" indent="0" algn="l" rtl="0">
              <a:spcBef>
                <a:spcPts val="0"/>
              </a:spcBef>
              <a:spcAft>
                <a:spcPts val="0"/>
              </a:spcAft>
              <a:buNone/>
            </a:pPr>
            <a:r>
              <a:rPr lang="en"/>
              <a:t>Flow cytometry</a:t>
            </a:r>
            <a:endParaRPr/>
          </a:p>
          <a:p>
            <a:pPr marL="457200" lvl="0" indent="-298450" algn="l" rtl="0">
              <a:spcBef>
                <a:spcPts val="0"/>
              </a:spcBef>
              <a:spcAft>
                <a:spcPts val="0"/>
              </a:spcAft>
              <a:buSzPts val="1100"/>
              <a:buChar char="-"/>
            </a:pPr>
            <a:r>
              <a:rPr lang="en"/>
              <a:t>Method of detecting fluorescence of fluorescence labelled antibodies specific to cells or ligands on cells</a:t>
            </a:r>
            <a:endParaRPr/>
          </a:p>
          <a:p>
            <a:pPr marL="457200" lvl="0" indent="-298450" algn="l" rtl="0">
              <a:spcBef>
                <a:spcPts val="0"/>
              </a:spcBef>
              <a:spcAft>
                <a:spcPts val="0"/>
              </a:spcAft>
              <a:buSzPts val="1100"/>
              <a:buChar char="-"/>
            </a:pPr>
            <a:r>
              <a:rPr lang="en"/>
              <a:t>How it works</a:t>
            </a:r>
            <a:endParaRPr/>
          </a:p>
          <a:p>
            <a:pPr marL="914400" lvl="1" indent="-298450" algn="l" rtl="0">
              <a:spcBef>
                <a:spcPts val="0"/>
              </a:spcBef>
              <a:spcAft>
                <a:spcPts val="0"/>
              </a:spcAft>
              <a:buSzPts val="1100"/>
              <a:buChar char="-"/>
            </a:pPr>
            <a:r>
              <a:rPr lang="en"/>
              <a:t>Run cell suspension through flow cytometer, machine takes in cells one by one vie hydrodynamic focusing (controlled fluid flow)</a:t>
            </a:r>
            <a:endParaRPr/>
          </a:p>
          <a:p>
            <a:pPr marL="914400" lvl="1" indent="-298450" algn="l" rtl="0">
              <a:spcBef>
                <a:spcPts val="0"/>
              </a:spcBef>
              <a:spcAft>
                <a:spcPts val="0"/>
              </a:spcAft>
              <a:buSzPts val="1100"/>
              <a:buChar char="-"/>
            </a:pPr>
            <a:r>
              <a:rPr lang="en"/>
              <a:t>Record each cell as an event</a:t>
            </a:r>
            <a:endParaRPr/>
          </a:p>
          <a:p>
            <a:pPr marL="1371600" lvl="2" indent="-298450" algn="l" rtl="0">
              <a:spcBef>
                <a:spcPts val="0"/>
              </a:spcBef>
              <a:spcAft>
                <a:spcPts val="0"/>
              </a:spcAft>
              <a:buSzPts val="1100"/>
              <a:buChar char="-"/>
            </a:pPr>
            <a:r>
              <a:rPr lang="en"/>
              <a:t>Each event has forward and side scatter recorded - helps differentiate types of cells</a:t>
            </a:r>
            <a:endParaRPr/>
          </a:p>
          <a:p>
            <a:pPr marL="1828800" lvl="3" indent="-298450" algn="l" rtl="0">
              <a:spcBef>
                <a:spcPts val="0"/>
              </a:spcBef>
              <a:spcAft>
                <a:spcPts val="0"/>
              </a:spcAft>
              <a:buSzPts val="1100"/>
              <a:buChar char="-"/>
            </a:pPr>
            <a:r>
              <a:rPr lang="en"/>
              <a:t>Forward = size of cell</a:t>
            </a:r>
            <a:endParaRPr/>
          </a:p>
          <a:p>
            <a:pPr marL="1828800" lvl="3" indent="-298450" algn="l" rtl="0">
              <a:spcBef>
                <a:spcPts val="0"/>
              </a:spcBef>
              <a:spcAft>
                <a:spcPts val="0"/>
              </a:spcAft>
              <a:buSzPts val="1100"/>
              <a:buChar char="-"/>
            </a:pPr>
            <a:r>
              <a:rPr lang="en"/>
              <a:t>Side = granularity of cell (complexity)</a:t>
            </a:r>
            <a:endParaRPr/>
          </a:p>
          <a:p>
            <a:pPr marL="1371600" lvl="2" indent="-298450" algn="l" rtl="0">
              <a:spcBef>
                <a:spcPts val="0"/>
              </a:spcBef>
              <a:spcAft>
                <a:spcPts val="0"/>
              </a:spcAft>
              <a:buSzPts val="1100"/>
              <a:buChar char="-"/>
            </a:pPr>
            <a:r>
              <a:rPr lang="en"/>
              <a:t>Also record fluorescent intensity of user chosen laser excitations</a:t>
            </a:r>
            <a:endParaRPr/>
          </a:p>
          <a:p>
            <a:pPr marL="1828800" lvl="3" indent="-298450" algn="l" rtl="0">
              <a:spcBef>
                <a:spcPts val="0"/>
              </a:spcBef>
              <a:spcAft>
                <a:spcPts val="0"/>
              </a:spcAft>
              <a:buSzPts val="1100"/>
              <a:buChar char="-"/>
            </a:pPr>
            <a:r>
              <a:rPr lang="en"/>
              <a:t>If cell is fluorescently labelled, laser excites fluorophore and records the excitation intensity</a:t>
            </a:r>
            <a:endParaRPr/>
          </a:p>
          <a:p>
            <a:pPr marL="1828800" lvl="3" indent="-298450" algn="l" rtl="0">
              <a:spcBef>
                <a:spcPts val="0"/>
              </a:spcBef>
              <a:spcAft>
                <a:spcPts val="0"/>
              </a:spcAft>
              <a:buSzPts val="1100"/>
              <a:buChar char="-"/>
            </a:pPr>
            <a:r>
              <a:rPr lang="en"/>
              <a:t>The laser detectors are photomultiplier tubes (PMTs), only detect at specific wavelength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49d94140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49d94140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Paper specific gating strategy</a:t>
            </a:r>
            <a:endParaRPr/>
          </a:p>
          <a:p>
            <a:pPr marL="457200" lvl="0" indent="-298450" algn="l" rtl="0">
              <a:spcBef>
                <a:spcPts val="0"/>
              </a:spcBef>
              <a:spcAft>
                <a:spcPts val="0"/>
              </a:spcAft>
              <a:buSzPts val="1100"/>
              <a:buChar char="-"/>
            </a:pPr>
            <a:r>
              <a:rPr lang="en"/>
              <a:t>Cd45 = marker for lymphocyte common antigen</a:t>
            </a:r>
            <a:endParaRPr/>
          </a:p>
          <a:p>
            <a:pPr marL="457200" lvl="0" indent="-298450" algn="l" rtl="0">
              <a:spcBef>
                <a:spcPts val="0"/>
              </a:spcBef>
              <a:spcAft>
                <a:spcPts val="0"/>
              </a:spcAft>
              <a:buSzPts val="1100"/>
              <a:buChar char="-"/>
            </a:pPr>
            <a:r>
              <a:rPr lang="en"/>
              <a:t>Cd3e = gene on t cells</a:t>
            </a:r>
            <a:endParaRPr/>
          </a:p>
          <a:p>
            <a:pPr marL="457200" lvl="0" indent="-298450" algn="l" rtl="0">
              <a:spcBef>
                <a:spcPts val="0"/>
              </a:spcBef>
              <a:spcAft>
                <a:spcPts val="0"/>
              </a:spcAft>
              <a:buSzPts val="1100"/>
              <a:buChar char="-"/>
            </a:pPr>
            <a:r>
              <a:rPr lang="en"/>
              <a:t>Cd20 = protein on b cells</a:t>
            </a:r>
            <a:endParaRPr/>
          </a:p>
          <a:p>
            <a:pPr marL="457200" lvl="0" indent="-298450" algn="l" rtl="0">
              <a:spcBef>
                <a:spcPts val="0"/>
              </a:spcBef>
              <a:spcAft>
                <a:spcPts val="0"/>
              </a:spcAft>
              <a:buSzPts val="1100"/>
              <a:buChar char="-"/>
            </a:pPr>
            <a:r>
              <a:rPr lang="en"/>
              <a:t>Hla-dr = identifying effector T cells and monitoring immune response</a:t>
            </a:r>
            <a:endParaRPr/>
          </a:p>
          <a:p>
            <a:pPr marL="457200" lvl="0" indent="-298450" algn="l" rtl="0">
              <a:spcBef>
                <a:spcPts val="0"/>
              </a:spcBef>
              <a:spcAft>
                <a:spcPts val="0"/>
              </a:spcAft>
              <a:buSzPts val="1100"/>
              <a:buChar char="-"/>
            </a:pPr>
            <a:r>
              <a:rPr lang="en"/>
              <a:t>Cd16 = on immune cells surface</a:t>
            </a:r>
            <a:endParaRPr/>
          </a:p>
          <a:p>
            <a:pPr marL="457200" lvl="0" indent="-298450" algn="l" rtl="0">
              <a:spcBef>
                <a:spcPts val="0"/>
              </a:spcBef>
              <a:spcAft>
                <a:spcPts val="0"/>
              </a:spcAft>
              <a:buSzPts val="1100"/>
              <a:buChar char="-"/>
            </a:pPr>
            <a:r>
              <a:rPr lang="en"/>
              <a:t>Cd14 = mostly on macrophages</a:t>
            </a:r>
            <a:endParaRPr/>
          </a:p>
          <a:p>
            <a:pPr marL="457200" lvl="0" indent="-298450" algn="l" rtl="0">
              <a:spcBef>
                <a:spcPts val="0"/>
              </a:spcBef>
              <a:spcAft>
                <a:spcPts val="0"/>
              </a:spcAft>
              <a:buSzPts val="1100"/>
              <a:buChar char="-"/>
            </a:pPr>
            <a:r>
              <a:rPr lang="en"/>
              <a:t>Cd123 = cell surface protein that helps transmit interleukin-3 (IL-3) signals</a:t>
            </a:r>
            <a:endParaRPr/>
          </a:p>
          <a:p>
            <a:pPr marL="914400" lvl="1" indent="-298450" algn="l" rtl="0">
              <a:spcBef>
                <a:spcPts val="0"/>
              </a:spcBef>
              <a:spcAft>
                <a:spcPts val="0"/>
              </a:spcAft>
              <a:buSzPts val="1100"/>
              <a:buChar char="-"/>
            </a:pPr>
            <a:r>
              <a:rPr lang="en"/>
              <a:t>IL-3 is a cytokine that regulates the production and function of immune and hematopoietic cells</a:t>
            </a:r>
            <a:endParaRPr/>
          </a:p>
          <a:p>
            <a:pPr marL="914400" lvl="1" indent="-298450" algn="l" rtl="0">
              <a:spcBef>
                <a:spcPts val="0"/>
              </a:spcBef>
              <a:spcAft>
                <a:spcPts val="0"/>
              </a:spcAft>
              <a:buSzPts val="1100"/>
              <a:buChar char="-"/>
            </a:pPr>
            <a:r>
              <a:rPr lang="en"/>
              <a:t>Found on plasmacytoid dendritic cells</a:t>
            </a:r>
            <a:endParaRPr/>
          </a:p>
          <a:p>
            <a:pPr marL="457200" lvl="0" indent="-298450" algn="l" rtl="0">
              <a:spcBef>
                <a:spcPts val="0"/>
              </a:spcBef>
              <a:spcAft>
                <a:spcPts val="0"/>
              </a:spcAft>
              <a:buSzPts val="1100"/>
              <a:buChar char="-"/>
            </a:pPr>
            <a:r>
              <a:rPr lang="en"/>
              <a:t>Cd11c = common dendritic cell marker</a:t>
            </a:r>
            <a:endParaRPr/>
          </a:p>
          <a:p>
            <a:pPr marL="457200" lvl="0" indent="-298450" algn="l" rtl="0">
              <a:spcBef>
                <a:spcPts val="0"/>
              </a:spcBef>
              <a:spcAft>
                <a:spcPts val="0"/>
              </a:spcAft>
              <a:buSzPts val="1100"/>
              <a:buChar char="-"/>
            </a:pPr>
            <a:r>
              <a:rPr lang="en"/>
              <a:t>Cd33 = also expressed on dendritic cells</a:t>
            </a:r>
            <a:endParaRPr/>
          </a:p>
          <a:p>
            <a:pPr marL="457200" lvl="0" indent="-298450" algn="l" rtl="0">
              <a:spcBef>
                <a:spcPts val="0"/>
              </a:spcBef>
              <a:spcAft>
                <a:spcPts val="0"/>
              </a:spcAft>
              <a:buSzPts val="1100"/>
              <a:buChar char="-"/>
            </a:pPr>
            <a:r>
              <a:rPr lang="en"/>
              <a:t>Cd45 = protein that regulates function of dcs, affects how they mature</a:t>
            </a:r>
            <a:endParaRPr/>
          </a:p>
          <a:p>
            <a:pPr marL="457200" lvl="0" indent="-298450" algn="l" rtl="0">
              <a:spcBef>
                <a:spcPts val="0"/>
              </a:spcBef>
              <a:spcAft>
                <a:spcPts val="0"/>
              </a:spcAft>
              <a:buSzPts val="1100"/>
              <a:buChar char="-"/>
            </a:pPr>
            <a:r>
              <a:rPr lang="en"/>
              <a:t>Cd81 = role in dc migration and function</a:t>
            </a:r>
            <a:endParaRPr/>
          </a:p>
          <a:p>
            <a:pPr marL="0" lvl="0" indent="0" algn="l" rtl="0">
              <a:spcBef>
                <a:spcPts val="0"/>
              </a:spcBef>
              <a:spcAft>
                <a:spcPts val="0"/>
              </a:spcAft>
              <a:buNone/>
            </a:pPr>
            <a:r>
              <a:rPr lang="en"/>
              <a:t>Isolated down to Plasmacytoid dendritic cells, pre-dc cells, and cd11c pos dcs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49d94140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49d94140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flow example is following gating strategy from previous slide</a:t>
            </a:r>
            <a:endParaRPr/>
          </a:p>
          <a:p>
            <a:pPr marL="0" lvl="0" indent="0" algn="l" rtl="0">
              <a:spcBef>
                <a:spcPts val="0"/>
              </a:spcBef>
              <a:spcAft>
                <a:spcPts val="0"/>
              </a:spcAft>
              <a:buClr>
                <a:schemeClr val="dk1"/>
              </a:buClr>
              <a:buSzPts val="1100"/>
              <a:buFont typeface="Arial"/>
              <a:buNone/>
            </a:pPr>
            <a:r>
              <a:rPr lang="en">
                <a:solidFill>
                  <a:schemeClr val="dk1"/>
                </a:solidFill>
              </a:rPr>
              <a:t>Paper figure using flow cytometry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Surface expression of cd81 on pdcs increases from 3 months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data comes from gating strategy explained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What do results mean?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Different from non positive pdcs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Attenuated type-I ifn responses, more potent regulatory t cell induction</a:t>
            </a:r>
            <a:endParaRPr/>
          </a:p>
          <a:p>
            <a:pPr marL="0" lvl="0" indent="0" algn="l" rtl="0">
              <a:spcBef>
                <a:spcPts val="0"/>
              </a:spcBef>
              <a:spcAft>
                <a:spcPts val="0"/>
              </a:spcAft>
              <a:buNone/>
            </a:pPr>
            <a:endParaRPr/>
          </a:p>
          <a:p>
            <a:pPr marL="0" lvl="0" indent="0" algn="l" rtl="0">
              <a:spcBef>
                <a:spcPts val="0"/>
              </a:spcBef>
              <a:spcAft>
                <a:spcPts val="0"/>
              </a:spcAft>
              <a:buNone/>
            </a:pPr>
            <a:r>
              <a:rPr lang="en"/>
              <a:t>Second flow cytometry example from paper</a:t>
            </a:r>
            <a:endParaRPr/>
          </a:p>
          <a:p>
            <a:pPr marL="457200" lvl="0" indent="-298450" algn="l" rtl="0">
              <a:spcBef>
                <a:spcPts val="0"/>
              </a:spcBef>
              <a:spcAft>
                <a:spcPts val="0"/>
              </a:spcAft>
              <a:buSzPts val="1100"/>
              <a:buChar char="-"/>
            </a:pPr>
            <a:r>
              <a:rPr lang="en"/>
              <a:t>Pbmcs - peripheral blood mononuclear cells - taken from study cohort at baseline and 3 months</a:t>
            </a:r>
            <a:endParaRPr/>
          </a:p>
          <a:p>
            <a:pPr marL="457200" lvl="0" indent="-298450" algn="l" rtl="0">
              <a:spcBef>
                <a:spcPts val="0"/>
              </a:spcBef>
              <a:spcAft>
                <a:spcPts val="0"/>
              </a:spcAft>
              <a:buSzPts val="1100"/>
              <a:buChar char="-"/>
            </a:pPr>
            <a:r>
              <a:rPr lang="en"/>
              <a:t>Cells stimulated with PMA/ionomycin (cell activator)</a:t>
            </a:r>
            <a:endParaRPr/>
          </a:p>
          <a:p>
            <a:pPr marL="457200" lvl="0" indent="-298450" algn="l" rtl="0">
              <a:spcBef>
                <a:spcPts val="0"/>
              </a:spcBef>
              <a:spcAft>
                <a:spcPts val="0"/>
              </a:spcAft>
              <a:buSzPts val="1100"/>
              <a:buChar char="-"/>
            </a:pPr>
            <a:r>
              <a:rPr lang="en"/>
              <a:t>Using flow cytometry able to isolate out NK cells (natural killer), CD8+ t cells, and CD4+ t cells</a:t>
            </a:r>
            <a:endParaRPr/>
          </a:p>
          <a:p>
            <a:pPr marL="914400" lvl="1" indent="-298450" algn="l" rtl="0">
              <a:spcBef>
                <a:spcPts val="0"/>
              </a:spcBef>
              <a:spcAft>
                <a:spcPts val="0"/>
              </a:spcAft>
              <a:buSzPts val="1100"/>
              <a:buChar char="-"/>
            </a:pPr>
            <a:r>
              <a:rPr lang="en"/>
              <a:t>Within isolated groups, looked at IFNy expression</a:t>
            </a:r>
            <a:endParaRPr/>
          </a:p>
          <a:p>
            <a:pPr marL="0" lvl="0" indent="0" algn="l" rtl="0">
              <a:spcBef>
                <a:spcPts val="0"/>
              </a:spcBef>
              <a:spcAft>
                <a:spcPts val="0"/>
              </a:spcAft>
              <a:buNone/>
            </a:pPr>
            <a:r>
              <a:rPr lang="en"/>
              <a:t>Did same thing with female donor blood after different hormone treatments</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4217ab3b7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4217ab3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Complementary DNA (cDNA) is a synthetic DNA molecule that is a copy of messenger RNA (mRNA). It is created in a laboratory using reverse transcriptase, an enzyme that transcribes RNA into DNA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481323223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481323223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 of sequencing experiments as various fruits (left) would result in a homogenized, mixed source material for bulk RNA-seq data, much like a fruit smoothie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bdbiosciences.com/en-us/products/blood-collection/blood-collection-tubes/paxgene-blood-rna-tube.76216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oimages.sciencemuseumgroup.org.uk/70/162/medium_2014_0566__0005_.jp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hlf.org/wp-content/uploads/2024/06/1.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biomedicalodyssey.blogs.hopkinsmedicine.org/files/2021/08/mrna-vaccine-development.jpg" TargetMode="External"/><Relationship Id="rId5" Type="http://schemas.openxmlformats.org/officeDocument/2006/relationships/hyperlink" Target="https://media.istockphoto.com/id/1177896837/vector/restroom-gender-symbols.jpg?s=612x612&amp;w=0&amp;k=20&amp;c=4vWuhz8yUfPQIqnHPbeS4UlTcti60cJKXZfBaNGTTCU="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a.static-abcam.com/CmsMedia/Media/multicolor-flow-cytometer-472-px.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researchgate.net/figure/Difference-in-resolution-from-bulk-and-single-cell-RNA-seq-data-on-the-level-of-gene_fig1_35059367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410450" y="1751775"/>
            <a:ext cx="82989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400"/>
              <a:t>Immune system adaptation during gender-affirming testosterone treatment</a:t>
            </a:r>
            <a:endParaRPr sz="440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2200"/>
              <a:t>Kaavya Akula, Joseph Soto, Marek Pinto, Julia Nowak</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Bulk RNA seq</a:t>
            </a:r>
            <a:endParaRPr/>
          </a:p>
        </p:txBody>
      </p:sp>
      <p:sp>
        <p:nvSpPr>
          <p:cNvPr id="141" name="Google Shape;141;p22"/>
          <p:cNvSpPr txBox="1">
            <a:spLocks noGrp="1"/>
          </p:cNvSpPr>
          <p:nvPr>
            <p:ph type="body" idx="1"/>
          </p:nvPr>
        </p:nvSpPr>
        <p:spPr>
          <a:xfrm>
            <a:off x="3501675" y="1266325"/>
            <a:ext cx="5330700" cy="348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preparation:</a:t>
            </a:r>
            <a:endParaRPr/>
          </a:p>
          <a:p>
            <a:pPr marL="457200" lvl="0" indent="-342900" algn="l" rtl="0">
              <a:spcBef>
                <a:spcPts val="0"/>
              </a:spcBef>
              <a:spcAft>
                <a:spcPts val="0"/>
              </a:spcAft>
              <a:buSzPts val="1800"/>
              <a:buChar char="-"/>
            </a:pPr>
            <a:r>
              <a:rPr lang="en"/>
              <a:t>Using PAXgene blood RNA kit</a:t>
            </a:r>
            <a:endParaRPr/>
          </a:p>
          <a:p>
            <a:pPr marL="457200" lvl="0" indent="-342900" algn="l" rtl="0">
              <a:spcBef>
                <a:spcPts val="0"/>
              </a:spcBef>
              <a:spcAft>
                <a:spcPts val="0"/>
              </a:spcAft>
              <a:buSzPts val="1800"/>
              <a:buChar char="-"/>
            </a:pPr>
            <a:r>
              <a:rPr lang="en"/>
              <a:t>Quality assessed before cDNA library prep</a:t>
            </a:r>
            <a:endParaRPr/>
          </a:p>
          <a:p>
            <a:pPr marL="914400" lvl="1" indent="-317500" algn="l" rtl="0">
              <a:spcBef>
                <a:spcPts val="0"/>
              </a:spcBef>
              <a:spcAft>
                <a:spcPts val="0"/>
              </a:spcAft>
              <a:buSzPts val="1400"/>
              <a:buChar char="-"/>
            </a:pPr>
            <a:r>
              <a:rPr lang="en"/>
              <a:t>Measure RNA concentration </a:t>
            </a:r>
            <a:endParaRPr/>
          </a:p>
          <a:p>
            <a:pPr marL="914400" lvl="1" indent="-317500" algn="l" rtl="0">
              <a:spcBef>
                <a:spcPts val="0"/>
              </a:spcBef>
              <a:spcAft>
                <a:spcPts val="0"/>
              </a:spcAft>
              <a:buSzPts val="1400"/>
              <a:buChar char="-"/>
            </a:pPr>
            <a:r>
              <a:rPr lang="en"/>
              <a:t>Determine RNA integrity number</a:t>
            </a:r>
            <a:endParaRPr/>
          </a:p>
          <a:p>
            <a:pPr marL="0" lvl="0" indent="0" algn="l" rtl="0">
              <a:spcBef>
                <a:spcPts val="1200"/>
              </a:spcBef>
              <a:spcAft>
                <a:spcPts val="0"/>
              </a:spcAft>
              <a:buNone/>
            </a:pPr>
            <a:r>
              <a:rPr lang="en"/>
              <a:t>Genes filtered out before assessing differential gene expression:</a:t>
            </a:r>
            <a:endParaRPr/>
          </a:p>
          <a:p>
            <a:pPr marL="457200" lvl="0" indent="-342900" algn="l" rtl="0">
              <a:spcBef>
                <a:spcPts val="0"/>
              </a:spcBef>
              <a:spcAft>
                <a:spcPts val="0"/>
              </a:spcAft>
              <a:buSzPts val="1800"/>
              <a:buChar char="-"/>
            </a:pPr>
            <a:r>
              <a:rPr lang="en"/>
              <a:t>Genes with &lt;100 reads across samples</a:t>
            </a:r>
            <a:endParaRPr/>
          </a:p>
          <a:p>
            <a:pPr marL="457200" lvl="0" indent="-342900" algn="l" rtl="0">
              <a:spcBef>
                <a:spcPts val="0"/>
              </a:spcBef>
              <a:spcAft>
                <a:spcPts val="0"/>
              </a:spcAft>
              <a:buSzPts val="1800"/>
              <a:buChar char="-"/>
            </a:pPr>
            <a:r>
              <a:rPr lang="en"/>
              <a:t>Genes without a normalized count of 10 in at least ¼ samples</a:t>
            </a:r>
            <a:endParaRPr/>
          </a:p>
        </p:txBody>
      </p:sp>
      <p:pic>
        <p:nvPicPr>
          <p:cNvPr id="142" name="Google Shape;142;p22"/>
          <p:cNvPicPr preferRelativeResize="0"/>
          <p:nvPr/>
        </p:nvPicPr>
        <p:blipFill rotWithShape="1">
          <a:blip r:embed="rId3">
            <a:alphaModFix/>
          </a:blip>
          <a:srcRect b="15103"/>
          <a:stretch/>
        </p:blipFill>
        <p:spPr>
          <a:xfrm>
            <a:off x="311700" y="1314350"/>
            <a:ext cx="1958625" cy="1661450"/>
          </a:xfrm>
          <a:prstGeom prst="rect">
            <a:avLst/>
          </a:prstGeom>
          <a:noFill/>
          <a:ln>
            <a:noFill/>
          </a:ln>
        </p:spPr>
      </p:pic>
      <p:sp>
        <p:nvSpPr>
          <p:cNvPr id="143" name="Google Shape;143;p22"/>
          <p:cNvSpPr txBox="1"/>
          <p:nvPr/>
        </p:nvSpPr>
        <p:spPr>
          <a:xfrm>
            <a:off x="136600" y="2975800"/>
            <a:ext cx="2308800" cy="2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Open Sans"/>
                <a:ea typeface="Open Sans"/>
                <a:cs typeface="Open Sans"/>
                <a:sym typeface="Open Sans"/>
              </a:rPr>
              <a:t>PAXgene blood collection tube</a:t>
            </a:r>
            <a:endParaRPr sz="1100" b="1">
              <a:solidFill>
                <a:schemeClr val="dk2"/>
              </a:solidFill>
              <a:latin typeface="Open Sans"/>
              <a:ea typeface="Open Sans"/>
              <a:cs typeface="Open Sans"/>
              <a:sym typeface="Open Sans"/>
            </a:endParaRPr>
          </a:p>
        </p:txBody>
      </p:sp>
      <p:sp>
        <p:nvSpPr>
          <p:cNvPr id="144" name="Google Shape;144;p22"/>
          <p:cNvSpPr txBox="1"/>
          <p:nvPr/>
        </p:nvSpPr>
        <p:spPr>
          <a:xfrm>
            <a:off x="0" y="3245200"/>
            <a:ext cx="2642400" cy="5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latin typeface="Open Sans"/>
                <a:ea typeface="Open Sans"/>
                <a:cs typeface="Open Sans"/>
                <a:sym typeface="Open Sans"/>
                <a:hlinkClick r:id="rId4"/>
              </a:rPr>
              <a:t>https://www.bdbiosciences.com/en-us/products/blood-collection/blood-collection-tubes/paxgene-blood-rna-tube.762165</a:t>
            </a:r>
            <a:r>
              <a:rPr lang="en" sz="800">
                <a:solidFill>
                  <a:schemeClr val="dk2"/>
                </a:solidFill>
                <a:latin typeface="Open Sans"/>
                <a:ea typeface="Open Sans"/>
                <a:cs typeface="Open Sans"/>
                <a:sym typeface="Open Sans"/>
              </a:rPr>
              <a:t> </a:t>
            </a:r>
            <a:endParaRPr sz="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Single-cell RNA seq</a:t>
            </a:r>
            <a:endParaRPr/>
          </a:p>
        </p:txBody>
      </p:sp>
      <p:sp>
        <p:nvSpPr>
          <p:cNvPr id="150" name="Google Shape;150;p23"/>
          <p:cNvSpPr txBox="1">
            <a:spLocks noGrp="1"/>
          </p:cNvSpPr>
          <p:nvPr>
            <p:ph type="body" idx="1"/>
          </p:nvPr>
        </p:nvSpPr>
        <p:spPr>
          <a:xfrm>
            <a:off x="311700" y="1266325"/>
            <a:ext cx="8520600" cy="130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Uses cryopreserved Peripheral blood mononuclear cells (PBMCs)</a:t>
            </a:r>
            <a:endParaRPr/>
          </a:p>
          <a:p>
            <a:pPr marL="914400" lvl="1" indent="-317500" algn="l" rtl="0">
              <a:spcBef>
                <a:spcPts val="0"/>
              </a:spcBef>
              <a:spcAft>
                <a:spcPts val="0"/>
              </a:spcAft>
              <a:buSzPts val="1400"/>
              <a:buChar char="○"/>
            </a:pPr>
            <a:r>
              <a:rPr lang="en"/>
              <a:t>Obtained at baseline and 3 months after treatment </a:t>
            </a:r>
            <a:endParaRPr/>
          </a:p>
          <a:p>
            <a:pPr marL="0" lvl="0" indent="0" algn="l" rtl="0">
              <a:spcBef>
                <a:spcPts val="1200"/>
              </a:spcBef>
              <a:spcAft>
                <a:spcPts val="0"/>
              </a:spcAft>
              <a:buNone/>
            </a:pPr>
            <a:r>
              <a:rPr lang="en"/>
              <a:t>Sample preparation:</a:t>
            </a:r>
            <a:endParaRPr/>
          </a:p>
        </p:txBody>
      </p:sp>
      <p:sp>
        <p:nvSpPr>
          <p:cNvPr id="151" name="Google Shape;151;p23"/>
          <p:cNvSpPr/>
          <p:nvPr/>
        </p:nvSpPr>
        <p:spPr>
          <a:xfrm>
            <a:off x="234000"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Count cells</a:t>
            </a:r>
            <a:endParaRPr sz="1200">
              <a:latin typeface="Open Sans"/>
              <a:ea typeface="Open Sans"/>
              <a:cs typeface="Open Sans"/>
              <a:sym typeface="Open Sans"/>
            </a:endParaRPr>
          </a:p>
        </p:txBody>
      </p:sp>
      <p:sp>
        <p:nvSpPr>
          <p:cNvPr id="152" name="Google Shape;152;p23"/>
          <p:cNvSpPr/>
          <p:nvPr/>
        </p:nvSpPr>
        <p:spPr>
          <a:xfrm>
            <a:off x="1720375"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Plate cells</a:t>
            </a:r>
            <a:endParaRPr sz="1200">
              <a:latin typeface="Open Sans"/>
              <a:ea typeface="Open Sans"/>
              <a:cs typeface="Open Sans"/>
              <a:sym typeface="Open Sans"/>
            </a:endParaRPr>
          </a:p>
        </p:txBody>
      </p:sp>
      <p:sp>
        <p:nvSpPr>
          <p:cNvPr id="153" name="Google Shape;153;p23"/>
          <p:cNvSpPr/>
          <p:nvPr/>
        </p:nvSpPr>
        <p:spPr>
          <a:xfrm>
            <a:off x="3206750"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Incubate cells</a:t>
            </a:r>
            <a:endParaRPr sz="1200">
              <a:latin typeface="Open Sans"/>
              <a:ea typeface="Open Sans"/>
              <a:cs typeface="Open Sans"/>
              <a:sym typeface="Open Sans"/>
            </a:endParaRPr>
          </a:p>
        </p:txBody>
      </p:sp>
      <p:sp>
        <p:nvSpPr>
          <p:cNvPr id="154" name="Google Shape;154;p23"/>
          <p:cNvSpPr/>
          <p:nvPr/>
        </p:nvSpPr>
        <p:spPr>
          <a:xfrm>
            <a:off x="1253725" y="3844950"/>
            <a:ext cx="1570800" cy="628500"/>
          </a:xfrm>
          <a:prstGeom prst="flowChartAlternateProcess">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Samples left untreated</a:t>
            </a:r>
            <a:endParaRPr sz="1200">
              <a:latin typeface="Open Sans"/>
              <a:ea typeface="Open Sans"/>
              <a:cs typeface="Open Sans"/>
              <a:sym typeface="Open Sans"/>
            </a:endParaRPr>
          </a:p>
        </p:txBody>
      </p:sp>
      <p:sp>
        <p:nvSpPr>
          <p:cNvPr id="155" name="Google Shape;155;p23"/>
          <p:cNvSpPr/>
          <p:nvPr/>
        </p:nvSpPr>
        <p:spPr>
          <a:xfrm>
            <a:off x="3043400" y="3844950"/>
            <a:ext cx="1570800" cy="628500"/>
          </a:xfrm>
          <a:prstGeom prst="flowChartAlternateProcess">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Samples stimulated ex vivo with LPS</a:t>
            </a:r>
            <a:endParaRPr sz="1200">
              <a:latin typeface="Open Sans"/>
              <a:ea typeface="Open Sans"/>
              <a:cs typeface="Open Sans"/>
              <a:sym typeface="Open Sans"/>
            </a:endParaRPr>
          </a:p>
        </p:txBody>
      </p:sp>
      <p:sp>
        <p:nvSpPr>
          <p:cNvPr id="156" name="Google Shape;156;p23"/>
          <p:cNvSpPr/>
          <p:nvPr/>
        </p:nvSpPr>
        <p:spPr>
          <a:xfrm>
            <a:off x="4833075" y="3844950"/>
            <a:ext cx="1570800" cy="628500"/>
          </a:xfrm>
          <a:prstGeom prst="flowChartAlternateProcess">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Samples stimulated ex vivo with R848</a:t>
            </a:r>
            <a:endParaRPr sz="1200">
              <a:latin typeface="Open Sans"/>
              <a:ea typeface="Open Sans"/>
              <a:cs typeface="Open Sans"/>
              <a:sym typeface="Open Sans"/>
            </a:endParaRPr>
          </a:p>
        </p:txBody>
      </p:sp>
      <p:cxnSp>
        <p:nvCxnSpPr>
          <p:cNvPr id="157" name="Google Shape;157;p23"/>
          <p:cNvCxnSpPr>
            <a:stCxn id="153" idx="2"/>
            <a:endCxn id="154" idx="0"/>
          </p:cNvCxnSpPr>
          <p:nvPr/>
        </p:nvCxnSpPr>
        <p:spPr>
          <a:xfrm rot="5400000">
            <a:off x="2736650" y="2752725"/>
            <a:ext cx="394500" cy="1789800"/>
          </a:xfrm>
          <a:prstGeom prst="bentConnector3">
            <a:avLst>
              <a:gd name="adj1" fmla="val 50010"/>
            </a:avLst>
          </a:prstGeom>
          <a:noFill/>
          <a:ln w="9525" cap="flat" cmpd="sng">
            <a:solidFill>
              <a:schemeClr val="dk2"/>
            </a:solidFill>
            <a:prstDash val="solid"/>
            <a:round/>
            <a:headEnd type="none" w="med" len="med"/>
            <a:tailEnd type="none" w="med" len="med"/>
          </a:ln>
        </p:spPr>
      </p:cxnSp>
      <p:cxnSp>
        <p:nvCxnSpPr>
          <p:cNvPr id="158" name="Google Shape;158;p23"/>
          <p:cNvCxnSpPr>
            <a:stCxn id="153" idx="2"/>
            <a:endCxn id="155" idx="0"/>
          </p:cNvCxnSpPr>
          <p:nvPr/>
        </p:nvCxnSpPr>
        <p:spPr>
          <a:xfrm>
            <a:off x="3828800" y="3450375"/>
            <a:ext cx="0" cy="3945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3"/>
          <p:cNvCxnSpPr>
            <a:stCxn id="153" idx="2"/>
            <a:endCxn id="156" idx="0"/>
          </p:cNvCxnSpPr>
          <p:nvPr/>
        </p:nvCxnSpPr>
        <p:spPr>
          <a:xfrm rot="-5400000" flipH="1">
            <a:off x="4526450" y="2752725"/>
            <a:ext cx="394500" cy="1789800"/>
          </a:xfrm>
          <a:prstGeom prst="bentConnector3">
            <a:avLst>
              <a:gd name="adj1" fmla="val 50010"/>
            </a:avLst>
          </a:prstGeom>
          <a:noFill/>
          <a:ln w="9525" cap="flat" cmpd="sng">
            <a:solidFill>
              <a:schemeClr val="dk2"/>
            </a:solidFill>
            <a:prstDash val="solid"/>
            <a:round/>
            <a:headEnd type="none" w="med" len="med"/>
            <a:tailEnd type="none" w="med" len="med"/>
          </a:ln>
        </p:spPr>
      </p:cxnSp>
      <p:sp>
        <p:nvSpPr>
          <p:cNvPr id="160" name="Google Shape;160;p23"/>
          <p:cNvSpPr/>
          <p:nvPr/>
        </p:nvSpPr>
        <p:spPr>
          <a:xfrm>
            <a:off x="4693125"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Resuspend cells in PBS</a:t>
            </a:r>
            <a:endParaRPr sz="1200">
              <a:latin typeface="Open Sans"/>
              <a:ea typeface="Open Sans"/>
              <a:cs typeface="Open Sans"/>
              <a:sym typeface="Open Sans"/>
            </a:endParaRPr>
          </a:p>
        </p:txBody>
      </p:sp>
      <p:sp>
        <p:nvSpPr>
          <p:cNvPr id="161" name="Google Shape;161;p23"/>
          <p:cNvSpPr/>
          <p:nvPr/>
        </p:nvSpPr>
        <p:spPr>
          <a:xfrm>
            <a:off x="6179500"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Assess viability and cell counts</a:t>
            </a:r>
            <a:endParaRPr sz="1200">
              <a:latin typeface="Open Sans"/>
              <a:ea typeface="Open Sans"/>
              <a:cs typeface="Open Sans"/>
              <a:sym typeface="Open Sans"/>
            </a:endParaRPr>
          </a:p>
        </p:txBody>
      </p:sp>
      <p:sp>
        <p:nvSpPr>
          <p:cNvPr id="162" name="Google Shape;162;p23"/>
          <p:cNvSpPr/>
          <p:nvPr/>
        </p:nvSpPr>
        <p:spPr>
          <a:xfrm>
            <a:off x="7665875" y="2821875"/>
            <a:ext cx="1244100" cy="628500"/>
          </a:xfrm>
          <a:prstGeom prst="flowChartAlternate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scRNA-seq using Genomics kit</a:t>
            </a:r>
            <a:endParaRPr sz="1200">
              <a:latin typeface="Open Sans"/>
              <a:ea typeface="Open Sans"/>
              <a:cs typeface="Open Sans"/>
              <a:sym typeface="Open Sans"/>
            </a:endParaRPr>
          </a:p>
        </p:txBody>
      </p:sp>
      <p:cxnSp>
        <p:nvCxnSpPr>
          <p:cNvPr id="163" name="Google Shape;163;p23"/>
          <p:cNvCxnSpPr>
            <a:stCxn id="151" idx="3"/>
            <a:endCxn id="152" idx="1"/>
          </p:cNvCxnSpPr>
          <p:nvPr/>
        </p:nvCxnSpPr>
        <p:spPr>
          <a:xfrm>
            <a:off x="1478100" y="3136125"/>
            <a:ext cx="242400" cy="0"/>
          </a:xfrm>
          <a:prstGeom prst="straightConnector1">
            <a:avLst/>
          </a:prstGeom>
          <a:noFill/>
          <a:ln w="9525" cap="flat" cmpd="sng">
            <a:solidFill>
              <a:schemeClr val="dk2"/>
            </a:solidFill>
            <a:prstDash val="solid"/>
            <a:round/>
            <a:headEnd type="none" w="med" len="med"/>
            <a:tailEnd type="triangle" w="med" len="med"/>
          </a:ln>
        </p:spPr>
      </p:cxnSp>
      <p:cxnSp>
        <p:nvCxnSpPr>
          <p:cNvPr id="164" name="Google Shape;164;p23"/>
          <p:cNvCxnSpPr>
            <a:endCxn id="153" idx="1"/>
          </p:cNvCxnSpPr>
          <p:nvPr/>
        </p:nvCxnSpPr>
        <p:spPr>
          <a:xfrm>
            <a:off x="2964350" y="3136125"/>
            <a:ext cx="242400" cy="0"/>
          </a:xfrm>
          <a:prstGeom prst="straightConnector1">
            <a:avLst/>
          </a:prstGeom>
          <a:noFill/>
          <a:ln w="9525" cap="flat" cmpd="sng">
            <a:solidFill>
              <a:schemeClr val="dk2"/>
            </a:solidFill>
            <a:prstDash val="solid"/>
            <a:round/>
            <a:headEnd type="none" w="med" len="med"/>
            <a:tailEnd type="triangle" w="med" len="med"/>
          </a:ln>
        </p:spPr>
      </p:cxnSp>
      <p:cxnSp>
        <p:nvCxnSpPr>
          <p:cNvPr id="165" name="Google Shape;165;p23"/>
          <p:cNvCxnSpPr>
            <a:endCxn id="160" idx="1"/>
          </p:cNvCxnSpPr>
          <p:nvPr/>
        </p:nvCxnSpPr>
        <p:spPr>
          <a:xfrm>
            <a:off x="4450725" y="3136125"/>
            <a:ext cx="242400"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23"/>
          <p:cNvCxnSpPr>
            <a:endCxn id="161" idx="1"/>
          </p:cNvCxnSpPr>
          <p:nvPr/>
        </p:nvCxnSpPr>
        <p:spPr>
          <a:xfrm>
            <a:off x="5937100" y="3136125"/>
            <a:ext cx="242400" cy="0"/>
          </a:xfrm>
          <a:prstGeom prst="straightConnector1">
            <a:avLst/>
          </a:prstGeom>
          <a:noFill/>
          <a:ln w="9525" cap="flat" cmpd="sng">
            <a:solidFill>
              <a:schemeClr val="dk2"/>
            </a:solidFill>
            <a:prstDash val="solid"/>
            <a:round/>
            <a:headEnd type="none" w="med" len="med"/>
            <a:tailEnd type="triangle" w="med" len="med"/>
          </a:ln>
        </p:spPr>
      </p:cxnSp>
      <p:cxnSp>
        <p:nvCxnSpPr>
          <p:cNvPr id="167" name="Google Shape;167;p23"/>
          <p:cNvCxnSpPr>
            <a:endCxn id="162" idx="1"/>
          </p:cNvCxnSpPr>
          <p:nvPr/>
        </p:nvCxnSpPr>
        <p:spPr>
          <a:xfrm>
            <a:off x="7423475" y="3136125"/>
            <a:ext cx="242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Hallmark Pathways</a:t>
            </a:r>
            <a:endParaRPr/>
          </a:p>
        </p:txBody>
      </p:sp>
      <p:sp>
        <p:nvSpPr>
          <p:cNvPr id="173" name="Google Shape;17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collection of gene sets that summarize information about biological processes by highlighting genes that are expressed together</a:t>
            </a:r>
            <a:endParaRPr/>
          </a:p>
          <a:p>
            <a:pPr marL="0" lvl="0" indent="0" algn="l" rtl="0">
              <a:spcBef>
                <a:spcPts val="1200"/>
              </a:spcBef>
              <a:spcAft>
                <a:spcPts val="0"/>
              </a:spcAft>
              <a:buNone/>
            </a:pPr>
            <a:endParaRPr b="1"/>
          </a:p>
          <a:p>
            <a:pPr marL="0" lvl="0" indent="0" algn="l" rtl="0">
              <a:spcBef>
                <a:spcPts val="0"/>
              </a:spcBef>
              <a:spcAft>
                <a:spcPts val="0"/>
              </a:spcAft>
              <a:buNone/>
            </a:pPr>
            <a:r>
              <a:rPr lang="en" b="1"/>
              <a:t>Uses:</a:t>
            </a:r>
            <a:endParaRPr b="1"/>
          </a:p>
          <a:p>
            <a:pPr marL="457200" lvl="0" indent="-342900" algn="l" rtl="0">
              <a:spcBef>
                <a:spcPts val="0"/>
              </a:spcBef>
              <a:spcAft>
                <a:spcPts val="0"/>
              </a:spcAft>
              <a:buSzPts val="1800"/>
              <a:buAutoNum type="arabicPeriod"/>
            </a:pPr>
            <a:r>
              <a:rPr lang="en"/>
              <a:t>Analyzing gene sets</a:t>
            </a:r>
            <a:endParaRPr/>
          </a:p>
          <a:p>
            <a:pPr marL="457200" lvl="0" indent="-342900" algn="l" rtl="0">
              <a:spcBef>
                <a:spcPts val="0"/>
              </a:spcBef>
              <a:spcAft>
                <a:spcPts val="0"/>
              </a:spcAft>
              <a:buSzPts val="1800"/>
              <a:buAutoNum type="arabicPeriod"/>
            </a:pPr>
            <a:r>
              <a:rPr lang="en"/>
              <a:t>Validating methods</a:t>
            </a:r>
            <a:endParaRPr/>
          </a:p>
          <a:p>
            <a:pPr marL="457200" lvl="0" indent="-342900" algn="l" rtl="0">
              <a:spcBef>
                <a:spcPts val="0"/>
              </a:spcBef>
              <a:spcAft>
                <a:spcPts val="0"/>
              </a:spcAft>
              <a:buSzPts val="1800"/>
              <a:buAutoNum type="arabicPeriod"/>
            </a:pPr>
            <a:r>
              <a:rPr lang="en"/>
              <a:t>Identifying key signaling pathways</a:t>
            </a:r>
            <a:endParaRPr/>
          </a:p>
          <a:p>
            <a:pPr marL="457200" lvl="0" indent="-342900" algn="l" rtl="0">
              <a:spcBef>
                <a:spcPts val="0"/>
              </a:spcBef>
              <a:spcAft>
                <a:spcPts val="0"/>
              </a:spcAft>
              <a:buSzPts val="1800"/>
              <a:buAutoNum type="arabicPeriod"/>
            </a:pPr>
            <a:r>
              <a:rPr lang="en"/>
              <a:t>Understanding disease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311700" y="166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mRNA Trends</a:t>
            </a:r>
            <a:endParaRPr/>
          </a:p>
        </p:txBody>
      </p:sp>
      <p:sp>
        <p:nvSpPr>
          <p:cNvPr id="179" name="Google Shape;179;p25"/>
          <p:cNvSpPr txBox="1">
            <a:spLocks noGrp="1"/>
          </p:cNvSpPr>
          <p:nvPr>
            <p:ph type="body" idx="1"/>
          </p:nvPr>
        </p:nvSpPr>
        <p:spPr>
          <a:xfrm>
            <a:off x="4427275" y="738700"/>
            <a:ext cx="4404900" cy="158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60 whole blood samples</a:t>
            </a:r>
            <a:endParaRPr/>
          </a:p>
          <a:p>
            <a:pPr marL="457200" lvl="0" indent="-342900" algn="l" rtl="0">
              <a:spcBef>
                <a:spcPts val="1200"/>
              </a:spcBef>
              <a:spcAft>
                <a:spcPts val="0"/>
              </a:spcAft>
              <a:buSzPts val="1800"/>
              <a:buChar char="●"/>
            </a:pPr>
            <a:r>
              <a:rPr lang="en"/>
              <a:t>Inflammation up</a:t>
            </a:r>
            <a:endParaRPr/>
          </a:p>
          <a:p>
            <a:pPr marL="457200" lvl="0" indent="-342900" algn="l" rtl="0">
              <a:spcBef>
                <a:spcPts val="0"/>
              </a:spcBef>
              <a:spcAft>
                <a:spcPts val="0"/>
              </a:spcAft>
              <a:buSzPts val="1800"/>
              <a:buChar char="●"/>
            </a:pPr>
            <a:r>
              <a:rPr lang="en"/>
              <a:t>IFNα down</a:t>
            </a:r>
            <a:endParaRPr/>
          </a:p>
        </p:txBody>
      </p:sp>
      <p:pic>
        <p:nvPicPr>
          <p:cNvPr id="180" name="Google Shape;180;p25"/>
          <p:cNvPicPr preferRelativeResize="0"/>
          <p:nvPr/>
        </p:nvPicPr>
        <p:blipFill>
          <a:blip r:embed="rId3">
            <a:alphaModFix/>
          </a:blip>
          <a:stretch>
            <a:fillRect/>
          </a:stretch>
        </p:blipFill>
        <p:spPr>
          <a:xfrm>
            <a:off x="4341375" y="2029700"/>
            <a:ext cx="3238800" cy="2920975"/>
          </a:xfrm>
          <a:prstGeom prst="rect">
            <a:avLst/>
          </a:prstGeom>
          <a:noFill/>
          <a:ln>
            <a:noFill/>
          </a:ln>
        </p:spPr>
      </p:pic>
      <p:grpSp>
        <p:nvGrpSpPr>
          <p:cNvPr id="181" name="Google Shape;181;p25"/>
          <p:cNvGrpSpPr/>
          <p:nvPr/>
        </p:nvGrpSpPr>
        <p:grpSpPr>
          <a:xfrm>
            <a:off x="190050" y="814150"/>
            <a:ext cx="4151326" cy="4211975"/>
            <a:chOff x="190050" y="814150"/>
            <a:chExt cx="4151326" cy="4211975"/>
          </a:xfrm>
        </p:grpSpPr>
        <p:pic>
          <p:nvPicPr>
            <p:cNvPr id="182" name="Google Shape;182;p25"/>
            <p:cNvPicPr preferRelativeResize="0"/>
            <p:nvPr/>
          </p:nvPicPr>
          <p:blipFill>
            <a:blip r:embed="rId4">
              <a:alphaModFix/>
            </a:blip>
            <a:stretch>
              <a:fillRect/>
            </a:stretch>
          </p:blipFill>
          <p:spPr>
            <a:xfrm>
              <a:off x="190050" y="814150"/>
              <a:ext cx="4151326" cy="4211975"/>
            </a:xfrm>
            <a:prstGeom prst="rect">
              <a:avLst/>
            </a:prstGeom>
            <a:noFill/>
            <a:ln>
              <a:noFill/>
            </a:ln>
          </p:spPr>
        </p:pic>
        <p:sp>
          <p:nvSpPr>
            <p:cNvPr id="183" name="Google Shape;183;p25"/>
            <p:cNvSpPr/>
            <p:nvPr/>
          </p:nvSpPr>
          <p:spPr>
            <a:xfrm>
              <a:off x="2875800" y="814150"/>
              <a:ext cx="1465500" cy="199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Explaining IFN attenuation</a:t>
            </a:r>
            <a:endParaRPr/>
          </a:p>
        </p:txBody>
      </p:sp>
      <p:pic>
        <p:nvPicPr>
          <p:cNvPr id="189" name="Google Shape;189;p26"/>
          <p:cNvPicPr preferRelativeResize="0"/>
          <p:nvPr/>
        </p:nvPicPr>
        <p:blipFill>
          <a:blip r:embed="rId3">
            <a:alphaModFix/>
          </a:blip>
          <a:stretch>
            <a:fillRect/>
          </a:stretch>
        </p:blipFill>
        <p:spPr>
          <a:xfrm>
            <a:off x="7" y="1765650"/>
            <a:ext cx="4938168" cy="1802700"/>
          </a:xfrm>
          <a:prstGeom prst="rect">
            <a:avLst/>
          </a:prstGeom>
          <a:noFill/>
          <a:ln>
            <a:noFill/>
          </a:ln>
        </p:spPr>
      </p:pic>
      <p:sp>
        <p:nvSpPr>
          <p:cNvPr id="190" name="Google Shape;190;p26"/>
          <p:cNvSpPr txBox="1"/>
          <p:nvPr/>
        </p:nvSpPr>
        <p:spPr>
          <a:xfrm>
            <a:off x="816525" y="1487700"/>
            <a:ext cx="1341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rPr>
              <a:t>pDCs</a:t>
            </a:r>
            <a:endParaRPr sz="1300">
              <a:solidFill>
                <a:schemeClr val="dk2"/>
              </a:solidFill>
            </a:endParaRPr>
          </a:p>
        </p:txBody>
      </p:sp>
      <p:sp>
        <p:nvSpPr>
          <p:cNvPr id="191" name="Google Shape;191;p26"/>
          <p:cNvSpPr txBox="1"/>
          <p:nvPr/>
        </p:nvSpPr>
        <p:spPr>
          <a:xfrm>
            <a:off x="2071750" y="1085100"/>
            <a:ext cx="1533600" cy="4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rPr>
              <a:t>CD8+ mucosa associated invariant T cells</a:t>
            </a:r>
            <a:endParaRPr sz="1300">
              <a:solidFill>
                <a:schemeClr val="dk2"/>
              </a:solidFill>
            </a:endParaRPr>
          </a:p>
        </p:txBody>
      </p:sp>
      <p:sp>
        <p:nvSpPr>
          <p:cNvPr id="192" name="Google Shape;192;p26"/>
          <p:cNvSpPr txBox="1"/>
          <p:nvPr/>
        </p:nvSpPr>
        <p:spPr>
          <a:xfrm>
            <a:off x="3841925" y="1190388"/>
            <a:ext cx="943200" cy="4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rPr>
              <a:t>CD24+ CD8+ T</a:t>
            </a:r>
            <a:r>
              <a:rPr lang="en" sz="1300" baseline="-25000">
                <a:solidFill>
                  <a:schemeClr val="dk2"/>
                </a:solidFill>
              </a:rPr>
              <a:t>CM</a:t>
            </a:r>
            <a:endParaRPr sz="1300" baseline="-25000">
              <a:solidFill>
                <a:schemeClr val="dk2"/>
              </a:solidFill>
            </a:endParaRPr>
          </a:p>
        </p:txBody>
      </p:sp>
      <p:pic>
        <p:nvPicPr>
          <p:cNvPr id="193" name="Google Shape;193;p26"/>
          <p:cNvPicPr preferRelativeResize="0"/>
          <p:nvPr/>
        </p:nvPicPr>
        <p:blipFill>
          <a:blip r:embed="rId4">
            <a:alphaModFix/>
          </a:blip>
          <a:stretch>
            <a:fillRect/>
          </a:stretch>
        </p:blipFill>
        <p:spPr>
          <a:xfrm>
            <a:off x="5038950" y="627560"/>
            <a:ext cx="2029775" cy="1317675"/>
          </a:xfrm>
          <a:prstGeom prst="rect">
            <a:avLst/>
          </a:prstGeom>
          <a:noFill/>
          <a:ln>
            <a:noFill/>
          </a:ln>
        </p:spPr>
      </p:pic>
      <p:pic>
        <p:nvPicPr>
          <p:cNvPr id="194" name="Google Shape;194;p26"/>
          <p:cNvPicPr preferRelativeResize="0"/>
          <p:nvPr/>
        </p:nvPicPr>
        <p:blipFill>
          <a:blip r:embed="rId5">
            <a:alphaModFix/>
          </a:blip>
          <a:stretch>
            <a:fillRect/>
          </a:stretch>
        </p:blipFill>
        <p:spPr>
          <a:xfrm>
            <a:off x="5252487" y="1963275"/>
            <a:ext cx="1602700" cy="1560650"/>
          </a:xfrm>
          <a:prstGeom prst="rect">
            <a:avLst/>
          </a:prstGeom>
          <a:noFill/>
          <a:ln>
            <a:noFill/>
          </a:ln>
        </p:spPr>
      </p:pic>
      <p:sp>
        <p:nvSpPr>
          <p:cNvPr id="195" name="Google Shape;195;p26"/>
          <p:cNvSpPr txBox="1"/>
          <p:nvPr/>
        </p:nvSpPr>
        <p:spPr>
          <a:xfrm>
            <a:off x="7169500" y="789975"/>
            <a:ext cx="1820700" cy="41577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Char char="●"/>
            </a:pPr>
            <a:r>
              <a:rPr lang="en" sz="1300">
                <a:solidFill>
                  <a:schemeClr val="dk2"/>
                </a:solidFill>
              </a:rPr>
              <a:t>CD81 expression increased</a:t>
            </a: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457200" lvl="0" indent="-311150" algn="l" rtl="0">
              <a:spcBef>
                <a:spcPts val="0"/>
              </a:spcBef>
              <a:spcAft>
                <a:spcPts val="0"/>
              </a:spcAft>
              <a:buClr>
                <a:schemeClr val="dk2"/>
              </a:buClr>
              <a:buSzPts val="1300"/>
              <a:buChar char="●"/>
            </a:pPr>
            <a:r>
              <a:rPr lang="en" sz="1300">
                <a:solidFill>
                  <a:schemeClr val="dk2"/>
                </a:solidFill>
              </a:rPr>
              <a:t>Provoked pDCs induce IFN-associated genes less</a:t>
            </a: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0" lvl="0" indent="0" algn="l" rtl="0">
              <a:spcBef>
                <a:spcPts val="0"/>
              </a:spcBef>
              <a:spcAft>
                <a:spcPts val="0"/>
              </a:spcAft>
              <a:buNone/>
            </a:pPr>
            <a:endParaRPr sz="1300">
              <a:solidFill>
                <a:schemeClr val="dk2"/>
              </a:solidFill>
            </a:endParaRPr>
          </a:p>
          <a:p>
            <a:pPr marL="457200" lvl="0" indent="-311150" algn="l" rtl="0">
              <a:spcBef>
                <a:spcPts val="0"/>
              </a:spcBef>
              <a:spcAft>
                <a:spcPts val="0"/>
              </a:spcAft>
              <a:buClr>
                <a:schemeClr val="dk2"/>
              </a:buClr>
              <a:buSzPts val="1300"/>
              <a:buChar char="●"/>
            </a:pPr>
            <a:r>
              <a:rPr lang="en" sz="1300">
                <a:solidFill>
                  <a:schemeClr val="dk2"/>
                </a:solidFill>
              </a:rPr>
              <a:t>IFNα response diminished in correlation with decrease in IRF7</a:t>
            </a:r>
            <a:endParaRPr sz="1300">
              <a:solidFill>
                <a:schemeClr val="dk2"/>
              </a:solidFill>
            </a:endParaRPr>
          </a:p>
          <a:p>
            <a:pPr marL="0" lvl="0" indent="0" algn="l" rtl="0">
              <a:spcBef>
                <a:spcPts val="0"/>
              </a:spcBef>
              <a:spcAft>
                <a:spcPts val="0"/>
              </a:spcAft>
              <a:buNone/>
            </a:pPr>
            <a:endParaRPr sz="1300">
              <a:solidFill>
                <a:schemeClr val="dk2"/>
              </a:solidFill>
            </a:endParaRPr>
          </a:p>
        </p:txBody>
      </p:sp>
      <p:pic>
        <p:nvPicPr>
          <p:cNvPr id="196" name="Google Shape;196;p26"/>
          <p:cNvPicPr preferRelativeResize="0"/>
          <p:nvPr/>
        </p:nvPicPr>
        <p:blipFill>
          <a:blip r:embed="rId6">
            <a:alphaModFix/>
          </a:blip>
          <a:stretch>
            <a:fillRect/>
          </a:stretch>
        </p:blipFill>
        <p:spPr>
          <a:xfrm>
            <a:off x="5252475" y="3523925"/>
            <a:ext cx="2057650" cy="148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Explaining TNF stimulation</a:t>
            </a:r>
            <a:endParaRPr/>
          </a:p>
        </p:txBody>
      </p:sp>
      <p:sp>
        <p:nvSpPr>
          <p:cNvPr id="202" name="Google Shape;202;p27"/>
          <p:cNvSpPr txBox="1">
            <a:spLocks noGrp="1"/>
          </p:cNvSpPr>
          <p:nvPr>
            <p:ph type="body" idx="1"/>
          </p:nvPr>
        </p:nvSpPr>
        <p:spPr>
          <a:xfrm>
            <a:off x="3488325" y="1152475"/>
            <a:ext cx="55647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Provoked monocytes show upregulation of Hallmark TNF response</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 sz="1300"/>
              <a:t>SLAMF7 and IFNγ related to TNF upregulation</a:t>
            </a:r>
            <a:endParaRPr sz="1300"/>
          </a:p>
        </p:txBody>
      </p:sp>
      <p:pic>
        <p:nvPicPr>
          <p:cNvPr id="203" name="Google Shape;203;p27"/>
          <p:cNvPicPr preferRelativeResize="0"/>
          <p:nvPr/>
        </p:nvPicPr>
        <p:blipFill>
          <a:blip r:embed="rId3">
            <a:alphaModFix/>
          </a:blip>
          <a:stretch>
            <a:fillRect/>
          </a:stretch>
        </p:blipFill>
        <p:spPr>
          <a:xfrm>
            <a:off x="311697" y="1152472"/>
            <a:ext cx="2813975" cy="1665125"/>
          </a:xfrm>
          <a:prstGeom prst="rect">
            <a:avLst/>
          </a:prstGeom>
          <a:noFill/>
          <a:ln>
            <a:noFill/>
          </a:ln>
        </p:spPr>
      </p:pic>
      <p:pic>
        <p:nvPicPr>
          <p:cNvPr id="204" name="Google Shape;204;p27"/>
          <p:cNvPicPr preferRelativeResize="0"/>
          <p:nvPr/>
        </p:nvPicPr>
        <p:blipFill>
          <a:blip r:embed="rId4">
            <a:alphaModFix/>
          </a:blip>
          <a:stretch>
            <a:fillRect/>
          </a:stretch>
        </p:blipFill>
        <p:spPr>
          <a:xfrm>
            <a:off x="311700" y="2817600"/>
            <a:ext cx="2987421" cy="1665125"/>
          </a:xfrm>
          <a:prstGeom prst="rect">
            <a:avLst/>
          </a:prstGeom>
          <a:noFill/>
          <a:ln>
            <a:noFill/>
          </a:ln>
        </p:spPr>
      </p:pic>
      <p:pic>
        <p:nvPicPr>
          <p:cNvPr id="205" name="Google Shape;205;p27"/>
          <p:cNvPicPr preferRelativeResize="0"/>
          <p:nvPr/>
        </p:nvPicPr>
        <p:blipFill>
          <a:blip r:embed="rId5">
            <a:alphaModFix/>
          </a:blip>
          <a:stretch>
            <a:fillRect/>
          </a:stretch>
        </p:blipFill>
        <p:spPr>
          <a:xfrm>
            <a:off x="950963" y="4568875"/>
            <a:ext cx="1708892" cy="269825"/>
          </a:xfrm>
          <a:prstGeom prst="rect">
            <a:avLst/>
          </a:prstGeom>
          <a:noFill/>
          <a:ln>
            <a:noFill/>
          </a:ln>
        </p:spPr>
      </p:pic>
      <p:pic>
        <p:nvPicPr>
          <p:cNvPr id="206" name="Google Shape;206;p27"/>
          <p:cNvPicPr preferRelativeResize="0"/>
          <p:nvPr/>
        </p:nvPicPr>
        <p:blipFill>
          <a:blip r:embed="rId6">
            <a:alphaModFix/>
          </a:blip>
          <a:stretch>
            <a:fillRect/>
          </a:stretch>
        </p:blipFill>
        <p:spPr>
          <a:xfrm>
            <a:off x="3435396" y="2431796"/>
            <a:ext cx="2611350" cy="857750"/>
          </a:xfrm>
          <a:prstGeom prst="rect">
            <a:avLst/>
          </a:prstGeom>
          <a:noFill/>
          <a:ln>
            <a:noFill/>
          </a:ln>
        </p:spPr>
      </p:pic>
      <p:pic>
        <p:nvPicPr>
          <p:cNvPr id="207" name="Google Shape;207;p27"/>
          <p:cNvPicPr preferRelativeResize="0"/>
          <p:nvPr/>
        </p:nvPicPr>
        <p:blipFill>
          <a:blip r:embed="rId7">
            <a:alphaModFix/>
          </a:blip>
          <a:stretch>
            <a:fillRect/>
          </a:stretch>
        </p:blipFill>
        <p:spPr>
          <a:xfrm>
            <a:off x="3522050" y="3498850"/>
            <a:ext cx="2099912" cy="983875"/>
          </a:xfrm>
          <a:prstGeom prst="rect">
            <a:avLst/>
          </a:prstGeom>
          <a:noFill/>
          <a:ln>
            <a:noFill/>
          </a:ln>
        </p:spPr>
      </p:pic>
      <p:pic>
        <p:nvPicPr>
          <p:cNvPr id="208" name="Google Shape;208;p27"/>
          <p:cNvPicPr preferRelativeResize="0"/>
          <p:nvPr/>
        </p:nvPicPr>
        <p:blipFill>
          <a:blip r:embed="rId8">
            <a:alphaModFix/>
          </a:blip>
          <a:stretch>
            <a:fillRect/>
          </a:stretch>
        </p:blipFill>
        <p:spPr>
          <a:xfrm>
            <a:off x="6356471" y="2431800"/>
            <a:ext cx="1935650" cy="257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Considering downstream effects</a:t>
            </a:r>
            <a:endParaRPr/>
          </a:p>
        </p:txBody>
      </p:sp>
      <p:sp>
        <p:nvSpPr>
          <p:cNvPr id="214" name="Google Shape;214;p28"/>
          <p:cNvSpPr txBox="1">
            <a:spLocks noGrp="1"/>
          </p:cNvSpPr>
          <p:nvPr>
            <p:ph type="body" idx="1"/>
          </p:nvPr>
        </p:nvSpPr>
        <p:spPr>
          <a:xfrm>
            <a:off x="4396500" y="1152475"/>
            <a:ext cx="4435800" cy="1739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sz="1300"/>
              <a:t>NicheNet analysis infers downstream effects</a:t>
            </a:r>
            <a:endParaRPr sz="1300"/>
          </a:p>
          <a:p>
            <a:pPr marL="0" lvl="0" indent="0" algn="l" rtl="0">
              <a:spcBef>
                <a:spcPts val="1200"/>
              </a:spcBef>
              <a:spcAft>
                <a:spcPts val="0"/>
              </a:spcAft>
              <a:buNone/>
            </a:pP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 sz="1300"/>
              <a:t>sc-ATAC-seq reveals increased TF activity in NFκB binding sites</a:t>
            </a:r>
            <a:endParaRPr sz="1300"/>
          </a:p>
        </p:txBody>
      </p:sp>
      <p:pic>
        <p:nvPicPr>
          <p:cNvPr id="215" name="Google Shape;215;p28"/>
          <p:cNvPicPr preferRelativeResize="0"/>
          <p:nvPr/>
        </p:nvPicPr>
        <p:blipFill>
          <a:blip r:embed="rId3">
            <a:alphaModFix/>
          </a:blip>
          <a:stretch>
            <a:fillRect/>
          </a:stretch>
        </p:blipFill>
        <p:spPr>
          <a:xfrm>
            <a:off x="97750" y="1017725"/>
            <a:ext cx="3931325" cy="4033550"/>
          </a:xfrm>
          <a:prstGeom prst="rect">
            <a:avLst/>
          </a:prstGeom>
          <a:noFill/>
          <a:ln>
            <a:noFill/>
          </a:ln>
        </p:spPr>
      </p:pic>
      <p:pic>
        <p:nvPicPr>
          <p:cNvPr id="216" name="Google Shape;216;p28"/>
          <p:cNvPicPr preferRelativeResize="0"/>
          <p:nvPr/>
        </p:nvPicPr>
        <p:blipFill>
          <a:blip r:embed="rId4">
            <a:alphaModFix/>
          </a:blip>
          <a:stretch>
            <a:fillRect/>
          </a:stretch>
        </p:blipFill>
        <p:spPr>
          <a:xfrm>
            <a:off x="4029075" y="2822850"/>
            <a:ext cx="2362200" cy="2152650"/>
          </a:xfrm>
          <a:prstGeom prst="rect">
            <a:avLst/>
          </a:prstGeom>
          <a:noFill/>
          <a:ln>
            <a:noFill/>
          </a:ln>
        </p:spPr>
      </p:pic>
      <p:pic>
        <p:nvPicPr>
          <p:cNvPr id="217" name="Google Shape;217;p28"/>
          <p:cNvPicPr preferRelativeResize="0"/>
          <p:nvPr/>
        </p:nvPicPr>
        <p:blipFill>
          <a:blip r:embed="rId5">
            <a:alphaModFix/>
          </a:blip>
          <a:stretch>
            <a:fillRect/>
          </a:stretch>
        </p:blipFill>
        <p:spPr>
          <a:xfrm>
            <a:off x="6391275" y="3103838"/>
            <a:ext cx="609600" cy="15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9"/>
          <p:cNvPicPr preferRelativeResize="0"/>
          <p:nvPr/>
        </p:nvPicPr>
        <p:blipFill>
          <a:blip r:embed="rId3">
            <a:alphaModFix/>
          </a:blip>
          <a:stretch>
            <a:fillRect/>
          </a:stretch>
        </p:blipFill>
        <p:spPr>
          <a:xfrm>
            <a:off x="4715550" y="1243600"/>
            <a:ext cx="4116750" cy="3325274"/>
          </a:xfrm>
          <a:prstGeom prst="rect">
            <a:avLst/>
          </a:prstGeom>
          <a:noFill/>
          <a:ln>
            <a:noFill/>
          </a:ln>
        </p:spPr>
      </p:pic>
      <p:sp>
        <p:nvSpPr>
          <p:cNvPr id="223" name="Google Shape;22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IFNγ Potentiation</a:t>
            </a:r>
            <a:endParaRPr/>
          </a:p>
        </p:txBody>
      </p:sp>
      <p:sp>
        <p:nvSpPr>
          <p:cNvPr id="224" name="Google Shape;224;p29"/>
          <p:cNvSpPr txBox="1">
            <a:spLocks noGrp="1"/>
          </p:cNvSpPr>
          <p:nvPr>
            <p:ph type="body" idx="1"/>
          </p:nvPr>
        </p:nvSpPr>
        <p:spPr>
          <a:xfrm>
            <a:off x="2638950" y="1152475"/>
            <a:ext cx="2449200" cy="1987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Stronger IFNγ responses after testosterone treatment</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 sz="1300"/>
              <a:t>Propose a loop of IFNγ production</a:t>
            </a:r>
            <a:endParaRPr sz="1300"/>
          </a:p>
        </p:txBody>
      </p:sp>
      <p:pic>
        <p:nvPicPr>
          <p:cNvPr id="225" name="Google Shape;225;p29"/>
          <p:cNvPicPr preferRelativeResize="0"/>
          <p:nvPr/>
        </p:nvPicPr>
        <p:blipFill>
          <a:blip r:embed="rId4">
            <a:alphaModFix/>
          </a:blip>
          <a:stretch>
            <a:fillRect/>
          </a:stretch>
        </p:blipFill>
        <p:spPr>
          <a:xfrm>
            <a:off x="311697" y="1785972"/>
            <a:ext cx="2247161" cy="1354350"/>
          </a:xfrm>
          <a:prstGeom prst="rect">
            <a:avLst/>
          </a:prstGeom>
          <a:noFill/>
          <a:ln>
            <a:noFill/>
          </a:ln>
        </p:spPr>
      </p:pic>
      <p:pic>
        <p:nvPicPr>
          <p:cNvPr id="226" name="Google Shape;226;p29"/>
          <p:cNvPicPr preferRelativeResize="0"/>
          <p:nvPr/>
        </p:nvPicPr>
        <p:blipFill>
          <a:blip r:embed="rId5">
            <a:alphaModFix/>
          </a:blip>
          <a:stretch>
            <a:fillRect/>
          </a:stretch>
        </p:blipFill>
        <p:spPr>
          <a:xfrm>
            <a:off x="311696" y="3214525"/>
            <a:ext cx="3858025" cy="135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comparison during infection</a:t>
            </a:r>
            <a:endParaRPr/>
          </a:p>
        </p:txBody>
      </p:sp>
      <p:pic>
        <p:nvPicPr>
          <p:cNvPr id="232" name="Google Shape;232;p30"/>
          <p:cNvPicPr preferRelativeResize="0"/>
          <p:nvPr/>
        </p:nvPicPr>
        <p:blipFill>
          <a:blip r:embed="rId3">
            <a:alphaModFix/>
          </a:blip>
          <a:stretch>
            <a:fillRect/>
          </a:stretch>
        </p:blipFill>
        <p:spPr>
          <a:xfrm>
            <a:off x="311700" y="1226625"/>
            <a:ext cx="5288351" cy="3268100"/>
          </a:xfrm>
          <a:prstGeom prst="rect">
            <a:avLst/>
          </a:prstGeom>
          <a:noFill/>
          <a:ln>
            <a:noFill/>
          </a:ln>
        </p:spPr>
      </p:pic>
      <p:sp>
        <p:nvSpPr>
          <p:cNvPr id="233" name="Google Shape;233;p30"/>
          <p:cNvSpPr/>
          <p:nvPr/>
        </p:nvSpPr>
        <p:spPr>
          <a:xfrm>
            <a:off x="1403950" y="4251525"/>
            <a:ext cx="997200" cy="461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4" name="Google Shape;234;p30"/>
          <p:cNvPicPr preferRelativeResize="0"/>
          <p:nvPr/>
        </p:nvPicPr>
        <p:blipFill>
          <a:blip r:embed="rId4">
            <a:alphaModFix/>
          </a:blip>
          <a:stretch>
            <a:fillRect/>
          </a:stretch>
        </p:blipFill>
        <p:spPr>
          <a:xfrm>
            <a:off x="5756736" y="1226620"/>
            <a:ext cx="2956858" cy="1281125"/>
          </a:xfrm>
          <a:prstGeom prst="rect">
            <a:avLst/>
          </a:prstGeom>
          <a:noFill/>
          <a:ln>
            <a:noFill/>
          </a:ln>
        </p:spPr>
      </p:pic>
      <p:pic>
        <p:nvPicPr>
          <p:cNvPr id="235" name="Google Shape;235;p30"/>
          <p:cNvPicPr preferRelativeResize="0"/>
          <p:nvPr/>
        </p:nvPicPr>
        <p:blipFill>
          <a:blip r:embed="rId5">
            <a:alphaModFix/>
          </a:blip>
          <a:stretch>
            <a:fillRect/>
          </a:stretch>
        </p:blipFill>
        <p:spPr>
          <a:xfrm>
            <a:off x="5927025" y="3579000"/>
            <a:ext cx="2786574" cy="7975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 of Flow cytometry</a:t>
            </a:r>
            <a:endParaRPr/>
          </a:p>
        </p:txBody>
      </p:sp>
      <p:sp>
        <p:nvSpPr>
          <p:cNvPr id="241" name="Google Shape;241;p31"/>
          <p:cNvSpPr txBox="1">
            <a:spLocks noGrp="1"/>
          </p:cNvSpPr>
          <p:nvPr>
            <p:ph type="body" idx="1"/>
          </p:nvPr>
        </p:nvSpPr>
        <p:spPr>
          <a:xfrm>
            <a:off x="405500" y="1375750"/>
            <a:ext cx="43680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High throughput</a:t>
            </a:r>
            <a:endParaRPr sz="2000"/>
          </a:p>
          <a:p>
            <a:pPr marL="914400" lvl="1" indent="-330200" algn="l" rtl="0">
              <a:spcBef>
                <a:spcPts val="0"/>
              </a:spcBef>
              <a:spcAft>
                <a:spcPts val="0"/>
              </a:spcAft>
              <a:buSzPts val="1600"/>
              <a:buChar char="○"/>
            </a:pPr>
            <a:r>
              <a:rPr lang="en" sz="1600"/>
              <a:t>ESR Expression: One million live cells per test</a:t>
            </a:r>
            <a:endParaRPr sz="1600"/>
          </a:p>
          <a:p>
            <a:pPr marL="914400" lvl="1" indent="-330200" algn="l" rtl="0">
              <a:spcBef>
                <a:spcPts val="0"/>
              </a:spcBef>
              <a:spcAft>
                <a:spcPts val="0"/>
              </a:spcAft>
              <a:buSzPts val="1600"/>
              <a:buChar char="○"/>
            </a:pPr>
            <a:r>
              <a:rPr lang="en" sz="1600"/>
              <a:t>Useful for identifying changes at scale in immune cells during testosterone therapy.</a:t>
            </a:r>
            <a:endParaRPr sz="1600"/>
          </a:p>
          <a:p>
            <a:pPr marL="457200" lvl="0" indent="-355600" algn="l" rtl="0">
              <a:spcBef>
                <a:spcPts val="0"/>
              </a:spcBef>
              <a:spcAft>
                <a:spcPts val="0"/>
              </a:spcAft>
              <a:buSzPts val="2000"/>
              <a:buChar char="●"/>
            </a:pPr>
            <a:r>
              <a:rPr lang="en" sz="2000"/>
              <a:t>Provides quantitative data - can do statistical analysis on changes</a:t>
            </a:r>
            <a:endParaRPr sz="2000"/>
          </a:p>
        </p:txBody>
      </p:sp>
      <p:pic>
        <p:nvPicPr>
          <p:cNvPr id="242" name="Google Shape;242;p31"/>
          <p:cNvPicPr preferRelativeResize="0"/>
          <p:nvPr/>
        </p:nvPicPr>
        <p:blipFill>
          <a:blip r:embed="rId3">
            <a:alphaModFix/>
          </a:blip>
          <a:stretch>
            <a:fillRect/>
          </a:stretch>
        </p:blipFill>
        <p:spPr>
          <a:xfrm>
            <a:off x="4773504" y="1266325"/>
            <a:ext cx="4191301" cy="3048225"/>
          </a:xfrm>
          <a:prstGeom prst="rect">
            <a:avLst/>
          </a:prstGeom>
          <a:noFill/>
          <a:ln>
            <a:noFill/>
          </a:ln>
        </p:spPr>
      </p:pic>
      <p:sp>
        <p:nvSpPr>
          <p:cNvPr id="243" name="Google Shape;243;p31"/>
          <p:cNvSpPr txBox="1"/>
          <p:nvPr/>
        </p:nvSpPr>
        <p:spPr>
          <a:xfrm>
            <a:off x="5624300" y="4428450"/>
            <a:ext cx="3340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Fig. 6a,b</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Gender Affirming Hormone Therapy (GAHT)? </a:t>
            </a:r>
            <a:endParaRPr/>
          </a:p>
        </p:txBody>
      </p:sp>
      <p:sp>
        <p:nvSpPr>
          <p:cNvPr id="73" name="Google Shape;73;p14"/>
          <p:cNvSpPr txBox="1">
            <a:spLocks noGrp="1"/>
          </p:cNvSpPr>
          <p:nvPr>
            <p:ph type="body" idx="1"/>
          </p:nvPr>
        </p:nvSpPr>
        <p:spPr>
          <a:xfrm>
            <a:off x="311700" y="1266325"/>
            <a:ext cx="70851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Administration of estrogen or testosterone based medicine</a:t>
            </a:r>
            <a:endParaRPr/>
          </a:p>
          <a:p>
            <a:pPr marL="457200" lvl="0" indent="-342900" algn="l" rtl="0">
              <a:spcBef>
                <a:spcPts val="0"/>
              </a:spcBef>
              <a:spcAft>
                <a:spcPts val="0"/>
              </a:spcAft>
              <a:buSzPts val="1800"/>
              <a:buChar char="-"/>
            </a:pPr>
            <a:r>
              <a:rPr lang="en"/>
              <a:t>Testosterone Therapy</a:t>
            </a:r>
            <a:endParaRPr/>
          </a:p>
          <a:p>
            <a:pPr marL="914400" lvl="1" indent="-317500" algn="l" rtl="0">
              <a:spcBef>
                <a:spcPts val="0"/>
              </a:spcBef>
              <a:spcAft>
                <a:spcPts val="0"/>
              </a:spcAft>
              <a:buSzPts val="1400"/>
              <a:buChar char="-"/>
            </a:pPr>
            <a:r>
              <a:rPr lang="en"/>
              <a:t>Nebido</a:t>
            </a:r>
            <a:endParaRPr/>
          </a:p>
          <a:p>
            <a:pPr marL="914400" lvl="1" indent="-317500" algn="l" rtl="0">
              <a:spcBef>
                <a:spcPts val="0"/>
              </a:spcBef>
              <a:spcAft>
                <a:spcPts val="0"/>
              </a:spcAft>
              <a:buSzPts val="1400"/>
              <a:buChar char="-"/>
            </a:pPr>
            <a:r>
              <a:rPr lang="en"/>
              <a:t>Administered once every 12 weeks</a:t>
            </a:r>
            <a:endParaRPr/>
          </a:p>
          <a:p>
            <a:pPr marL="914400" lvl="1" indent="-317500" algn="l" rtl="0">
              <a:spcBef>
                <a:spcPts val="0"/>
              </a:spcBef>
              <a:spcAft>
                <a:spcPts val="0"/>
              </a:spcAft>
              <a:buSzPts val="1400"/>
              <a:buChar char="-"/>
            </a:pPr>
            <a:r>
              <a:rPr lang="en"/>
              <a:t>Patient doses = 1,000 mg or 750 mg based on body mass</a:t>
            </a:r>
            <a:endParaRPr/>
          </a:p>
          <a:p>
            <a:pPr marL="457200" lvl="0" indent="-342900" algn="l" rtl="0">
              <a:spcBef>
                <a:spcPts val="0"/>
              </a:spcBef>
              <a:spcAft>
                <a:spcPts val="0"/>
              </a:spcAft>
              <a:buSzPts val="1800"/>
              <a:buChar char="-"/>
            </a:pPr>
            <a:r>
              <a:rPr lang="en"/>
              <a:t>Study Setup</a:t>
            </a:r>
            <a:endParaRPr/>
          </a:p>
          <a:p>
            <a:pPr marL="914400" lvl="1" indent="-317500" algn="l" rtl="0">
              <a:spcBef>
                <a:spcPts val="0"/>
              </a:spcBef>
              <a:spcAft>
                <a:spcPts val="0"/>
              </a:spcAft>
              <a:buSzPts val="1400"/>
              <a:buChar char="-"/>
            </a:pPr>
            <a:r>
              <a:rPr lang="en"/>
              <a:t>23 adults assigned female at birth undergoing masculinizing gender-affirming treatment</a:t>
            </a:r>
            <a:endParaRPr/>
          </a:p>
          <a:p>
            <a:pPr marL="914400" lvl="1" indent="-317500" algn="l" rtl="0">
              <a:spcBef>
                <a:spcPts val="0"/>
              </a:spcBef>
              <a:spcAft>
                <a:spcPts val="0"/>
              </a:spcAft>
              <a:buSzPts val="1400"/>
              <a:buChar char="-"/>
            </a:pPr>
            <a:r>
              <a:rPr lang="en"/>
              <a:t>Sweden</a:t>
            </a:r>
            <a:endParaRPr/>
          </a:p>
          <a:p>
            <a:pPr marL="914400" lvl="1" indent="-317500" algn="l" rtl="0">
              <a:spcBef>
                <a:spcPts val="0"/>
              </a:spcBef>
              <a:spcAft>
                <a:spcPts val="0"/>
              </a:spcAft>
              <a:buSzPts val="1400"/>
              <a:buChar char="-"/>
            </a:pPr>
            <a:r>
              <a:rPr lang="en"/>
              <a:t>No previous testosterone treatment, abnormal sex hormone concentrations, or confounding immune diseases/deficiencies</a:t>
            </a:r>
            <a:endParaRPr/>
          </a:p>
        </p:txBody>
      </p:sp>
      <p:pic>
        <p:nvPicPr>
          <p:cNvPr id="74" name="Google Shape;74;p14"/>
          <p:cNvPicPr preferRelativeResize="0"/>
          <p:nvPr/>
        </p:nvPicPr>
        <p:blipFill>
          <a:blip r:embed="rId3">
            <a:alphaModFix/>
          </a:blip>
          <a:stretch>
            <a:fillRect/>
          </a:stretch>
        </p:blipFill>
        <p:spPr>
          <a:xfrm>
            <a:off x="6926750" y="1698775"/>
            <a:ext cx="2217250" cy="3102624"/>
          </a:xfrm>
          <a:prstGeom prst="rect">
            <a:avLst/>
          </a:prstGeom>
          <a:noFill/>
          <a:ln>
            <a:noFill/>
          </a:ln>
        </p:spPr>
      </p:pic>
      <p:sp>
        <p:nvSpPr>
          <p:cNvPr id="75" name="Google Shape;75;p14"/>
          <p:cNvSpPr txBox="1"/>
          <p:nvPr/>
        </p:nvSpPr>
        <p:spPr>
          <a:xfrm>
            <a:off x="6926750" y="4725200"/>
            <a:ext cx="221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u="sng">
                <a:solidFill>
                  <a:srgbClr val="2200CC"/>
                </a:solidFill>
                <a:hlinkClick r:id="rId4">
                  <a:extLst>
                    <a:ext uri="{A12FA001-AC4F-418D-AE19-62706E023703}">
                      <ahyp:hlinkClr xmlns:ahyp="http://schemas.microsoft.com/office/drawing/2018/hyperlinkcolor" val="tx"/>
                    </a:ext>
                  </a:extLst>
                </a:hlinkClick>
              </a:rPr>
              <a:t>https://coimages.sciencemuseumgroup.org.uk/70/162/medium_2014_0566__0005_.jpg</a:t>
            </a:r>
            <a:r>
              <a:rPr lang="en" sz="600"/>
              <a:t> </a:t>
            </a:r>
            <a:endParaRPr sz="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Flow cytometry</a:t>
            </a:r>
            <a:endParaRPr/>
          </a:p>
        </p:txBody>
      </p:sp>
      <p:sp>
        <p:nvSpPr>
          <p:cNvPr id="249" name="Google Shape;24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68300" algn="l" rtl="0">
              <a:lnSpc>
                <a:spcPct val="100000"/>
              </a:lnSpc>
              <a:spcBef>
                <a:spcPts val="0"/>
              </a:spcBef>
              <a:spcAft>
                <a:spcPts val="0"/>
              </a:spcAft>
              <a:buClr>
                <a:srgbClr val="000000"/>
              </a:buClr>
              <a:buSzPts val="2200"/>
              <a:buFont typeface="Arial"/>
              <a:buChar char="●"/>
            </a:pPr>
            <a:r>
              <a:rPr lang="en" sz="2200"/>
              <a:t>Need to pre-select parameters to measure</a:t>
            </a:r>
            <a:endParaRPr sz="2200"/>
          </a:p>
          <a:p>
            <a:pPr marL="914400" lvl="1" indent="-368300" algn="l" rtl="0">
              <a:lnSpc>
                <a:spcPct val="100000"/>
              </a:lnSpc>
              <a:spcBef>
                <a:spcPts val="0"/>
              </a:spcBef>
              <a:spcAft>
                <a:spcPts val="0"/>
              </a:spcAft>
              <a:buClr>
                <a:srgbClr val="000000"/>
              </a:buClr>
              <a:buSzPts val="2200"/>
              <a:buFont typeface="Arial"/>
              <a:buChar char="○"/>
            </a:pPr>
            <a:r>
              <a:rPr lang="en" sz="2200"/>
              <a:t>Cannot measure many at once</a:t>
            </a:r>
            <a:endParaRPr sz="2200"/>
          </a:p>
          <a:p>
            <a:pPr marL="914400" lvl="1" indent="-368300" algn="l" rtl="0">
              <a:lnSpc>
                <a:spcPct val="100000"/>
              </a:lnSpc>
              <a:spcBef>
                <a:spcPts val="0"/>
              </a:spcBef>
              <a:spcAft>
                <a:spcPts val="0"/>
              </a:spcAft>
              <a:buClr>
                <a:srgbClr val="000000"/>
              </a:buClr>
              <a:buSzPts val="2200"/>
              <a:buFont typeface="Arial"/>
              <a:buChar char="○"/>
            </a:pPr>
            <a:r>
              <a:rPr lang="en" sz="2200"/>
              <a:t>Have to avoid overlaps in fluorescent labelling and/or compensate data</a:t>
            </a:r>
            <a:endParaRPr sz="2200"/>
          </a:p>
          <a:p>
            <a:pPr marL="457200" lvl="0" indent="-368300" algn="l" rtl="0">
              <a:lnSpc>
                <a:spcPct val="100000"/>
              </a:lnSpc>
              <a:spcBef>
                <a:spcPts val="0"/>
              </a:spcBef>
              <a:spcAft>
                <a:spcPts val="0"/>
              </a:spcAft>
              <a:buClr>
                <a:srgbClr val="000000"/>
              </a:buClr>
              <a:buSzPts val="2200"/>
              <a:buFont typeface="Arial"/>
              <a:buChar char="●"/>
            </a:pPr>
            <a:r>
              <a:rPr lang="en" sz="2200"/>
              <a:t>Many cells disappear during flow - can lose valuable data</a:t>
            </a:r>
            <a:endParaRPr sz="2200"/>
          </a:p>
          <a:p>
            <a:pPr marL="914400" lvl="1" indent="-368300" algn="l" rtl="0">
              <a:lnSpc>
                <a:spcPct val="100000"/>
              </a:lnSpc>
              <a:spcBef>
                <a:spcPts val="0"/>
              </a:spcBef>
              <a:spcAft>
                <a:spcPts val="0"/>
              </a:spcAft>
              <a:buClr>
                <a:srgbClr val="000000"/>
              </a:buClr>
              <a:buSzPts val="2200"/>
              <a:buFont typeface="Arial"/>
              <a:buChar char="○"/>
            </a:pPr>
            <a:r>
              <a:rPr lang="en" sz="2200"/>
              <a:t>Will lose all cells after a complete run</a:t>
            </a:r>
            <a:endParaRPr sz="2200"/>
          </a:p>
          <a:p>
            <a:pPr marL="457200" lvl="0" indent="-368300" algn="l" rtl="0">
              <a:lnSpc>
                <a:spcPct val="100000"/>
              </a:lnSpc>
              <a:spcBef>
                <a:spcPts val="0"/>
              </a:spcBef>
              <a:spcAft>
                <a:spcPts val="0"/>
              </a:spcAft>
              <a:buClr>
                <a:srgbClr val="000000"/>
              </a:buClr>
              <a:buSzPts val="2200"/>
              <a:buFont typeface="Arial"/>
              <a:buChar char="●"/>
            </a:pPr>
            <a:r>
              <a:rPr lang="en" sz="2200"/>
              <a:t>Can be complex and costly (time and money)</a:t>
            </a:r>
            <a:endParaRPr sz="2200"/>
          </a:p>
          <a:p>
            <a:pPr marL="0" lvl="0" indent="0" algn="l" rtl="0">
              <a:lnSpc>
                <a:spcPct val="100000"/>
              </a:lnSpc>
              <a:spcBef>
                <a:spcPts val="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 of mRNA sequencing</a:t>
            </a:r>
            <a:endParaRPr/>
          </a:p>
        </p:txBody>
      </p:sp>
      <p:sp>
        <p:nvSpPr>
          <p:cNvPr id="255" name="Google Shape;25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 sz="2000"/>
              <a:t>Highly sensitive and accurate means of quantifying gene expression</a:t>
            </a:r>
            <a:endParaRPr sz="2000"/>
          </a:p>
          <a:p>
            <a:pPr marL="457200" lvl="0" indent="-355600" algn="l" rtl="0">
              <a:spcBef>
                <a:spcPts val="0"/>
              </a:spcBef>
              <a:spcAft>
                <a:spcPts val="0"/>
              </a:spcAft>
              <a:buSzPts val="2000"/>
              <a:buChar char="●"/>
            </a:pPr>
            <a:r>
              <a:rPr lang="en" sz="2000"/>
              <a:t>Can identify both known and novel transcript isoforms, gene fusions, and other features as well as allele-specific expression</a:t>
            </a:r>
            <a:endParaRPr sz="2000"/>
          </a:p>
          <a:p>
            <a:pPr marL="457200" lvl="0" indent="-355600" algn="l" rtl="0">
              <a:spcBef>
                <a:spcPts val="0"/>
              </a:spcBef>
              <a:spcAft>
                <a:spcPts val="0"/>
              </a:spcAft>
              <a:buSzPts val="2000"/>
              <a:buChar char="●"/>
            </a:pPr>
            <a:r>
              <a:rPr lang="en" sz="2000"/>
              <a:t>Delivers a complete view of the coding transcriptome</a:t>
            </a:r>
            <a:endParaRPr sz="2000"/>
          </a:p>
          <a:p>
            <a:pPr marL="457200" lvl="0" indent="-355600" algn="l" rtl="0">
              <a:spcBef>
                <a:spcPts val="0"/>
              </a:spcBef>
              <a:spcAft>
                <a:spcPts val="0"/>
              </a:spcAft>
              <a:buSzPts val="2000"/>
              <a:buChar char="●"/>
            </a:pPr>
            <a:r>
              <a:rPr lang="en" sz="2000"/>
              <a:t>Can be applied across a wide range of species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of mRNA sequencing</a:t>
            </a:r>
            <a:endParaRPr/>
          </a:p>
        </p:txBody>
      </p:sp>
      <p:sp>
        <p:nvSpPr>
          <p:cNvPr id="261" name="Google Shape;261;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Clr>
                <a:srgbClr val="000000"/>
              </a:buClr>
              <a:buSzPts val="1600"/>
              <a:buFont typeface="Arial"/>
              <a:buChar char="●"/>
            </a:pPr>
            <a:r>
              <a:rPr lang="en" sz="2000"/>
              <a:t>Expensive</a:t>
            </a:r>
            <a:endParaRPr sz="2000"/>
          </a:p>
          <a:p>
            <a:pPr marL="457200" lvl="0" indent="-355600" algn="l" rtl="0">
              <a:lnSpc>
                <a:spcPct val="100000"/>
              </a:lnSpc>
              <a:spcBef>
                <a:spcPts val="0"/>
              </a:spcBef>
              <a:spcAft>
                <a:spcPts val="0"/>
              </a:spcAft>
              <a:buClr>
                <a:srgbClr val="000000"/>
              </a:buClr>
              <a:buSzPts val="2000"/>
              <a:buFont typeface="Arial"/>
              <a:buChar char="●"/>
            </a:pPr>
            <a:r>
              <a:rPr lang="en" sz="2000"/>
              <a:t>Time consuming</a:t>
            </a:r>
            <a:endParaRPr sz="2000"/>
          </a:p>
          <a:p>
            <a:pPr marL="457200" lvl="0" indent="-330200" algn="l" rtl="0">
              <a:lnSpc>
                <a:spcPct val="100000"/>
              </a:lnSpc>
              <a:spcBef>
                <a:spcPts val="0"/>
              </a:spcBef>
              <a:spcAft>
                <a:spcPts val="0"/>
              </a:spcAft>
              <a:buClr>
                <a:srgbClr val="000000"/>
              </a:buClr>
              <a:buSzPts val="1600"/>
              <a:buFont typeface="Arial"/>
              <a:buChar char="●"/>
            </a:pPr>
            <a:r>
              <a:rPr lang="en" sz="2000"/>
              <a:t>Often requires complex bioinformatics analysis</a:t>
            </a:r>
            <a:endParaRPr sz="2000"/>
          </a:p>
          <a:p>
            <a:pPr marL="914400" lvl="1" indent="-342900" algn="l" rtl="0">
              <a:lnSpc>
                <a:spcPct val="100000"/>
              </a:lnSpc>
              <a:spcBef>
                <a:spcPts val="0"/>
              </a:spcBef>
              <a:spcAft>
                <a:spcPts val="0"/>
              </a:spcAft>
              <a:buClr>
                <a:srgbClr val="000000"/>
              </a:buClr>
              <a:buSzPts val="1800"/>
              <a:buFont typeface="Arial"/>
              <a:buChar char="○"/>
            </a:pPr>
            <a:r>
              <a:rPr lang="en" sz="1800"/>
              <a:t>Lots of data generated</a:t>
            </a:r>
            <a:endParaRPr sz="1800"/>
          </a:p>
          <a:p>
            <a:pPr marL="457200" lvl="0" indent="-342900" algn="l" rtl="0">
              <a:lnSpc>
                <a:spcPct val="100000"/>
              </a:lnSpc>
              <a:spcBef>
                <a:spcPts val="0"/>
              </a:spcBef>
              <a:spcAft>
                <a:spcPts val="0"/>
              </a:spcAft>
              <a:buClr>
                <a:srgbClr val="000000"/>
              </a:buClr>
              <a:buSzPts val="1800"/>
              <a:buFont typeface="Arial"/>
              <a:buChar char="●"/>
            </a:pPr>
            <a:r>
              <a:rPr lang="en"/>
              <a:t>Additional steps to reduce background RNA and/or enrich for mRNAs can deplete the amount of original sample</a:t>
            </a:r>
            <a:endParaRPr sz="1800"/>
          </a:p>
          <a:p>
            <a:pPr marL="0" lvl="0" indent="0" algn="l" rtl="0">
              <a:spcBef>
                <a:spcPts val="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Strengths</a:t>
            </a:r>
            <a:endParaRPr/>
          </a:p>
        </p:txBody>
      </p:sp>
      <p:sp>
        <p:nvSpPr>
          <p:cNvPr id="267" name="Google Shape;26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6075" algn="l" rtl="0">
              <a:spcBef>
                <a:spcPts val="0"/>
              </a:spcBef>
              <a:spcAft>
                <a:spcPts val="0"/>
              </a:spcAft>
              <a:buSzPct val="100000"/>
              <a:buChar char="●"/>
            </a:pPr>
            <a:r>
              <a:rPr lang="en" sz="2000"/>
              <a:t>Valuable for understanding the effects of testosterone on the immune response.</a:t>
            </a:r>
            <a:endParaRPr sz="2000"/>
          </a:p>
          <a:p>
            <a:pPr marL="457200" lvl="0" indent="-346075" algn="l" rtl="0">
              <a:spcBef>
                <a:spcPts val="0"/>
              </a:spcBef>
              <a:spcAft>
                <a:spcPts val="0"/>
              </a:spcAft>
              <a:buSzPct val="100000"/>
              <a:buChar char="●"/>
            </a:pPr>
            <a:r>
              <a:rPr lang="en" sz="2000"/>
              <a:t>Provides insights on changes over time in response to hormone therapy.</a:t>
            </a:r>
            <a:endParaRPr sz="2000"/>
          </a:p>
          <a:p>
            <a:pPr marL="457200" lvl="0" indent="-346075" algn="l" rtl="0">
              <a:spcBef>
                <a:spcPts val="0"/>
              </a:spcBef>
              <a:spcAft>
                <a:spcPts val="0"/>
              </a:spcAft>
              <a:buSzPct val="100000"/>
              <a:buChar char="●"/>
            </a:pPr>
            <a:r>
              <a:rPr lang="en" sz="2000"/>
              <a:t>Can generalize results to explain differences in immune cell phenotypes across gender.</a:t>
            </a:r>
            <a:endParaRPr sz="2000"/>
          </a:p>
          <a:p>
            <a:pPr marL="457200" lvl="0" indent="-346075" algn="l" rtl="0">
              <a:spcBef>
                <a:spcPts val="0"/>
              </a:spcBef>
              <a:spcAft>
                <a:spcPts val="0"/>
              </a:spcAft>
              <a:buSzPct val="100000"/>
              <a:buChar char="●"/>
            </a:pPr>
            <a:r>
              <a:rPr lang="en" sz="2000"/>
              <a:t>Using human participants is important as model organisms have different sex hormone regulation systems.</a:t>
            </a:r>
            <a:endParaRPr sz="2000"/>
          </a:p>
          <a:p>
            <a:pPr marL="457200" lvl="0" indent="0" algn="l" rtl="0">
              <a:spcBef>
                <a:spcPts val="1200"/>
              </a:spcBef>
              <a:spcAft>
                <a:spcPts val="0"/>
              </a:spcAft>
              <a:buNone/>
            </a:pPr>
            <a:endParaRPr sz="2000"/>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Limitations</a:t>
            </a:r>
            <a:endParaRPr/>
          </a:p>
        </p:txBody>
      </p:sp>
      <p:sp>
        <p:nvSpPr>
          <p:cNvPr id="273" name="Google Shape;273;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Blood samples only collected at baseline, 3 months, and 12 months following testosterone injection.</a:t>
            </a:r>
            <a:endParaRPr/>
          </a:p>
          <a:p>
            <a:pPr marL="457200" lvl="0" indent="-342900" algn="l" rtl="0">
              <a:spcBef>
                <a:spcPts val="0"/>
              </a:spcBef>
              <a:spcAft>
                <a:spcPts val="0"/>
              </a:spcAft>
              <a:buSzPts val="1800"/>
              <a:buChar char="●"/>
            </a:pPr>
            <a:r>
              <a:rPr lang="en"/>
              <a:t>Relatively small cohort (23 participants)</a:t>
            </a:r>
            <a:endParaRPr/>
          </a:p>
          <a:p>
            <a:pPr marL="457200" lvl="0" indent="-342900" algn="l" rtl="0">
              <a:spcBef>
                <a:spcPts val="0"/>
              </a:spcBef>
              <a:spcAft>
                <a:spcPts val="0"/>
              </a:spcAft>
              <a:buSzPts val="1800"/>
              <a:buChar char="●"/>
            </a:pPr>
            <a:r>
              <a:rPr lang="en"/>
              <a:t>Difficult to isolate the effects of gonal steroids from secondary effects.</a:t>
            </a:r>
            <a:endParaRPr/>
          </a:p>
          <a:p>
            <a:pPr marL="457200" lvl="0" indent="-342900" algn="l" rtl="0">
              <a:spcBef>
                <a:spcPts val="0"/>
              </a:spcBef>
              <a:spcAft>
                <a:spcPts val="0"/>
              </a:spcAft>
              <a:buSzPts val="1800"/>
              <a:buChar char="●"/>
            </a:pPr>
            <a:r>
              <a:rPr lang="en"/>
              <a:t>Different immune cell types have varying expression of AR and ESR proteins.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311700" y="1304850"/>
            <a:ext cx="85206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p:txBody>
      </p:sp>
      <p:sp>
        <p:nvSpPr>
          <p:cNvPr id="285" name="Google Shape;285;p38"/>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Questions/ Comments?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GAHT &amp; Immune Response</a:t>
            </a:r>
            <a:endParaRPr/>
          </a:p>
        </p:txBody>
      </p:sp>
      <p:sp>
        <p:nvSpPr>
          <p:cNvPr id="81" name="Google Shape;81;p15"/>
          <p:cNvSpPr txBox="1">
            <a:spLocks noGrp="1"/>
          </p:cNvSpPr>
          <p:nvPr>
            <p:ph type="body" idx="1"/>
          </p:nvPr>
        </p:nvSpPr>
        <p:spPr>
          <a:xfrm>
            <a:off x="3699475" y="1266325"/>
            <a:ext cx="5132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immunological impacts and risks of GAHT?</a:t>
            </a:r>
            <a:endParaRPr/>
          </a:p>
          <a:p>
            <a:pPr marL="0" lvl="0" indent="0" algn="l" rtl="0">
              <a:spcBef>
                <a:spcPts val="1200"/>
              </a:spcBef>
              <a:spcAft>
                <a:spcPts val="0"/>
              </a:spcAft>
              <a:buNone/>
            </a:pPr>
            <a:r>
              <a:rPr lang="en"/>
              <a:t>How do they manifest in individuals undergoing masculinizing testosterone treatment?</a:t>
            </a:r>
            <a:endParaRPr/>
          </a:p>
          <a:p>
            <a:pPr marL="457200" lvl="0" indent="-342900" algn="l" rtl="0">
              <a:spcBef>
                <a:spcPts val="1200"/>
              </a:spcBef>
              <a:spcAft>
                <a:spcPts val="0"/>
              </a:spcAft>
              <a:buSzPts val="1800"/>
              <a:buChar char="-"/>
            </a:pPr>
            <a:r>
              <a:rPr lang="en"/>
              <a:t>Changes in sex hormones</a:t>
            </a:r>
            <a:endParaRPr/>
          </a:p>
          <a:p>
            <a:pPr marL="457200" lvl="0" indent="-342900" algn="l" rtl="0">
              <a:spcBef>
                <a:spcPts val="0"/>
              </a:spcBef>
              <a:spcAft>
                <a:spcPts val="0"/>
              </a:spcAft>
              <a:buSzPts val="1800"/>
              <a:buChar char="-"/>
            </a:pPr>
            <a:r>
              <a:rPr lang="en"/>
              <a:t>Active/inactive sex chromosomes</a:t>
            </a:r>
            <a:endParaRPr/>
          </a:p>
        </p:txBody>
      </p:sp>
      <p:pic>
        <p:nvPicPr>
          <p:cNvPr id="82" name="Google Shape;82;p15"/>
          <p:cNvPicPr preferRelativeResize="0"/>
          <p:nvPr/>
        </p:nvPicPr>
        <p:blipFill>
          <a:blip r:embed="rId3">
            <a:alphaModFix/>
          </a:blip>
          <a:stretch>
            <a:fillRect/>
          </a:stretch>
        </p:blipFill>
        <p:spPr>
          <a:xfrm>
            <a:off x="0" y="1347750"/>
            <a:ext cx="3699475" cy="3699475"/>
          </a:xfrm>
          <a:prstGeom prst="rect">
            <a:avLst/>
          </a:prstGeom>
          <a:noFill/>
          <a:ln>
            <a:noFill/>
          </a:ln>
        </p:spPr>
      </p:pic>
      <p:sp>
        <p:nvSpPr>
          <p:cNvPr id="83" name="Google Shape;83;p15"/>
          <p:cNvSpPr txBox="1"/>
          <p:nvPr/>
        </p:nvSpPr>
        <p:spPr>
          <a:xfrm>
            <a:off x="771275" y="4790400"/>
            <a:ext cx="18969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u="sng">
                <a:solidFill>
                  <a:srgbClr val="2200CC"/>
                </a:solidFill>
                <a:hlinkClick r:id="rId4">
                  <a:extLst>
                    <a:ext uri="{A12FA001-AC4F-418D-AE19-62706E023703}">
                      <ahyp:hlinkClr xmlns:ahyp="http://schemas.microsoft.com/office/drawing/2018/hyperlinkcolor" val="tx"/>
                    </a:ext>
                  </a:extLst>
                </a:hlinkClick>
              </a:rPr>
              <a:t>https://ghlf.org/wp-content/uploads/2024/06/1.png</a:t>
            </a:r>
            <a:r>
              <a:rPr lang="en" sz="600"/>
              <a:t> </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Systems Immunology Relevance</a:t>
            </a:r>
            <a:endParaRPr/>
          </a:p>
        </p:txBody>
      </p:sp>
      <p:pic>
        <p:nvPicPr>
          <p:cNvPr id="89" name="Google Shape;89;p16"/>
          <p:cNvPicPr preferRelativeResize="0"/>
          <p:nvPr/>
        </p:nvPicPr>
        <p:blipFill>
          <a:blip r:embed="rId3">
            <a:alphaModFix/>
          </a:blip>
          <a:stretch>
            <a:fillRect/>
          </a:stretch>
        </p:blipFill>
        <p:spPr>
          <a:xfrm>
            <a:off x="5403263" y="2571750"/>
            <a:ext cx="3740736" cy="2571751"/>
          </a:xfrm>
          <a:prstGeom prst="rect">
            <a:avLst/>
          </a:prstGeom>
          <a:noFill/>
          <a:ln>
            <a:noFill/>
          </a:ln>
        </p:spPr>
      </p:pic>
      <p:sp>
        <p:nvSpPr>
          <p:cNvPr id="90" name="Google Shape;90;p16"/>
          <p:cNvSpPr txBox="1">
            <a:spLocks noGrp="1"/>
          </p:cNvSpPr>
          <p:nvPr>
            <p:ph type="body" idx="1"/>
          </p:nvPr>
        </p:nvSpPr>
        <p:spPr>
          <a:xfrm>
            <a:off x="311700" y="1266325"/>
            <a:ext cx="4498500" cy="316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Sex related immunological impacts</a:t>
            </a:r>
            <a:endParaRPr/>
          </a:p>
          <a:p>
            <a:pPr marL="457200" lvl="0" indent="-342900" algn="l" rtl="0">
              <a:spcBef>
                <a:spcPts val="0"/>
              </a:spcBef>
              <a:spcAft>
                <a:spcPts val="0"/>
              </a:spcAft>
              <a:buSzPts val="1800"/>
              <a:buChar char="-"/>
            </a:pPr>
            <a:r>
              <a:rPr lang="en"/>
              <a:t>Personalized medicine</a:t>
            </a:r>
            <a:endParaRPr/>
          </a:p>
          <a:p>
            <a:pPr marL="457200" lvl="0" indent="-342900" algn="l" rtl="0">
              <a:spcBef>
                <a:spcPts val="0"/>
              </a:spcBef>
              <a:spcAft>
                <a:spcPts val="0"/>
              </a:spcAft>
              <a:buSzPts val="1800"/>
              <a:buChar char="-"/>
            </a:pPr>
            <a:r>
              <a:rPr lang="en"/>
              <a:t>Human immunology</a:t>
            </a:r>
            <a:endParaRPr/>
          </a:p>
          <a:p>
            <a:pPr marL="457200" lvl="0" indent="-342900" algn="l" rtl="0">
              <a:spcBef>
                <a:spcPts val="0"/>
              </a:spcBef>
              <a:spcAft>
                <a:spcPts val="0"/>
              </a:spcAft>
              <a:buSzPts val="1800"/>
              <a:buChar char="-"/>
            </a:pPr>
            <a:r>
              <a:rPr lang="en"/>
              <a:t>Omics</a:t>
            </a:r>
            <a:endParaRPr/>
          </a:p>
          <a:p>
            <a:pPr marL="914400" lvl="1" indent="-317500" algn="l" rtl="0">
              <a:spcBef>
                <a:spcPts val="0"/>
              </a:spcBef>
              <a:spcAft>
                <a:spcPts val="0"/>
              </a:spcAft>
              <a:buSzPts val="1400"/>
              <a:buChar char="-"/>
            </a:pPr>
            <a:r>
              <a:rPr lang="en"/>
              <a:t>Liquid chromatography</a:t>
            </a:r>
            <a:endParaRPr/>
          </a:p>
          <a:p>
            <a:pPr marL="914400" lvl="1" indent="-317500" algn="l" rtl="0">
              <a:spcBef>
                <a:spcPts val="0"/>
              </a:spcBef>
              <a:spcAft>
                <a:spcPts val="0"/>
              </a:spcAft>
              <a:buSzPts val="1400"/>
              <a:buChar char="-"/>
            </a:pPr>
            <a:r>
              <a:rPr lang="en"/>
              <a:t>Mass spectrometry</a:t>
            </a:r>
            <a:endParaRPr/>
          </a:p>
          <a:p>
            <a:pPr marL="914400" lvl="1" indent="-317500" algn="l" rtl="0">
              <a:spcBef>
                <a:spcPts val="0"/>
              </a:spcBef>
              <a:spcAft>
                <a:spcPts val="0"/>
              </a:spcAft>
              <a:buSzPts val="1400"/>
              <a:buChar char="-"/>
            </a:pPr>
            <a:r>
              <a:rPr lang="en"/>
              <a:t>Mass cytometry</a:t>
            </a:r>
            <a:endParaRPr/>
          </a:p>
          <a:p>
            <a:pPr marL="914400" lvl="1" indent="-317500" algn="l" rtl="0">
              <a:spcBef>
                <a:spcPts val="0"/>
              </a:spcBef>
              <a:spcAft>
                <a:spcPts val="0"/>
              </a:spcAft>
              <a:buSzPts val="1400"/>
              <a:buChar char="-"/>
            </a:pPr>
            <a:r>
              <a:rPr lang="en" b="1"/>
              <a:t>RNA sequencing</a:t>
            </a:r>
            <a:endParaRPr b="1"/>
          </a:p>
          <a:p>
            <a:pPr marL="914400" lvl="1" indent="-317500" algn="l" rtl="0">
              <a:spcBef>
                <a:spcPts val="0"/>
              </a:spcBef>
              <a:spcAft>
                <a:spcPts val="0"/>
              </a:spcAft>
              <a:buSzPts val="1400"/>
              <a:buChar char="-"/>
            </a:pPr>
            <a:r>
              <a:rPr lang="en" b="1"/>
              <a:t>Flow cytometry</a:t>
            </a:r>
            <a:endParaRPr b="1"/>
          </a:p>
          <a:p>
            <a:pPr marL="914400" lvl="1" indent="-317500" algn="l" rtl="0">
              <a:spcBef>
                <a:spcPts val="0"/>
              </a:spcBef>
              <a:spcAft>
                <a:spcPts val="0"/>
              </a:spcAft>
              <a:buSzPts val="1400"/>
              <a:buChar char="-"/>
            </a:pPr>
            <a:r>
              <a:rPr lang="en"/>
              <a:t>Plasma protein profiling</a:t>
            </a:r>
            <a:endParaRPr/>
          </a:p>
        </p:txBody>
      </p:sp>
      <p:pic>
        <p:nvPicPr>
          <p:cNvPr id="91" name="Google Shape;91;p16"/>
          <p:cNvPicPr preferRelativeResize="0"/>
          <p:nvPr/>
        </p:nvPicPr>
        <p:blipFill>
          <a:blip r:embed="rId4">
            <a:alphaModFix/>
          </a:blip>
          <a:stretch>
            <a:fillRect/>
          </a:stretch>
        </p:blipFill>
        <p:spPr>
          <a:xfrm>
            <a:off x="5890600" y="0"/>
            <a:ext cx="2766087" cy="2571751"/>
          </a:xfrm>
          <a:prstGeom prst="rect">
            <a:avLst/>
          </a:prstGeom>
          <a:noFill/>
          <a:ln>
            <a:noFill/>
          </a:ln>
        </p:spPr>
      </p:pic>
      <p:sp>
        <p:nvSpPr>
          <p:cNvPr id="92" name="Google Shape;92;p16"/>
          <p:cNvSpPr txBox="1"/>
          <p:nvPr/>
        </p:nvSpPr>
        <p:spPr>
          <a:xfrm>
            <a:off x="5403275" y="2110050"/>
            <a:ext cx="3740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u="sng">
                <a:solidFill>
                  <a:srgbClr val="2200CC"/>
                </a:solidFill>
                <a:hlinkClick r:id="rId5">
                  <a:extLst>
                    <a:ext uri="{A12FA001-AC4F-418D-AE19-62706E023703}">
                      <ahyp:hlinkClr xmlns:ahyp="http://schemas.microsoft.com/office/drawing/2018/hyperlinkcolor" val="tx"/>
                    </a:ext>
                  </a:extLst>
                </a:hlinkClick>
              </a:rPr>
              <a:t>https://media.istockphoto.com/id/1177896837/vector/restroom-gender-symbols.jpg?s=612x612&amp;w=0&amp;k=20&amp;c=4vWuhz8yUfPQIqnHPbeS4UlTcti60cJKXZfBaNGTTCU=</a:t>
            </a:r>
            <a:r>
              <a:rPr lang="en" sz="600">
                <a:solidFill>
                  <a:srgbClr val="2200CC"/>
                </a:solidFill>
              </a:rPr>
              <a:t> </a:t>
            </a:r>
            <a:endParaRPr sz="600">
              <a:solidFill>
                <a:srgbClr val="2200CC"/>
              </a:solidFill>
            </a:endParaRPr>
          </a:p>
          <a:p>
            <a:pPr marL="0" lvl="0" indent="0" algn="l" rtl="0">
              <a:spcBef>
                <a:spcPts val="0"/>
              </a:spcBef>
              <a:spcAft>
                <a:spcPts val="0"/>
              </a:spcAft>
              <a:buNone/>
            </a:pPr>
            <a:r>
              <a:rPr lang="en" sz="600" u="sng">
                <a:solidFill>
                  <a:srgbClr val="2200CC"/>
                </a:solidFill>
                <a:hlinkClick r:id="rId6">
                  <a:extLst>
                    <a:ext uri="{A12FA001-AC4F-418D-AE19-62706E023703}">
                      <ahyp:hlinkClr xmlns:ahyp="http://schemas.microsoft.com/office/drawing/2018/hyperlinkcolor" val="tx"/>
                    </a:ext>
                  </a:extLst>
                </a:hlinkClick>
              </a:rPr>
              <a:t>https://biomedicalodyssey.blogs.hopkinsmedicine.org/files/2021/08/mrna-vaccine-development.jpg</a:t>
            </a:r>
            <a:r>
              <a:rPr lang="en" sz="600">
                <a:solidFill>
                  <a:srgbClr val="2200CC"/>
                </a:solidFill>
              </a:rPr>
              <a:t> </a:t>
            </a:r>
            <a:endParaRPr sz="600">
              <a:solidFill>
                <a:srgbClr val="2200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Cytometry → What? Why? How?</a:t>
            </a:r>
            <a:endParaRPr/>
          </a:p>
        </p:txBody>
      </p:sp>
      <p:pic>
        <p:nvPicPr>
          <p:cNvPr id="98" name="Google Shape;98;p17"/>
          <p:cNvPicPr preferRelativeResize="0"/>
          <p:nvPr/>
        </p:nvPicPr>
        <p:blipFill>
          <a:blip r:embed="rId3">
            <a:alphaModFix/>
          </a:blip>
          <a:stretch>
            <a:fillRect/>
          </a:stretch>
        </p:blipFill>
        <p:spPr>
          <a:xfrm>
            <a:off x="387900" y="1152425"/>
            <a:ext cx="4095300" cy="3513975"/>
          </a:xfrm>
          <a:prstGeom prst="rect">
            <a:avLst/>
          </a:prstGeom>
          <a:noFill/>
          <a:ln>
            <a:noFill/>
          </a:ln>
        </p:spPr>
      </p:pic>
      <p:sp>
        <p:nvSpPr>
          <p:cNvPr id="99" name="Google Shape;99;p17"/>
          <p:cNvSpPr txBox="1">
            <a:spLocks noGrp="1"/>
          </p:cNvSpPr>
          <p:nvPr>
            <p:ph type="body" idx="1"/>
          </p:nvPr>
        </p:nvSpPr>
        <p:spPr>
          <a:xfrm>
            <a:off x="4883900" y="1266325"/>
            <a:ext cx="3948300" cy="3161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Fluorescence detection of labelled antibodies or gene sequences</a:t>
            </a:r>
            <a:endParaRPr/>
          </a:p>
          <a:p>
            <a:pPr marL="457200" lvl="0" indent="-342900" algn="l" rtl="0">
              <a:spcBef>
                <a:spcPts val="0"/>
              </a:spcBef>
              <a:spcAft>
                <a:spcPts val="0"/>
              </a:spcAft>
              <a:buSzPts val="1800"/>
              <a:buChar char="-"/>
            </a:pPr>
            <a:r>
              <a:rPr lang="en"/>
              <a:t>Events = cells</a:t>
            </a:r>
            <a:endParaRPr/>
          </a:p>
          <a:p>
            <a:pPr marL="457200" lvl="0" indent="-342900" algn="l" rtl="0">
              <a:spcBef>
                <a:spcPts val="0"/>
              </a:spcBef>
              <a:spcAft>
                <a:spcPts val="0"/>
              </a:spcAft>
              <a:buSzPts val="1800"/>
              <a:buChar char="-"/>
            </a:pPr>
            <a:r>
              <a:rPr lang="en"/>
              <a:t>Forward vs side scatter</a:t>
            </a:r>
            <a:endParaRPr/>
          </a:p>
          <a:p>
            <a:pPr marL="457200" lvl="0" indent="-342900" algn="l" rtl="0">
              <a:spcBef>
                <a:spcPts val="0"/>
              </a:spcBef>
              <a:spcAft>
                <a:spcPts val="0"/>
              </a:spcAft>
              <a:buSzPts val="1800"/>
              <a:buChar char="-"/>
            </a:pPr>
            <a:r>
              <a:rPr lang="en"/>
              <a:t>Laser excitations</a:t>
            </a:r>
            <a:endParaRPr/>
          </a:p>
        </p:txBody>
      </p:sp>
      <p:sp>
        <p:nvSpPr>
          <p:cNvPr id="100" name="Google Shape;100;p17"/>
          <p:cNvSpPr txBox="1"/>
          <p:nvPr/>
        </p:nvSpPr>
        <p:spPr>
          <a:xfrm>
            <a:off x="550125" y="4744675"/>
            <a:ext cx="30000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u="sng">
                <a:solidFill>
                  <a:srgbClr val="2200CC"/>
                </a:solidFill>
                <a:hlinkClick r:id="rId4">
                  <a:extLst>
                    <a:ext uri="{A12FA001-AC4F-418D-AE19-62706E023703}">
                      <ahyp:hlinkClr xmlns:ahyp="http://schemas.microsoft.com/office/drawing/2018/hyperlinkcolor" val="tx"/>
                    </a:ext>
                  </a:extLst>
                </a:hlinkClick>
              </a:rPr>
              <a:t>https://a.static-abcam.com/CmsMedia/Media/multicolor-flow-cytometer-472-px.jpg</a:t>
            </a:r>
            <a:r>
              <a:rPr lang="en" sz="600"/>
              <a:t> </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Cytometry → What? Why? How?</a:t>
            </a:r>
            <a:endParaRPr/>
          </a:p>
        </p:txBody>
      </p:sp>
      <p:pic>
        <p:nvPicPr>
          <p:cNvPr id="106" name="Google Shape;106;p18"/>
          <p:cNvPicPr preferRelativeResize="0"/>
          <p:nvPr/>
        </p:nvPicPr>
        <p:blipFill rotWithShape="1">
          <a:blip r:embed="rId3">
            <a:alphaModFix/>
          </a:blip>
          <a:srcRect/>
          <a:stretch/>
        </p:blipFill>
        <p:spPr>
          <a:xfrm>
            <a:off x="0" y="1152428"/>
            <a:ext cx="9144001" cy="3817173"/>
          </a:xfrm>
          <a:prstGeom prst="rect">
            <a:avLst/>
          </a:prstGeom>
          <a:noFill/>
          <a:ln>
            <a:noFill/>
          </a:ln>
        </p:spPr>
      </p:pic>
      <p:sp>
        <p:nvSpPr>
          <p:cNvPr id="107" name="Google Shape;107;p18"/>
          <p:cNvSpPr txBox="1">
            <a:spLocks noGrp="1"/>
          </p:cNvSpPr>
          <p:nvPr>
            <p:ph type="body" idx="1"/>
          </p:nvPr>
        </p:nvSpPr>
        <p:spPr>
          <a:xfrm flipH="1">
            <a:off x="0" y="4546300"/>
            <a:ext cx="2664000" cy="4233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en" sz="1600"/>
              <a:t>Extended Data Fig 2c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Cytometry → What? Why? How?</a:t>
            </a:r>
            <a:endParaRPr/>
          </a:p>
        </p:txBody>
      </p:sp>
      <p:pic>
        <p:nvPicPr>
          <p:cNvPr id="113" name="Google Shape;113;p19"/>
          <p:cNvPicPr preferRelativeResize="0"/>
          <p:nvPr/>
        </p:nvPicPr>
        <p:blipFill>
          <a:blip r:embed="rId3">
            <a:alphaModFix/>
          </a:blip>
          <a:stretch>
            <a:fillRect/>
          </a:stretch>
        </p:blipFill>
        <p:spPr>
          <a:xfrm>
            <a:off x="3500452" y="1585400"/>
            <a:ext cx="5489950" cy="2455575"/>
          </a:xfrm>
          <a:prstGeom prst="rect">
            <a:avLst/>
          </a:prstGeom>
          <a:noFill/>
          <a:ln>
            <a:noFill/>
          </a:ln>
        </p:spPr>
      </p:pic>
      <p:pic>
        <p:nvPicPr>
          <p:cNvPr id="114" name="Google Shape;114;p19"/>
          <p:cNvPicPr preferRelativeResize="0"/>
          <p:nvPr/>
        </p:nvPicPr>
        <p:blipFill>
          <a:blip r:embed="rId4">
            <a:alphaModFix/>
          </a:blip>
          <a:stretch>
            <a:fillRect/>
          </a:stretch>
        </p:blipFill>
        <p:spPr>
          <a:xfrm>
            <a:off x="130291" y="1792026"/>
            <a:ext cx="3235609" cy="2042325"/>
          </a:xfrm>
          <a:prstGeom prst="rect">
            <a:avLst/>
          </a:prstGeom>
          <a:noFill/>
          <a:ln>
            <a:noFill/>
          </a:ln>
        </p:spPr>
      </p:pic>
      <p:sp>
        <p:nvSpPr>
          <p:cNvPr id="115" name="Google Shape;115;p19"/>
          <p:cNvSpPr txBox="1">
            <a:spLocks noGrp="1"/>
          </p:cNvSpPr>
          <p:nvPr>
            <p:ph type="body" idx="1"/>
          </p:nvPr>
        </p:nvSpPr>
        <p:spPr>
          <a:xfrm flipH="1">
            <a:off x="0" y="4553475"/>
            <a:ext cx="2625600" cy="381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1018"/>
              <a:buNone/>
            </a:pPr>
            <a:r>
              <a:rPr lang="en" sz="1600"/>
              <a:t>Fig 2d, 2e &amp; Fig 4c-e, 4g</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mRNA sequencing?</a:t>
            </a:r>
            <a:endParaRPr/>
          </a:p>
        </p:txBody>
      </p:sp>
      <p:sp>
        <p:nvSpPr>
          <p:cNvPr id="121" name="Google Shape;121;p20"/>
          <p:cNvSpPr txBox="1">
            <a:spLocks noGrp="1"/>
          </p:cNvSpPr>
          <p:nvPr>
            <p:ph type="body" idx="1"/>
          </p:nvPr>
        </p:nvSpPr>
        <p:spPr>
          <a:xfrm>
            <a:off x="311700" y="1266325"/>
            <a:ext cx="8520600" cy="290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Technique that uses next-generation sequencing to reveal the presence and quantity of RNA molecules in a biological sample, providing a snapshot of gene expression in the sample, also known as transcriptome</a:t>
            </a:r>
            <a:endParaRPr/>
          </a:p>
          <a:p>
            <a:pPr marL="457200" lvl="0" indent="-342900" algn="l" rtl="0">
              <a:spcBef>
                <a:spcPts val="0"/>
              </a:spcBef>
              <a:spcAft>
                <a:spcPts val="0"/>
              </a:spcAft>
              <a:buSzPts val="1800"/>
              <a:buChar char="●"/>
            </a:pPr>
            <a:r>
              <a:rPr lang="en"/>
              <a:t>Facilitates the ability to look at changes in gene expression over time</a:t>
            </a:r>
            <a:endParaRPr/>
          </a:p>
        </p:txBody>
      </p:sp>
      <p:sp>
        <p:nvSpPr>
          <p:cNvPr id="122" name="Google Shape;122;p20"/>
          <p:cNvSpPr/>
          <p:nvPr/>
        </p:nvSpPr>
        <p:spPr>
          <a:xfrm>
            <a:off x="176175" y="4169350"/>
            <a:ext cx="1638600" cy="871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Isolate RNA from samples</a:t>
            </a:r>
            <a:endParaRPr sz="1100">
              <a:latin typeface="Open Sans"/>
              <a:ea typeface="Open Sans"/>
              <a:cs typeface="Open Sans"/>
              <a:sym typeface="Open Sans"/>
            </a:endParaRPr>
          </a:p>
        </p:txBody>
      </p:sp>
      <p:sp>
        <p:nvSpPr>
          <p:cNvPr id="123" name="Google Shape;123;p20"/>
          <p:cNvSpPr/>
          <p:nvPr/>
        </p:nvSpPr>
        <p:spPr>
          <a:xfrm>
            <a:off x="1964431" y="4169350"/>
            <a:ext cx="1638600" cy="871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Open Sans"/>
                <a:ea typeface="Open Sans"/>
                <a:cs typeface="Open Sans"/>
                <a:sym typeface="Open Sans"/>
              </a:rPr>
              <a:t>Fragment RNA into short segments &amp; convert into cDNA</a:t>
            </a:r>
            <a:endParaRPr sz="1000">
              <a:latin typeface="Open Sans"/>
              <a:ea typeface="Open Sans"/>
              <a:cs typeface="Open Sans"/>
              <a:sym typeface="Open Sans"/>
            </a:endParaRPr>
          </a:p>
        </p:txBody>
      </p:sp>
      <p:sp>
        <p:nvSpPr>
          <p:cNvPr id="124" name="Google Shape;124;p20"/>
          <p:cNvSpPr/>
          <p:nvPr/>
        </p:nvSpPr>
        <p:spPr>
          <a:xfrm>
            <a:off x="3752686" y="4169350"/>
            <a:ext cx="1638600" cy="871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Ligate sequencing adapters &amp; amplify</a:t>
            </a:r>
            <a:endParaRPr sz="1100">
              <a:latin typeface="Open Sans"/>
              <a:ea typeface="Open Sans"/>
              <a:cs typeface="Open Sans"/>
              <a:sym typeface="Open Sans"/>
            </a:endParaRPr>
          </a:p>
        </p:txBody>
      </p:sp>
      <p:sp>
        <p:nvSpPr>
          <p:cNvPr id="125" name="Google Shape;125;p20"/>
          <p:cNvSpPr/>
          <p:nvPr/>
        </p:nvSpPr>
        <p:spPr>
          <a:xfrm>
            <a:off x="5540942" y="4169350"/>
            <a:ext cx="1638600" cy="871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Open Sans"/>
                <a:ea typeface="Open Sans"/>
                <a:cs typeface="Open Sans"/>
                <a:sym typeface="Open Sans"/>
              </a:rPr>
              <a:t>Perform NGS sequencing</a:t>
            </a:r>
            <a:endParaRPr sz="1100">
              <a:latin typeface="Open Sans"/>
              <a:ea typeface="Open Sans"/>
              <a:cs typeface="Open Sans"/>
              <a:sym typeface="Open Sans"/>
            </a:endParaRPr>
          </a:p>
        </p:txBody>
      </p:sp>
      <p:sp>
        <p:nvSpPr>
          <p:cNvPr id="126" name="Google Shape;126;p20"/>
          <p:cNvSpPr/>
          <p:nvPr/>
        </p:nvSpPr>
        <p:spPr>
          <a:xfrm>
            <a:off x="7329217" y="4169350"/>
            <a:ext cx="1638600" cy="8718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Open Sans"/>
                <a:ea typeface="Open Sans"/>
                <a:cs typeface="Open Sans"/>
                <a:sym typeface="Open Sans"/>
              </a:rPr>
              <a:t>Map sequencing reads to the transcriptome</a:t>
            </a:r>
            <a:endParaRPr sz="1000">
              <a:latin typeface="Open Sans"/>
              <a:ea typeface="Open Sans"/>
              <a:cs typeface="Open Sans"/>
              <a:sym typeface="Open Sans"/>
            </a:endParaRPr>
          </a:p>
        </p:txBody>
      </p:sp>
      <p:sp>
        <p:nvSpPr>
          <p:cNvPr id="127" name="Google Shape;127;p20"/>
          <p:cNvSpPr txBox="1"/>
          <p:nvPr/>
        </p:nvSpPr>
        <p:spPr>
          <a:xfrm>
            <a:off x="2041375" y="4771500"/>
            <a:ext cx="11544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Open Sans"/>
                <a:ea typeface="Open Sans"/>
                <a:cs typeface="Open Sans"/>
                <a:sym typeface="Open Sans"/>
              </a:rPr>
              <a:t>(library prep)</a:t>
            </a:r>
            <a:endParaRPr sz="11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Bulk vs single-cell RNA sequencing</a:t>
            </a:r>
            <a:endParaRPr/>
          </a:p>
        </p:txBody>
      </p:sp>
      <p:sp>
        <p:nvSpPr>
          <p:cNvPr id="133" name="Google Shape;133;p21"/>
          <p:cNvSpPr txBox="1">
            <a:spLocks noGrp="1"/>
          </p:cNvSpPr>
          <p:nvPr>
            <p:ph type="body" idx="1"/>
          </p:nvPr>
        </p:nvSpPr>
        <p:spPr>
          <a:xfrm>
            <a:off x="4399875" y="1313025"/>
            <a:ext cx="4505100" cy="32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Bulk RNA seq:</a:t>
            </a:r>
            <a:r>
              <a:rPr lang="en"/>
              <a:t>  </a:t>
            </a:r>
            <a:endParaRPr/>
          </a:p>
          <a:p>
            <a:pPr marL="0" lvl="0" indent="0" algn="l" rtl="0">
              <a:spcBef>
                <a:spcPts val="0"/>
              </a:spcBef>
              <a:spcAft>
                <a:spcPts val="0"/>
              </a:spcAft>
              <a:buNone/>
            </a:pPr>
            <a:r>
              <a:rPr lang="en"/>
              <a:t>Inferred networks would reflect an average of all the signals detected in the mixture of, potentially different, cells</a:t>
            </a:r>
            <a:endParaRPr/>
          </a:p>
          <a:p>
            <a:pPr marL="0" lvl="0" indent="0" algn="l" rtl="0">
              <a:spcBef>
                <a:spcPts val="1200"/>
              </a:spcBef>
              <a:spcAft>
                <a:spcPts val="0"/>
              </a:spcAft>
              <a:buNone/>
            </a:pPr>
            <a:r>
              <a:rPr lang="en" b="1"/>
              <a:t>Single-cell RNA seq</a:t>
            </a:r>
            <a:r>
              <a:rPr lang="en"/>
              <a:t>: </a:t>
            </a:r>
            <a:endParaRPr/>
          </a:p>
          <a:p>
            <a:pPr marL="0" lvl="0" indent="0" algn="l" rtl="0">
              <a:spcBef>
                <a:spcPts val="0"/>
              </a:spcBef>
              <a:spcAft>
                <a:spcPts val="0"/>
              </a:spcAft>
              <a:buNone/>
            </a:pPr>
            <a:r>
              <a:rPr lang="en"/>
              <a:t>Preserves information of different cell types and would allow for cell type specific gene correlation networks</a:t>
            </a:r>
            <a:endParaRPr/>
          </a:p>
        </p:txBody>
      </p:sp>
      <p:pic>
        <p:nvPicPr>
          <p:cNvPr id="134" name="Google Shape;134;p21"/>
          <p:cNvPicPr preferRelativeResize="0"/>
          <p:nvPr/>
        </p:nvPicPr>
        <p:blipFill>
          <a:blip r:embed="rId3">
            <a:alphaModFix/>
          </a:blip>
          <a:stretch>
            <a:fillRect/>
          </a:stretch>
        </p:blipFill>
        <p:spPr>
          <a:xfrm>
            <a:off x="311700" y="1446300"/>
            <a:ext cx="4088175" cy="2250900"/>
          </a:xfrm>
          <a:prstGeom prst="rect">
            <a:avLst/>
          </a:prstGeom>
          <a:noFill/>
          <a:ln>
            <a:noFill/>
          </a:ln>
        </p:spPr>
      </p:pic>
      <p:sp>
        <p:nvSpPr>
          <p:cNvPr id="135" name="Google Shape;135;p21"/>
          <p:cNvSpPr txBox="1"/>
          <p:nvPr/>
        </p:nvSpPr>
        <p:spPr>
          <a:xfrm>
            <a:off x="266550" y="3697200"/>
            <a:ext cx="41313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u="sng">
                <a:solidFill>
                  <a:schemeClr val="hlink"/>
                </a:solidFill>
                <a:latin typeface="Open Sans"/>
                <a:ea typeface="Open Sans"/>
                <a:cs typeface="Open Sans"/>
                <a:sym typeface="Open Sans"/>
                <a:hlinkClick r:id="rId4"/>
              </a:rPr>
              <a:t>https://www.researchgate.net/figure/Difference-in-resolution-from-bulk-and-single-cell-RNA-seq-data-on-the-level-of-gene_fig1_350593672</a:t>
            </a:r>
            <a:r>
              <a:rPr lang="en" sz="800">
                <a:solidFill>
                  <a:schemeClr val="dk2"/>
                </a:solidFill>
                <a:latin typeface="Open Sans"/>
                <a:ea typeface="Open Sans"/>
                <a:cs typeface="Open Sans"/>
                <a:sym typeface="Open Sans"/>
              </a:rPr>
              <a:t> </a:t>
            </a:r>
            <a:endParaRPr sz="800">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2107</Words>
  <Application>Microsoft Office PowerPoint</Application>
  <PresentationFormat>On-screen Show (16:9)</PresentationFormat>
  <Paragraphs>241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Open Sans</vt:lpstr>
      <vt:lpstr>PT Sans Narrow</vt:lpstr>
      <vt:lpstr>Arial</vt:lpstr>
      <vt:lpstr>Tropic</vt:lpstr>
      <vt:lpstr>Immune system adaptation during gender-affirming testosterone treatment</vt:lpstr>
      <vt:lpstr>What is Gender Affirming Hormone Therapy (GAHT)? </vt:lpstr>
      <vt:lpstr>GAHT &amp; Immune Response</vt:lpstr>
      <vt:lpstr>Systems Immunology Relevance</vt:lpstr>
      <vt:lpstr>Flow Cytometry → What? Why? How?</vt:lpstr>
      <vt:lpstr>Flow Cytometry → What? Why? How?</vt:lpstr>
      <vt:lpstr>Flow Cytometry → What? Why? How?</vt:lpstr>
      <vt:lpstr>What is mRNA sequencing?</vt:lpstr>
      <vt:lpstr>Bulk vs single-cell RNA sequencing</vt:lpstr>
      <vt:lpstr>Bulk RNA seq</vt:lpstr>
      <vt:lpstr>Single-cell RNA seq</vt:lpstr>
      <vt:lpstr>Hallmark Pathways</vt:lpstr>
      <vt:lpstr>mRNA Trends</vt:lpstr>
      <vt:lpstr>Explaining IFN attenuation</vt:lpstr>
      <vt:lpstr>Explaining TNF stimulation</vt:lpstr>
      <vt:lpstr>Considering downstream effects</vt:lpstr>
      <vt:lpstr>IFNγ Potentiation</vt:lpstr>
      <vt:lpstr>Database comparison during infection</vt:lpstr>
      <vt:lpstr>Advantages of Flow cytometry</vt:lpstr>
      <vt:lpstr>Limitations of Flow cytometry</vt:lpstr>
      <vt:lpstr>Advantages of mRNA sequencing</vt:lpstr>
      <vt:lpstr>Limitations of mRNA sequencing</vt:lpstr>
      <vt:lpstr>Overall Strengths</vt:lpstr>
      <vt:lpstr>Overall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ATomic</dc:creator>
  <cp:lastModifiedBy>Tomic, Adriana</cp:lastModifiedBy>
  <cp:revision>1</cp:revision>
  <dcterms:modified xsi:type="dcterms:W3CDTF">2024-10-03T17:06:41Z</dcterms:modified>
</cp:coreProperties>
</file>