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0287000" cx="18288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AA3AA-649A-4D9A-AEFB-2C0B006D5ABD}">
  <a:tblStyle styleId="{380AA3AA-649A-4D9A-AEFB-2C0B006D5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ffb9c45c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ffb9c45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581d31b3_1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6581d31b3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6581d31b3_1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6581d31b3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6581d31b3_1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6581d31b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6581d31b3_1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6581d31b3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19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represents the likelihood of the point of interest choosing another point as a neighbor</a:t>
            </a:r>
            <a:endParaRPr sz="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6581d31b3_1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6581d31b3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 binary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spread out points are the higher the entropy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6581d31b3_1_5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6581d31b3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6581d31b3_1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6581d31b3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6581d31b3_1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6581d31b3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6581d31b3_1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6581d31b3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6581d31b3_1_6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6581d31b3_1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19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represents the likelihood of the point of interest choosing another point as a neighbor</a:t>
            </a:r>
            <a:endParaRPr sz="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ffb9c45c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ffb9c45c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non-symmetrical - This means that the probability of point xi to consider point xj as its neighbor is not the same probability that point xj would consider point xi as a neighbor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crowding: in correctly projecting close distances between points, the moderate distances are distorted and appear as huge distances in the low dimensional space.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Resolved with student t-test in tSNE, which also results in severe conservation of local structure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6581d31b3_1_7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6581d31b3_1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1800"/>
              <a:t>Solves the crowding problem because it drops off slower allowing for more wiggle room</a:t>
            </a:r>
            <a:endParaRPr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523ba183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523ba18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Explains the “surprise” from using Q as a model instead of P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6581d31b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16581d31b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 distribution vs gaussian to allow for more room to place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 equations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6581d31b3_1_7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6581d31b3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 distribution vs gaussian to allow for more room to place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 equations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152e5e363a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152e5e363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KL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 distribution vs gaussian to allow for more room to place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 equations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648409e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1648409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KL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 distribution vs gaussian to allow for more room to place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 equations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152e5e363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152e5e363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tSNE Creates a probability distribution over pairs of points in high-dimensional space, and tries to create a similar distribution in low-dimensional space using a t-distribution, </a:t>
            </a:r>
            <a:r>
              <a:rPr lang="en-US"/>
              <a:t>which</a:t>
            </a:r>
            <a:r>
              <a:rPr lang="en-US"/>
              <a:t> avoids overcrowding.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main benefit is that it is non linear, meaning that it can capture more complex relationships that linear methods, like PCA, wouldn’t be able to capture.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 PCA, tSNE doesn’t preserve global structure as much and is better at </a:t>
            </a:r>
            <a:r>
              <a:rPr lang="en-US"/>
              <a:t>visualizing</a:t>
            </a:r>
            <a:r>
              <a:rPr lang="en-US"/>
              <a:t> relationships between neighboring points instead of global trends.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“The time complexity for t-SNE is </a:t>
            </a:r>
            <a:r>
              <a:rPr b="1" i="1"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O(N²)</a:t>
            </a:r>
            <a:r>
              <a:rPr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, and then </a:t>
            </a:r>
            <a:r>
              <a:rPr b="1" i="1"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Barnes Hut SNE</a:t>
            </a:r>
            <a:r>
              <a:rPr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is created and published in 2014 to improve time complexity become </a:t>
            </a:r>
            <a:r>
              <a:rPr b="1" i="1"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O(N log N)</a:t>
            </a:r>
            <a:r>
              <a:rPr lang="en-US" sz="33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.”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152e5e363a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152e5e363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is based on mathematical concepts from topology and manifold theory, and constructs a weighted graph between points in high-dimensional space. It creates a fuzzy topological structure using local connectivity and optimizes the layout in lower dimensions to preserve this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Thus, it does well (especially compared to tSNE) at preserving global structure.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limitations, however, are that it is less intuitive than simpler methods like PCA, meaning that there is some introduced room for error for users who are not ML experts.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 off of that, UMAP has high parameter sensitivity, meaning that if it is set up incorrectly, it can be very incorrect. This coupled with the complexity/non intuitive nature of it are not great since troubleshooting issues requires a deep understanding/alot of mathematical knowledge.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UMAP (Uniform Manifold Approximation and Projection) has a non-convex cost function. The optimization objective in UMAP combines two terms: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Attractive forces between similar points (trying to keep nearby points close together)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Repulsive forces between dissimilar points (pushing apart points that should be distant)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combination of attractive and repulsive forces creates a non-convex optimization landscape. The non-convexity means: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Different random initializations can lead to different embeddings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The optimization can get stuck in local minima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The final embedding may depend on the initialization and optimization parameters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actually one of the key differences between UMAP and t-SNE - while both are non-convex, UMAP uses a different optimization approach that tends to be more stable and computationally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d5cdbe0a33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d5cdbe0a3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Actually, UMAP also uses cross-entropy but in a different way than traditional KL-divergence used in t-SNE. Let me break this down carefully: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KL-divergence vs Cross-entropy: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Cross-entropy = -∑ p(x) log(q(x))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KL-divergence = ∑ p(x) log(p(x)/q(x)) = -∑ p(x) log(q(x)) + ∑ p(x) log(p(x))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Therefore: KL-divergence = Cross-entropy - Entropy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key difference is that KL-divergence includes that extra entropy term ∑ p(x) log(p(x)). This means: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Cross-entropy measures the total "surprise" when using distribution q to encode data from distribution p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KL-divergence measures the extra bits needed to encode data from p using q (compared to using p directly)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t-SNE and UMAP specifically: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t-SNE minimizes KL-divergence between high-dimensional and low-dimensional probability distributions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UMAP minimizes a binary cross-entropy between fuzzy topological representations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binary cross-entropy in UMAP is specifically: -∑ (v_ij log(w_ij) + (1-v_ij)log(1-w_ij)) where: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v_ij represents high-dimensional similarities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w_ij represents low-dimensional similarities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binary cross-entropy formulation makes UMAP's objective function more amenable to optimization using stochastic gradient descent, which is one reason it can be faster than t-SNE.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52e5e363a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52e5e363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513f385e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513f385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Perplexity:# of neighbors each point should have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52e5e363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52e5e36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52e5e363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152e5e36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1513f385e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1513f385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513f385e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513f385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tSNE moves every point in the low dimensional graph in every iteration to generate clusters. epsilon (learning rate) controls how much the points move in each iteration. A higher epsilon may require less iterations to reach stability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2e5e363a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2e5e363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size means nothing: original clusters may have different standard deviations (one more closed packed than the other), however, due to prioritization of local structures, it naturally expands denser clusters and condenses sparser 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Axes not directly interpretable: No pC1 and PC2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Shapes revealing information: can infer about locally clustered data that a point on one end of the data is more dissimilar from a point on the other end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2e5e363a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2e5e363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23ba18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23ba1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6581d31b3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6581d31b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6581d31b3_1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6581d31b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5996300"/>
            <a:ext cx="1828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1020900" y="2514600"/>
            <a:ext cx="16246200" cy="317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020900" y="6364625"/>
            <a:ext cx="16246200" cy="126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10091400"/>
            <a:ext cx="18288000" cy="1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623400" y="1982950"/>
            <a:ext cx="17041200" cy="3835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23400" y="6142600"/>
            <a:ext cx="17041200" cy="1803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5996300"/>
            <a:ext cx="1828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10091400"/>
            <a:ext cx="18288000" cy="1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980500" y="1052700"/>
            <a:ext cx="115950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9144000" y="15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531000" y="2411650"/>
            <a:ext cx="8090400" cy="3019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31000" y="5538002"/>
            <a:ext cx="8090400" cy="269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23400" y="8473650"/>
            <a:ext cx="11997600" cy="1197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Proxima Nova"/>
              <a:buChar char="●"/>
              <a:defRPr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○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■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●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○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■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●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○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■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air-code.github.io/understanding-umap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jmlr.org/papers/volume9/vandermaaten08a/vandermaaten08a.pdf?fbcl" TargetMode="External"/><Relationship Id="rId10" Type="http://schemas.openxmlformats.org/officeDocument/2006/relationships/hyperlink" Target="https://scikit-learn.org/stable/modules/generated/sklearn.manifold.TSNE.html" TargetMode="External"/><Relationship Id="rId13" Type="http://schemas.openxmlformats.org/officeDocument/2006/relationships/hyperlink" Target="https://www.brainimmuneatlas.org/tsne-cp-irf8.php" TargetMode="External"/><Relationship Id="rId1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istill.pub/2016/misread-tsne/" TargetMode="External"/><Relationship Id="rId4" Type="http://schemas.openxmlformats.org/officeDocument/2006/relationships/hyperlink" Target="https://towardsdatascience.com/t-sne-clearly-explained-d84c537f53a" TargetMode="External"/><Relationship Id="rId9" Type="http://schemas.openxmlformats.org/officeDocument/2006/relationships/hyperlink" Target="https://medium.com/data-folks-indonesia/the-underlying-idea-of-t-sne-6ce4cff4f7" TargetMode="External"/><Relationship Id="rId15" Type="http://schemas.openxmlformats.org/officeDocument/2006/relationships/hyperlink" Target="https://towardsdatascience.com/how-exactly-umap-works-13e3040e1668" TargetMode="External"/><Relationship Id="rId14" Type="http://schemas.openxmlformats.org/officeDocument/2006/relationships/hyperlink" Target="https://link.springer.com/referenceworkentry/10.1007/978-3-030-26050-7_446-1" TargetMode="External"/><Relationship Id="rId16" Type="http://schemas.openxmlformats.org/officeDocument/2006/relationships/hyperlink" Target="https://en.wikipedia.org/wiki/Kullback%E2%80%93Leibler_divergence" TargetMode="External"/><Relationship Id="rId5" Type="http://schemas.openxmlformats.org/officeDocument/2006/relationships/hyperlink" Target="https://www.geeksforgeeks.org/difference-between-pca-vs-t-sne/" TargetMode="External"/><Relationship Id="rId6" Type="http://schemas.openxmlformats.org/officeDocument/2006/relationships/hyperlink" Target="https://wedadanbtawi95.github.io/tsne/#:~:text=The%20second%20parameter%20in%20t,the%20algorithm%20with%20random%20values" TargetMode="External"/><Relationship Id="rId7" Type="http://schemas.openxmlformats.org/officeDocument/2006/relationships/hyperlink" Target="https://e-archivo.uc3m.es/rest/api/core/bitstreams/ff0eaee9-3736-4854-9529-ac3c45d058ff/content" TargetMode="External"/><Relationship Id="rId8" Type="http://schemas.openxmlformats.org/officeDocument/2006/relationships/hyperlink" Target="https://www.scdiscoveries.com/blog/knowledge/how-to-interpret-a-t-sne-plo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20900" y="2514600"/>
            <a:ext cx="16246200" cy="317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High-Dimensional Data with tSNE &amp; UMAP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020900" y="6195700"/>
            <a:ext cx="16246200" cy="1086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800"/>
              <a:t>Ethan, Evan, Electra, and Kara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623400" y="2304950"/>
            <a:ext cx="173157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9740" lvl="0" marL="457200" rtl="0" algn="l">
              <a:spcBef>
                <a:spcPts val="0"/>
              </a:spcBef>
              <a:spcAft>
                <a:spcPts val="0"/>
              </a:spcAft>
              <a:buSzPts val="3640"/>
              <a:buChar char="●"/>
            </a:pPr>
            <a:r>
              <a:rPr lang="en-US" sz="3640"/>
              <a:t>Converts distances into probabilities using a Gaussian distribution</a:t>
            </a:r>
            <a:endParaRPr sz="364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SzPts val="440"/>
              <a:buNone/>
            </a:pPr>
            <a:r>
              <a:t/>
            </a:r>
            <a:endParaRPr sz="3640"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75" y="4571913"/>
            <a:ext cx="7149900" cy="34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100" y="3636975"/>
            <a:ext cx="53764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623400" y="2304950"/>
            <a:ext cx="173157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9740" lvl="0" marL="457200" rtl="0" algn="l">
              <a:spcBef>
                <a:spcPts val="0"/>
              </a:spcBef>
              <a:spcAft>
                <a:spcPts val="0"/>
              </a:spcAft>
              <a:buSzPts val="3640"/>
              <a:buChar char="●"/>
            </a:pPr>
            <a:r>
              <a:rPr lang="en-US" sz="3640"/>
              <a:t>Converts distances into probabilities using a Gaussian distribution</a:t>
            </a:r>
            <a:endParaRPr sz="364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SzPts val="440"/>
              <a:buNone/>
            </a:pPr>
            <a:r>
              <a:t/>
            </a:r>
            <a:endParaRPr sz="3640"/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175" y="4571913"/>
            <a:ext cx="7149900" cy="349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3"/>
          <p:cNvCxnSpPr>
            <a:stCxn id="254" idx="1"/>
          </p:cNvCxnSpPr>
          <p:nvPr/>
        </p:nvCxnSpPr>
        <p:spPr>
          <a:xfrm flipH="1">
            <a:off x="8138200" y="5065725"/>
            <a:ext cx="2868900" cy="3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100" y="3636975"/>
            <a:ext cx="53764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623400" y="2304950"/>
            <a:ext cx="173157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9740" lvl="0" marL="457200" rtl="0" algn="l">
              <a:spcBef>
                <a:spcPts val="0"/>
              </a:spcBef>
              <a:spcAft>
                <a:spcPts val="0"/>
              </a:spcAft>
              <a:buSzPts val="3640"/>
              <a:buChar char="●"/>
            </a:pPr>
            <a:r>
              <a:rPr lang="en-US" sz="3640"/>
              <a:t>Converts distances into probabilities using a Gaussian distribution</a:t>
            </a:r>
            <a:endParaRPr sz="364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SzPts val="440"/>
              <a:buNone/>
            </a:pPr>
            <a:r>
              <a:t/>
            </a:r>
            <a:endParaRPr sz="3640"/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175" y="4571913"/>
            <a:ext cx="7149900" cy="349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4"/>
          <p:cNvCxnSpPr>
            <a:stCxn id="263" idx="1"/>
          </p:cNvCxnSpPr>
          <p:nvPr/>
        </p:nvCxnSpPr>
        <p:spPr>
          <a:xfrm flipH="1">
            <a:off x="8138200" y="5065725"/>
            <a:ext cx="2868900" cy="3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4"/>
          <p:cNvSpPr/>
          <p:nvPr/>
        </p:nvSpPr>
        <p:spPr>
          <a:xfrm>
            <a:off x="14344000" y="4588800"/>
            <a:ext cx="258300" cy="2583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4788725" y="5210925"/>
            <a:ext cx="205500" cy="2055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15751475" y="5926125"/>
            <a:ext cx="105900" cy="105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4"/>
          <p:cNvSpPr/>
          <p:nvPr/>
        </p:nvSpPr>
        <p:spPr>
          <a:xfrm rot="10800000">
            <a:off x="15242000" y="5661525"/>
            <a:ext cx="179400" cy="1797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100" y="3636975"/>
            <a:ext cx="53764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623400" y="2304950"/>
            <a:ext cx="173157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9740" lvl="0" marL="457200" rtl="0" algn="l">
              <a:spcBef>
                <a:spcPts val="0"/>
              </a:spcBef>
              <a:spcAft>
                <a:spcPts val="0"/>
              </a:spcAft>
              <a:buSzPts val="3640"/>
              <a:buChar char="●"/>
            </a:pPr>
            <a:r>
              <a:rPr lang="en-US" sz="3640"/>
              <a:t>Converts distances into probabilities using a Gaussian distribution</a:t>
            </a:r>
            <a:endParaRPr sz="364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SzPts val="440"/>
              <a:buNone/>
            </a:pPr>
            <a:r>
              <a:t/>
            </a:r>
            <a:endParaRPr sz="3640"/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175" y="4571913"/>
            <a:ext cx="7149900" cy="349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5"/>
          <p:cNvCxnSpPr>
            <a:stCxn id="276" idx="1"/>
          </p:cNvCxnSpPr>
          <p:nvPr/>
        </p:nvCxnSpPr>
        <p:spPr>
          <a:xfrm flipH="1">
            <a:off x="8138200" y="5065725"/>
            <a:ext cx="2868900" cy="3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5"/>
          <p:cNvSpPr/>
          <p:nvPr/>
        </p:nvSpPr>
        <p:spPr>
          <a:xfrm>
            <a:off x="14344000" y="4588800"/>
            <a:ext cx="258300" cy="2583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14788725" y="5210925"/>
            <a:ext cx="205500" cy="2055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15751475" y="5926125"/>
            <a:ext cx="105900" cy="105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25"/>
          <p:cNvSpPr/>
          <p:nvPr/>
        </p:nvSpPr>
        <p:spPr>
          <a:xfrm rot="10800000">
            <a:off x="15242000" y="5661525"/>
            <a:ext cx="179400" cy="1797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 rot="10800000">
            <a:off x="8566600" y="7149050"/>
            <a:ext cx="2440500" cy="60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5"/>
          <p:cNvSpPr txBox="1"/>
          <p:nvPr/>
        </p:nvSpPr>
        <p:spPr>
          <a:xfrm>
            <a:off x="11007100" y="7400450"/>
            <a:ext cx="6932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sum of all distance probabilities</a:t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Variance is set such that the entropy of the distribution is equal to the binary log of the user supplied perplexity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Perplexity essentially determines the largest distance the user considers neighbors</a:t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700" y="6098200"/>
            <a:ext cx="72961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025" y="5878375"/>
            <a:ext cx="4933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Variance is set such that the entropy of the distribution is equal to the binary log of the user supplied perplexity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Perplexity essentially determines the largest distance the user considers neighbors</a:t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/>
              <a:t>σ</a:t>
            </a:r>
            <a:r>
              <a:rPr baseline="30000" lang="en-US"/>
              <a:t>2</a:t>
            </a:r>
            <a:r>
              <a:rPr lang="en-US"/>
              <a:t> = 1</a:t>
            </a:r>
            <a:endParaRPr/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00" y="5179100"/>
            <a:ext cx="53764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7"/>
          <p:cNvCxnSpPr/>
          <p:nvPr/>
        </p:nvCxnSpPr>
        <p:spPr>
          <a:xfrm>
            <a:off x="7919350" y="6607850"/>
            <a:ext cx="26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/>
          <p:nvPr/>
        </p:nvCxnSpPr>
        <p:spPr>
          <a:xfrm rot="10800000">
            <a:off x="12543598" y="4255300"/>
            <a:ext cx="0" cy="358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7"/>
          <p:cNvCxnSpPr/>
          <p:nvPr/>
        </p:nvCxnSpPr>
        <p:spPr>
          <a:xfrm>
            <a:off x="12543598" y="7843300"/>
            <a:ext cx="3834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7"/>
          <p:cNvCxnSpPr/>
          <p:nvPr/>
        </p:nvCxnSpPr>
        <p:spPr>
          <a:xfrm flipH="1" rot="10800000">
            <a:off x="11001273" y="7843325"/>
            <a:ext cx="1542300" cy="1542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7"/>
          <p:cNvSpPr/>
          <p:nvPr/>
        </p:nvSpPr>
        <p:spPr>
          <a:xfrm>
            <a:off x="13343334" y="6108505"/>
            <a:ext cx="3483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13653991" y="504749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13917686" y="5527589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14065010" y="596031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13449029" y="5369068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12959532" y="5937241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14400149" y="5677136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14195365" y="6355534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14537162" y="5215543"/>
            <a:ext cx="225900" cy="2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12907217" y="849272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13618926" y="7235052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13078617" y="8195408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12150863" y="8662958"/>
            <a:ext cx="277200" cy="277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14281127" y="7498956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13832069" y="6274134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13337574" y="6619709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12959543" y="720236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12729138" y="8015326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3966025" y="6719518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4833521" y="601826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4942452" y="630135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15364439" y="6201228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6010631" y="5795041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15591963" y="6893589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15769645" y="6719518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15591963" y="6656902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15027964" y="7900697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16061475" y="8200292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15510208" y="800843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15462724" y="5769244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14872322" y="7185461"/>
            <a:ext cx="277200" cy="27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5786426" y="628425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14286449" y="8247233"/>
            <a:ext cx="348300" cy="348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15430415" y="748630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Variance is set such that the entropy of the distribution is equal to the binary log of the user supplied perplexity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Perplexity essentially determines the largest distance the user considers neighbors</a:t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/>
              <a:t>σ</a:t>
            </a:r>
            <a:r>
              <a:rPr baseline="30000" lang="en-US"/>
              <a:t>2</a:t>
            </a:r>
            <a:r>
              <a:rPr lang="en-US"/>
              <a:t> = 1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15591963" y="6656902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15027964" y="7900697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15591963" y="6893589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14276013" y="6317100"/>
            <a:ext cx="2500800" cy="2500800"/>
          </a:xfrm>
          <a:prstGeom prst="ellipse">
            <a:avLst/>
          </a:prstGeom>
          <a:gradFill>
            <a:gsLst>
              <a:gs pos="0">
                <a:srgbClr val="B7B7B7"/>
              </a:gs>
              <a:gs pos="0">
                <a:srgbClr val="B7B7B7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pic>
        <p:nvPicPr>
          <p:cNvPr id="350" name="Google Shape;3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00" y="5179100"/>
            <a:ext cx="53764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28"/>
          <p:cNvCxnSpPr/>
          <p:nvPr/>
        </p:nvCxnSpPr>
        <p:spPr>
          <a:xfrm>
            <a:off x="7919350" y="6607850"/>
            <a:ext cx="26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8"/>
          <p:cNvCxnSpPr/>
          <p:nvPr/>
        </p:nvCxnSpPr>
        <p:spPr>
          <a:xfrm rot="10800000">
            <a:off x="12543598" y="4255300"/>
            <a:ext cx="0" cy="358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/>
          <p:nvPr/>
        </p:nvCxnSpPr>
        <p:spPr>
          <a:xfrm>
            <a:off x="12543598" y="7843300"/>
            <a:ext cx="3834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8"/>
          <p:cNvCxnSpPr/>
          <p:nvPr/>
        </p:nvCxnSpPr>
        <p:spPr>
          <a:xfrm flipH="1" rot="10800000">
            <a:off x="11001273" y="7843325"/>
            <a:ext cx="1542300" cy="1542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8"/>
          <p:cNvSpPr/>
          <p:nvPr/>
        </p:nvSpPr>
        <p:spPr>
          <a:xfrm>
            <a:off x="13343334" y="6108505"/>
            <a:ext cx="3483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13653991" y="504749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13917686" y="5527589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14065010" y="596031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13449029" y="5369068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12959532" y="5937241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14400149" y="5677136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14195365" y="6355534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14537162" y="5215543"/>
            <a:ext cx="225900" cy="2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12907217" y="849272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13618926" y="7235052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13078617" y="8195408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12150863" y="8662958"/>
            <a:ext cx="277200" cy="277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14281127" y="7498956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13832069" y="6274134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13337574" y="6619709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12959543" y="720236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2729138" y="8015326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13966025" y="6719518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4833521" y="601826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14942452" y="630135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15364439" y="6201228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16010631" y="5795041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15769645" y="6719518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16061475" y="8200292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15510208" y="800843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15462724" y="5769244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14872322" y="7185461"/>
            <a:ext cx="277200" cy="27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15786426" y="628425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14286449" y="8247233"/>
            <a:ext cx="348300" cy="348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15430415" y="748630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Variance is set such that the entropy of the distribution is equal to the binary log of the user supplied perplexity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Perplexity essentially determines the largest distance the user considers neighbors</a:t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/>
              <a:t>σ</a:t>
            </a:r>
            <a:r>
              <a:rPr baseline="30000" lang="en-US"/>
              <a:t>2</a:t>
            </a:r>
            <a:r>
              <a:rPr lang="en-US"/>
              <a:t> = 4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15591963" y="6656902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15027964" y="7900697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15591963" y="6893589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14276013" y="6317100"/>
            <a:ext cx="2500800" cy="2500800"/>
          </a:xfrm>
          <a:prstGeom prst="ellipse">
            <a:avLst/>
          </a:prstGeom>
          <a:gradFill>
            <a:gsLst>
              <a:gs pos="0">
                <a:srgbClr val="B7B7B7"/>
              </a:gs>
              <a:gs pos="0">
                <a:srgbClr val="B7B7B7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2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00" y="5179100"/>
            <a:ext cx="53764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9"/>
          <p:cNvCxnSpPr/>
          <p:nvPr/>
        </p:nvCxnSpPr>
        <p:spPr>
          <a:xfrm>
            <a:off x="7919350" y="6607850"/>
            <a:ext cx="26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9"/>
          <p:cNvCxnSpPr/>
          <p:nvPr/>
        </p:nvCxnSpPr>
        <p:spPr>
          <a:xfrm rot="10800000">
            <a:off x="12543598" y="4255300"/>
            <a:ext cx="0" cy="358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9"/>
          <p:cNvCxnSpPr/>
          <p:nvPr/>
        </p:nvCxnSpPr>
        <p:spPr>
          <a:xfrm>
            <a:off x="12543598" y="7843300"/>
            <a:ext cx="3834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9"/>
          <p:cNvCxnSpPr/>
          <p:nvPr/>
        </p:nvCxnSpPr>
        <p:spPr>
          <a:xfrm flipH="1" rot="10800000">
            <a:off x="11001273" y="7843325"/>
            <a:ext cx="1542300" cy="1542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9"/>
          <p:cNvSpPr/>
          <p:nvPr/>
        </p:nvSpPr>
        <p:spPr>
          <a:xfrm>
            <a:off x="13343334" y="6108505"/>
            <a:ext cx="3483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13653991" y="504749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13917686" y="5527589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4065010" y="596031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13449029" y="5369068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12959532" y="5937241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14400149" y="5677136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14195365" y="6355534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14537162" y="5215543"/>
            <a:ext cx="225900" cy="2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12907217" y="849272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13618926" y="7235052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13078617" y="8195408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12150863" y="8662958"/>
            <a:ext cx="277200" cy="277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14281127" y="7498956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13832069" y="6274134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13337574" y="6619709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12959543" y="720236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12729138" y="8015326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3966025" y="6719518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14833521" y="601826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14942452" y="630135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15364439" y="6201228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16010631" y="5795041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15769645" y="6719518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16061475" y="8200292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15510208" y="800843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15462724" y="5769244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14872322" y="7185461"/>
            <a:ext cx="277200" cy="27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15786426" y="628425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14286449" y="8247233"/>
            <a:ext cx="348300" cy="348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15430415" y="748630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2" name="Google Shape;4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800" y="5188625"/>
            <a:ext cx="53552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Variance is set such that the entropy of the distribution is equal to the binary log of the user supplied perplexity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Perplexity essentially determines the largest distance the user considers neighbors</a:t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/>
              <a:t>σ</a:t>
            </a:r>
            <a:r>
              <a:rPr baseline="30000" lang="en-US"/>
              <a:t>2</a:t>
            </a:r>
            <a:r>
              <a:rPr lang="en-US"/>
              <a:t> = 4</a:t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15591963" y="6656902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15027964" y="7900697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14107127" y="6148200"/>
            <a:ext cx="2838600" cy="2838600"/>
          </a:xfrm>
          <a:prstGeom prst="ellipse">
            <a:avLst/>
          </a:prstGeom>
          <a:gradFill>
            <a:gsLst>
              <a:gs pos="0">
                <a:srgbClr val="B7B7B7"/>
              </a:gs>
              <a:gs pos="6000">
                <a:srgbClr val="B7B7B7"/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15591963" y="6893589"/>
            <a:ext cx="62700" cy="6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3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pic>
        <p:nvPicPr>
          <p:cNvPr id="443" name="Google Shape;4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00" y="5179100"/>
            <a:ext cx="53764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30"/>
          <p:cNvCxnSpPr/>
          <p:nvPr/>
        </p:nvCxnSpPr>
        <p:spPr>
          <a:xfrm>
            <a:off x="7919350" y="6607850"/>
            <a:ext cx="26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0"/>
          <p:cNvCxnSpPr/>
          <p:nvPr/>
        </p:nvCxnSpPr>
        <p:spPr>
          <a:xfrm rot="10800000">
            <a:off x="12543598" y="4255300"/>
            <a:ext cx="0" cy="358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0"/>
          <p:cNvCxnSpPr/>
          <p:nvPr/>
        </p:nvCxnSpPr>
        <p:spPr>
          <a:xfrm>
            <a:off x="12543598" y="7843300"/>
            <a:ext cx="3834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0"/>
          <p:cNvCxnSpPr/>
          <p:nvPr/>
        </p:nvCxnSpPr>
        <p:spPr>
          <a:xfrm flipH="1" rot="10800000">
            <a:off x="11001273" y="7843325"/>
            <a:ext cx="1542300" cy="1542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30"/>
          <p:cNvSpPr/>
          <p:nvPr/>
        </p:nvSpPr>
        <p:spPr>
          <a:xfrm>
            <a:off x="13343334" y="6108505"/>
            <a:ext cx="3483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13653991" y="504749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13917686" y="5527589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1" name="Google Shape;451;p30"/>
          <p:cNvSpPr/>
          <p:nvPr/>
        </p:nvSpPr>
        <p:spPr>
          <a:xfrm>
            <a:off x="14065010" y="5960315"/>
            <a:ext cx="178200" cy="1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13449029" y="5369068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12959532" y="5937241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14400149" y="5677136"/>
            <a:ext cx="137100" cy="1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30"/>
          <p:cNvSpPr/>
          <p:nvPr/>
        </p:nvSpPr>
        <p:spPr>
          <a:xfrm>
            <a:off x="14195365" y="6355534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14537162" y="5215543"/>
            <a:ext cx="225900" cy="2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12907217" y="849272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13618926" y="7235052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13078617" y="8195408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12150863" y="8662958"/>
            <a:ext cx="277200" cy="277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14281127" y="7498956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13832069" y="6274134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13337574" y="6619709"/>
            <a:ext cx="137100" cy="137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12959543" y="7202367"/>
            <a:ext cx="243300" cy="24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12729138" y="8015326"/>
            <a:ext cx="178200" cy="178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13966025" y="6719518"/>
            <a:ext cx="81300" cy="8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0"/>
          <p:cNvSpPr/>
          <p:nvPr/>
        </p:nvSpPr>
        <p:spPr>
          <a:xfrm>
            <a:off x="14833521" y="601826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14942452" y="630135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15364439" y="6201228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16010631" y="5795041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15769645" y="6719518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Google Shape;472;p30"/>
          <p:cNvSpPr/>
          <p:nvPr/>
        </p:nvSpPr>
        <p:spPr>
          <a:xfrm>
            <a:off x="16061475" y="8200292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30"/>
          <p:cNvSpPr/>
          <p:nvPr/>
        </p:nvSpPr>
        <p:spPr>
          <a:xfrm>
            <a:off x="15510208" y="800843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15462724" y="5769244"/>
            <a:ext cx="127200" cy="12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14872322" y="7185461"/>
            <a:ext cx="277200" cy="27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30"/>
          <p:cNvSpPr/>
          <p:nvPr/>
        </p:nvSpPr>
        <p:spPr>
          <a:xfrm>
            <a:off x="15786426" y="6284256"/>
            <a:ext cx="81300" cy="8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30"/>
          <p:cNvSpPr/>
          <p:nvPr/>
        </p:nvSpPr>
        <p:spPr>
          <a:xfrm>
            <a:off x="14286449" y="8247233"/>
            <a:ext cx="348300" cy="348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15430415" y="7486308"/>
            <a:ext cx="192000" cy="1920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800" y="5188625"/>
            <a:ext cx="53552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325" y="3975750"/>
            <a:ext cx="6104725" cy="22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623400" y="2304950"/>
            <a:ext cx="173157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9740" lvl="0" marL="457200" rtl="0" algn="l">
              <a:spcBef>
                <a:spcPts val="0"/>
              </a:spcBef>
              <a:spcAft>
                <a:spcPts val="0"/>
              </a:spcAft>
              <a:buSzPts val="3640"/>
              <a:buChar char="●"/>
            </a:pPr>
            <a:r>
              <a:rPr lang="en-US" sz="3640"/>
              <a:t>Converts mapped distances into probabilities using a Student’s t-distribution</a:t>
            </a:r>
            <a:endParaRPr sz="364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SzPts val="440"/>
              <a:buNone/>
            </a:pPr>
            <a:r>
              <a:t/>
            </a:r>
            <a:endParaRPr sz="3640"/>
          </a:p>
        </p:txBody>
      </p:sp>
      <p:cxnSp>
        <p:nvCxnSpPr>
          <p:cNvPr id="487" name="Google Shape;487;p31"/>
          <p:cNvCxnSpPr>
            <a:stCxn id="488" idx="1"/>
          </p:cNvCxnSpPr>
          <p:nvPr/>
        </p:nvCxnSpPr>
        <p:spPr>
          <a:xfrm flipH="1">
            <a:off x="8138200" y="5065725"/>
            <a:ext cx="2868900" cy="3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1"/>
          <p:cNvSpPr/>
          <p:nvPr/>
        </p:nvSpPr>
        <p:spPr>
          <a:xfrm>
            <a:off x="14735925" y="4657825"/>
            <a:ext cx="258300" cy="2583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15222425" y="5065725"/>
            <a:ext cx="205500" cy="2055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16504425" y="5584675"/>
            <a:ext cx="105900" cy="105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31"/>
          <p:cNvSpPr/>
          <p:nvPr/>
        </p:nvSpPr>
        <p:spPr>
          <a:xfrm rot="10800000">
            <a:off x="15870425" y="5404975"/>
            <a:ext cx="179400" cy="1797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93" name="Google Shape;493;p31"/>
          <p:cNvCxnSpPr/>
          <p:nvPr/>
        </p:nvCxnSpPr>
        <p:spPr>
          <a:xfrm rot="10800000">
            <a:off x="8566600" y="7149050"/>
            <a:ext cx="2440500" cy="60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1"/>
          <p:cNvSpPr txBox="1"/>
          <p:nvPr/>
        </p:nvSpPr>
        <p:spPr>
          <a:xfrm>
            <a:off x="11007100" y="7400450"/>
            <a:ext cx="6932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sum of all distance probabilities</a:t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5" name="Google Shape;495;p31"/>
          <p:cNvPicPr preferRelativeResize="0"/>
          <p:nvPr/>
        </p:nvPicPr>
        <p:blipFill rotWithShape="1">
          <a:blip r:embed="rId4">
            <a:alphaModFix/>
          </a:blip>
          <a:srcRect b="0" l="12273" r="0" t="0"/>
          <a:stretch/>
        </p:blipFill>
        <p:spPr>
          <a:xfrm>
            <a:off x="3004212" y="4847100"/>
            <a:ext cx="4993763" cy="2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/>
          <p:cNvPicPr preferRelativeResize="0"/>
          <p:nvPr/>
        </p:nvPicPr>
        <p:blipFill rotWithShape="1">
          <a:blip r:embed="rId4">
            <a:alphaModFix/>
          </a:blip>
          <a:srcRect b="0" l="0" r="86977" t="0"/>
          <a:stretch/>
        </p:blipFill>
        <p:spPr>
          <a:xfrm>
            <a:off x="1797932" y="4748000"/>
            <a:ext cx="741325" cy="2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/>
          <p:cNvPicPr preferRelativeResize="0"/>
          <p:nvPr/>
        </p:nvPicPr>
        <p:blipFill rotWithShape="1">
          <a:blip r:embed="rId5">
            <a:alphaModFix/>
          </a:blip>
          <a:srcRect b="0" l="10963" r="7946" t="0"/>
          <a:stretch/>
        </p:blipFill>
        <p:spPr>
          <a:xfrm>
            <a:off x="2596525" y="6031975"/>
            <a:ext cx="366025" cy="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440"/>
              <a:t>tSNE (t-distributed Stochastic Neighbor Embedding) - Introduction</a:t>
            </a:r>
            <a:endParaRPr sz="444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3400" y="2304950"/>
            <a:ext cx="17041200" cy="2884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2500"/>
          </a:bodyPr>
          <a:lstStyle/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Like PCA, tSNE is a dimensionality reduction </a:t>
            </a:r>
            <a:r>
              <a:rPr lang="en-US"/>
              <a:t>algorithm</a:t>
            </a:r>
            <a:endParaRPr/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Used to visualize high-dimensional data by projecting it into a low dimensional space</a:t>
            </a:r>
            <a:endParaRPr/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tSNE uses </a:t>
            </a:r>
            <a:r>
              <a:rPr b="1" lang="en-US"/>
              <a:t>nonlinear dimensionality reduction</a:t>
            </a:r>
            <a:endParaRPr/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It is an </a:t>
            </a:r>
            <a:r>
              <a:rPr lang="en-US"/>
              <a:t>improvement on SNE and follows the same general algorithm process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600" y="5189150"/>
            <a:ext cx="3948600" cy="39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7225" y="4984800"/>
            <a:ext cx="4357301" cy="4357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>
            <a:stCxn id="67" idx="3"/>
            <a:endCxn id="68" idx="1"/>
          </p:cNvCxnSpPr>
          <p:nvPr/>
        </p:nvCxnSpPr>
        <p:spPr>
          <a:xfrm>
            <a:off x="7936200" y="7163450"/>
            <a:ext cx="3831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00" y="63633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325" y="3975750"/>
            <a:ext cx="6104725" cy="22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504" name="Google Shape;504;p32"/>
          <p:cNvSpPr txBox="1"/>
          <p:nvPr>
            <p:ph idx="1" type="body"/>
          </p:nvPr>
        </p:nvSpPr>
        <p:spPr>
          <a:xfrm>
            <a:off x="623400" y="2304950"/>
            <a:ext cx="173157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9740" lvl="0" marL="457200" rtl="0" algn="l">
              <a:spcBef>
                <a:spcPts val="0"/>
              </a:spcBef>
              <a:spcAft>
                <a:spcPts val="0"/>
              </a:spcAft>
              <a:buSzPts val="3640"/>
              <a:buChar char="●"/>
            </a:pPr>
            <a:r>
              <a:rPr lang="en-US" sz="3640"/>
              <a:t>Converts mapped distances into probabilities using a Student’s t-distribution</a:t>
            </a:r>
            <a:endParaRPr sz="364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SzPts val="440"/>
              <a:buNone/>
            </a:pPr>
            <a:r>
              <a:t/>
            </a:r>
            <a:endParaRPr sz="3640"/>
          </a:p>
        </p:txBody>
      </p:sp>
      <p:cxnSp>
        <p:nvCxnSpPr>
          <p:cNvPr id="505" name="Google Shape;505;p32"/>
          <p:cNvCxnSpPr>
            <a:stCxn id="506" idx="1"/>
          </p:cNvCxnSpPr>
          <p:nvPr/>
        </p:nvCxnSpPr>
        <p:spPr>
          <a:xfrm flipH="1">
            <a:off x="8138200" y="5065725"/>
            <a:ext cx="2868900" cy="3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7" name="Google Shape;5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7325" y="3988150"/>
            <a:ext cx="6104726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2"/>
          <p:cNvSpPr/>
          <p:nvPr/>
        </p:nvSpPr>
        <p:spPr>
          <a:xfrm>
            <a:off x="14735925" y="4657825"/>
            <a:ext cx="258300" cy="2583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15222425" y="5065725"/>
            <a:ext cx="205500" cy="2055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16504425" y="5584675"/>
            <a:ext cx="105900" cy="105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32"/>
          <p:cNvSpPr/>
          <p:nvPr/>
        </p:nvSpPr>
        <p:spPr>
          <a:xfrm rot="10800000">
            <a:off x="15870425" y="5404975"/>
            <a:ext cx="179400" cy="1797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2" name="Google Shape;512;p32"/>
          <p:cNvCxnSpPr/>
          <p:nvPr/>
        </p:nvCxnSpPr>
        <p:spPr>
          <a:xfrm rot="10800000">
            <a:off x="8566600" y="7149050"/>
            <a:ext cx="2440500" cy="60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32"/>
          <p:cNvSpPr txBox="1"/>
          <p:nvPr/>
        </p:nvSpPr>
        <p:spPr>
          <a:xfrm>
            <a:off x="11007100" y="7400450"/>
            <a:ext cx="6932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sum of all distance probabilities</a:t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4" name="Google Shape;514;p32"/>
          <p:cNvPicPr preferRelativeResize="0"/>
          <p:nvPr/>
        </p:nvPicPr>
        <p:blipFill rotWithShape="1">
          <a:blip r:embed="rId5">
            <a:alphaModFix/>
          </a:blip>
          <a:srcRect b="0" l="12273" r="0" t="0"/>
          <a:stretch/>
        </p:blipFill>
        <p:spPr>
          <a:xfrm>
            <a:off x="3004212" y="4847100"/>
            <a:ext cx="4993763" cy="2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2"/>
          <p:cNvPicPr preferRelativeResize="0"/>
          <p:nvPr/>
        </p:nvPicPr>
        <p:blipFill rotWithShape="1">
          <a:blip r:embed="rId5">
            <a:alphaModFix/>
          </a:blip>
          <a:srcRect b="0" l="0" r="86977" t="0"/>
          <a:stretch/>
        </p:blipFill>
        <p:spPr>
          <a:xfrm>
            <a:off x="1797932" y="4748000"/>
            <a:ext cx="741325" cy="2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2"/>
          <p:cNvPicPr preferRelativeResize="0"/>
          <p:nvPr/>
        </p:nvPicPr>
        <p:blipFill rotWithShape="1">
          <a:blip r:embed="rId6">
            <a:alphaModFix/>
          </a:blip>
          <a:srcRect b="0" l="10963" r="7946" t="0"/>
          <a:stretch/>
        </p:blipFill>
        <p:spPr>
          <a:xfrm>
            <a:off x="2596525" y="6031975"/>
            <a:ext cx="366025" cy="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522" name="Google Shape;522;p33"/>
          <p:cNvSpPr txBox="1"/>
          <p:nvPr>
            <p:ph idx="1" type="body"/>
          </p:nvPr>
        </p:nvSpPr>
        <p:spPr>
          <a:xfrm>
            <a:off x="623400" y="2304950"/>
            <a:ext cx="17041200" cy="21909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250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4400"/>
              <a:t>In low-dimensional space, the positions of the points are mapped so as to optimize the cost function</a:t>
            </a:r>
            <a:endParaRPr sz="144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1200"/>
              <a:t>KL → Kullback-Leibler Divergence</a:t>
            </a:r>
            <a:endParaRPr sz="11200"/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99" y="5131689"/>
            <a:ext cx="9626400" cy="188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 txBox="1"/>
          <p:nvPr>
            <p:ph idx="1" type="body"/>
          </p:nvPr>
        </p:nvSpPr>
        <p:spPr>
          <a:xfrm>
            <a:off x="623400" y="228330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This is done by matching the low-dimensional probability, q</a:t>
            </a:r>
            <a:r>
              <a:rPr baseline="-25000" lang="en-US"/>
              <a:t>j|i</a:t>
            </a:r>
            <a:r>
              <a:rPr lang="en-US"/>
              <a:t>, to the high-dimensional probability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pic>
        <p:nvPicPr>
          <p:cNvPr id="530" name="Google Shape;5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75" y="4225563"/>
            <a:ext cx="7149900" cy="34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4"/>
          <p:cNvSpPr txBox="1"/>
          <p:nvPr/>
        </p:nvSpPr>
        <p:spPr>
          <a:xfrm>
            <a:off x="8805550" y="5419625"/>
            <a:ext cx="865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6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2" name="Google Shape;532;p34"/>
          <p:cNvPicPr preferRelativeResize="0"/>
          <p:nvPr/>
        </p:nvPicPr>
        <p:blipFill rotWithShape="1">
          <a:blip r:embed="rId4">
            <a:alphaModFix/>
          </a:blip>
          <a:srcRect b="-1510" l="0" r="0" t="1510"/>
          <a:stretch/>
        </p:blipFill>
        <p:spPr>
          <a:xfrm>
            <a:off x="9281575" y="4478233"/>
            <a:ext cx="6795650" cy="329273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4"/>
          <p:cNvSpPr txBox="1"/>
          <p:nvPr/>
        </p:nvSpPr>
        <p:spPr>
          <a:xfrm>
            <a:off x="9281575" y="5496063"/>
            <a:ext cx="865800" cy="95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4" name="Google Shape;534;p34"/>
          <p:cNvSpPr txBox="1"/>
          <p:nvPr/>
        </p:nvSpPr>
        <p:spPr>
          <a:xfrm>
            <a:off x="1229625" y="5572150"/>
            <a:ext cx="1665900" cy="95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idx="1" type="body"/>
          </p:nvPr>
        </p:nvSpPr>
        <p:spPr>
          <a:xfrm>
            <a:off x="623400" y="2283300"/>
            <a:ext cx="17041200" cy="174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250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4400"/>
              <a:t>This is done by matching the low-dimensional probability, q</a:t>
            </a:r>
            <a:r>
              <a:rPr baseline="-25000" lang="en-US" sz="14400"/>
              <a:t>j|i</a:t>
            </a:r>
            <a:r>
              <a:rPr lang="en-US" sz="14400"/>
              <a:t>, to the high-dimensional probability</a:t>
            </a:r>
            <a:endParaRPr sz="14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pic>
        <p:nvPicPr>
          <p:cNvPr id="541" name="Google Shape;5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5" y="4452225"/>
            <a:ext cx="4579931" cy="223779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5"/>
          <p:cNvSpPr txBox="1"/>
          <p:nvPr/>
        </p:nvSpPr>
        <p:spPr>
          <a:xfrm>
            <a:off x="4999138" y="4988654"/>
            <a:ext cx="744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6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3" name="Google Shape;543;p35"/>
          <p:cNvPicPr preferRelativeResize="0"/>
          <p:nvPr/>
        </p:nvPicPr>
        <p:blipFill rotWithShape="1">
          <a:blip r:embed="rId4">
            <a:alphaModFix/>
          </a:blip>
          <a:srcRect b="-1510" l="0" r="0" t="1510"/>
          <a:stretch/>
        </p:blipFill>
        <p:spPr>
          <a:xfrm>
            <a:off x="5498937" y="4614074"/>
            <a:ext cx="4353013" cy="210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5"/>
          <p:cNvSpPr txBox="1"/>
          <p:nvPr/>
        </p:nvSpPr>
        <p:spPr>
          <a:xfrm>
            <a:off x="5498937" y="5266049"/>
            <a:ext cx="554400" cy="6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35"/>
          <p:cNvSpPr txBox="1"/>
          <p:nvPr/>
        </p:nvSpPr>
        <p:spPr>
          <a:xfrm>
            <a:off x="341190" y="5314787"/>
            <a:ext cx="1067100" cy="6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6" name="Google Shape;546;p35"/>
          <p:cNvCxnSpPr/>
          <p:nvPr/>
        </p:nvCxnSpPr>
        <p:spPr>
          <a:xfrm rot="10800000">
            <a:off x="10949638" y="4462563"/>
            <a:ext cx="0" cy="4297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5"/>
          <p:cNvCxnSpPr/>
          <p:nvPr/>
        </p:nvCxnSpPr>
        <p:spPr>
          <a:xfrm>
            <a:off x="10911925" y="8760075"/>
            <a:ext cx="4630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5"/>
          <p:cNvSpPr/>
          <p:nvPr/>
        </p:nvSpPr>
        <p:spPr>
          <a:xfrm>
            <a:off x="11896225" y="757796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11254825" y="797211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11526000" y="751151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11447850" y="776336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11724100" y="804956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11896225" y="781376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11527475" y="836126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11973525" y="828691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12262250" y="7927463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12262250" y="8157038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14170075" y="75779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14406425" y="787541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14005975" y="71964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14406425" y="69907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14406425" y="73605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14960000" y="797211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15112400" y="751151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14641238" y="77415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14722925" y="74250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14876075" y="7698588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14635388" y="719646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14722925" y="6896013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14956350" y="7098738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15277300" y="7196450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12526400" y="54655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11883250" y="58864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2137625" y="56684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12362300" y="60505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12047350" y="63049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12432100" y="57616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12047350" y="60505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12526400" y="63049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12726575" y="5761663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12779025" y="5995338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/>
          <p:nvPr>
            <p:ph type="title"/>
          </p:nvPr>
        </p:nvSpPr>
        <p:spPr>
          <a:xfrm>
            <a:off x="623400" y="890050"/>
            <a:ext cx="17041200" cy="9489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40"/>
              <a:t>Introduction to UMAP (Uniform Manifold Approximation and Projection)</a:t>
            </a:r>
            <a:endParaRPr sz="4140"/>
          </a:p>
        </p:txBody>
      </p:sp>
      <p:sp>
        <p:nvSpPr>
          <p:cNvPr id="587" name="Google Shape;587;p36"/>
          <p:cNvSpPr txBox="1"/>
          <p:nvPr>
            <p:ph idx="1" type="body"/>
          </p:nvPr>
        </p:nvSpPr>
        <p:spPr>
          <a:xfrm>
            <a:off x="623400" y="1904850"/>
            <a:ext cx="17041200" cy="3048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Also performs dimensionality reduction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Increases speed and preserves the data’s global structure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Algorithmic </a:t>
            </a:r>
            <a:r>
              <a:rPr lang="en-US"/>
              <a:t>decisions</a:t>
            </a:r>
            <a:r>
              <a:rPr lang="en-US"/>
              <a:t> justified by strong mathematical theory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spectral initialization of low dimensional graph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UMAP more clearly shows similarities and differences between clusters</a:t>
            </a:r>
            <a:endParaRPr/>
          </a:p>
        </p:txBody>
      </p:sp>
      <p:pic>
        <p:nvPicPr>
          <p:cNvPr id="588" name="Google Shape;5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53150"/>
            <a:ext cx="8624807" cy="50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type="title"/>
          </p:nvPr>
        </p:nvSpPr>
        <p:spPr>
          <a:xfrm>
            <a:off x="623400" y="890050"/>
            <a:ext cx="17041200" cy="9489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40"/>
              <a:t>UMAP high-dimensional </a:t>
            </a:r>
            <a:r>
              <a:rPr lang="en-US" sz="4240"/>
              <a:t>graph</a:t>
            </a:r>
            <a:r>
              <a:rPr lang="en-US" sz="4240"/>
              <a:t> and Parameters</a:t>
            </a:r>
            <a:endParaRPr sz="4140"/>
          </a:p>
        </p:txBody>
      </p:sp>
      <p:sp>
        <p:nvSpPr>
          <p:cNvPr id="594" name="Google Shape;594;p37"/>
          <p:cNvSpPr txBox="1"/>
          <p:nvPr>
            <p:ph idx="1" type="body"/>
          </p:nvPr>
        </p:nvSpPr>
        <p:spPr>
          <a:xfrm>
            <a:off x="623400" y="1904850"/>
            <a:ext cx="17041200" cy="7899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UMAP builds a high-dimensional graph called a “fuzzy simplicial complex” before optimizing to a low-dimensional graph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n_neighbors: number of approximate nearest neighbors used to construct the initial high-dimensional graph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Most important </a:t>
            </a:r>
            <a:r>
              <a:rPr lang="en-US"/>
              <a:t>parameter, effectively how UMAP balances global vs local structure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min_dist: minimum distance between points in low-dimensional space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Controls how tightly UMAP clumps points together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https://pair-code.github.io/understanding-umap/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and Weaknesses: t-SNE</a:t>
            </a:r>
            <a:endParaRPr/>
          </a:p>
        </p:txBody>
      </p:sp>
      <p:sp>
        <p:nvSpPr>
          <p:cNvPr id="600" name="Google Shape;600;p38"/>
          <p:cNvSpPr txBox="1"/>
          <p:nvPr>
            <p:ph idx="1" type="body"/>
          </p:nvPr>
        </p:nvSpPr>
        <p:spPr>
          <a:xfrm>
            <a:off x="1050875" y="2532925"/>
            <a:ext cx="69519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STRENGTHS:</a:t>
            </a:r>
            <a:endParaRPr sz="3400"/>
          </a:p>
          <a:p>
            <a:pPr indent="-444500" lvl="0" marL="457200" rtl="0" algn="l">
              <a:spcBef>
                <a:spcPts val="240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Preserves local structure very well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Good at revealing patterns in data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Non-Linear</a:t>
            </a:r>
            <a:endParaRPr sz="3400"/>
          </a:p>
        </p:txBody>
      </p:sp>
      <p:sp>
        <p:nvSpPr>
          <p:cNvPr id="601" name="Google Shape;601;p38"/>
          <p:cNvSpPr txBox="1"/>
          <p:nvPr>
            <p:ph idx="2" type="body"/>
          </p:nvPr>
        </p:nvSpPr>
        <p:spPr>
          <a:xfrm>
            <a:off x="9100600" y="2532925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WEAKNESSES:</a:t>
            </a:r>
            <a:endParaRPr sz="3400"/>
          </a:p>
          <a:p>
            <a:pPr indent="-444500" lvl="0" marL="457200" rtl="0" algn="l">
              <a:spcBef>
                <a:spcPts val="240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Computationally intensive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Cannot be used for preprocessing (more for visualization than dimensionality reduction)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O(N*log(N))) complexity</a:t>
            </a:r>
            <a:endParaRPr sz="3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and Weaknesses: UMAP</a:t>
            </a:r>
            <a:endParaRPr/>
          </a:p>
        </p:txBody>
      </p:sp>
      <p:sp>
        <p:nvSpPr>
          <p:cNvPr id="607" name="Google Shape;607;p39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STRENGTHS:</a:t>
            </a:r>
            <a:endParaRPr sz="3400"/>
          </a:p>
          <a:p>
            <a:pPr indent="-444500" lvl="0" marL="457200" rtl="0" algn="l">
              <a:spcBef>
                <a:spcPts val="240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Runs very fast (usually faster than tSNE)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More theoretical (mathematical) foundation than tSNE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Good at preserving global structure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Can handle larger datasets well (O(n))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More scalable to large datasets</a:t>
            </a:r>
            <a:endParaRPr sz="3400"/>
          </a:p>
        </p:txBody>
      </p:sp>
      <p:sp>
        <p:nvSpPr>
          <p:cNvPr id="608" name="Google Shape;608;p39"/>
          <p:cNvSpPr txBox="1"/>
          <p:nvPr>
            <p:ph idx="2" type="body"/>
          </p:nvPr>
        </p:nvSpPr>
        <p:spPr>
          <a:xfrm>
            <a:off x="9664800" y="2304950"/>
            <a:ext cx="7999800" cy="7548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WEAKNESSES:</a:t>
            </a:r>
            <a:endParaRPr sz="3400"/>
          </a:p>
          <a:p>
            <a:pPr indent="-444500" lvl="0" marL="457200" rtl="0" algn="l">
              <a:spcBef>
                <a:spcPts val="240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High parameter sensitivity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Non directly </a:t>
            </a:r>
            <a:r>
              <a:rPr lang="en-US" sz="3400"/>
              <a:t>interpretable</a:t>
            </a:r>
            <a:r>
              <a:rPr lang="en-US" sz="3400"/>
              <a:t> distances between points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While more stable than tSNE, it is still stochastic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Residual clusters may be defined that are artifacts of the algorithm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Computationally </a:t>
            </a:r>
            <a:r>
              <a:rPr lang="en-US" sz="3400"/>
              <a:t>intensive</a:t>
            </a:r>
            <a:r>
              <a:rPr lang="en-US" sz="3400"/>
              <a:t> (&lt; tSNE though)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Less intuitive to newcomers than tSNE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Char char="-"/>
            </a:pPr>
            <a:r>
              <a:rPr lang="en-US" sz="3400">
                <a:solidFill>
                  <a:srgbClr val="666666"/>
                </a:solidFill>
              </a:rPr>
              <a:t>Non Convex Cost Functions</a:t>
            </a:r>
            <a:endParaRPr sz="3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and Weaknesses: Cost Functions</a:t>
            </a:r>
            <a:endParaRPr/>
          </a:p>
        </p:txBody>
      </p:sp>
      <p:sp>
        <p:nvSpPr>
          <p:cNvPr id="614" name="Google Shape;614;p40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UMAP uses Cross Entropy while tSNE uses KL-Divergence* (Oskolkov, 2019)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This makes UMAP optimizable with stochastic gradient descent</a:t>
            </a:r>
            <a:endParaRPr sz="3400"/>
          </a:p>
        </p:txBody>
      </p:sp>
      <p:pic>
        <p:nvPicPr>
          <p:cNvPr id="615" name="Google Shape;6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900" y="2035450"/>
            <a:ext cx="8473702" cy="34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0"/>
          <p:cNvSpPr txBox="1"/>
          <p:nvPr/>
        </p:nvSpPr>
        <p:spPr>
          <a:xfrm>
            <a:off x="9302400" y="5104500"/>
            <a:ext cx="898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Galagan, BE 562 Lecture Slides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7" name="Google Shape;6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00" y="6006050"/>
            <a:ext cx="6403895" cy="39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0"/>
          <p:cNvPicPr preferRelativeResize="0"/>
          <p:nvPr/>
        </p:nvPicPr>
        <p:blipFill rotWithShape="1">
          <a:blip r:embed="rId5">
            <a:alphaModFix/>
          </a:blip>
          <a:srcRect b="0" l="0" r="0" t="21611"/>
          <a:stretch/>
        </p:blipFill>
        <p:spPr>
          <a:xfrm>
            <a:off x="7256425" y="6489725"/>
            <a:ext cx="4616650" cy="3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and Weaknesses: Summary</a:t>
            </a:r>
            <a:endParaRPr/>
          </a:p>
        </p:txBody>
      </p:sp>
      <p:graphicFrame>
        <p:nvGraphicFramePr>
          <p:cNvPr id="624" name="Google Shape;624;p41"/>
          <p:cNvGraphicFramePr/>
          <p:nvPr/>
        </p:nvGraphicFramePr>
        <p:xfrm>
          <a:off x="2833675" y="21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{380AA3AA-649A-4D9A-AEFB-2C0B006D5ABD}</a:tableStyleId>
              </a:tblPr>
              <a:tblGrid>
                <a:gridCol w="4095750"/>
                <a:gridCol w="4095750"/>
                <a:gridCol w="4095750"/>
              </a:tblGrid>
              <a:tr h="10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Metric</a:t>
                      </a:r>
                      <a:endParaRPr b="1" sz="4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tSNE</a:t>
                      </a:r>
                      <a:endParaRPr b="1" sz="4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UMAP</a:t>
                      </a:r>
                      <a:endParaRPr b="1" sz="4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10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Global structure retention</a:t>
                      </a:r>
                      <a:endParaRPr sz="2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ok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Local structure retention</a:t>
                      </a:r>
                      <a:endParaRPr sz="2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Usability for non experts</a:t>
                      </a:r>
                      <a:endParaRPr sz="2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ok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bad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0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Preprocessing?</a:t>
                      </a:r>
                      <a:endParaRPr sz="2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Computational </a:t>
                      </a:r>
                      <a:r>
                        <a:rPr lang="en-US" sz="2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intensity</a:t>
                      </a:r>
                      <a:endParaRPr sz="2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bad (O(n*log(n))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still bad, but less (O(n))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440"/>
              <a:t>tSNE Hyperparameters</a:t>
            </a:r>
            <a:endParaRPr sz="444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23400" y="2304950"/>
            <a:ext cx="17041200" cy="1578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Perplexity: Balance between local and global structure of data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Guesses # of close neighbors to a given point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3883225"/>
            <a:ext cx="143637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3400" y="7107450"/>
            <a:ext cx="17041200" cy="1578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At low perplexity, local structure dominates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Perplexity should always be less than the number of points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Refresher on Clustering Methods and PCA</a:t>
            </a:r>
            <a:endParaRPr/>
          </a:p>
        </p:txBody>
      </p:sp>
      <p:pic>
        <p:nvPicPr>
          <p:cNvPr id="630" name="Google Shape;6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450" y="2187475"/>
            <a:ext cx="80962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188" y="6592950"/>
            <a:ext cx="6855625" cy="31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238" y="1899450"/>
            <a:ext cx="4150698" cy="4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87850"/>
            <a:ext cx="4976325" cy="35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2"/>
          <p:cNvSpPr txBox="1"/>
          <p:nvPr/>
        </p:nvSpPr>
        <p:spPr>
          <a:xfrm>
            <a:off x="0" y="5744200"/>
            <a:ext cx="5421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https://www.javatpoint.com/k-means-clustering-algorithm-in-machine-learning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42"/>
          <p:cNvSpPr txBox="1"/>
          <p:nvPr/>
        </p:nvSpPr>
        <p:spPr>
          <a:xfrm>
            <a:off x="6433363" y="9707100"/>
            <a:ext cx="5421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Team Brenner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5931938" y="6005050"/>
            <a:ext cx="3321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Margulis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11393925" y="5647775"/>
            <a:ext cx="5421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Margulis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3"/>
          <p:cNvSpPr txBox="1"/>
          <p:nvPr>
            <p:ph type="title"/>
          </p:nvPr>
        </p:nvSpPr>
        <p:spPr>
          <a:xfrm>
            <a:off x="623400" y="2145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Differences of t-SNE</a:t>
            </a:r>
            <a:endParaRPr/>
          </a:p>
        </p:txBody>
      </p:sp>
      <p:graphicFrame>
        <p:nvGraphicFramePr>
          <p:cNvPr id="643" name="Google Shape;643;p43"/>
          <p:cNvGraphicFramePr/>
          <p:nvPr/>
        </p:nvGraphicFramePr>
        <p:xfrm>
          <a:off x="952500" y="135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{380AA3AA-649A-4D9A-AEFB-2C0B006D5ABD}</a:tableStyleId>
              </a:tblPr>
              <a:tblGrid>
                <a:gridCol w="4095750"/>
                <a:gridCol w="4095750"/>
                <a:gridCol w="4095750"/>
                <a:gridCol w="4095750"/>
              </a:tblGrid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Clustering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PCA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t-SNE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Dimensionality reduction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visualization and processing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visualization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Applicable to a new dataset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parameters only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principle components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parameters only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Structure priority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N/A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global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local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Non-linearly separable data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depends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Outlier handling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depends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poor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Computational strain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depends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relatively low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 for large dataset/high dim.</a:t>
                      </a:r>
                      <a:endParaRPr sz="3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49" name="Google Shape;649;p4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https://distill.pub/2016/misread-tsne/</a:t>
            </a:r>
            <a:r>
              <a:rPr lang="en-US" sz="1200"/>
              <a:t> (helpful for strengths/weaknesses)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https://towardsdatascience.com/t-sne-clearly-explained-d84c537f53a</a:t>
            </a:r>
            <a:r>
              <a:rPr lang="en-US" sz="1200"/>
              <a:t> (good for tSNE maths)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https://www.geeksforgeeks.org/difference-between-pca-vs-t-sne/</a:t>
            </a:r>
            <a:r>
              <a:rPr lang="en-US" sz="1200"/>
              <a:t> (PCA vs tSNE)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6"/>
              </a:rPr>
              <a:t>https://wedadanbtawi95.github.io/tsne/#:~:text=The%20second%20parameter%20in%20t,the%20algorithm%20with%20random%20values</a:t>
            </a:r>
            <a:r>
              <a:rPr lang="en-US" sz="1200"/>
              <a:t>. 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https://e-archivo.uc3m.es/rest/api/core/bitstreams/ff0eaee9-3736-4854-9529-ac3c45d058ff/content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https://www.scdiscoveries.com/blog/knowledge/how-to-interpret-a-t-sne-plot/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 u="sng">
                <a:solidFill>
                  <a:schemeClr val="hlink"/>
                </a:solidFill>
                <a:hlinkClick r:id="rId9"/>
              </a:rPr>
              <a:t>https://medium.com/data-folks-indonesia/the-underlying-idea-of-t-sne-6ce4cff4f7</a:t>
            </a:r>
            <a:r>
              <a:rPr lang="en-US" sz="1200"/>
              <a:t> 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https://scikit-learn.org/stable/modules/generated/sklearn.manifold.TSNE.html</a:t>
            </a:r>
            <a:r>
              <a:rPr lang="en-US" sz="1200"/>
              <a:t> 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vandermaaten08a.pdf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https://pair-code.github.io/understanding-umap/</a:t>
            </a:r>
            <a:r>
              <a:rPr lang="en-US" sz="1200"/>
              <a:t> 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https://www.brainimmuneatlas.org/tsne-cp-irf8.php</a:t>
            </a:r>
            <a:r>
              <a:rPr lang="en-US" sz="1200"/>
              <a:t> 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t-Distributed Stochastic Neighbor Embedding | SpringerLink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https://towardsdatascience.com/how-exactly-umap-works-13e3040e1668</a:t>
            </a:r>
            <a:endParaRPr sz="1200"/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Kullback–Leibler divergence - Wikipedia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440"/>
              <a:t>tSNE Hyperparameters</a:t>
            </a:r>
            <a:endParaRPr sz="444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23400" y="2000150"/>
            <a:ext cx="17041200" cy="1578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/>
              <a:t>Iterations</a:t>
            </a:r>
            <a:r>
              <a:rPr lang="en-US" sz="3400"/>
              <a:t>: # of steps to process data</a:t>
            </a:r>
            <a:endParaRPr sz="3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Want enough iterations to reach stability</a:t>
            </a:r>
            <a:endParaRPr sz="2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36" y="3307088"/>
            <a:ext cx="13191921" cy="26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23388" y="5985300"/>
            <a:ext cx="17041200" cy="1578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Epsilon: Learning Rate</a:t>
            </a:r>
            <a:endParaRPr sz="33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essentially controls the movement of the points in each step</a:t>
            </a:r>
            <a:endParaRPr sz="25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-10259" l="0" r="0" t="10260"/>
          <a:stretch/>
        </p:blipFill>
        <p:spPr>
          <a:xfrm>
            <a:off x="3409047" y="7256950"/>
            <a:ext cx="11655077" cy="29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tSNE Graph Interpretation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3400" y="2304950"/>
            <a:ext cx="1087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Every dot is a specific sample (ie, a cell)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Cluster sizes mean nothing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Cannot draw much from distances between clusters, unlike in PCA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tSNE does not place dots farther apart that are very different (poor global structure)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axes are not directly interpretable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You can make out shapes, generally, in the 2D plotted data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Patterns in a cluster can reveal information about that cluster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3200" y="2740400"/>
            <a:ext cx="6480000" cy="480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tSNE example - the IRIS flower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0" y="4726800"/>
            <a:ext cx="6673200" cy="511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9800" y="4814550"/>
            <a:ext cx="6426400" cy="53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23400" y="2035450"/>
            <a:ext cx="164328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50 samples from 3 different species of Iris flowers with 4 different measured variables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know if the features can be used to distinguish between flower species, but it is difficult to analyze all of the graphs separately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tSNE is used to reduce dimensionality and determine if species are separable based on the measured features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854050" y="4276275"/>
            <a:ext cx="4710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Graphs of individually measured features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3848450" y="4363950"/>
            <a:ext cx="1357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tSNE result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23400" y="2304950"/>
            <a:ext cx="17041200" cy="1457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8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20"/>
              <a:buChar char="●"/>
            </a:pPr>
            <a:r>
              <a:rPr lang="en-US" sz="3620"/>
              <a:t>Calculates the euclidean distance between points in higher dimensional space </a:t>
            </a:r>
            <a:endParaRPr sz="3620"/>
          </a:p>
          <a:p>
            <a:pPr indent="0" lvl="0" marL="457200" rtl="0" algn="l">
              <a:lnSpc>
                <a:spcPct val="95000"/>
              </a:lnSpc>
              <a:spcBef>
                <a:spcPts val="2400"/>
              </a:spcBef>
              <a:spcAft>
                <a:spcPts val="2400"/>
              </a:spcAft>
              <a:buSzPts val="770"/>
              <a:buNone/>
            </a:pPr>
            <a:r>
              <a:t/>
            </a:r>
            <a:endParaRPr sz="2520"/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7771488" y="3762350"/>
            <a:ext cx="0" cy="4297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7771488" y="8059850"/>
            <a:ext cx="4592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 flipH="1" rot="10800000">
            <a:off x="5924113" y="8059825"/>
            <a:ext cx="1847400" cy="1847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8729400" y="5981938"/>
            <a:ext cx="417300" cy="41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9101500" y="4711075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9417350" y="5286125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9593813" y="5804438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8856000" y="50962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269688" y="5776800"/>
            <a:ext cx="291600" cy="2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9995238" y="54652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9749950" y="6277825"/>
            <a:ext cx="291600" cy="2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0159350" y="4912361"/>
            <a:ext cx="270600" cy="2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8207025" y="8837725"/>
            <a:ext cx="291600" cy="291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9059500" y="7331300"/>
            <a:ext cx="213300" cy="21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8412325" y="848160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301075" y="9041625"/>
            <a:ext cx="332100" cy="332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9852675" y="764740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314800" y="6180325"/>
            <a:ext cx="97500" cy="97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722500" y="659425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269700" y="7292150"/>
            <a:ext cx="291600" cy="291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7993725" y="8265900"/>
            <a:ext cx="213300" cy="21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9475250" y="6713800"/>
            <a:ext cx="97500" cy="97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0514325" y="587385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0644800" y="6212925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1150250" y="6093000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11924250" y="5606475"/>
            <a:ext cx="213300" cy="21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1422775" y="69223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1635600" y="671380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1422775" y="66388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47225" y="81286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1985150" y="8487450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1324850" y="8257650"/>
            <a:ext cx="229800" cy="22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1267975" y="5575575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10560800" y="7271900"/>
            <a:ext cx="332100" cy="332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1655700" y="619245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9859050" y="8543675"/>
            <a:ext cx="417300" cy="417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11229275" y="7632250"/>
            <a:ext cx="229800" cy="22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23400" y="2304950"/>
            <a:ext cx="17041200" cy="1457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8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20"/>
              <a:buChar char="●"/>
            </a:pPr>
            <a:r>
              <a:rPr lang="en-US" sz="3620"/>
              <a:t>Calculates the euclidean distance between points in higher dimensional space </a:t>
            </a:r>
            <a:endParaRPr sz="3620"/>
          </a:p>
          <a:p>
            <a:pPr indent="0" lvl="0" marL="457200" rtl="0" algn="l">
              <a:lnSpc>
                <a:spcPct val="95000"/>
              </a:lnSpc>
              <a:spcBef>
                <a:spcPts val="2400"/>
              </a:spcBef>
              <a:spcAft>
                <a:spcPts val="2400"/>
              </a:spcAft>
              <a:buSzPts val="770"/>
              <a:buNone/>
            </a:pPr>
            <a:r>
              <a:t/>
            </a:r>
            <a:endParaRPr sz="2520"/>
          </a:p>
        </p:txBody>
      </p:sp>
      <p:cxnSp>
        <p:nvCxnSpPr>
          <p:cNvPr id="154" name="Google Shape;154;p20"/>
          <p:cNvCxnSpPr/>
          <p:nvPr/>
        </p:nvCxnSpPr>
        <p:spPr>
          <a:xfrm rot="10800000">
            <a:off x="7771488" y="3762350"/>
            <a:ext cx="0" cy="4297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7771488" y="8059850"/>
            <a:ext cx="4592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 flipH="1" rot="10800000">
            <a:off x="5924113" y="8059825"/>
            <a:ext cx="1847400" cy="1847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/>
          <p:nvPr/>
        </p:nvSpPr>
        <p:spPr>
          <a:xfrm>
            <a:off x="8729400" y="5981938"/>
            <a:ext cx="417300" cy="41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9101500" y="4711075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9417350" y="5286125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9593813" y="5804438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8856000" y="50962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8269688" y="5776800"/>
            <a:ext cx="291600" cy="2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9995238" y="54652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9749950" y="6277825"/>
            <a:ext cx="291600" cy="2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0159350" y="4912361"/>
            <a:ext cx="270600" cy="2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207025" y="8837725"/>
            <a:ext cx="291600" cy="291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9059500" y="7331300"/>
            <a:ext cx="213300" cy="21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412325" y="848160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7301075" y="9041625"/>
            <a:ext cx="332100" cy="332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9852675" y="764740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9314800" y="6180325"/>
            <a:ext cx="97500" cy="97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722500" y="659425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269700" y="7292150"/>
            <a:ext cx="291600" cy="291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7993725" y="8265900"/>
            <a:ext cx="213300" cy="21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9475250" y="6713800"/>
            <a:ext cx="97500" cy="97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0514325" y="587385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0644800" y="6212925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1150250" y="6093000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1924250" y="5606475"/>
            <a:ext cx="213300" cy="21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1422775" y="69223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1635600" y="671380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1422775" y="66388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0747225" y="81286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1985150" y="8487450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1324850" y="8257650"/>
            <a:ext cx="229800" cy="22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1267975" y="5575575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10560800" y="7271900"/>
            <a:ext cx="332100" cy="332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1655700" y="619245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9859050" y="8543675"/>
            <a:ext cx="417300" cy="417300"/>
          </a:xfrm>
          <a:prstGeom prst="ellipse">
            <a:avLst/>
          </a:prstGeom>
          <a:solidFill>
            <a:schemeClr val="dk1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1229275" y="7632250"/>
            <a:ext cx="229800" cy="22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1"/>
          <p:cNvCxnSpPr>
            <a:stCxn id="196" idx="3"/>
            <a:endCxn id="197" idx="2"/>
          </p:cNvCxnSpPr>
          <p:nvPr/>
        </p:nvCxnSpPr>
        <p:spPr>
          <a:xfrm flipH="1">
            <a:off x="9859103" y="8453797"/>
            <a:ext cx="1499400" cy="29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7771488" y="8059850"/>
            <a:ext cx="4592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>
            <a:stCxn id="197" idx="5"/>
            <a:endCxn id="200" idx="5"/>
          </p:cNvCxnSpPr>
          <p:nvPr/>
        </p:nvCxnSpPr>
        <p:spPr>
          <a:xfrm rot="10800000">
            <a:off x="9241438" y="7513263"/>
            <a:ext cx="973800" cy="13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>
            <a:stCxn id="197" idx="4"/>
            <a:endCxn id="202" idx="4"/>
          </p:cNvCxnSpPr>
          <p:nvPr/>
        </p:nvCxnSpPr>
        <p:spPr>
          <a:xfrm rot="10800000">
            <a:off x="9934800" y="7811375"/>
            <a:ext cx="132900" cy="114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t-SNE: How it works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623400" y="2304950"/>
            <a:ext cx="17041200" cy="1457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846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20"/>
              <a:buChar char="●"/>
            </a:pPr>
            <a:r>
              <a:rPr lang="en-US" sz="3620"/>
              <a:t>Calculates the euclidean distance between points in higher dimensional space </a:t>
            </a:r>
            <a:endParaRPr sz="3620"/>
          </a:p>
          <a:p>
            <a:pPr indent="0" lvl="0" marL="457200" rtl="0" algn="l">
              <a:lnSpc>
                <a:spcPct val="95000"/>
              </a:lnSpc>
              <a:spcBef>
                <a:spcPts val="2400"/>
              </a:spcBef>
              <a:spcAft>
                <a:spcPts val="2400"/>
              </a:spcAft>
              <a:buSzPts val="770"/>
              <a:buNone/>
            </a:pPr>
            <a:r>
              <a:t/>
            </a:r>
            <a:endParaRPr sz="2520"/>
          </a:p>
        </p:txBody>
      </p:sp>
      <p:cxnSp>
        <p:nvCxnSpPr>
          <p:cNvPr id="205" name="Google Shape;205;p21"/>
          <p:cNvCxnSpPr/>
          <p:nvPr/>
        </p:nvCxnSpPr>
        <p:spPr>
          <a:xfrm rot="10800000">
            <a:off x="7771488" y="3762350"/>
            <a:ext cx="0" cy="4297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1"/>
          <p:cNvCxnSpPr/>
          <p:nvPr/>
        </p:nvCxnSpPr>
        <p:spPr>
          <a:xfrm flipH="1" rot="10800000">
            <a:off x="5924113" y="8059825"/>
            <a:ext cx="1847400" cy="1847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1"/>
          <p:cNvSpPr/>
          <p:nvPr/>
        </p:nvSpPr>
        <p:spPr>
          <a:xfrm>
            <a:off x="8729400" y="5981938"/>
            <a:ext cx="417300" cy="41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9101500" y="4711075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9417350" y="5286125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9593813" y="5804438"/>
            <a:ext cx="213300" cy="2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8856000" y="50962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8269688" y="5776800"/>
            <a:ext cx="291600" cy="2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9995238" y="54652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9749950" y="6277825"/>
            <a:ext cx="291600" cy="2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0159350" y="4912361"/>
            <a:ext cx="270600" cy="2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8207025" y="8837725"/>
            <a:ext cx="291600" cy="291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9059500" y="7331300"/>
            <a:ext cx="213300" cy="21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8412325" y="848160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7301075" y="9041625"/>
            <a:ext cx="332100" cy="332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9852675" y="764740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9314800" y="6180325"/>
            <a:ext cx="97500" cy="97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8722500" y="6594250"/>
            <a:ext cx="164100" cy="16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8269700" y="7292150"/>
            <a:ext cx="291600" cy="291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7993725" y="8265900"/>
            <a:ext cx="213300" cy="213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9475250" y="6713800"/>
            <a:ext cx="97500" cy="97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10514325" y="587385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10644800" y="6212925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11150250" y="6093000"/>
            <a:ext cx="164100" cy="16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11924250" y="5606475"/>
            <a:ext cx="213300" cy="21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11422775" y="69223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11635600" y="671380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11422775" y="66388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10747225" y="8128600"/>
            <a:ext cx="75000" cy="7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11985150" y="8487450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11324850" y="8257650"/>
            <a:ext cx="229800" cy="22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1267975" y="5575575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10560800" y="7271900"/>
            <a:ext cx="332100" cy="332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11655700" y="6192450"/>
            <a:ext cx="97500" cy="97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9859050" y="8543675"/>
            <a:ext cx="417300" cy="417300"/>
          </a:xfrm>
          <a:prstGeom prst="ellipse">
            <a:avLst/>
          </a:prstGeom>
          <a:solidFill>
            <a:schemeClr val="dk1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11229275" y="7632250"/>
            <a:ext cx="229800" cy="22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7" name="Google Shape;237;p21"/>
          <p:cNvCxnSpPr/>
          <p:nvPr/>
        </p:nvCxnSpPr>
        <p:spPr>
          <a:xfrm flipH="1" rot="10800000">
            <a:off x="10127738" y="7551062"/>
            <a:ext cx="508500" cy="101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>
            <a:endCxn id="232" idx="2"/>
          </p:cNvCxnSpPr>
          <p:nvPr/>
        </p:nvCxnSpPr>
        <p:spPr>
          <a:xfrm flipH="1" rot="10800000">
            <a:off x="10280250" y="8563650"/>
            <a:ext cx="1704900" cy="1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>
            <a:stCxn id="197" idx="7"/>
            <a:endCxn id="236" idx="3"/>
          </p:cNvCxnSpPr>
          <p:nvPr/>
        </p:nvCxnSpPr>
        <p:spPr>
          <a:xfrm flipH="1" rot="10800000">
            <a:off x="10215238" y="7828387"/>
            <a:ext cx="1047600" cy="77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>
            <a:endCxn id="221" idx="5"/>
          </p:cNvCxnSpPr>
          <p:nvPr/>
        </p:nvCxnSpPr>
        <p:spPr>
          <a:xfrm rot="10800000">
            <a:off x="8518596" y="7541046"/>
            <a:ext cx="1395300" cy="112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>
            <a:stCxn id="197" idx="2"/>
            <a:endCxn id="216" idx="6"/>
          </p:cNvCxnSpPr>
          <p:nvPr/>
        </p:nvCxnSpPr>
        <p:spPr>
          <a:xfrm flipH="1">
            <a:off x="8498550" y="8752325"/>
            <a:ext cx="1360500" cy="23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>
            <a:endCxn id="217" idx="6"/>
          </p:cNvCxnSpPr>
          <p:nvPr/>
        </p:nvCxnSpPr>
        <p:spPr>
          <a:xfrm rot="10800000">
            <a:off x="8576425" y="8563650"/>
            <a:ext cx="1260900" cy="10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