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37"/>
  </p:notesMasterIdLst>
  <p:sldIdLst>
    <p:sldId id="256" r:id="rId5"/>
    <p:sldId id="285" r:id="rId6"/>
    <p:sldId id="284" r:id="rId7"/>
    <p:sldId id="289" r:id="rId8"/>
    <p:sldId id="277" r:id="rId9"/>
    <p:sldId id="273" r:id="rId10"/>
    <p:sldId id="281" r:id="rId11"/>
    <p:sldId id="283" r:id="rId12"/>
    <p:sldId id="297" r:id="rId13"/>
    <p:sldId id="287" r:id="rId14"/>
    <p:sldId id="299" r:id="rId15"/>
    <p:sldId id="290" r:id="rId16"/>
    <p:sldId id="259" r:id="rId17"/>
    <p:sldId id="276" r:id="rId18"/>
    <p:sldId id="261" r:id="rId19"/>
    <p:sldId id="291" r:id="rId20"/>
    <p:sldId id="296" r:id="rId21"/>
    <p:sldId id="282" r:id="rId22"/>
    <p:sldId id="263" r:id="rId23"/>
    <p:sldId id="295" r:id="rId24"/>
    <p:sldId id="267" r:id="rId25"/>
    <p:sldId id="279" r:id="rId26"/>
    <p:sldId id="280" r:id="rId27"/>
    <p:sldId id="288" r:id="rId28"/>
    <p:sldId id="268" r:id="rId29"/>
    <p:sldId id="271" r:id="rId30"/>
    <p:sldId id="264" r:id="rId31"/>
    <p:sldId id="274" r:id="rId32"/>
    <p:sldId id="292" r:id="rId33"/>
    <p:sldId id="298" r:id="rId34"/>
    <p:sldId id="286" r:id="rId35"/>
    <p:sldId id="29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160"/>
    <a:srgbClr val="A3E9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9216" autoAdjust="0"/>
    <p:restoredTop sz="67946" autoAdjust="0"/>
  </p:normalViewPr>
  <p:slideViewPr>
    <p:cSldViewPr snapToGrid="0">
      <p:cViewPr varScale="1">
        <p:scale>
          <a:sx n="62" d="100"/>
          <a:sy n="62" d="100"/>
        </p:scale>
        <p:origin x="75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notesMaster" Target="notesMasters/notes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ED62EB-1F57-F448-97FF-5F60B59DDCB3}" type="datetimeFigureOut">
              <a:rPr lang="en-US" smtClean="0"/>
              <a:t>9/14/16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91D81F-0019-D54D-8BD2-584EB3E23626}" type="slidenum">
              <a:rPr lang="en-US" smtClean="0"/>
              <a:t>‹#›</a:t>
            </a:fld>
            <a:endParaRPr lang="en-US"/>
          </a:p>
        </p:txBody>
      </p:sp>
    </p:spTree>
    <p:extLst>
      <p:ext uri="{BB962C8B-B14F-4D97-AF65-F5344CB8AC3E}">
        <p14:creationId xmlns:p14="http://schemas.microsoft.com/office/powerpoint/2010/main" val="523378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hyperlink" Target="https://securityevaluators.com/knowledge/case_studies/mutual/"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Hello folks,</a:t>
            </a:r>
          </a:p>
          <a:p>
            <a:r>
              <a:rPr lang="en-US" dirty="0">
                <a:latin typeface="Calibri"/>
              </a:rPr>
              <a:t/>
            </a:r>
            <a:br>
              <a:rPr lang="en-US" dirty="0">
                <a:latin typeface="Calibri"/>
              </a:rPr>
            </a:br>
            <a:endParaRPr lang="en-US" dirty="0">
              <a:latin typeface="Calibri"/>
            </a:endParaRPr>
          </a:p>
          <a:p>
            <a:r>
              <a:rPr lang="en-US" dirty="0">
                <a:latin typeface="Calibri"/>
              </a:rPr>
              <a:t>My name is Ajit Thyagarajan and this is my colleague, Andrew Beard.  We are both from Atomic Mole, </a:t>
            </a:r>
            <a:r>
              <a:rPr lang="en-US">
                <a:latin typeface="Calibri"/>
              </a:rPr>
              <a:t>a </a:t>
            </a:r>
            <a:r>
              <a:rPr lang="en-US" dirty="0">
                <a:latin typeface="Calibri"/>
              </a:rPr>
              <a:t>small</a:t>
            </a:r>
            <a:r>
              <a:rPr lang="en-US">
                <a:latin typeface="Calibri"/>
              </a:rPr>
              <a:t> startup developing a security </a:t>
            </a:r>
            <a:r>
              <a:rPr lang="en-US" dirty="0">
                <a:latin typeface="Calibri"/>
              </a:rPr>
              <a:t>solution</a:t>
            </a:r>
            <a:r>
              <a:rPr lang="en-US">
                <a:latin typeface="Calibri"/>
              </a:rPr>
              <a:t> for the </a:t>
            </a:r>
            <a:r>
              <a:rPr lang="en-US" smtClean="0">
                <a:latin typeface="Calibri"/>
              </a:rPr>
              <a:t>mid-market. </a:t>
            </a:r>
            <a:endParaRPr lang="en-US" dirty="0">
              <a:latin typeface="Calibri"/>
            </a:endParaRPr>
          </a:p>
          <a:p>
            <a:r>
              <a:rPr lang="en-US" dirty="0">
                <a:latin typeface="Calibri"/>
              </a:rPr>
              <a:t/>
            </a:r>
            <a:br>
              <a:rPr lang="en-US" dirty="0">
                <a:latin typeface="Calibri"/>
              </a:rPr>
            </a:br>
            <a:endParaRPr lang="en-US" dirty="0">
              <a:latin typeface="Calibri"/>
            </a:endParaRPr>
          </a:p>
          <a:p>
            <a:r>
              <a:rPr lang="en-US" dirty="0">
                <a:latin typeface="Calibri"/>
              </a:rPr>
              <a:t>Before we dive into the guts of this presentation, I thought it would be worthwhile to tell you how we got interested in this work.</a:t>
            </a:r>
          </a:p>
          <a:p>
            <a:r>
              <a:rPr lang="en-US" dirty="0">
                <a:latin typeface="Calibri"/>
              </a:rPr>
              <a:t/>
            </a:r>
            <a:br>
              <a:rPr lang="en-US" dirty="0">
                <a:latin typeface="Calibri"/>
              </a:rPr>
            </a:br>
            <a:endParaRPr lang="en-US" dirty="0"/>
          </a:p>
        </p:txBody>
      </p:sp>
      <p:sp>
        <p:nvSpPr>
          <p:cNvPr id="4" name="Slide Number Placeholder 3"/>
          <p:cNvSpPr>
            <a:spLocks noGrp="1"/>
          </p:cNvSpPr>
          <p:nvPr>
            <p:ph type="sldNum" sz="quarter" idx="10"/>
          </p:nvPr>
        </p:nvSpPr>
        <p:spPr/>
        <p:txBody>
          <a:bodyPr/>
          <a:lstStyle/>
          <a:p>
            <a:fld id="{5F91D81F-0019-D54D-8BD2-584EB3E23626}" type="slidenum">
              <a:rPr lang="en-US" smtClean="0"/>
              <a:t>1</a:t>
            </a:fld>
            <a:endParaRPr lang="en-US"/>
          </a:p>
        </p:txBody>
      </p:sp>
    </p:spTree>
    <p:extLst>
      <p:ext uri="{BB962C8B-B14F-4D97-AF65-F5344CB8AC3E}">
        <p14:creationId xmlns:p14="http://schemas.microsoft.com/office/powerpoint/2010/main" val="1204967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x509 certificates end up in files table</a:t>
            </a:r>
            <a:r>
              <a:rPr lang="en-US" baseline="0" dirty="0"/>
              <a:t> with sha1s</a:t>
            </a:r>
            <a:endParaRPr lang="en-US" dirty="0"/>
          </a:p>
          <a:p>
            <a:endParaRPr lang="en-US" dirty="0"/>
          </a:p>
          <a:p>
            <a:r>
              <a:rPr lang="en-US" dirty="0"/>
              <a:t>By isn’t totally trustworthy, I mean we don’t for use it’s malicious.  Things move, takedown</a:t>
            </a:r>
            <a:r>
              <a:rPr lang="en-US" baseline="0" dirty="0"/>
              <a:t> pages, </a:t>
            </a:r>
            <a:r>
              <a:rPr lang="en-US" baseline="0" dirty="0" err="1"/>
              <a:t>etc</a:t>
            </a:r>
            <a:endParaRPr lang="en-US" dirty="0"/>
          </a:p>
        </p:txBody>
      </p:sp>
      <p:sp>
        <p:nvSpPr>
          <p:cNvPr id="4" name="Slide Number Placeholder 3"/>
          <p:cNvSpPr>
            <a:spLocks noGrp="1"/>
          </p:cNvSpPr>
          <p:nvPr>
            <p:ph type="sldNum" sz="quarter" idx="10"/>
          </p:nvPr>
        </p:nvSpPr>
        <p:spPr/>
        <p:txBody>
          <a:bodyPr/>
          <a:lstStyle/>
          <a:p>
            <a:fld id="{5F91D81F-0019-D54D-8BD2-584EB3E23626}" type="slidenum">
              <a:rPr lang="en-US" smtClean="0"/>
              <a:t>10</a:t>
            </a:fld>
            <a:endParaRPr lang="en-US"/>
          </a:p>
        </p:txBody>
      </p:sp>
    </p:spTree>
    <p:extLst>
      <p:ext uri="{BB962C8B-B14F-4D97-AF65-F5344CB8AC3E}">
        <p14:creationId xmlns:p14="http://schemas.microsoft.com/office/powerpoint/2010/main" val="2024416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91D81F-0019-D54D-8BD2-584EB3E23626}" type="slidenum">
              <a:rPr lang="en-US" smtClean="0"/>
              <a:t>11</a:t>
            </a:fld>
            <a:endParaRPr lang="en-US"/>
          </a:p>
        </p:txBody>
      </p:sp>
    </p:spTree>
    <p:extLst>
      <p:ext uri="{BB962C8B-B14F-4D97-AF65-F5344CB8AC3E}">
        <p14:creationId xmlns:p14="http://schemas.microsoft.com/office/powerpoint/2010/main" val="1521216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Response</a:t>
            </a:r>
            <a:r>
              <a:rPr lang="en-US" baseline="0" dirty="0"/>
              <a:t> rate on the order of most telemarketers</a:t>
            </a:r>
          </a:p>
          <a:p>
            <a:endParaRPr lang="en-US" baseline="0" dirty="0"/>
          </a:p>
          <a:p>
            <a:r>
              <a:rPr lang="en-US" baseline="0" dirty="0"/>
              <a:t>This is a funnel, start wide, end up with few final results.</a:t>
            </a:r>
          </a:p>
          <a:p>
            <a:endParaRPr lang="en-US" baseline="0" dirty="0"/>
          </a:p>
          <a:p>
            <a:r>
              <a:rPr lang="en-US" baseline="0" dirty="0"/>
              <a:t>Match rate is biased because our feeds include other </a:t>
            </a:r>
            <a:r>
              <a:rPr lang="en-US" baseline="0" dirty="0" err="1"/>
              <a:t>Abuse.ch</a:t>
            </a:r>
            <a:r>
              <a:rPr lang="en-US" baseline="0" dirty="0"/>
              <a:t> feeds, so there’s a better chance than looking at other sources</a:t>
            </a:r>
            <a:endParaRPr lang="en-US" dirty="0"/>
          </a:p>
        </p:txBody>
      </p:sp>
      <p:sp>
        <p:nvSpPr>
          <p:cNvPr id="4" name="Slide Number Placeholder 3"/>
          <p:cNvSpPr>
            <a:spLocks noGrp="1"/>
          </p:cNvSpPr>
          <p:nvPr>
            <p:ph type="sldNum" sz="quarter" idx="10"/>
          </p:nvPr>
        </p:nvSpPr>
        <p:spPr/>
        <p:txBody>
          <a:bodyPr/>
          <a:lstStyle/>
          <a:p>
            <a:fld id="{5F91D81F-0019-D54D-8BD2-584EB3E23626}" type="slidenum">
              <a:rPr lang="en-US" smtClean="0"/>
              <a:t>12</a:t>
            </a:fld>
            <a:endParaRPr lang="en-US"/>
          </a:p>
        </p:txBody>
      </p:sp>
    </p:spTree>
    <p:extLst>
      <p:ext uri="{BB962C8B-B14F-4D97-AF65-F5344CB8AC3E}">
        <p14:creationId xmlns:p14="http://schemas.microsoft.com/office/powerpoint/2010/main" val="543491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a:t>
            </a:r>
            <a:r>
              <a:rPr lang="en-US" dirty="0" err="1"/>
              <a:t>Bsides</a:t>
            </a:r>
            <a:r>
              <a:rPr lang="en-US" dirty="0"/>
              <a:t> Charm talk concentrated on </a:t>
            </a:r>
            <a:r>
              <a:rPr lang="en-US" dirty="0" err="1"/>
              <a:t>not_valid_after</a:t>
            </a:r>
            <a:r>
              <a:rPr lang="en-US" baseline="0" dirty="0"/>
              <a:t> and </a:t>
            </a:r>
            <a:r>
              <a:rPr lang="en-US" baseline="0" dirty="0" err="1" smtClean="0"/>
              <a:t>not_valid_before</a:t>
            </a:r>
            <a:endParaRPr lang="en-US" baseline="0" dirty="0" smtClean="0"/>
          </a:p>
          <a:p>
            <a:r>
              <a:rPr lang="en-US" baseline="0" dirty="0" smtClean="0"/>
              <a:t>Not scalar, categorical</a:t>
            </a:r>
            <a:endParaRPr lang="en-US" dirty="0"/>
          </a:p>
        </p:txBody>
      </p:sp>
      <p:sp>
        <p:nvSpPr>
          <p:cNvPr id="4" name="Slide Number Placeholder 3"/>
          <p:cNvSpPr>
            <a:spLocks noGrp="1"/>
          </p:cNvSpPr>
          <p:nvPr>
            <p:ph type="sldNum" sz="quarter" idx="10"/>
          </p:nvPr>
        </p:nvSpPr>
        <p:spPr/>
        <p:txBody>
          <a:bodyPr/>
          <a:lstStyle/>
          <a:p>
            <a:fld id="{5F91D81F-0019-D54D-8BD2-584EB3E23626}" type="slidenum">
              <a:rPr lang="en-US" smtClean="0"/>
              <a:t>13</a:t>
            </a:fld>
            <a:endParaRPr lang="en-US"/>
          </a:p>
        </p:txBody>
      </p:sp>
    </p:spTree>
    <p:extLst>
      <p:ext uri="{BB962C8B-B14F-4D97-AF65-F5344CB8AC3E}">
        <p14:creationId xmlns:p14="http://schemas.microsoft.com/office/powerpoint/2010/main" val="957202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Ran into problems with initial analysis, not a lot of commonality.</a:t>
            </a:r>
          </a:p>
          <a:p>
            <a:endParaRPr lang="en-US" dirty="0" smtClean="0"/>
          </a:p>
          <a:p>
            <a:r>
              <a:rPr lang="en-US" dirty="0" smtClean="0"/>
              <a:t>There </a:t>
            </a:r>
            <a:r>
              <a:rPr lang="en-US" dirty="0"/>
              <a:t>is structure here.  Separate attributes with key and value </a:t>
            </a:r>
            <a:r>
              <a:rPr lang="en-US" dirty="0" smtClean="0"/>
              <a:t>pairs</a:t>
            </a:r>
            <a:endParaRPr lang="en-US" dirty="0"/>
          </a:p>
        </p:txBody>
      </p:sp>
      <p:sp>
        <p:nvSpPr>
          <p:cNvPr id="4" name="Slide Number Placeholder 3"/>
          <p:cNvSpPr>
            <a:spLocks noGrp="1"/>
          </p:cNvSpPr>
          <p:nvPr>
            <p:ph type="sldNum" sz="quarter" idx="10"/>
          </p:nvPr>
        </p:nvSpPr>
        <p:spPr/>
        <p:txBody>
          <a:bodyPr/>
          <a:lstStyle/>
          <a:p>
            <a:fld id="{5F91D81F-0019-D54D-8BD2-584EB3E23626}" type="slidenum">
              <a:rPr lang="en-US" smtClean="0"/>
              <a:t>14</a:t>
            </a:fld>
            <a:endParaRPr lang="en-US"/>
          </a:p>
        </p:txBody>
      </p:sp>
    </p:spTree>
    <p:extLst>
      <p:ext uri="{BB962C8B-B14F-4D97-AF65-F5344CB8AC3E}">
        <p14:creationId xmlns:p14="http://schemas.microsoft.com/office/powerpoint/2010/main" val="3594138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Yes, we’ll make it a package</a:t>
            </a:r>
            <a:endParaRPr lang="en-US" dirty="0"/>
          </a:p>
        </p:txBody>
      </p:sp>
      <p:sp>
        <p:nvSpPr>
          <p:cNvPr id="4" name="Slide Number Placeholder 3"/>
          <p:cNvSpPr>
            <a:spLocks noGrp="1"/>
          </p:cNvSpPr>
          <p:nvPr>
            <p:ph type="sldNum" sz="quarter" idx="10"/>
          </p:nvPr>
        </p:nvSpPr>
        <p:spPr/>
        <p:txBody>
          <a:bodyPr/>
          <a:lstStyle/>
          <a:p>
            <a:fld id="{5F91D81F-0019-D54D-8BD2-584EB3E23626}" type="slidenum">
              <a:rPr lang="en-US" smtClean="0"/>
              <a:t>15</a:t>
            </a:fld>
            <a:endParaRPr lang="en-US"/>
          </a:p>
        </p:txBody>
      </p:sp>
    </p:spTree>
    <p:extLst>
      <p:ext uri="{BB962C8B-B14F-4D97-AF65-F5344CB8AC3E}">
        <p14:creationId xmlns:p14="http://schemas.microsoft.com/office/powerpoint/2010/main" val="2492708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optional</a:t>
            </a:r>
          </a:p>
        </p:txBody>
      </p:sp>
      <p:sp>
        <p:nvSpPr>
          <p:cNvPr id="4" name="Slide Number Placeholder 3"/>
          <p:cNvSpPr>
            <a:spLocks noGrp="1"/>
          </p:cNvSpPr>
          <p:nvPr>
            <p:ph type="sldNum" sz="quarter" idx="10"/>
          </p:nvPr>
        </p:nvSpPr>
        <p:spPr/>
        <p:txBody>
          <a:bodyPr/>
          <a:lstStyle/>
          <a:p>
            <a:fld id="{5F91D81F-0019-D54D-8BD2-584EB3E23626}" type="slidenum">
              <a:rPr lang="en-US" smtClean="0"/>
              <a:t>16</a:t>
            </a:fld>
            <a:endParaRPr lang="en-US"/>
          </a:p>
        </p:txBody>
      </p:sp>
    </p:spTree>
    <p:extLst>
      <p:ext uri="{BB962C8B-B14F-4D97-AF65-F5344CB8AC3E}">
        <p14:creationId xmlns:p14="http://schemas.microsoft.com/office/powerpoint/2010/main" val="29277992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91D81F-0019-D54D-8BD2-584EB3E23626}" type="slidenum">
              <a:rPr lang="en-US" smtClean="0"/>
              <a:t>17</a:t>
            </a:fld>
            <a:endParaRPr lang="en-US"/>
          </a:p>
        </p:txBody>
      </p:sp>
    </p:spTree>
    <p:extLst>
      <p:ext uri="{BB962C8B-B14F-4D97-AF65-F5344CB8AC3E}">
        <p14:creationId xmlns:p14="http://schemas.microsoft.com/office/powerpoint/2010/main" val="47041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 point, feeds change.  I’ve already processed the data, tell me given</a:t>
            </a:r>
            <a:r>
              <a:rPr lang="en-US" baseline="0" dirty="0" smtClean="0"/>
              <a:t> what I know know about the things that happened then</a:t>
            </a:r>
            <a:endParaRPr lang="en-US" dirty="0"/>
          </a:p>
        </p:txBody>
      </p:sp>
      <p:sp>
        <p:nvSpPr>
          <p:cNvPr id="4" name="Slide Number Placeholder 3"/>
          <p:cNvSpPr>
            <a:spLocks noGrp="1"/>
          </p:cNvSpPr>
          <p:nvPr>
            <p:ph type="sldNum" sz="quarter" idx="10"/>
          </p:nvPr>
        </p:nvSpPr>
        <p:spPr/>
        <p:txBody>
          <a:bodyPr/>
          <a:lstStyle/>
          <a:p>
            <a:fld id="{5F91D81F-0019-D54D-8BD2-584EB3E23626}" type="slidenum">
              <a:rPr lang="en-US" smtClean="0"/>
              <a:t>18</a:t>
            </a:fld>
            <a:endParaRPr lang="en-US"/>
          </a:p>
        </p:txBody>
      </p:sp>
    </p:spTree>
    <p:extLst>
      <p:ext uri="{BB962C8B-B14F-4D97-AF65-F5344CB8AC3E}">
        <p14:creationId xmlns:p14="http://schemas.microsoft.com/office/powerpoint/2010/main" val="19801607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at data -&gt; common elements.</a:t>
            </a:r>
            <a:r>
              <a:rPr lang="en-US" baseline="0" dirty="0"/>
              <a:t>  Values that recur.  Every single attribute you have, sort by count</a:t>
            </a:r>
          </a:p>
          <a:p>
            <a:r>
              <a:rPr lang="en-US" baseline="0" dirty="0"/>
              <a:t>Start with a bad record, spider out of other similar records</a:t>
            </a:r>
          </a:p>
          <a:p>
            <a:endParaRPr lang="en-US" baseline="0" dirty="0"/>
          </a:p>
          <a:p>
            <a:r>
              <a:rPr lang="en-US" baseline="0" dirty="0"/>
              <a:t>Next steps -&gt; automation.  Still working on getting good results there.</a:t>
            </a:r>
          </a:p>
          <a:p>
            <a:endParaRPr lang="en-US" dirty="0"/>
          </a:p>
          <a:p>
            <a:r>
              <a:rPr lang="en-US" dirty="0"/>
              <a:t>Known good, baseline set of traffic you trust.</a:t>
            </a:r>
            <a:r>
              <a:rPr lang="en-US" baseline="0" dirty="0"/>
              <a:t> With a lot number of results it’s always the possibility that your “known good” traffic isn’t that good, so review to be sure.  </a:t>
            </a:r>
            <a:endParaRPr lang="en-US" dirty="0"/>
          </a:p>
        </p:txBody>
      </p:sp>
      <p:sp>
        <p:nvSpPr>
          <p:cNvPr id="4" name="Slide Number Placeholder 3"/>
          <p:cNvSpPr>
            <a:spLocks noGrp="1"/>
          </p:cNvSpPr>
          <p:nvPr>
            <p:ph type="sldNum" sz="quarter" idx="10"/>
          </p:nvPr>
        </p:nvSpPr>
        <p:spPr/>
        <p:txBody>
          <a:bodyPr/>
          <a:lstStyle/>
          <a:p>
            <a:fld id="{5F91D81F-0019-D54D-8BD2-584EB3E23626}" type="slidenum">
              <a:rPr lang="en-US" smtClean="0"/>
              <a:t>19</a:t>
            </a:fld>
            <a:endParaRPr lang="en-US"/>
          </a:p>
        </p:txBody>
      </p:sp>
    </p:spTree>
    <p:extLst>
      <p:ext uri="{BB962C8B-B14F-4D97-AF65-F5344CB8AC3E}">
        <p14:creationId xmlns:p14="http://schemas.microsoft.com/office/powerpoint/2010/main" val="1230400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
            </a:r>
            <a:br>
              <a:rPr lang="en-US" dirty="0">
                <a:latin typeface="Calibri"/>
              </a:rPr>
            </a:br>
            <a:endParaRPr lang="en-US" dirty="0"/>
          </a:p>
          <a:p>
            <a:r>
              <a:rPr lang="en-US" dirty="0"/>
              <a:t>The statistics are out there.  SSL traffic is on the increase (courtesy Dell).   Expected growth is 20% each year </a:t>
            </a:r>
            <a:r>
              <a:rPr lang="en-US"/>
              <a:t>and </a:t>
            </a:r>
            <a:r>
              <a:rPr lang="en-US" dirty="0"/>
              <a:t>not</a:t>
            </a:r>
            <a:r>
              <a:rPr lang="en-US"/>
              <a:t> surprisingly only a</a:t>
            </a:r>
            <a:r>
              <a:rPr lang="en-US" dirty="0"/>
              <a:t> very small percentage of this traffic is analyzed.</a:t>
            </a:r>
          </a:p>
          <a:p>
            <a:r>
              <a:rPr lang="en-US" dirty="0"/>
              <a:t/>
            </a:r>
            <a:br>
              <a:rPr lang="en-US" dirty="0"/>
            </a:br>
            <a:endParaRPr lang="en-US" dirty="0"/>
          </a:p>
          <a:p>
            <a:r>
              <a:rPr lang="en-US" dirty="0">
                <a:latin typeface="Helvetica"/>
                <a:cs typeface="Helvetica"/>
              </a:rPr>
              <a:t>According to Dell, there was a sharp increase in SSL/TLS encryption through 2015. In the fourth quarter of 2015 nearly 65 percent of all web connections that Dell observed were encrypted, leading to a lot more under-the-radar attacks, according to the company. Gartner has predicted that 50 percent of all network attacks will take advantage of SSL/TLS by 2017.</a:t>
            </a:r>
            <a:endParaRPr lang="en-US" dirty="0">
              <a:solidFill>
                <a:srgbClr val="413F41"/>
              </a:solidFill>
              <a:latin typeface="Helvetica"/>
              <a:cs typeface="Helvetica"/>
            </a:endParaRPr>
          </a:p>
        </p:txBody>
      </p:sp>
      <p:sp>
        <p:nvSpPr>
          <p:cNvPr id="4" name="Slide Number Placeholder 3"/>
          <p:cNvSpPr>
            <a:spLocks noGrp="1"/>
          </p:cNvSpPr>
          <p:nvPr>
            <p:ph type="sldNum" sz="quarter" idx="10"/>
          </p:nvPr>
        </p:nvSpPr>
        <p:spPr/>
        <p:txBody>
          <a:bodyPr/>
          <a:lstStyle/>
          <a:p>
            <a:fld id="{5F91D81F-0019-D54D-8BD2-584EB3E23626}" type="slidenum">
              <a:rPr lang="en-US" smtClean="0"/>
              <a:t>2</a:t>
            </a:fld>
            <a:endParaRPr lang="en-US"/>
          </a:p>
        </p:txBody>
      </p:sp>
    </p:spTree>
    <p:extLst>
      <p:ext uri="{BB962C8B-B14F-4D97-AF65-F5344CB8AC3E}">
        <p14:creationId xmlns:p14="http://schemas.microsoft.com/office/powerpoint/2010/main" val="820566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email address part didn’t make a lot of sense until we tried generating a certificate with the </a:t>
            </a:r>
            <a:r>
              <a:rPr lang="en-US" dirty="0" err="1" smtClean="0"/>
              <a:t>openssl</a:t>
            </a:r>
            <a:r>
              <a:rPr lang="en-US" dirty="0" smtClean="0"/>
              <a:t> command</a:t>
            </a:r>
            <a:endParaRPr lang="en-US" dirty="0"/>
          </a:p>
        </p:txBody>
      </p:sp>
      <p:sp>
        <p:nvSpPr>
          <p:cNvPr id="4" name="Slide Number Placeholder 3"/>
          <p:cNvSpPr>
            <a:spLocks noGrp="1"/>
          </p:cNvSpPr>
          <p:nvPr>
            <p:ph type="sldNum" sz="quarter" idx="10"/>
          </p:nvPr>
        </p:nvSpPr>
        <p:spPr/>
        <p:txBody>
          <a:bodyPr/>
          <a:lstStyle/>
          <a:p>
            <a:fld id="{5F91D81F-0019-D54D-8BD2-584EB3E23626}" type="slidenum">
              <a:rPr lang="en-US" smtClean="0"/>
              <a:t>21</a:t>
            </a:fld>
            <a:endParaRPr lang="en-US"/>
          </a:p>
        </p:txBody>
      </p:sp>
    </p:spTree>
    <p:extLst>
      <p:ext uri="{BB962C8B-B14F-4D97-AF65-F5344CB8AC3E}">
        <p14:creationId xmlns:p14="http://schemas.microsoft.com/office/powerpoint/2010/main" val="20809971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 Kirk blog post talking about Snort signature, </a:t>
            </a:r>
            <a:r>
              <a:rPr lang="en-US" dirty="0" err="1"/>
              <a:t>Talos</a:t>
            </a:r>
            <a:endParaRPr lang="en-US" dirty="0"/>
          </a:p>
          <a:p>
            <a:r>
              <a:rPr lang="en-US" dirty="0" err="1"/>
              <a:t>Netresec</a:t>
            </a:r>
            <a:r>
              <a:rPr lang="en-US" dirty="0"/>
              <a:t>,</a:t>
            </a:r>
            <a:r>
              <a:rPr lang="en-US" baseline="0" dirty="0"/>
              <a:t> post on </a:t>
            </a:r>
            <a:r>
              <a:rPr lang="en-US" dirty="0"/>
              <a:t>https</a:t>
            </a:r>
            <a:r>
              <a:rPr lang="en-US" baseline="0" dirty="0"/>
              <a:t> reverse tunnel</a:t>
            </a:r>
          </a:p>
          <a:p>
            <a:endParaRPr lang="en-US" baseline="0" dirty="0"/>
          </a:p>
          <a:p>
            <a:r>
              <a:rPr lang="en-US" baseline="0" dirty="0"/>
              <a:t>Note about the email address going off the end of the command.  Probably not an automated system.</a:t>
            </a:r>
          </a:p>
          <a:p>
            <a:endParaRPr lang="en-US" baseline="0" dirty="0"/>
          </a:p>
          <a:p>
            <a:r>
              <a:rPr lang="en-US" baseline="0" dirty="0"/>
              <a:t>Also saw results for Default Company Ltd, some versions of </a:t>
            </a:r>
            <a:r>
              <a:rPr lang="en-US" baseline="0" dirty="0" err="1"/>
              <a:t>openssl</a:t>
            </a:r>
            <a:r>
              <a:rPr lang="en-US" baseline="0" dirty="0"/>
              <a:t> use this by default instead</a:t>
            </a:r>
            <a:endParaRPr lang="en-US" dirty="0"/>
          </a:p>
        </p:txBody>
      </p:sp>
      <p:sp>
        <p:nvSpPr>
          <p:cNvPr id="4" name="Slide Number Placeholder 3"/>
          <p:cNvSpPr>
            <a:spLocks noGrp="1"/>
          </p:cNvSpPr>
          <p:nvPr>
            <p:ph type="sldNum" sz="quarter" idx="10"/>
          </p:nvPr>
        </p:nvSpPr>
        <p:spPr/>
        <p:txBody>
          <a:bodyPr/>
          <a:lstStyle/>
          <a:p>
            <a:fld id="{5F91D81F-0019-D54D-8BD2-584EB3E23626}" type="slidenum">
              <a:rPr lang="en-US" smtClean="0"/>
              <a:t>22</a:t>
            </a:fld>
            <a:endParaRPr lang="en-US"/>
          </a:p>
        </p:txBody>
      </p:sp>
    </p:spTree>
    <p:extLst>
      <p:ext uri="{BB962C8B-B14F-4D97-AF65-F5344CB8AC3E}">
        <p14:creationId xmlns:p14="http://schemas.microsoft.com/office/powerpoint/2010/main" val="11535077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aren’t malicious, but there’s a</a:t>
            </a:r>
            <a:r>
              <a:rPr lang="en-US" baseline="0" dirty="0" smtClean="0"/>
              <a:t> higher </a:t>
            </a:r>
            <a:r>
              <a:rPr lang="en-US" baseline="0" dirty="0" err="1" smtClean="0"/>
              <a:t>proibability</a:t>
            </a:r>
            <a:r>
              <a:rPr lang="en-US" baseline="0" dirty="0" smtClean="0"/>
              <a:t> of something bad going on</a:t>
            </a:r>
            <a:endParaRPr lang="en-US" dirty="0"/>
          </a:p>
        </p:txBody>
      </p:sp>
      <p:sp>
        <p:nvSpPr>
          <p:cNvPr id="4" name="Slide Number Placeholder 3"/>
          <p:cNvSpPr>
            <a:spLocks noGrp="1"/>
          </p:cNvSpPr>
          <p:nvPr>
            <p:ph type="sldNum" sz="quarter" idx="10"/>
          </p:nvPr>
        </p:nvSpPr>
        <p:spPr/>
        <p:txBody>
          <a:bodyPr/>
          <a:lstStyle/>
          <a:p>
            <a:fld id="{5F91D81F-0019-D54D-8BD2-584EB3E23626}" type="slidenum">
              <a:rPr lang="en-US" smtClean="0"/>
              <a:t>23</a:t>
            </a:fld>
            <a:endParaRPr lang="en-US"/>
          </a:p>
        </p:txBody>
      </p:sp>
    </p:spTree>
    <p:extLst>
      <p:ext uri="{BB962C8B-B14F-4D97-AF65-F5344CB8AC3E}">
        <p14:creationId xmlns:p14="http://schemas.microsoft.com/office/powerpoint/2010/main" val="28494580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91D81F-0019-D54D-8BD2-584EB3E23626}" type="slidenum">
              <a:rPr lang="en-US" smtClean="0"/>
              <a:t>25</a:t>
            </a:fld>
            <a:endParaRPr lang="en-US"/>
          </a:p>
        </p:txBody>
      </p:sp>
    </p:spTree>
    <p:extLst>
      <p:ext uri="{BB962C8B-B14F-4D97-AF65-F5344CB8AC3E}">
        <p14:creationId xmlns:p14="http://schemas.microsoft.com/office/powerpoint/2010/main" val="2750878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a:t>
            </a:r>
            <a:r>
              <a:rPr lang="en-US" baseline="0" dirty="0"/>
              <a:t> all patterns are in the values themselves, some are in the form</a:t>
            </a:r>
          </a:p>
          <a:p>
            <a:r>
              <a:rPr lang="en-US" baseline="0" dirty="0"/>
              <a:t>Difficult to do via automated analysis</a:t>
            </a:r>
          </a:p>
          <a:p>
            <a:r>
              <a:rPr lang="en-US" baseline="0" dirty="0"/>
              <a:t>Entropy calculation on text would probably show very high value</a:t>
            </a:r>
            <a:endParaRPr lang="en-US" dirty="0"/>
          </a:p>
        </p:txBody>
      </p:sp>
      <p:sp>
        <p:nvSpPr>
          <p:cNvPr id="4" name="Slide Number Placeholder 3"/>
          <p:cNvSpPr>
            <a:spLocks noGrp="1"/>
          </p:cNvSpPr>
          <p:nvPr>
            <p:ph type="sldNum" sz="quarter" idx="10"/>
          </p:nvPr>
        </p:nvSpPr>
        <p:spPr/>
        <p:txBody>
          <a:bodyPr/>
          <a:lstStyle/>
          <a:p>
            <a:fld id="{5F91D81F-0019-D54D-8BD2-584EB3E23626}" type="slidenum">
              <a:rPr lang="en-US" smtClean="0"/>
              <a:t>26</a:t>
            </a:fld>
            <a:endParaRPr lang="en-US"/>
          </a:p>
        </p:txBody>
      </p:sp>
    </p:spTree>
    <p:extLst>
      <p:ext uri="{BB962C8B-B14F-4D97-AF65-F5344CB8AC3E}">
        <p14:creationId xmlns:p14="http://schemas.microsoft.com/office/powerpoint/2010/main" val="38083155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What’s the best way to do these?  Not really part of intel framework as I understand it.</a:t>
            </a:r>
            <a:endParaRPr lang="en-US" dirty="0"/>
          </a:p>
        </p:txBody>
      </p:sp>
      <p:sp>
        <p:nvSpPr>
          <p:cNvPr id="4" name="Slide Number Placeholder 3"/>
          <p:cNvSpPr>
            <a:spLocks noGrp="1"/>
          </p:cNvSpPr>
          <p:nvPr>
            <p:ph type="sldNum" sz="quarter" idx="10"/>
          </p:nvPr>
        </p:nvSpPr>
        <p:spPr/>
        <p:txBody>
          <a:bodyPr/>
          <a:lstStyle/>
          <a:p>
            <a:fld id="{5F91D81F-0019-D54D-8BD2-584EB3E23626}" type="slidenum">
              <a:rPr lang="en-US" smtClean="0"/>
              <a:t>27</a:t>
            </a:fld>
            <a:endParaRPr lang="en-US"/>
          </a:p>
        </p:txBody>
      </p:sp>
    </p:spTree>
    <p:extLst>
      <p:ext uri="{BB962C8B-B14F-4D97-AF65-F5344CB8AC3E}">
        <p14:creationId xmlns:p14="http://schemas.microsoft.com/office/powerpoint/2010/main" val="20492044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Longer shelf life.  Issuing</a:t>
            </a:r>
            <a:r>
              <a:rPr lang="en-US" baseline="0" dirty="0"/>
              <a:t> new certs part of brining up new domains, but if the patterns don’t change puts you a step ahead.</a:t>
            </a:r>
            <a:endParaRPr lang="en-US" dirty="0"/>
          </a:p>
        </p:txBody>
      </p:sp>
      <p:sp>
        <p:nvSpPr>
          <p:cNvPr id="4" name="Slide Number Placeholder 3"/>
          <p:cNvSpPr>
            <a:spLocks noGrp="1"/>
          </p:cNvSpPr>
          <p:nvPr>
            <p:ph type="sldNum" sz="quarter" idx="10"/>
          </p:nvPr>
        </p:nvSpPr>
        <p:spPr/>
        <p:txBody>
          <a:bodyPr/>
          <a:lstStyle/>
          <a:p>
            <a:fld id="{5F91D81F-0019-D54D-8BD2-584EB3E23626}" type="slidenum">
              <a:rPr lang="en-US" smtClean="0"/>
              <a:t>28</a:t>
            </a:fld>
            <a:endParaRPr lang="en-US"/>
          </a:p>
        </p:txBody>
      </p:sp>
    </p:spTree>
    <p:extLst>
      <p:ext uri="{BB962C8B-B14F-4D97-AF65-F5344CB8AC3E}">
        <p14:creationId xmlns:p14="http://schemas.microsoft.com/office/powerpoint/2010/main" val="1268318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 to piece together</a:t>
            </a:r>
            <a:r>
              <a:rPr lang="en-US" baseline="0" dirty="0"/>
              <a:t> why.  Easy to create patterns that are coincidental.  </a:t>
            </a:r>
            <a:endParaRPr lang="en-US" dirty="0"/>
          </a:p>
        </p:txBody>
      </p:sp>
      <p:sp>
        <p:nvSpPr>
          <p:cNvPr id="4" name="Slide Number Placeholder 3"/>
          <p:cNvSpPr>
            <a:spLocks noGrp="1"/>
          </p:cNvSpPr>
          <p:nvPr>
            <p:ph type="sldNum" sz="quarter" idx="10"/>
          </p:nvPr>
        </p:nvSpPr>
        <p:spPr/>
        <p:txBody>
          <a:bodyPr/>
          <a:lstStyle/>
          <a:p>
            <a:fld id="{5F91D81F-0019-D54D-8BD2-584EB3E23626}" type="slidenum">
              <a:rPr lang="en-US" smtClean="0"/>
              <a:t>29</a:t>
            </a:fld>
            <a:endParaRPr lang="en-US"/>
          </a:p>
        </p:txBody>
      </p:sp>
    </p:spTree>
    <p:extLst>
      <p:ext uri="{BB962C8B-B14F-4D97-AF65-F5344CB8AC3E}">
        <p14:creationId xmlns:p14="http://schemas.microsoft.com/office/powerpoint/2010/main" val="10258167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91D81F-0019-D54D-8BD2-584EB3E23626}" type="slidenum">
              <a:rPr lang="en-US" smtClean="0"/>
              <a:t>30</a:t>
            </a:fld>
            <a:endParaRPr lang="en-US"/>
          </a:p>
        </p:txBody>
      </p:sp>
    </p:spTree>
    <p:extLst>
      <p:ext uri="{BB962C8B-B14F-4D97-AF65-F5344CB8AC3E}">
        <p14:creationId xmlns:p14="http://schemas.microsoft.com/office/powerpoint/2010/main" val="7331565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Special</a:t>
            </a:r>
            <a:r>
              <a:rPr lang="en-US">
                <a:latin typeface="Calibri"/>
              </a:rPr>
              <a:t> thanks to Ravi Pandey, one of our summer interns from UMD, who spent a fair bit of time with the certificates applying trying various ML algorithms on multiple versions of our dataset.</a:t>
            </a:r>
            <a:endParaRPr lang="en-US" dirty="0"/>
          </a:p>
        </p:txBody>
      </p:sp>
      <p:sp>
        <p:nvSpPr>
          <p:cNvPr id="4" name="Slide Number Placeholder 3"/>
          <p:cNvSpPr>
            <a:spLocks noGrp="1"/>
          </p:cNvSpPr>
          <p:nvPr>
            <p:ph type="sldNum" sz="quarter" idx="10"/>
          </p:nvPr>
        </p:nvSpPr>
        <p:spPr/>
        <p:txBody>
          <a:bodyPr/>
          <a:lstStyle/>
          <a:p>
            <a:fld id="{5F91D81F-0019-D54D-8BD2-584EB3E23626}" type="slidenum">
              <a:rPr lang="en-US" smtClean="0"/>
              <a:t>31</a:t>
            </a:fld>
            <a:endParaRPr lang="en-US"/>
          </a:p>
        </p:txBody>
      </p:sp>
    </p:spTree>
    <p:extLst>
      <p:ext uri="{BB962C8B-B14F-4D97-AF65-F5344CB8AC3E}">
        <p14:creationId xmlns:p14="http://schemas.microsoft.com/office/powerpoint/2010/main" val="1083723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interesting statistic is that it is becoming harder and harder to inspect SSL traffic content. </a:t>
            </a:r>
            <a:r>
              <a:rPr lang="en-US"/>
              <a:t> </a:t>
            </a:r>
            <a:r>
              <a:rPr lang="en-US" dirty="0"/>
              <a:t>First</a:t>
            </a:r>
            <a:r>
              <a:rPr lang="en-US"/>
              <a:t> you need a man-in-the-middle device and then you have to figure out how to manage certificates. </a:t>
            </a:r>
            <a:r>
              <a:rPr lang="en-US" dirty="0"/>
              <a:t> </a:t>
            </a:r>
            <a:r>
              <a:rPr lang="en-US"/>
              <a:t>In addition, Certificate </a:t>
            </a:r>
            <a:r>
              <a:rPr lang="en-US" dirty="0"/>
              <a:t>pinning and use of complex ciphers make decryption of content even more challenging. A lot of organizations </a:t>
            </a:r>
            <a:r>
              <a:rPr lang="en-US"/>
              <a:t>also </a:t>
            </a:r>
            <a:r>
              <a:rPr lang="en-US" dirty="0"/>
              <a:t>just</a:t>
            </a:r>
            <a:r>
              <a:rPr lang="en-US"/>
              <a:t> do </a:t>
            </a:r>
            <a:r>
              <a:rPr lang="en-US" dirty="0"/>
              <a:t>not decrypt </a:t>
            </a:r>
            <a:r>
              <a:rPr lang="en-US"/>
              <a:t>SSL </a:t>
            </a:r>
            <a:r>
              <a:rPr lang="en-US" smtClean="0"/>
              <a:t>traffic </a:t>
            </a:r>
            <a:r>
              <a:rPr lang="en-US" dirty="0"/>
              <a:t>due to legal concerns and infringement of privacy for users .</a:t>
            </a:r>
          </a:p>
          <a:p>
            <a:r>
              <a:rPr lang="en-US" dirty="0">
                <a:latin typeface="Calibri"/>
              </a:rPr>
              <a:t/>
            </a:r>
            <a:br>
              <a:rPr lang="en-US" dirty="0">
                <a:latin typeface="Calibri"/>
              </a:rPr>
            </a:br>
            <a:endParaRPr lang="en-US" dirty="0"/>
          </a:p>
          <a:p>
            <a:r>
              <a:rPr lang="en-US" dirty="0">
                <a:latin typeface="Calibri"/>
              </a:rPr>
              <a:t>[Ref: </a:t>
            </a:r>
            <a:r>
              <a:rPr lang="en-US" dirty="0">
                <a:latin typeface="Calibri"/>
                <a:hlinkClick r:id="rId3"/>
              </a:rPr>
              <a:t>https://securityevaluators.com/knowledge/case_studies/mutual/</a:t>
            </a:r>
            <a:r>
              <a:rPr lang="en-US" dirty="0">
                <a:latin typeface="Calibri"/>
              </a:rPr>
              <a:t>]</a:t>
            </a:r>
          </a:p>
          <a:p>
            <a:r>
              <a:rPr lang="en-US" dirty="0">
                <a:latin typeface="Calibri"/>
              </a:rPr>
              <a:t/>
            </a:r>
            <a:br>
              <a:rPr lang="en-US" dirty="0">
                <a:latin typeface="Calibri"/>
              </a:rPr>
            </a:br>
            <a:endParaRPr lang="en-US" dirty="0">
              <a:latin typeface="Calibri"/>
            </a:endParaRPr>
          </a:p>
          <a:p>
            <a:r>
              <a:rPr lang="en-US" dirty="0"/>
              <a:t>So, all of this points to a need for new innovative ways to analyze SSL </a:t>
            </a:r>
            <a:r>
              <a:rPr lang="en-US"/>
              <a:t>traffic </a:t>
            </a:r>
            <a:r>
              <a:rPr lang="en-US" dirty="0"/>
              <a:t>for</a:t>
            </a:r>
            <a:r>
              <a:rPr lang="en-US"/>
              <a:t> maliciousness without </a:t>
            </a:r>
            <a:r>
              <a:rPr lang="en-US" dirty="0"/>
              <a:t>decrypting the content</a:t>
            </a:r>
            <a:r>
              <a:rPr lang="en-US"/>
              <a:t> </a:t>
            </a:r>
            <a:r>
              <a:rPr lang="en-US" dirty="0"/>
              <a:t>by</a:t>
            </a:r>
            <a:r>
              <a:rPr lang="en-US"/>
              <a:t> looking for other </a:t>
            </a:r>
            <a:r>
              <a:rPr lang="en-US" smtClean="0"/>
              <a:t>clues.</a:t>
            </a:r>
            <a:endParaRPr lang="en-US" dirty="0"/>
          </a:p>
          <a:p>
            <a:r>
              <a:rPr lang="en-US" dirty="0">
                <a:latin typeface="Calibri"/>
              </a:rPr>
              <a:t/>
            </a:r>
            <a:br>
              <a:rPr lang="en-US" dirty="0">
                <a:latin typeface="Calibri"/>
              </a:rPr>
            </a:br>
            <a:endParaRPr lang="en-US" dirty="0"/>
          </a:p>
        </p:txBody>
      </p:sp>
      <p:sp>
        <p:nvSpPr>
          <p:cNvPr id="4" name="Slide Number Placeholder 3"/>
          <p:cNvSpPr>
            <a:spLocks noGrp="1"/>
          </p:cNvSpPr>
          <p:nvPr>
            <p:ph type="sldNum" sz="quarter" idx="10"/>
          </p:nvPr>
        </p:nvSpPr>
        <p:spPr/>
        <p:txBody>
          <a:bodyPr/>
          <a:lstStyle/>
          <a:p>
            <a:fld id="{5F91D81F-0019-D54D-8BD2-584EB3E23626}" type="slidenum">
              <a:rPr lang="en-US" smtClean="0"/>
              <a:t>3</a:t>
            </a:fld>
            <a:endParaRPr lang="en-US"/>
          </a:p>
        </p:txBody>
      </p:sp>
    </p:spTree>
    <p:extLst>
      <p:ext uri="{BB962C8B-B14F-4D97-AF65-F5344CB8AC3E}">
        <p14:creationId xmlns:p14="http://schemas.microsoft.com/office/powerpoint/2010/main" val="631012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So, Andrew and I both attended </a:t>
            </a:r>
            <a:r>
              <a:rPr lang="en-US" dirty="0" err="1">
                <a:latin typeface="Calibri"/>
              </a:rPr>
              <a:t>BSides</a:t>
            </a:r>
            <a:r>
              <a:rPr lang="en-US" dirty="0">
                <a:latin typeface="Calibri"/>
              </a:rPr>
              <a:t> Baltimore and there was a talk </a:t>
            </a:r>
            <a:r>
              <a:rPr lang="en-US">
                <a:latin typeface="Calibri"/>
              </a:rPr>
              <a:t>there </a:t>
            </a:r>
            <a:r>
              <a:rPr lang="en-US" dirty="0">
                <a:latin typeface="Calibri"/>
              </a:rPr>
              <a:t>about</a:t>
            </a:r>
            <a:r>
              <a:rPr lang="en-US">
                <a:latin typeface="Calibri"/>
              </a:rPr>
              <a:t> detecting </a:t>
            </a:r>
            <a:r>
              <a:rPr lang="en-US" dirty="0">
                <a:latin typeface="Calibri"/>
              </a:rPr>
              <a:t>anomalies in x.509 certs using bro.</a:t>
            </a:r>
            <a:br>
              <a:rPr lang="en-US" dirty="0">
                <a:latin typeface="Calibri"/>
              </a:rPr>
            </a:br>
            <a:endParaRPr lang="en-US" dirty="0">
              <a:latin typeface="Calibri"/>
            </a:endParaRPr>
          </a:p>
          <a:p>
            <a:r>
              <a:rPr lang="en-US" dirty="0">
                <a:latin typeface="Calibri"/>
              </a:rPr>
              <a:t/>
            </a:r>
            <a:br>
              <a:rPr lang="en-US" dirty="0">
                <a:latin typeface="Calibri"/>
              </a:rPr>
            </a:br>
            <a:endParaRPr lang="en-US" dirty="0">
              <a:latin typeface="Calibri"/>
            </a:endParaRPr>
          </a:p>
          <a:p>
            <a:r>
              <a:rPr lang="en-US" dirty="0">
                <a:latin typeface="Calibri"/>
              </a:rPr>
              <a:t>Since </a:t>
            </a:r>
            <a:r>
              <a:rPr lang="en-US">
                <a:latin typeface="Calibri"/>
              </a:rPr>
              <a:t>our </a:t>
            </a:r>
            <a:r>
              <a:rPr lang="en-US" dirty="0">
                <a:latin typeface="Calibri"/>
              </a:rPr>
              <a:t>security</a:t>
            </a:r>
            <a:r>
              <a:rPr lang="en-US">
                <a:latin typeface="Calibri"/>
              </a:rPr>
              <a:t> solution uses </a:t>
            </a:r>
            <a:r>
              <a:rPr lang="en-US" dirty="0">
                <a:latin typeface="Calibri"/>
              </a:rPr>
              <a:t>Bro </a:t>
            </a:r>
            <a:r>
              <a:rPr lang="en-US">
                <a:latin typeface="Calibri"/>
              </a:rPr>
              <a:t>for </a:t>
            </a:r>
            <a:r>
              <a:rPr lang="en-US" dirty="0">
                <a:latin typeface="Calibri"/>
              </a:rPr>
              <a:t>network</a:t>
            </a:r>
            <a:r>
              <a:rPr lang="en-US">
                <a:latin typeface="Calibri"/>
              </a:rPr>
              <a:t> traffic analysis</a:t>
            </a:r>
            <a:r>
              <a:rPr lang="en-US" dirty="0">
                <a:latin typeface="Calibri"/>
              </a:rPr>
              <a:t>, we figured that it would be a great feature </a:t>
            </a:r>
            <a:r>
              <a:rPr lang="en-US">
                <a:latin typeface="Calibri"/>
              </a:rPr>
              <a:t>to </a:t>
            </a:r>
            <a:r>
              <a:rPr lang="en-US" smtClean="0">
                <a:latin typeface="Calibri"/>
              </a:rPr>
              <a:t>explore.</a:t>
            </a:r>
            <a:r>
              <a:rPr lang="en-US" dirty="0">
                <a:latin typeface="Calibri"/>
              </a:rPr>
              <a:t>  So, we listen and it turns out that the main hypothesis of that talk was around the certificate creation time.  The author had hypothesized that if the certificate creation time </a:t>
            </a:r>
            <a:r>
              <a:rPr lang="en-US">
                <a:latin typeface="Calibri"/>
              </a:rPr>
              <a:t>was </a:t>
            </a:r>
            <a:r>
              <a:rPr lang="en-US" dirty="0">
                <a:latin typeface="Calibri"/>
              </a:rPr>
              <a:t>some</a:t>
            </a:r>
            <a:r>
              <a:rPr lang="en-US">
                <a:latin typeface="Calibri"/>
              </a:rPr>
              <a:t> random value like 10am, </a:t>
            </a:r>
            <a:r>
              <a:rPr lang="en-US" smtClean="0">
                <a:latin typeface="Calibri"/>
              </a:rPr>
              <a:t>then </a:t>
            </a:r>
            <a:r>
              <a:rPr lang="en-US" dirty="0">
                <a:latin typeface="Calibri"/>
              </a:rPr>
              <a:t>there was a high probability of it being malicious mainly because most of the good certs apparently had </a:t>
            </a:r>
            <a:r>
              <a:rPr lang="en-US">
                <a:latin typeface="Calibri"/>
              </a:rPr>
              <a:t>the </a:t>
            </a:r>
            <a:r>
              <a:rPr lang="en-US" dirty="0">
                <a:latin typeface="Calibri"/>
              </a:rPr>
              <a:t>creation</a:t>
            </a:r>
            <a:r>
              <a:rPr lang="en-US">
                <a:latin typeface="Calibri"/>
              </a:rPr>
              <a:t> time as </a:t>
            </a:r>
            <a:r>
              <a:rPr lang="en-US" smtClean="0">
                <a:latin typeface="Calibri"/>
              </a:rPr>
              <a:t>midnight</a:t>
            </a:r>
            <a:r>
              <a:rPr lang="en-US" dirty="0">
                <a:latin typeface="Calibri"/>
              </a:rPr>
              <a:t>. </a:t>
            </a:r>
            <a:r>
              <a:rPr lang="en-US">
                <a:latin typeface="Calibri"/>
              </a:rPr>
              <a:t> </a:t>
            </a:r>
            <a:r>
              <a:rPr lang="en-US" smtClean="0">
                <a:latin typeface="Calibri"/>
              </a:rPr>
              <a:t>Well</a:t>
            </a:r>
            <a:r>
              <a:rPr lang="en-US" dirty="0">
                <a:latin typeface="Calibri"/>
              </a:rPr>
              <a:t>, that didn't make any sense to us and we decided to really look into this further.</a:t>
            </a:r>
          </a:p>
          <a:p>
            <a:r>
              <a:rPr lang="en-US" dirty="0">
                <a:latin typeface="Calibri"/>
              </a:rPr>
              <a:t/>
            </a:r>
            <a:br>
              <a:rPr lang="en-US" dirty="0">
                <a:latin typeface="Calibri"/>
              </a:rPr>
            </a:br>
            <a:endParaRPr lang="en-US" dirty="0">
              <a:latin typeface="Calibri"/>
            </a:endParaRPr>
          </a:p>
          <a:p>
            <a:r>
              <a:rPr lang="en-US" dirty="0">
                <a:latin typeface="Calibri"/>
              </a:rPr>
              <a:t>Turns out that the default value for creation time (its an optional field during cert creation) is 0, so </a:t>
            </a:r>
            <a:r>
              <a:rPr lang="en-US" dirty="0" err="1">
                <a:latin typeface="Calibri"/>
              </a:rPr>
              <a:t>thats</a:t>
            </a:r>
            <a:r>
              <a:rPr lang="en-US" dirty="0">
                <a:latin typeface="Calibri"/>
              </a:rPr>
              <a:t> why a lot of the values were showing up as 12:00am.  That validated our theory that the creation time probably didn't have much to do </a:t>
            </a:r>
            <a:r>
              <a:rPr lang="en-US">
                <a:latin typeface="Calibri"/>
              </a:rPr>
              <a:t>with </a:t>
            </a:r>
            <a:r>
              <a:rPr lang="en-US" dirty="0">
                <a:latin typeface="Calibri"/>
              </a:rPr>
              <a:t>the</a:t>
            </a:r>
            <a:r>
              <a:rPr lang="en-US">
                <a:latin typeface="Calibri"/>
              </a:rPr>
              <a:t> maliciousness </a:t>
            </a:r>
            <a:r>
              <a:rPr lang="en-US" dirty="0">
                <a:latin typeface="Calibri"/>
              </a:rPr>
              <a:t>of a cert.</a:t>
            </a:r>
          </a:p>
          <a:p>
            <a:r>
              <a:rPr lang="en-US" dirty="0">
                <a:latin typeface="Calibri"/>
              </a:rPr>
              <a:t/>
            </a:r>
            <a:br>
              <a:rPr lang="en-US" dirty="0">
                <a:latin typeface="Calibri"/>
              </a:rPr>
            </a:br>
            <a:r>
              <a:rPr lang="en-US">
                <a:latin typeface="Calibri"/>
              </a:rPr>
              <a:t>But </a:t>
            </a:r>
            <a:r>
              <a:rPr lang="en-US" dirty="0">
                <a:latin typeface="Calibri"/>
              </a:rPr>
              <a:t>we</a:t>
            </a:r>
            <a:r>
              <a:rPr lang="en-US">
                <a:latin typeface="Calibri"/>
              </a:rPr>
              <a:t> left with a </a:t>
            </a:r>
            <a:r>
              <a:rPr lang="en-US" dirty="0">
                <a:latin typeface="Calibri"/>
              </a:rPr>
              <a:t>burning </a:t>
            </a:r>
            <a:r>
              <a:rPr lang="en-US">
                <a:latin typeface="Calibri"/>
              </a:rPr>
              <a:t>question </a:t>
            </a:r>
            <a:r>
              <a:rPr lang="en-US" smtClean="0">
                <a:latin typeface="Calibri"/>
              </a:rPr>
              <a:t>- </a:t>
            </a:r>
            <a:r>
              <a:rPr lang="en-US" dirty="0">
                <a:latin typeface="Calibri"/>
              </a:rPr>
              <a:t>so what attributes could potentially indicate maliciousness (if any) and we thought that there were definitely some attributes that were more likely than not which might be indicative of maliciousness.  We also had to sort of think like a hacker and try and see how and what they might do to get certs as compared to a legitimate organization.</a:t>
            </a:r>
          </a:p>
          <a:p>
            <a:r>
              <a:rPr lang="en-US" dirty="0">
                <a:latin typeface="Calibri"/>
              </a:rPr>
              <a:t/>
            </a:r>
            <a:br>
              <a:rPr lang="en-US" dirty="0">
                <a:latin typeface="Calibri"/>
              </a:rPr>
            </a:br>
            <a:endParaRPr lang="en-US" dirty="0">
              <a:latin typeface="Calibri"/>
            </a:endParaRPr>
          </a:p>
          <a:p>
            <a:r>
              <a:rPr lang="en-US" dirty="0">
                <a:latin typeface="Calibri"/>
              </a:rPr>
              <a:t>In </a:t>
            </a:r>
            <a:r>
              <a:rPr lang="en-US">
                <a:latin typeface="Calibri"/>
              </a:rPr>
              <a:t>the BSides </a:t>
            </a:r>
            <a:r>
              <a:rPr lang="en-US" smtClean="0">
                <a:latin typeface="Calibri"/>
              </a:rPr>
              <a:t>talk, </a:t>
            </a:r>
            <a:r>
              <a:rPr lang="en-US" dirty="0">
                <a:latin typeface="Calibri"/>
              </a:rPr>
              <a:t>the author had used 2K good certs and a "handful" of bad certs.  Not sure if this was a good training set in the first place.  So, we decided to go all out with much higher fidelity .  We needed a setup that would pull a very large number of good and bad certs and analyze the heck out of them.</a:t>
            </a:r>
          </a:p>
          <a:p>
            <a:r>
              <a:rPr lang="en-US" dirty="0">
                <a:latin typeface="Calibri"/>
              </a:rPr>
              <a:t/>
            </a:r>
            <a:br>
              <a:rPr lang="en-US" dirty="0">
                <a:latin typeface="Calibri"/>
              </a:rPr>
            </a:br>
            <a:endParaRPr lang="en-US" dirty="0">
              <a:latin typeface="Calibri"/>
            </a:endParaRPr>
          </a:p>
          <a:p>
            <a:r>
              <a:rPr lang="en-US" dirty="0">
                <a:latin typeface="Calibri"/>
              </a:rPr>
              <a:t>One</a:t>
            </a:r>
            <a:r>
              <a:rPr lang="en-US">
                <a:latin typeface="Calibri"/>
              </a:rPr>
              <a:t> thing I did want to point out is that when our abstract was </a:t>
            </a:r>
            <a:r>
              <a:rPr lang="en-US" smtClean="0">
                <a:latin typeface="Calibri"/>
              </a:rPr>
              <a:t>accepted, </a:t>
            </a:r>
            <a:r>
              <a:rPr lang="en-US" dirty="0">
                <a:latin typeface="Calibri"/>
              </a:rPr>
              <a:t>we</a:t>
            </a:r>
            <a:r>
              <a:rPr lang="en-US">
                <a:latin typeface="Calibri"/>
              </a:rPr>
              <a:t> got some great feedback from the reviewers (kudos to them - wish more conferences gave that kind of feedback). </a:t>
            </a:r>
            <a:r>
              <a:rPr lang="en-US" dirty="0">
                <a:latin typeface="Calibri"/>
              </a:rPr>
              <a:t> </a:t>
            </a:r>
            <a:r>
              <a:rPr lang="en-US">
                <a:latin typeface="Calibri"/>
              </a:rPr>
              <a:t>They mentioned that </a:t>
            </a:r>
            <a:r>
              <a:rPr lang="en-US" dirty="0">
                <a:latin typeface="Calibri"/>
              </a:rPr>
              <a:t>since</a:t>
            </a:r>
            <a:r>
              <a:rPr lang="en-US">
                <a:latin typeface="Calibri"/>
              </a:rPr>
              <a:t> this was a Bro conference, it would be beneficial to focus more on the Bro aspect of things, so thats  </a:t>
            </a:r>
            <a:r>
              <a:rPr lang="en-US" smtClean="0">
                <a:latin typeface="Calibri"/>
              </a:rPr>
              <a:t>what </a:t>
            </a:r>
            <a:r>
              <a:rPr lang="en-US">
                <a:latin typeface="Calibri"/>
              </a:rPr>
              <a:t>we </a:t>
            </a:r>
            <a:r>
              <a:rPr lang="en-US" smtClean="0">
                <a:latin typeface="Calibri"/>
              </a:rPr>
              <a:t>did.</a:t>
            </a:r>
            <a:endParaRPr lang="en-US" dirty="0">
              <a:latin typeface="Calibri"/>
            </a:endParaRPr>
          </a:p>
          <a:p>
            <a:r>
              <a:rPr lang="en-US" dirty="0">
                <a:latin typeface="Calibri"/>
              </a:rPr>
              <a:t/>
            </a:r>
            <a:br>
              <a:rPr lang="en-US" dirty="0">
                <a:latin typeface="Calibri"/>
              </a:rPr>
            </a:br>
            <a:endParaRPr lang="en-US" dirty="0">
              <a:latin typeface="Calibri"/>
            </a:endParaRPr>
          </a:p>
          <a:p>
            <a:r>
              <a:rPr lang="en-US" dirty="0">
                <a:latin typeface="Calibri"/>
              </a:rPr>
              <a:t/>
            </a:r>
            <a:br>
              <a:rPr lang="en-US" dirty="0">
                <a:latin typeface="Calibri"/>
              </a:rPr>
            </a:br>
            <a:endParaRPr lang="en-US" dirty="0">
              <a:latin typeface="Calibri"/>
            </a:endParaRPr>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5F91D81F-0019-D54D-8BD2-584EB3E23626}" type="slidenum">
              <a:rPr lang="en-US" smtClean="0"/>
              <a:t>4</a:t>
            </a:fld>
            <a:endParaRPr lang="en-US"/>
          </a:p>
        </p:txBody>
      </p:sp>
    </p:spTree>
    <p:extLst>
      <p:ext uri="{BB962C8B-B14F-4D97-AF65-F5344CB8AC3E}">
        <p14:creationId xmlns:p14="http://schemas.microsoft.com/office/powerpoint/2010/main" val="2361616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a:t>
            </a:r>
            <a:r>
              <a:rPr lang="en-US" baseline="0" dirty="0"/>
              <a:t> a little bit about certificate feeds, as these become very important to information gathering process as you’ll see in a moment</a:t>
            </a:r>
          </a:p>
          <a:p>
            <a:r>
              <a:rPr lang="en-US" baseline="0" dirty="0"/>
              <a:t>Mostly commodity C2 servers, </a:t>
            </a:r>
            <a:r>
              <a:rPr lang="en-US" baseline="0" dirty="0" err="1"/>
              <a:t>Dridex</a:t>
            </a:r>
            <a:r>
              <a:rPr lang="en-US" baseline="0" dirty="0"/>
              <a:t>, </a:t>
            </a:r>
            <a:r>
              <a:rPr lang="en-US" baseline="0" dirty="0" err="1"/>
              <a:t>Dyre</a:t>
            </a:r>
            <a:r>
              <a:rPr lang="en-US" baseline="0" dirty="0"/>
              <a:t>, </a:t>
            </a:r>
            <a:r>
              <a:rPr lang="en-US" baseline="0" dirty="0" err="1"/>
              <a:t>TorrentLocker</a:t>
            </a:r>
            <a:r>
              <a:rPr lang="en-US" baseline="0" dirty="0"/>
              <a:t>, </a:t>
            </a:r>
            <a:r>
              <a:rPr lang="en-US" baseline="0" dirty="0" err="1" smtClean="0"/>
              <a:t>etc</a:t>
            </a:r>
            <a:endParaRPr lang="en-US" baseline="0" dirty="0" smtClean="0"/>
          </a:p>
          <a:p>
            <a:r>
              <a:rPr lang="en-US" baseline="0" dirty="0" smtClean="0"/>
              <a:t>10/week excludes </a:t>
            </a:r>
            <a:r>
              <a:rPr lang="en-US" baseline="0" dirty="0" err="1" smtClean="0"/>
              <a:t>Dyre</a:t>
            </a:r>
            <a:endParaRPr lang="en-US" baseline="0" dirty="0" smtClean="0"/>
          </a:p>
          <a:p>
            <a:r>
              <a:rPr lang="en-US" baseline="0" dirty="0" smtClean="0"/>
              <a:t>High efficacy -&gt; Ground truth</a:t>
            </a:r>
            <a:endParaRPr lang="en-US" dirty="0"/>
          </a:p>
        </p:txBody>
      </p:sp>
      <p:sp>
        <p:nvSpPr>
          <p:cNvPr id="4" name="Slide Number Placeholder 3"/>
          <p:cNvSpPr>
            <a:spLocks noGrp="1"/>
          </p:cNvSpPr>
          <p:nvPr>
            <p:ph type="sldNum" sz="quarter" idx="10"/>
          </p:nvPr>
        </p:nvSpPr>
        <p:spPr/>
        <p:txBody>
          <a:bodyPr/>
          <a:lstStyle/>
          <a:p>
            <a:fld id="{5F91D81F-0019-D54D-8BD2-584EB3E23626}" type="slidenum">
              <a:rPr lang="en-US" smtClean="0"/>
              <a:t>5</a:t>
            </a:fld>
            <a:endParaRPr lang="en-US"/>
          </a:p>
        </p:txBody>
      </p:sp>
    </p:spTree>
    <p:extLst>
      <p:ext uri="{BB962C8B-B14F-4D97-AF65-F5344CB8AC3E}">
        <p14:creationId xmlns:p14="http://schemas.microsoft.com/office/powerpoint/2010/main" val="1747787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Pain on adversary by denying them access to X</a:t>
            </a:r>
          </a:p>
          <a:p>
            <a:endParaRPr lang="en-US" dirty="0"/>
          </a:p>
          <a:p>
            <a:r>
              <a:rPr lang="en-US" dirty="0"/>
              <a:t>Not just for self-signed certs anymore.  Mention the rise of Let’s Encrypt</a:t>
            </a:r>
            <a:r>
              <a:rPr lang="en-US" baseline="0" dirty="0"/>
              <a:t> and other no-cost ways of getting legit certificates.</a:t>
            </a:r>
          </a:p>
          <a:p>
            <a:endParaRPr lang="en-US" baseline="0" dirty="0"/>
          </a:p>
          <a:p>
            <a:r>
              <a:rPr lang="en-US" baseline="0" dirty="0"/>
              <a:t>As a network defender, I want to cause pain. How do we cause pain?</a:t>
            </a:r>
          </a:p>
          <a:p>
            <a:pPr marL="171450" indent="-171450">
              <a:buFontTx/>
              <a:buChar char="-"/>
            </a:pPr>
            <a:r>
              <a:rPr lang="en-US" baseline="0" dirty="0"/>
              <a:t>Identify adversary's process and tools</a:t>
            </a:r>
          </a:p>
          <a:p>
            <a:pPr marL="171450" indent="-171450">
              <a:buFontTx/>
              <a:buChar char="-"/>
            </a:pPr>
            <a:r>
              <a:rPr lang="en-US" baseline="0" dirty="0"/>
              <a:t>Make them identify and change things that take time and effort</a:t>
            </a:r>
            <a:endParaRPr lang="en-US" dirty="0"/>
          </a:p>
        </p:txBody>
      </p:sp>
      <p:sp>
        <p:nvSpPr>
          <p:cNvPr id="4" name="Slide Number Placeholder 3"/>
          <p:cNvSpPr>
            <a:spLocks noGrp="1"/>
          </p:cNvSpPr>
          <p:nvPr>
            <p:ph type="sldNum" sz="quarter" idx="10"/>
          </p:nvPr>
        </p:nvSpPr>
        <p:spPr/>
        <p:txBody>
          <a:bodyPr/>
          <a:lstStyle/>
          <a:p>
            <a:fld id="{5F91D81F-0019-D54D-8BD2-584EB3E23626}" type="slidenum">
              <a:rPr lang="en-US" smtClean="0"/>
              <a:t>6</a:t>
            </a:fld>
            <a:endParaRPr lang="en-US"/>
          </a:p>
        </p:txBody>
      </p:sp>
    </p:spTree>
    <p:extLst>
      <p:ext uri="{BB962C8B-B14F-4D97-AF65-F5344CB8AC3E}">
        <p14:creationId xmlns:p14="http://schemas.microsoft.com/office/powerpoint/2010/main" val="324053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do better, enriching feed data and processing</a:t>
            </a:r>
            <a:r>
              <a:rPr lang="en-US" baseline="0" dirty="0"/>
              <a:t> results</a:t>
            </a:r>
            <a:endParaRPr lang="en-US" dirty="0"/>
          </a:p>
          <a:p>
            <a:endParaRPr lang="en-US" dirty="0"/>
          </a:p>
          <a:p>
            <a:r>
              <a:rPr lang="en-US" dirty="0"/>
              <a:t>Not just cert</a:t>
            </a:r>
            <a:r>
              <a:rPr lang="en-US" baseline="0" dirty="0"/>
              <a:t> feeds, but they’re my confirmed </a:t>
            </a:r>
            <a:r>
              <a:rPr lang="en-US" baseline="0" dirty="0" err="1"/>
              <a:t>bads</a:t>
            </a:r>
            <a:endParaRPr lang="en-US" baseline="0" dirty="0"/>
          </a:p>
          <a:p>
            <a:endParaRPr lang="en-US" dirty="0"/>
          </a:p>
          <a:p>
            <a:r>
              <a:rPr lang="en-US" dirty="0"/>
              <a:t>What do I mean by resulting from?  Refer to next side</a:t>
            </a:r>
          </a:p>
        </p:txBody>
      </p:sp>
      <p:sp>
        <p:nvSpPr>
          <p:cNvPr id="4" name="Slide Number Placeholder 3"/>
          <p:cNvSpPr>
            <a:spLocks noGrp="1"/>
          </p:cNvSpPr>
          <p:nvPr>
            <p:ph type="sldNum" sz="quarter" idx="10"/>
          </p:nvPr>
        </p:nvSpPr>
        <p:spPr/>
        <p:txBody>
          <a:bodyPr/>
          <a:lstStyle/>
          <a:p>
            <a:fld id="{5F91D81F-0019-D54D-8BD2-584EB3E23626}" type="slidenum">
              <a:rPr lang="en-US" smtClean="0"/>
              <a:t>7</a:t>
            </a:fld>
            <a:endParaRPr lang="en-US"/>
          </a:p>
        </p:txBody>
      </p:sp>
    </p:spTree>
    <p:extLst>
      <p:ext uri="{BB962C8B-B14F-4D97-AF65-F5344CB8AC3E}">
        <p14:creationId xmlns:p14="http://schemas.microsoft.com/office/powerpoint/2010/main" val="1447440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have scripted something with curl, </a:t>
            </a:r>
            <a:r>
              <a:rPr lang="en-US" dirty="0" err="1"/>
              <a:t>openssl</a:t>
            </a:r>
            <a:r>
              <a:rPr lang="en-US" dirty="0"/>
              <a:t>, and a lot of parsing</a:t>
            </a:r>
          </a:p>
          <a:p>
            <a:r>
              <a:rPr lang="en-US" dirty="0"/>
              <a:t>Combine Bro for research and monitoring after the fact</a:t>
            </a:r>
          </a:p>
          <a:p>
            <a:r>
              <a:rPr lang="en-US" dirty="0"/>
              <a:t>Talk about feedback loop, bro -&gt; pattern</a:t>
            </a:r>
            <a:r>
              <a:rPr lang="en-US" baseline="0" dirty="0"/>
              <a:t> generating process -&gt; back into bro</a:t>
            </a:r>
            <a:endParaRPr lang="en-US" dirty="0"/>
          </a:p>
        </p:txBody>
      </p:sp>
      <p:sp>
        <p:nvSpPr>
          <p:cNvPr id="4" name="Slide Number Placeholder 3"/>
          <p:cNvSpPr>
            <a:spLocks noGrp="1"/>
          </p:cNvSpPr>
          <p:nvPr>
            <p:ph type="sldNum" sz="quarter" idx="10"/>
          </p:nvPr>
        </p:nvSpPr>
        <p:spPr/>
        <p:txBody>
          <a:bodyPr/>
          <a:lstStyle/>
          <a:p>
            <a:fld id="{5F91D81F-0019-D54D-8BD2-584EB3E23626}" type="slidenum">
              <a:rPr lang="en-US" smtClean="0"/>
              <a:t>8</a:t>
            </a:fld>
            <a:endParaRPr lang="en-US"/>
          </a:p>
        </p:txBody>
      </p:sp>
    </p:spTree>
    <p:extLst>
      <p:ext uri="{BB962C8B-B14F-4D97-AF65-F5344CB8AC3E}">
        <p14:creationId xmlns:p14="http://schemas.microsoft.com/office/powerpoint/2010/main" val="170394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Tours of my datacenter usually begin with someone asking “What’s making that noise?”</a:t>
            </a:r>
          </a:p>
          <a:p>
            <a:endParaRPr lang="en-US" dirty="0"/>
          </a:p>
        </p:txBody>
      </p:sp>
      <p:sp>
        <p:nvSpPr>
          <p:cNvPr id="4" name="Slide Number Placeholder 3"/>
          <p:cNvSpPr>
            <a:spLocks noGrp="1"/>
          </p:cNvSpPr>
          <p:nvPr>
            <p:ph type="sldNum" sz="quarter" idx="10"/>
          </p:nvPr>
        </p:nvSpPr>
        <p:spPr/>
        <p:txBody>
          <a:bodyPr/>
          <a:lstStyle/>
          <a:p>
            <a:fld id="{5F91D81F-0019-D54D-8BD2-584EB3E23626}" type="slidenum">
              <a:rPr lang="en-US" smtClean="0"/>
              <a:t>9</a:t>
            </a:fld>
            <a:endParaRPr lang="en-US"/>
          </a:p>
        </p:txBody>
      </p:sp>
    </p:spTree>
    <p:extLst>
      <p:ext uri="{BB962C8B-B14F-4D97-AF65-F5344CB8AC3E}">
        <p14:creationId xmlns:p14="http://schemas.microsoft.com/office/powerpoint/2010/main" val="1715977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07681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47384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92830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09184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92156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48249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9/14/16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23057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9/14/16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58946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9/14/16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45104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14987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8936937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9/14/16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20588606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tif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4"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3" Type="http://schemas.openxmlformats.org/officeDocument/2006/relationships/hyperlink" Target="mailto:ajit@atomicmole.com" TargetMode="External"/><Relationship Id="rId4" Type="http://schemas.openxmlformats.org/officeDocument/2006/relationships/hyperlink" Target="https://github.com/atomicmole/brocon2016" TargetMode="External"/><Relationship Id="rId1" Type="http://schemas.openxmlformats.org/officeDocument/2006/relationships/slideLayout" Target="../slideLayouts/slideLayout2.xml"/><Relationship Id="rId2" Type="http://schemas.openxmlformats.org/officeDocument/2006/relationships/hyperlink" Target="mailto:andrew@atomicmole.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accent1">
                    <a:lumMod val="75000"/>
                  </a:schemeClr>
                </a:solidFill>
              </a:rPr>
              <a:t>Detecting Malicious SSL Certificates Using Bro</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Andrew Beard</a:t>
            </a:r>
          </a:p>
          <a:p>
            <a:r>
              <a:rPr lang="en-US" dirty="0"/>
              <a:t>Ajit Thyagarajan</a:t>
            </a:r>
          </a:p>
          <a:p>
            <a:endParaRPr lang="en-US" dirty="0"/>
          </a:p>
          <a:p>
            <a:endParaRPr lang="en-US" dirty="0"/>
          </a:p>
        </p:txBody>
      </p:sp>
      <p:pic>
        <p:nvPicPr>
          <p:cNvPr id="5" name="Picture 3" descr="logo01.png"/>
          <p:cNvPicPr>
            <a:picLocks noChangeAspect="1"/>
          </p:cNvPicPr>
          <p:nvPr/>
        </p:nvPicPr>
        <p:blipFill>
          <a:blip r:embed="rId3"/>
          <a:stretch>
            <a:fillRect/>
          </a:stretch>
        </p:blipFill>
        <p:spPr>
          <a:xfrm>
            <a:off x="3540820" y="4509295"/>
            <a:ext cx="5111945" cy="1630545"/>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Generating training sets</a:t>
            </a:r>
          </a:p>
        </p:txBody>
      </p:sp>
      <p:sp>
        <p:nvSpPr>
          <p:cNvPr id="3" name="Content Placeholder 2"/>
          <p:cNvSpPr>
            <a:spLocks noGrp="1"/>
          </p:cNvSpPr>
          <p:nvPr>
            <p:ph idx="1"/>
          </p:nvPr>
        </p:nvSpPr>
        <p:spPr/>
        <p:txBody>
          <a:bodyPr/>
          <a:lstStyle/>
          <a:p>
            <a:r>
              <a:rPr lang="en-US" dirty="0"/>
              <a:t>Visit every potentially malicious site you can possibly find</a:t>
            </a:r>
          </a:p>
          <a:p>
            <a:r>
              <a:rPr lang="en-US" dirty="0"/>
              <a:t>OSINT feeds are great for this </a:t>
            </a:r>
          </a:p>
          <a:p>
            <a:r>
              <a:rPr lang="en-US" dirty="0"/>
              <a:t>D</a:t>
            </a:r>
            <a:r>
              <a:rPr lang="en-US" dirty="0" smtClean="0"/>
              <a:t>on’t have a lot of context (if any)</a:t>
            </a:r>
            <a:endParaRPr lang="en-US" dirty="0"/>
          </a:p>
          <a:p>
            <a:r>
              <a:rPr lang="en-US" dirty="0"/>
              <a:t>Look for certificates that match our known bad ones</a:t>
            </a:r>
          </a:p>
          <a:p>
            <a:r>
              <a:rPr lang="en-US" dirty="0"/>
              <a:t>“Everything else” creates a data set that isn’t totally trustworthy, use for testing</a:t>
            </a:r>
          </a:p>
        </p:txBody>
      </p:sp>
    </p:spTree>
    <p:extLst>
      <p:ext uri="{BB962C8B-B14F-4D97-AF65-F5344CB8AC3E}">
        <p14:creationId xmlns:p14="http://schemas.microsoft.com/office/powerpoint/2010/main" val="1509014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ultidocument 3"/>
          <p:cNvSpPr/>
          <p:nvPr/>
        </p:nvSpPr>
        <p:spPr>
          <a:xfrm flipH="1">
            <a:off x="636270" y="4304665"/>
            <a:ext cx="1592580" cy="1979930"/>
          </a:xfrm>
          <a:prstGeom prst="flowChartMultidocumen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t>Feed Data</a:t>
            </a:r>
          </a:p>
          <a:p>
            <a:pPr algn="ctr"/>
            <a:r>
              <a:rPr lang="en-US" sz="2800" dirty="0" smtClean="0"/>
              <a:t>(All)</a:t>
            </a:r>
            <a:endParaRPr lang="en-US" sz="2800" dirty="0"/>
          </a:p>
        </p:txBody>
      </p:sp>
      <p:sp>
        <p:nvSpPr>
          <p:cNvPr id="5" name="Rectangle 4"/>
          <p:cNvSpPr/>
          <p:nvPr/>
        </p:nvSpPr>
        <p:spPr>
          <a:xfrm>
            <a:off x="3857624" y="4304665"/>
            <a:ext cx="1685926" cy="17043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smtClean="0"/>
              <a:t>Fetch </a:t>
            </a:r>
          </a:p>
          <a:p>
            <a:pPr algn="ctr"/>
            <a:r>
              <a:rPr lang="en-US" sz="2800" dirty="0" smtClean="0"/>
              <a:t>Script</a:t>
            </a:r>
            <a:endParaRPr lang="en-US" sz="2800" dirty="0"/>
          </a:p>
        </p:txBody>
      </p:sp>
      <p:sp>
        <p:nvSpPr>
          <p:cNvPr id="6" name="Cloud 5"/>
          <p:cNvSpPr/>
          <p:nvPr/>
        </p:nvSpPr>
        <p:spPr>
          <a:xfrm>
            <a:off x="2728912" y="200025"/>
            <a:ext cx="3943350" cy="208597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7650" y="2671573"/>
            <a:ext cx="1259332" cy="1205102"/>
          </a:xfrm>
          <a:prstGeom prst="rect">
            <a:avLst/>
          </a:prstGeom>
        </p:spPr>
      </p:pic>
      <p:sp>
        <p:nvSpPr>
          <p:cNvPr id="17" name="Rounded Rectangle 16"/>
          <p:cNvSpPr/>
          <p:nvPr/>
        </p:nvSpPr>
        <p:spPr>
          <a:xfrm>
            <a:off x="6672261" y="1973675"/>
            <a:ext cx="5014913" cy="403533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1" name="Straight Arrow Connector 20"/>
          <p:cNvCxnSpPr>
            <a:stCxn id="7" idx="3"/>
          </p:cNvCxnSpPr>
          <p:nvPr/>
        </p:nvCxnSpPr>
        <p:spPr>
          <a:xfrm>
            <a:off x="5316982" y="3274124"/>
            <a:ext cx="1355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6" idx="1"/>
            <a:endCxn id="7" idx="0"/>
          </p:cNvCxnSpPr>
          <p:nvPr/>
        </p:nvCxnSpPr>
        <p:spPr>
          <a:xfrm flipH="1">
            <a:off x="4687316" y="2283779"/>
            <a:ext cx="13271" cy="387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2"/>
            <a:endCxn id="5" idx="0"/>
          </p:cNvCxnSpPr>
          <p:nvPr/>
        </p:nvCxnSpPr>
        <p:spPr>
          <a:xfrm>
            <a:off x="4687316" y="3876675"/>
            <a:ext cx="13271" cy="427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4" idx="1"/>
          </p:cNvCxnSpPr>
          <p:nvPr/>
        </p:nvCxnSpPr>
        <p:spPr>
          <a:xfrm flipV="1">
            <a:off x="2228850" y="5286375"/>
            <a:ext cx="1628774" cy="8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Decision 27"/>
          <p:cNvSpPr/>
          <p:nvPr/>
        </p:nvSpPr>
        <p:spPr>
          <a:xfrm>
            <a:off x="7288657" y="2481993"/>
            <a:ext cx="1655318" cy="1584261"/>
          </a:xfrm>
          <a:prstGeom prst="flowChartDecis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smtClean="0"/>
              <a:t>In Cert Feed?</a:t>
            </a:r>
            <a:endParaRPr lang="en-US" sz="2000" dirty="0"/>
          </a:p>
        </p:txBody>
      </p:sp>
      <p:cxnSp>
        <p:nvCxnSpPr>
          <p:cNvPr id="30" name="Straight Connector 29"/>
          <p:cNvCxnSpPr/>
          <p:nvPr/>
        </p:nvCxnSpPr>
        <p:spPr>
          <a:xfrm>
            <a:off x="6672262" y="3274123"/>
            <a:ext cx="616395"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7459091" y="4574572"/>
            <a:ext cx="1314449" cy="130997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smtClean="0"/>
              <a:t>Known Bad</a:t>
            </a:r>
            <a:endParaRPr lang="en-US" sz="2000" dirty="0"/>
          </a:p>
        </p:txBody>
      </p:sp>
      <p:cxnSp>
        <p:nvCxnSpPr>
          <p:cNvPr id="33" name="Straight Arrow Connector 32"/>
          <p:cNvCxnSpPr>
            <a:stCxn id="28" idx="2"/>
            <a:endCxn id="31" idx="0"/>
          </p:cNvCxnSpPr>
          <p:nvPr/>
        </p:nvCxnSpPr>
        <p:spPr>
          <a:xfrm>
            <a:off x="8116316" y="4066254"/>
            <a:ext cx="0" cy="508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9642030" y="2619136"/>
            <a:ext cx="1314449" cy="130997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smtClean="0"/>
              <a:t>Maybe Bad</a:t>
            </a:r>
            <a:endParaRPr lang="en-US" sz="2000" dirty="0"/>
          </a:p>
        </p:txBody>
      </p:sp>
      <p:cxnSp>
        <p:nvCxnSpPr>
          <p:cNvPr id="37" name="Straight Arrow Connector 36"/>
          <p:cNvCxnSpPr>
            <a:stCxn id="28" idx="3"/>
            <a:endCxn id="35" idx="2"/>
          </p:cNvCxnSpPr>
          <p:nvPr/>
        </p:nvCxnSpPr>
        <p:spPr>
          <a:xfrm flipV="1">
            <a:off x="8943975" y="3274123"/>
            <a:ext cx="69805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8194897" y="4265446"/>
            <a:ext cx="500062" cy="369332"/>
          </a:xfrm>
          <a:prstGeom prst="rect">
            <a:avLst/>
          </a:prstGeom>
          <a:noFill/>
        </p:spPr>
        <p:txBody>
          <a:bodyPr wrap="square" rtlCol="0">
            <a:spAutoFit/>
          </a:bodyPr>
          <a:lstStyle/>
          <a:p>
            <a:r>
              <a:rPr lang="en-US" smtClean="0"/>
              <a:t>Yes</a:t>
            </a:r>
            <a:endParaRPr lang="en-US"/>
          </a:p>
        </p:txBody>
      </p:sp>
      <p:sp>
        <p:nvSpPr>
          <p:cNvPr id="39" name="TextBox 38"/>
          <p:cNvSpPr txBox="1"/>
          <p:nvPr/>
        </p:nvSpPr>
        <p:spPr>
          <a:xfrm>
            <a:off x="9029700" y="2925777"/>
            <a:ext cx="500062" cy="369332"/>
          </a:xfrm>
          <a:prstGeom prst="rect">
            <a:avLst/>
          </a:prstGeom>
          <a:noFill/>
        </p:spPr>
        <p:txBody>
          <a:bodyPr wrap="square" rtlCol="0">
            <a:spAutoFit/>
          </a:bodyPr>
          <a:lstStyle/>
          <a:p>
            <a:r>
              <a:rPr lang="en-US" dirty="0" smtClean="0"/>
              <a:t>No</a:t>
            </a:r>
            <a:endParaRPr lang="en-US" dirty="0"/>
          </a:p>
        </p:txBody>
      </p:sp>
    </p:spTree>
    <p:extLst>
      <p:ext uri="{BB962C8B-B14F-4D97-AF65-F5344CB8AC3E}">
        <p14:creationId xmlns:p14="http://schemas.microsoft.com/office/powerpoint/2010/main" val="1491153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Problems with generating data sets</a:t>
            </a:r>
          </a:p>
        </p:txBody>
      </p:sp>
      <p:sp>
        <p:nvSpPr>
          <p:cNvPr id="3" name="Content Placeholder 2"/>
          <p:cNvSpPr>
            <a:spLocks noGrp="1"/>
          </p:cNvSpPr>
          <p:nvPr>
            <p:ph idx="1"/>
          </p:nvPr>
        </p:nvSpPr>
        <p:spPr/>
        <p:txBody>
          <a:bodyPr/>
          <a:lstStyle/>
          <a:p>
            <a:r>
              <a:rPr lang="en-US" dirty="0"/>
              <a:t>Expect a low response rate</a:t>
            </a:r>
          </a:p>
          <a:p>
            <a:r>
              <a:rPr lang="en-US" dirty="0"/>
              <a:t>Sites get taken down, not HTTPS port 443, don’t serve anything out, unregistered DGAs, </a:t>
            </a:r>
            <a:r>
              <a:rPr lang="en-US" dirty="0" err="1"/>
              <a:t>etc</a:t>
            </a:r>
            <a:endParaRPr lang="en-US" dirty="0"/>
          </a:p>
          <a:p>
            <a:r>
              <a:rPr lang="en-US" dirty="0"/>
              <a:t>Less than 1 in 5000 respond </a:t>
            </a:r>
            <a:r>
              <a:rPr lang="en-US" dirty="0" smtClean="0"/>
              <a:t>(with no </a:t>
            </a:r>
            <a:r>
              <a:rPr lang="en-US" dirty="0"/>
              <a:t>guarantee those responses are actually bad)</a:t>
            </a:r>
          </a:p>
          <a:p>
            <a:r>
              <a:rPr lang="en-US" dirty="0"/>
              <a:t>Number that match on the SSLBL is even worse, and that’s biased</a:t>
            </a:r>
          </a:p>
          <a:p>
            <a:r>
              <a:rPr lang="en-US" dirty="0"/>
              <a:t>Based entirely on what’s already labeled as bad</a:t>
            </a:r>
          </a:p>
        </p:txBody>
      </p:sp>
    </p:spTree>
    <p:extLst>
      <p:ext uri="{BB962C8B-B14F-4D97-AF65-F5344CB8AC3E}">
        <p14:creationId xmlns:p14="http://schemas.microsoft.com/office/powerpoint/2010/main" val="529176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x509.log Fields</a:t>
            </a:r>
          </a:p>
        </p:txBody>
      </p:sp>
      <p:sp>
        <p:nvSpPr>
          <p:cNvPr id="3" name="Content Placeholder 2"/>
          <p:cNvSpPr>
            <a:spLocks noGrp="1"/>
          </p:cNvSpPr>
          <p:nvPr>
            <p:ph idx="1"/>
          </p:nvPr>
        </p:nvSpPr>
        <p:spPr/>
        <p:txBody>
          <a:bodyPr numCol="2">
            <a:normAutofit fontScale="85000" lnSpcReduction="20000"/>
          </a:bodyPr>
          <a:lstStyle/>
          <a:p>
            <a:r>
              <a:rPr lang="en-US" dirty="0" err="1"/>
              <a:t>ts</a:t>
            </a:r>
            <a:endParaRPr lang="en-US" dirty="0"/>
          </a:p>
          <a:p>
            <a:r>
              <a:rPr lang="en-US" dirty="0"/>
              <a:t>id</a:t>
            </a:r>
          </a:p>
          <a:p>
            <a:r>
              <a:rPr lang="en-US" dirty="0"/>
              <a:t>version</a:t>
            </a:r>
          </a:p>
          <a:p>
            <a:r>
              <a:rPr lang="en-US" dirty="0"/>
              <a:t>serial</a:t>
            </a:r>
          </a:p>
          <a:p>
            <a:r>
              <a:rPr lang="en-US" dirty="0">
                <a:solidFill>
                  <a:srgbClr val="FF0000"/>
                </a:solidFill>
              </a:rPr>
              <a:t>subject</a:t>
            </a:r>
          </a:p>
          <a:p>
            <a:r>
              <a:rPr lang="en-US" dirty="0">
                <a:solidFill>
                  <a:srgbClr val="FF0000"/>
                </a:solidFill>
              </a:rPr>
              <a:t>issuer</a:t>
            </a:r>
          </a:p>
          <a:p>
            <a:r>
              <a:rPr lang="en-US" dirty="0" err="1"/>
              <a:t>not_valid_before</a:t>
            </a:r>
            <a:endParaRPr lang="en-US" dirty="0"/>
          </a:p>
          <a:p>
            <a:r>
              <a:rPr lang="en-US" dirty="0" err="1"/>
              <a:t>not_valid_after</a:t>
            </a:r>
            <a:endParaRPr lang="en-US" dirty="0"/>
          </a:p>
          <a:p>
            <a:r>
              <a:rPr lang="en-US" dirty="0" err="1"/>
              <a:t>key_alg</a:t>
            </a:r>
            <a:endParaRPr lang="en-US" dirty="0"/>
          </a:p>
          <a:p>
            <a:r>
              <a:rPr lang="en-US" dirty="0" err="1"/>
              <a:t>sig_alg</a:t>
            </a:r>
            <a:endParaRPr lang="en-US" dirty="0"/>
          </a:p>
          <a:p>
            <a:r>
              <a:rPr lang="en-US" dirty="0" err="1"/>
              <a:t>key_type</a:t>
            </a:r>
            <a:endParaRPr lang="en-US" dirty="0"/>
          </a:p>
          <a:p>
            <a:r>
              <a:rPr lang="en-US" dirty="0" err="1"/>
              <a:t>key_length</a:t>
            </a:r>
            <a:endParaRPr lang="en-US" dirty="0"/>
          </a:p>
          <a:p>
            <a:r>
              <a:rPr lang="en-US" dirty="0"/>
              <a:t>exponent</a:t>
            </a:r>
          </a:p>
          <a:p>
            <a:r>
              <a:rPr lang="en-US" dirty="0"/>
              <a:t>curve</a:t>
            </a:r>
          </a:p>
          <a:p>
            <a:r>
              <a:rPr lang="en-US" dirty="0" err="1"/>
              <a:t>san.dns</a:t>
            </a:r>
            <a:endParaRPr lang="en-US" dirty="0"/>
          </a:p>
          <a:p>
            <a:r>
              <a:rPr lang="en-US" dirty="0" err="1"/>
              <a:t>san.uri</a:t>
            </a:r>
            <a:endParaRPr lang="en-US" dirty="0"/>
          </a:p>
          <a:p>
            <a:r>
              <a:rPr lang="en-US" dirty="0" err="1"/>
              <a:t>san.email</a:t>
            </a:r>
            <a:endParaRPr lang="en-US" dirty="0"/>
          </a:p>
          <a:p>
            <a:r>
              <a:rPr lang="en-US" dirty="0" err="1"/>
              <a:t>san.ip</a:t>
            </a:r>
            <a:endParaRPr lang="en-US" dirty="0"/>
          </a:p>
          <a:p>
            <a:r>
              <a:rPr lang="en-US" dirty="0" err="1"/>
              <a:t>basic_constraints.ca</a:t>
            </a:r>
            <a:endParaRPr lang="en-US" dirty="0"/>
          </a:p>
          <a:p>
            <a:r>
              <a:rPr lang="en-US" dirty="0" err="1"/>
              <a:t>basic_constraints.path_len</a:t>
            </a:r>
            <a:endParaRPr lang="en-US" dirty="0"/>
          </a:p>
          <a:p>
            <a:endParaRPr lang="en-US" dirty="0"/>
          </a:p>
        </p:txBody>
      </p:sp>
    </p:spTree>
    <p:extLst>
      <p:ext uri="{BB962C8B-B14F-4D97-AF65-F5344CB8AC3E}">
        <p14:creationId xmlns:p14="http://schemas.microsoft.com/office/powerpoint/2010/main" val="349655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Subjects and Issuers</a:t>
            </a:r>
          </a:p>
        </p:txBody>
      </p:sp>
      <p:sp>
        <p:nvSpPr>
          <p:cNvPr id="3" name="Content Placeholder 2"/>
          <p:cNvSpPr>
            <a:spLocks noGrp="1"/>
          </p:cNvSpPr>
          <p:nvPr>
            <p:ph idx="1"/>
          </p:nvPr>
        </p:nvSpPr>
        <p:spPr/>
        <p:txBody>
          <a:bodyPr>
            <a:normAutofit fontScale="92500" lnSpcReduction="20000"/>
          </a:bodyPr>
          <a:lstStyle/>
          <a:p>
            <a:r>
              <a:rPr lang="en-US" dirty="0" smtClean="0">
                <a:latin typeface="Consolas" charset="0"/>
                <a:ea typeface="Consolas" charset="0"/>
                <a:cs typeface="Consolas" charset="0"/>
              </a:rPr>
              <a:t>CN=nycards2016.com,OU=</a:t>
            </a:r>
            <a:r>
              <a:rPr lang="en-US" dirty="0" err="1" smtClean="0">
                <a:latin typeface="Consolas" charset="0"/>
                <a:ea typeface="Consolas" charset="0"/>
                <a:cs typeface="Consolas" charset="0"/>
              </a:rPr>
              <a:t>PositiveSSL,OU</a:t>
            </a:r>
            <a:r>
              <a:rPr lang="en-US" dirty="0" smtClean="0">
                <a:latin typeface="Consolas" charset="0"/>
                <a:ea typeface="Consolas" charset="0"/>
                <a:cs typeface="Consolas" charset="0"/>
              </a:rPr>
              <a:t>=Domain </a:t>
            </a:r>
            <a:r>
              <a:rPr lang="en-US" dirty="0">
                <a:latin typeface="Consolas" charset="0"/>
                <a:ea typeface="Consolas" charset="0"/>
                <a:cs typeface="Consolas" charset="0"/>
              </a:rPr>
              <a:t>Control Validated</a:t>
            </a:r>
          </a:p>
          <a:p>
            <a:r>
              <a:rPr lang="en-US" dirty="0" err="1">
                <a:latin typeface="Consolas" charset="0"/>
                <a:ea typeface="Consolas" charset="0"/>
                <a:cs typeface="Consolas" charset="0"/>
              </a:rPr>
              <a:t>emailAddress</a:t>
            </a:r>
            <a:r>
              <a:rPr lang="en-US" dirty="0">
                <a:latin typeface="Consolas" charset="0"/>
                <a:ea typeface="Consolas" charset="0"/>
                <a:cs typeface="Consolas" charset="0"/>
              </a:rPr>
              <a:t>=ha@163.com,CN=</a:t>
            </a:r>
            <a:r>
              <a:rPr lang="en-US" dirty="0" err="1">
                <a:latin typeface="Consolas" charset="0"/>
                <a:ea typeface="Consolas" charset="0"/>
                <a:cs typeface="Consolas" charset="0"/>
              </a:rPr>
              <a:t>gjf,OU</a:t>
            </a:r>
            <a:r>
              <a:rPr lang="en-US" dirty="0">
                <a:latin typeface="Consolas" charset="0"/>
                <a:ea typeface="Consolas" charset="0"/>
                <a:cs typeface="Consolas" charset="0"/>
              </a:rPr>
              <a:t>=</a:t>
            </a:r>
            <a:r>
              <a:rPr lang="en-US" dirty="0" err="1">
                <a:latin typeface="Consolas" charset="0"/>
                <a:ea typeface="Consolas" charset="0"/>
                <a:cs typeface="Consolas" charset="0"/>
              </a:rPr>
              <a:t>comba,O</a:t>
            </a:r>
            <a:r>
              <a:rPr lang="en-US" dirty="0">
                <a:latin typeface="Consolas" charset="0"/>
                <a:ea typeface="Consolas" charset="0"/>
                <a:cs typeface="Consolas" charset="0"/>
              </a:rPr>
              <a:t>=</a:t>
            </a:r>
            <a:r>
              <a:rPr lang="en-US" dirty="0" err="1">
                <a:latin typeface="Consolas" charset="0"/>
                <a:ea typeface="Consolas" charset="0"/>
                <a:cs typeface="Consolas" charset="0"/>
              </a:rPr>
              <a:t>comba,L</a:t>
            </a:r>
            <a:r>
              <a:rPr lang="en-US" dirty="0">
                <a:latin typeface="Consolas" charset="0"/>
                <a:ea typeface="Consolas" charset="0"/>
                <a:cs typeface="Consolas" charset="0"/>
              </a:rPr>
              <a:t>=</a:t>
            </a:r>
            <a:r>
              <a:rPr lang="en-US" dirty="0" err="1">
                <a:latin typeface="Consolas" charset="0"/>
                <a:ea typeface="Consolas" charset="0"/>
                <a:cs typeface="Consolas" charset="0"/>
              </a:rPr>
              <a:t>guangzhou,ST</a:t>
            </a:r>
            <a:r>
              <a:rPr lang="en-US" dirty="0">
                <a:latin typeface="Consolas" charset="0"/>
                <a:ea typeface="Consolas" charset="0"/>
                <a:cs typeface="Consolas" charset="0"/>
              </a:rPr>
              <a:t>=</a:t>
            </a:r>
            <a:r>
              <a:rPr lang="en-US" dirty="0" err="1">
                <a:latin typeface="Consolas" charset="0"/>
                <a:ea typeface="Consolas" charset="0"/>
                <a:cs typeface="Consolas" charset="0"/>
              </a:rPr>
              <a:t>china,C</a:t>
            </a:r>
            <a:r>
              <a:rPr lang="en-US" dirty="0">
                <a:latin typeface="Consolas" charset="0"/>
                <a:ea typeface="Consolas" charset="0"/>
                <a:cs typeface="Consolas" charset="0"/>
              </a:rPr>
              <a:t>=CN</a:t>
            </a:r>
          </a:p>
          <a:p>
            <a:r>
              <a:rPr lang="en-US" dirty="0" smtClean="0">
                <a:latin typeface="Consolas" charset="0"/>
                <a:ea typeface="Consolas" charset="0"/>
                <a:cs typeface="Consolas" charset="0"/>
              </a:rPr>
              <a:t>CN=</a:t>
            </a:r>
            <a:r>
              <a:rPr lang="en-US" dirty="0" err="1" smtClean="0">
                <a:latin typeface="Consolas" charset="0"/>
                <a:ea typeface="Consolas" charset="0"/>
                <a:cs typeface="Consolas" charset="0"/>
              </a:rPr>
              <a:t>A_LifeSize_System,C</a:t>
            </a:r>
            <a:r>
              <a:rPr lang="en-US" dirty="0" smtClean="0">
                <a:latin typeface="Consolas" charset="0"/>
                <a:ea typeface="Consolas" charset="0"/>
                <a:cs typeface="Consolas" charset="0"/>
              </a:rPr>
              <a:t>=US,ST=</a:t>
            </a:r>
            <a:r>
              <a:rPr lang="en-US" dirty="0" err="1" smtClean="0">
                <a:latin typeface="Consolas" charset="0"/>
                <a:ea typeface="Consolas" charset="0"/>
                <a:cs typeface="Consolas" charset="0"/>
              </a:rPr>
              <a:t>Texas,L</a:t>
            </a:r>
            <a:r>
              <a:rPr lang="en-US" dirty="0" smtClean="0">
                <a:latin typeface="Consolas" charset="0"/>
                <a:ea typeface="Consolas" charset="0"/>
                <a:cs typeface="Consolas" charset="0"/>
              </a:rPr>
              <a:t>=</a:t>
            </a:r>
            <a:r>
              <a:rPr lang="en-US" dirty="0" err="1" smtClean="0">
                <a:latin typeface="Consolas" charset="0"/>
                <a:ea typeface="Consolas" charset="0"/>
                <a:cs typeface="Consolas" charset="0"/>
              </a:rPr>
              <a:t>Austin,emailAddress</a:t>
            </a:r>
            <a:r>
              <a:rPr lang="en-US" dirty="0" smtClean="0">
                <a:latin typeface="Consolas" charset="0"/>
                <a:ea typeface="Consolas" charset="0"/>
                <a:cs typeface="Consolas" charset="0"/>
              </a:rPr>
              <a:t>=</a:t>
            </a:r>
            <a:r>
              <a:rPr lang="en-US" dirty="0" err="1" smtClean="0">
                <a:latin typeface="Consolas" charset="0"/>
                <a:ea typeface="Consolas" charset="0"/>
                <a:cs typeface="Consolas" charset="0"/>
              </a:rPr>
              <a:t>hostmaster@lifesize.com,OU</a:t>
            </a:r>
            <a:r>
              <a:rPr lang="en-US" dirty="0" smtClean="0">
                <a:latin typeface="Consolas" charset="0"/>
                <a:ea typeface="Consolas" charset="0"/>
                <a:cs typeface="Consolas" charset="0"/>
              </a:rPr>
              <a:t>=IT,O=</a:t>
            </a:r>
            <a:r>
              <a:rPr lang="en-US" dirty="0" err="1" smtClean="0">
                <a:latin typeface="Consolas" charset="0"/>
                <a:ea typeface="Consolas" charset="0"/>
                <a:cs typeface="Consolas" charset="0"/>
              </a:rPr>
              <a:t>LifeSize</a:t>
            </a:r>
            <a:r>
              <a:rPr lang="en-US" dirty="0" smtClean="0">
                <a:latin typeface="Consolas" charset="0"/>
                <a:ea typeface="Consolas" charset="0"/>
                <a:cs typeface="Consolas" charset="0"/>
              </a:rPr>
              <a:t> </a:t>
            </a:r>
            <a:r>
              <a:rPr lang="en-US" dirty="0">
                <a:latin typeface="Consolas" charset="0"/>
                <a:ea typeface="Consolas" charset="0"/>
                <a:cs typeface="Consolas" charset="0"/>
              </a:rPr>
              <a:t>Communications\\, Inc</a:t>
            </a:r>
            <a:r>
              <a:rPr lang="en-US" dirty="0" smtClean="0">
                <a:latin typeface="Consolas" charset="0"/>
                <a:ea typeface="Consolas" charset="0"/>
                <a:cs typeface="Consolas" charset="0"/>
              </a:rPr>
              <a:t>.</a:t>
            </a:r>
          </a:p>
          <a:p>
            <a:r>
              <a:rPr lang="en-US" dirty="0">
                <a:latin typeface="Consolas" charset="0"/>
                <a:ea typeface="Consolas" charset="0"/>
                <a:cs typeface="Consolas" charset="0"/>
              </a:rPr>
              <a:t>CN=Symantec Class 3 Secure Server CA - G4,OU=Symantec Trust </a:t>
            </a:r>
            <a:r>
              <a:rPr lang="en-US" dirty="0" err="1">
                <a:latin typeface="Consolas" charset="0"/>
                <a:ea typeface="Consolas" charset="0"/>
                <a:cs typeface="Consolas" charset="0"/>
              </a:rPr>
              <a:t>Network,O</a:t>
            </a:r>
            <a:r>
              <a:rPr lang="en-US" dirty="0">
                <a:latin typeface="Consolas" charset="0"/>
                <a:ea typeface="Consolas" charset="0"/>
                <a:cs typeface="Consolas" charset="0"/>
              </a:rPr>
              <a:t>=Symantec </a:t>
            </a:r>
            <a:r>
              <a:rPr lang="en-US" dirty="0" err="1" smtClean="0">
                <a:latin typeface="Consolas" charset="0"/>
                <a:ea typeface="Consolas" charset="0"/>
                <a:cs typeface="Consolas" charset="0"/>
              </a:rPr>
              <a:t>Corporation,C</a:t>
            </a:r>
            <a:r>
              <a:rPr lang="en-US" dirty="0" smtClean="0">
                <a:latin typeface="Consolas" charset="0"/>
                <a:ea typeface="Consolas" charset="0"/>
                <a:cs typeface="Consolas" charset="0"/>
              </a:rPr>
              <a:t>=US</a:t>
            </a:r>
          </a:p>
          <a:p>
            <a:r>
              <a:rPr lang="en-US" dirty="0">
                <a:latin typeface="Consolas" charset="0"/>
                <a:ea typeface="Consolas" charset="0"/>
                <a:cs typeface="Consolas" charset="0"/>
              </a:rPr>
              <a:t>OU=</a:t>
            </a:r>
            <a:r>
              <a:rPr lang="en-US" dirty="0" err="1">
                <a:latin typeface="Consolas" charset="0"/>
                <a:ea typeface="Consolas" charset="0"/>
                <a:cs typeface="Consolas" charset="0"/>
              </a:rPr>
              <a:t>Test,O</a:t>
            </a:r>
            <a:r>
              <a:rPr lang="en-US" dirty="0">
                <a:latin typeface="Consolas" charset="0"/>
                <a:ea typeface="Consolas" charset="0"/>
                <a:cs typeface="Consolas" charset="0"/>
              </a:rPr>
              <a:t>=</a:t>
            </a:r>
            <a:r>
              <a:rPr lang="en-US" dirty="0" err="1">
                <a:latin typeface="Consolas" charset="0"/>
                <a:ea typeface="Consolas" charset="0"/>
                <a:cs typeface="Consolas" charset="0"/>
              </a:rPr>
              <a:t>Peersec</a:t>
            </a:r>
            <a:r>
              <a:rPr lang="en-US" dirty="0">
                <a:latin typeface="Consolas" charset="0"/>
                <a:ea typeface="Consolas" charset="0"/>
                <a:cs typeface="Consolas" charset="0"/>
              </a:rPr>
              <a:t> </a:t>
            </a:r>
            <a:r>
              <a:rPr lang="en-US" dirty="0" err="1">
                <a:latin typeface="Consolas" charset="0"/>
                <a:ea typeface="Consolas" charset="0"/>
                <a:cs typeface="Consolas" charset="0"/>
              </a:rPr>
              <a:t>Networks,L</a:t>
            </a:r>
            <a:r>
              <a:rPr lang="en-US" dirty="0">
                <a:latin typeface="Consolas" charset="0"/>
                <a:ea typeface="Consolas" charset="0"/>
                <a:cs typeface="Consolas" charset="0"/>
              </a:rPr>
              <a:t>=</a:t>
            </a:r>
            <a:r>
              <a:rPr lang="en-US" dirty="0" err="1">
                <a:latin typeface="Consolas" charset="0"/>
                <a:ea typeface="Consolas" charset="0"/>
                <a:cs typeface="Consolas" charset="0"/>
              </a:rPr>
              <a:t>Bellevue,ST</a:t>
            </a:r>
            <a:r>
              <a:rPr lang="en-US" dirty="0">
                <a:latin typeface="Consolas" charset="0"/>
                <a:ea typeface="Consolas" charset="0"/>
                <a:cs typeface="Consolas" charset="0"/>
              </a:rPr>
              <a:t>=WA,C=US,CN=</a:t>
            </a:r>
            <a:r>
              <a:rPr lang="en-US" dirty="0" err="1">
                <a:latin typeface="Consolas" charset="0"/>
                <a:ea typeface="Consolas" charset="0"/>
                <a:cs typeface="Consolas" charset="0"/>
              </a:rPr>
              <a:t>MatrixSSL</a:t>
            </a:r>
            <a:r>
              <a:rPr lang="en-US" dirty="0">
                <a:latin typeface="Consolas" charset="0"/>
                <a:ea typeface="Consolas" charset="0"/>
                <a:cs typeface="Consolas" charset="0"/>
              </a:rPr>
              <a:t> Sample Server </a:t>
            </a:r>
            <a:r>
              <a:rPr lang="en-US" dirty="0" smtClean="0">
                <a:latin typeface="Consolas" charset="0"/>
                <a:ea typeface="Consolas" charset="0"/>
                <a:cs typeface="Consolas" charset="0"/>
              </a:rPr>
              <a:t>CA</a:t>
            </a:r>
            <a:endParaRPr lang="en-US" dirty="0">
              <a:latin typeface="Consolas" charset="0"/>
              <a:ea typeface="Consolas" charset="0"/>
              <a:cs typeface="Consolas" charset="0"/>
            </a:endParaRPr>
          </a:p>
          <a:p>
            <a:endParaRPr lang="en-US" dirty="0">
              <a:latin typeface="Consolas" charset="0"/>
              <a:ea typeface="Consolas" charset="0"/>
              <a:cs typeface="Consolas" charset="0"/>
            </a:endParaRPr>
          </a:p>
          <a:p>
            <a:endParaRPr lang="en-US" dirty="0"/>
          </a:p>
        </p:txBody>
      </p:sp>
    </p:spTree>
    <p:extLst>
      <p:ext uri="{BB962C8B-B14F-4D97-AF65-F5344CB8AC3E}">
        <p14:creationId xmlns:p14="http://schemas.microsoft.com/office/powerpoint/2010/main" val="1937983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Splitting the Attributes</a:t>
            </a:r>
          </a:p>
        </p:txBody>
      </p:sp>
      <p:sp>
        <p:nvSpPr>
          <p:cNvPr id="3" name="Content Placeholder 2"/>
          <p:cNvSpPr>
            <a:spLocks noGrp="1"/>
          </p:cNvSpPr>
          <p:nvPr>
            <p:ph idx="1"/>
          </p:nvPr>
        </p:nvSpPr>
        <p:spPr/>
        <p:txBody>
          <a:bodyPr/>
          <a:lstStyle/>
          <a:p>
            <a:r>
              <a:rPr lang="en-US" dirty="0"/>
              <a:t>Subject and Issuer are the string representations of multiple Attribute Value Assertions (AVAs)</a:t>
            </a:r>
          </a:p>
          <a:p>
            <a:r>
              <a:rPr lang="en-US" dirty="0"/>
              <a:t>Hard to compare them as big strings, but a lot more commonality once you split them up</a:t>
            </a:r>
          </a:p>
          <a:p>
            <a:r>
              <a:rPr lang="en-US" dirty="0"/>
              <a:t>Not hard to parse out each attribute using something like Splunk or </a:t>
            </a:r>
            <a:r>
              <a:rPr lang="en-US" dirty="0" err="1"/>
              <a:t>Kiabana</a:t>
            </a:r>
            <a:r>
              <a:rPr lang="en-US" dirty="0"/>
              <a:t>, but it makes matching on those fields harder later</a:t>
            </a:r>
          </a:p>
          <a:p>
            <a:r>
              <a:rPr lang="en-US" dirty="0"/>
              <a:t>Split the fields into a new Bro log based on x509.log (x509_extended.log)</a:t>
            </a:r>
          </a:p>
        </p:txBody>
      </p:sp>
    </p:spTree>
    <p:extLst>
      <p:ext uri="{BB962C8B-B14F-4D97-AF65-F5344CB8AC3E}">
        <p14:creationId xmlns:p14="http://schemas.microsoft.com/office/powerpoint/2010/main" val="301311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Many attributes, but we’re just using a subset</a:t>
            </a:r>
          </a:p>
        </p:txBody>
      </p:sp>
      <p:sp>
        <p:nvSpPr>
          <p:cNvPr id="3" name="Content Placeholder 2"/>
          <p:cNvSpPr>
            <a:spLocks noGrp="1"/>
          </p:cNvSpPr>
          <p:nvPr>
            <p:ph idx="1"/>
          </p:nvPr>
        </p:nvSpPr>
        <p:spPr/>
        <p:txBody>
          <a:bodyPr>
            <a:normAutofit lnSpcReduction="10000"/>
          </a:bodyPr>
          <a:lstStyle/>
          <a:p>
            <a:r>
              <a:rPr lang="en-US" dirty="0"/>
              <a:t>C				Country</a:t>
            </a:r>
          </a:p>
          <a:p>
            <a:r>
              <a:rPr lang="en-US" dirty="0"/>
              <a:t>CN				Common Name (Site identifier)</a:t>
            </a:r>
          </a:p>
          <a:p>
            <a:r>
              <a:rPr lang="en-US" dirty="0"/>
              <a:t>L				Locality (City)</a:t>
            </a:r>
          </a:p>
          <a:p>
            <a:r>
              <a:rPr lang="en-US" dirty="0"/>
              <a:t>O				Organization</a:t>
            </a:r>
          </a:p>
          <a:p>
            <a:r>
              <a:rPr lang="en-US" dirty="0"/>
              <a:t>OU				Organizational Unit</a:t>
            </a:r>
          </a:p>
          <a:p>
            <a:r>
              <a:rPr lang="en-US" dirty="0"/>
              <a:t>ST				State (or Province)</a:t>
            </a:r>
          </a:p>
          <a:p>
            <a:r>
              <a:rPr lang="en-US" dirty="0" err="1"/>
              <a:t>emailAddress</a:t>
            </a:r>
            <a:r>
              <a:rPr lang="en-US" dirty="0"/>
              <a:t>	</a:t>
            </a:r>
          </a:p>
          <a:p>
            <a:r>
              <a:rPr lang="en-US" dirty="0" err="1"/>
              <a:t>unstructuredName</a:t>
            </a:r>
            <a:endParaRPr lang="en-US" dirty="0"/>
          </a:p>
          <a:p>
            <a:r>
              <a:rPr lang="en-US" dirty="0" err="1"/>
              <a:t>serialNumber</a:t>
            </a:r>
            <a:endParaRPr lang="en-US" dirty="0"/>
          </a:p>
        </p:txBody>
      </p:sp>
    </p:spTree>
    <p:extLst>
      <p:ext uri="{BB962C8B-B14F-4D97-AF65-F5344CB8AC3E}">
        <p14:creationId xmlns:p14="http://schemas.microsoft.com/office/powerpoint/2010/main" val="259930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x509_extended</a:t>
            </a:r>
            <a:endParaRPr lang="en-US" dirty="0">
              <a:solidFill>
                <a:schemeClr val="accent1">
                  <a:lumMod val="75000"/>
                </a:schemeClr>
              </a:solidFill>
            </a:endParaRPr>
          </a:p>
        </p:txBody>
      </p:sp>
      <p:sp>
        <p:nvSpPr>
          <p:cNvPr id="3" name="Content Placeholder 2"/>
          <p:cNvSpPr>
            <a:spLocks noGrp="1"/>
          </p:cNvSpPr>
          <p:nvPr>
            <p:ph idx="1"/>
          </p:nvPr>
        </p:nvSpPr>
        <p:spPr>
          <a:xfrm>
            <a:off x="838200" y="1825625"/>
            <a:ext cx="10515600" cy="4668960"/>
          </a:xfrm>
        </p:spPr>
        <p:txBody>
          <a:bodyPr>
            <a:normAutofit fontScale="47500" lnSpcReduction="20000"/>
          </a:bodyPr>
          <a:lstStyle/>
          <a:p>
            <a:pPr marL="0" indent="0">
              <a:buNone/>
            </a:pPr>
            <a:r>
              <a:rPr lang="en-US" dirty="0" smtClean="0">
                <a:solidFill>
                  <a:srgbClr val="00B050"/>
                </a:solidFill>
                <a:latin typeface="Consolas" charset="0"/>
                <a:ea typeface="Consolas" charset="0"/>
                <a:cs typeface="Consolas" charset="0"/>
              </a:rPr>
              <a:t>type </a:t>
            </a:r>
            <a:r>
              <a:rPr lang="en-US" dirty="0">
                <a:solidFill>
                  <a:srgbClr val="00B050"/>
                </a:solidFill>
                <a:latin typeface="Consolas" charset="0"/>
                <a:ea typeface="Consolas" charset="0"/>
                <a:cs typeface="Consolas" charset="0"/>
              </a:rPr>
              <a:t>Info: record </a:t>
            </a:r>
            <a:r>
              <a:rPr lang="en-US" dirty="0" smtClean="0">
                <a:solidFill>
                  <a:srgbClr val="00B050"/>
                </a:solidFill>
                <a:latin typeface="Consolas" charset="0"/>
                <a:ea typeface="Consolas" charset="0"/>
                <a:cs typeface="Consolas" charset="0"/>
              </a:rPr>
              <a:t>{</a:t>
            </a:r>
          </a:p>
          <a:p>
            <a:pPr marL="0" indent="0">
              <a:buNone/>
            </a:pPr>
            <a:r>
              <a:rPr lang="en-US" dirty="0" smtClean="0">
                <a:solidFill>
                  <a:srgbClr val="00B050"/>
                </a:solidFill>
                <a:latin typeface="Consolas" charset="0"/>
                <a:ea typeface="Consolas" charset="0"/>
                <a:cs typeface="Consolas" charset="0"/>
              </a:rPr>
              <a:t>        </a:t>
            </a:r>
            <a:r>
              <a:rPr lang="en-US" dirty="0" err="1">
                <a:solidFill>
                  <a:srgbClr val="00B050"/>
                </a:solidFill>
                <a:latin typeface="Consolas" charset="0"/>
                <a:ea typeface="Consolas" charset="0"/>
                <a:cs typeface="Consolas" charset="0"/>
              </a:rPr>
              <a:t>fuid</a:t>
            </a:r>
            <a:r>
              <a:rPr lang="en-US" dirty="0">
                <a:solidFill>
                  <a:srgbClr val="00B050"/>
                </a:solidFill>
                <a:latin typeface="Consolas" charset="0"/>
                <a:ea typeface="Consolas" charset="0"/>
                <a:cs typeface="Consolas" charset="0"/>
              </a:rPr>
              <a:t>:             string &amp;log</a:t>
            </a:r>
            <a:r>
              <a:rPr lang="en-US" dirty="0" smtClean="0">
                <a:solidFill>
                  <a:srgbClr val="00B050"/>
                </a:solidFill>
                <a:latin typeface="Consolas" charset="0"/>
                <a:ea typeface="Consolas" charset="0"/>
                <a:cs typeface="Consolas" charset="0"/>
              </a:rPr>
              <a:t>;</a:t>
            </a:r>
          </a:p>
          <a:p>
            <a:pPr marL="0" indent="0">
              <a:buNone/>
            </a:pPr>
            <a:r>
              <a:rPr lang="en-US" dirty="0" smtClean="0">
                <a:solidFill>
                  <a:srgbClr val="00B050"/>
                </a:solidFill>
                <a:latin typeface="Consolas" charset="0"/>
                <a:ea typeface="Consolas" charset="0"/>
                <a:cs typeface="Consolas" charset="0"/>
              </a:rPr>
              <a:t>        </a:t>
            </a:r>
            <a:r>
              <a:rPr lang="en-US" dirty="0">
                <a:solidFill>
                  <a:srgbClr val="00B050"/>
                </a:solidFill>
                <a:latin typeface="Consolas" charset="0"/>
                <a:ea typeface="Consolas" charset="0"/>
                <a:cs typeface="Consolas" charset="0"/>
              </a:rPr>
              <a:t>sha1:             string &amp;log</a:t>
            </a:r>
            <a:r>
              <a:rPr lang="en-US" dirty="0" smtClean="0">
                <a:solidFill>
                  <a:srgbClr val="00B050"/>
                </a:solidFill>
                <a:latin typeface="Consolas" charset="0"/>
                <a:ea typeface="Consolas" charset="0"/>
                <a:cs typeface="Consolas" charset="0"/>
              </a:rPr>
              <a:t>;</a:t>
            </a:r>
          </a:p>
          <a:p>
            <a:pPr marL="0" indent="0">
              <a:buNone/>
            </a:pPr>
            <a:endParaRPr lang="en-US" dirty="0" smtClean="0">
              <a:solidFill>
                <a:srgbClr val="00B050"/>
              </a:solidFill>
              <a:latin typeface="Consolas" charset="0"/>
              <a:ea typeface="Consolas" charset="0"/>
              <a:cs typeface="Consolas" charset="0"/>
            </a:endParaRPr>
          </a:p>
          <a:p>
            <a:pPr marL="0" indent="0">
              <a:buNone/>
            </a:pPr>
            <a:r>
              <a:rPr lang="en-US" dirty="0" smtClean="0">
                <a:solidFill>
                  <a:srgbClr val="00B050"/>
                </a:solidFill>
                <a:latin typeface="Consolas" charset="0"/>
                <a:ea typeface="Consolas" charset="0"/>
                <a:cs typeface="Consolas" charset="0"/>
              </a:rPr>
              <a:t>        </a:t>
            </a:r>
            <a:r>
              <a:rPr lang="en-US" dirty="0" err="1">
                <a:solidFill>
                  <a:srgbClr val="00B050"/>
                </a:solidFill>
                <a:latin typeface="Consolas" charset="0"/>
                <a:ea typeface="Consolas" charset="0"/>
                <a:cs typeface="Consolas" charset="0"/>
              </a:rPr>
              <a:t>subject_c</a:t>
            </a:r>
            <a:r>
              <a:rPr lang="en-US" dirty="0">
                <a:solidFill>
                  <a:srgbClr val="00B050"/>
                </a:solidFill>
                <a:latin typeface="Consolas" charset="0"/>
                <a:ea typeface="Consolas" charset="0"/>
                <a:cs typeface="Consolas" charset="0"/>
              </a:rPr>
              <a:t>:        string &amp;log &amp;optional</a:t>
            </a:r>
            <a:r>
              <a:rPr lang="en-US" dirty="0" smtClean="0">
                <a:solidFill>
                  <a:srgbClr val="00B050"/>
                </a:solidFill>
                <a:latin typeface="Consolas" charset="0"/>
                <a:ea typeface="Consolas" charset="0"/>
                <a:cs typeface="Consolas" charset="0"/>
              </a:rPr>
              <a:t>;</a:t>
            </a:r>
          </a:p>
          <a:p>
            <a:pPr marL="0" indent="0">
              <a:buNone/>
            </a:pPr>
            <a:r>
              <a:rPr lang="en-US" dirty="0" smtClean="0">
                <a:solidFill>
                  <a:srgbClr val="00B050"/>
                </a:solidFill>
                <a:latin typeface="Consolas" charset="0"/>
                <a:ea typeface="Consolas" charset="0"/>
                <a:cs typeface="Consolas" charset="0"/>
              </a:rPr>
              <a:t>        </a:t>
            </a:r>
            <a:r>
              <a:rPr lang="en-US" dirty="0" err="1">
                <a:solidFill>
                  <a:srgbClr val="00B050"/>
                </a:solidFill>
                <a:latin typeface="Consolas" charset="0"/>
                <a:ea typeface="Consolas" charset="0"/>
                <a:cs typeface="Consolas" charset="0"/>
              </a:rPr>
              <a:t>subject_cn</a:t>
            </a:r>
            <a:r>
              <a:rPr lang="en-US" dirty="0">
                <a:solidFill>
                  <a:srgbClr val="00B050"/>
                </a:solidFill>
                <a:latin typeface="Consolas" charset="0"/>
                <a:ea typeface="Consolas" charset="0"/>
                <a:cs typeface="Consolas" charset="0"/>
              </a:rPr>
              <a:t>:       string &amp;log &amp;optional</a:t>
            </a:r>
            <a:r>
              <a:rPr lang="en-US" dirty="0" smtClean="0">
                <a:solidFill>
                  <a:srgbClr val="00B050"/>
                </a:solidFill>
                <a:latin typeface="Consolas" charset="0"/>
                <a:ea typeface="Consolas" charset="0"/>
                <a:cs typeface="Consolas" charset="0"/>
              </a:rPr>
              <a:t>;</a:t>
            </a:r>
          </a:p>
          <a:p>
            <a:pPr marL="0" indent="0">
              <a:buNone/>
            </a:pPr>
            <a:r>
              <a:rPr lang="en-US" dirty="0" smtClean="0">
                <a:solidFill>
                  <a:srgbClr val="00B050"/>
                </a:solidFill>
                <a:latin typeface="Consolas" charset="0"/>
                <a:ea typeface="Consolas" charset="0"/>
                <a:cs typeface="Consolas" charset="0"/>
              </a:rPr>
              <a:t>        </a:t>
            </a:r>
            <a:r>
              <a:rPr lang="en-US" dirty="0" err="1">
                <a:solidFill>
                  <a:srgbClr val="00B050"/>
                </a:solidFill>
                <a:latin typeface="Consolas" charset="0"/>
                <a:ea typeface="Consolas" charset="0"/>
                <a:cs typeface="Consolas" charset="0"/>
              </a:rPr>
              <a:t>subject_l</a:t>
            </a:r>
            <a:r>
              <a:rPr lang="en-US" dirty="0">
                <a:solidFill>
                  <a:srgbClr val="00B050"/>
                </a:solidFill>
                <a:latin typeface="Consolas" charset="0"/>
                <a:ea typeface="Consolas" charset="0"/>
                <a:cs typeface="Consolas" charset="0"/>
              </a:rPr>
              <a:t>:        string &amp;log &amp;optional</a:t>
            </a:r>
            <a:r>
              <a:rPr lang="en-US" dirty="0" smtClean="0">
                <a:solidFill>
                  <a:srgbClr val="00B050"/>
                </a:solidFill>
                <a:latin typeface="Consolas" charset="0"/>
                <a:ea typeface="Consolas" charset="0"/>
                <a:cs typeface="Consolas" charset="0"/>
              </a:rPr>
              <a:t>;</a:t>
            </a:r>
          </a:p>
          <a:p>
            <a:pPr marL="0" indent="0">
              <a:buNone/>
            </a:pPr>
            <a:r>
              <a:rPr lang="en-US" dirty="0" smtClean="0">
                <a:solidFill>
                  <a:srgbClr val="00B050"/>
                </a:solidFill>
                <a:latin typeface="Consolas" charset="0"/>
                <a:ea typeface="Consolas" charset="0"/>
                <a:cs typeface="Consolas" charset="0"/>
              </a:rPr>
              <a:t>        </a:t>
            </a:r>
            <a:r>
              <a:rPr lang="en-US" dirty="0" err="1">
                <a:solidFill>
                  <a:srgbClr val="00B050"/>
                </a:solidFill>
                <a:latin typeface="Consolas" charset="0"/>
                <a:ea typeface="Consolas" charset="0"/>
                <a:cs typeface="Consolas" charset="0"/>
              </a:rPr>
              <a:t>subject_o</a:t>
            </a:r>
            <a:r>
              <a:rPr lang="en-US" dirty="0">
                <a:solidFill>
                  <a:srgbClr val="00B050"/>
                </a:solidFill>
                <a:latin typeface="Consolas" charset="0"/>
                <a:ea typeface="Consolas" charset="0"/>
                <a:cs typeface="Consolas" charset="0"/>
              </a:rPr>
              <a:t>:        string &amp;log &amp;optional</a:t>
            </a:r>
            <a:r>
              <a:rPr lang="en-US" dirty="0" smtClean="0">
                <a:solidFill>
                  <a:srgbClr val="00B050"/>
                </a:solidFill>
                <a:latin typeface="Consolas" charset="0"/>
                <a:ea typeface="Consolas" charset="0"/>
                <a:cs typeface="Consolas" charset="0"/>
              </a:rPr>
              <a:t>;</a:t>
            </a:r>
          </a:p>
          <a:p>
            <a:pPr marL="0" indent="0">
              <a:buNone/>
            </a:pPr>
            <a:r>
              <a:rPr lang="en-US" dirty="0" smtClean="0">
                <a:solidFill>
                  <a:srgbClr val="00B050"/>
                </a:solidFill>
                <a:latin typeface="Consolas" charset="0"/>
                <a:ea typeface="Consolas" charset="0"/>
                <a:cs typeface="Consolas" charset="0"/>
              </a:rPr>
              <a:t>        </a:t>
            </a:r>
            <a:r>
              <a:rPr lang="en-US" dirty="0" err="1">
                <a:solidFill>
                  <a:srgbClr val="00B050"/>
                </a:solidFill>
                <a:latin typeface="Consolas" charset="0"/>
                <a:ea typeface="Consolas" charset="0"/>
                <a:cs typeface="Consolas" charset="0"/>
              </a:rPr>
              <a:t>subject_ou</a:t>
            </a:r>
            <a:r>
              <a:rPr lang="en-US" dirty="0">
                <a:solidFill>
                  <a:srgbClr val="00B050"/>
                </a:solidFill>
                <a:latin typeface="Consolas" charset="0"/>
                <a:ea typeface="Consolas" charset="0"/>
                <a:cs typeface="Consolas" charset="0"/>
              </a:rPr>
              <a:t>:       string &amp;log &amp;optional</a:t>
            </a:r>
            <a:r>
              <a:rPr lang="en-US" dirty="0" smtClean="0">
                <a:solidFill>
                  <a:srgbClr val="00B050"/>
                </a:solidFill>
                <a:latin typeface="Consolas" charset="0"/>
                <a:ea typeface="Consolas" charset="0"/>
                <a:cs typeface="Consolas" charset="0"/>
              </a:rPr>
              <a:t>;</a:t>
            </a:r>
          </a:p>
          <a:p>
            <a:pPr marL="0" indent="0">
              <a:buNone/>
            </a:pPr>
            <a:r>
              <a:rPr lang="en-US" dirty="0" smtClean="0">
                <a:solidFill>
                  <a:srgbClr val="00B050"/>
                </a:solidFill>
                <a:latin typeface="Consolas" charset="0"/>
                <a:ea typeface="Consolas" charset="0"/>
                <a:cs typeface="Consolas" charset="0"/>
              </a:rPr>
              <a:t>        </a:t>
            </a:r>
            <a:r>
              <a:rPr lang="en-US" dirty="0" err="1">
                <a:solidFill>
                  <a:srgbClr val="00B050"/>
                </a:solidFill>
                <a:latin typeface="Consolas" charset="0"/>
                <a:ea typeface="Consolas" charset="0"/>
                <a:cs typeface="Consolas" charset="0"/>
              </a:rPr>
              <a:t>subject_st</a:t>
            </a:r>
            <a:r>
              <a:rPr lang="en-US" dirty="0">
                <a:solidFill>
                  <a:srgbClr val="00B050"/>
                </a:solidFill>
                <a:latin typeface="Consolas" charset="0"/>
                <a:ea typeface="Consolas" charset="0"/>
                <a:cs typeface="Consolas" charset="0"/>
              </a:rPr>
              <a:t>:       string &amp;log &amp;optional</a:t>
            </a:r>
            <a:r>
              <a:rPr lang="en-US" dirty="0" smtClean="0">
                <a:solidFill>
                  <a:srgbClr val="00B050"/>
                </a:solidFill>
                <a:latin typeface="Consolas" charset="0"/>
                <a:ea typeface="Consolas" charset="0"/>
                <a:cs typeface="Consolas" charset="0"/>
              </a:rPr>
              <a:t>;</a:t>
            </a:r>
          </a:p>
          <a:p>
            <a:pPr marL="0" indent="0">
              <a:buNone/>
            </a:pPr>
            <a:r>
              <a:rPr lang="en-US" dirty="0" smtClean="0">
                <a:solidFill>
                  <a:srgbClr val="00B050"/>
                </a:solidFill>
                <a:latin typeface="Consolas" charset="0"/>
                <a:ea typeface="Consolas" charset="0"/>
                <a:cs typeface="Consolas" charset="0"/>
              </a:rPr>
              <a:t>        </a:t>
            </a:r>
            <a:r>
              <a:rPr lang="en-US" dirty="0" err="1">
                <a:solidFill>
                  <a:srgbClr val="00B050"/>
                </a:solidFill>
                <a:latin typeface="Consolas" charset="0"/>
                <a:ea typeface="Consolas" charset="0"/>
                <a:cs typeface="Consolas" charset="0"/>
              </a:rPr>
              <a:t>subject_email</a:t>
            </a:r>
            <a:r>
              <a:rPr lang="en-US" dirty="0">
                <a:solidFill>
                  <a:srgbClr val="00B050"/>
                </a:solidFill>
                <a:latin typeface="Consolas" charset="0"/>
                <a:ea typeface="Consolas" charset="0"/>
                <a:cs typeface="Consolas" charset="0"/>
              </a:rPr>
              <a:t>:    string &amp;log &amp;optional</a:t>
            </a:r>
            <a:r>
              <a:rPr lang="en-US" dirty="0" smtClean="0">
                <a:solidFill>
                  <a:srgbClr val="00B050"/>
                </a:solidFill>
                <a:latin typeface="Consolas" charset="0"/>
                <a:ea typeface="Consolas" charset="0"/>
                <a:cs typeface="Consolas" charset="0"/>
              </a:rPr>
              <a:t>;</a:t>
            </a:r>
          </a:p>
          <a:p>
            <a:pPr marL="0" indent="0">
              <a:buNone/>
            </a:pPr>
            <a:r>
              <a:rPr lang="en-US" dirty="0" smtClean="0">
                <a:solidFill>
                  <a:srgbClr val="00B050"/>
                </a:solidFill>
                <a:latin typeface="Consolas" charset="0"/>
                <a:ea typeface="Consolas" charset="0"/>
                <a:cs typeface="Consolas" charset="0"/>
              </a:rPr>
              <a:t>        </a:t>
            </a:r>
            <a:r>
              <a:rPr lang="en-US" dirty="0" err="1">
                <a:solidFill>
                  <a:srgbClr val="00B050"/>
                </a:solidFill>
                <a:latin typeface="Consolas" charset="0"/>
                <a:ea typeface="Consolas" charset="0"/>
                <a:cs typeface="Consolas" charset="0"/>
              </a:rPr>
              <a:t>subject_unstruct</a:t>
            </a:r>
            <a:r>
              <a:rPr lang="en-US" dirty="0">
                <a:solidFill>
                  <a:srgbClr val="00B050"/>
                </a:solidFill>
                <a:latin typeface="Consolas" charset="0"/>
                <a:ea typeface="Consolas" charset="0"/>
                <a:cs typeface="Consolas" charset="0"/>
              </a:rPr>
              <a:t>: string &amp;log &amp;optional</a:t>
            </a:r>
            <a:r>
              <a:rPr lang="en-US" dirty="0" smtClean="0">
                <a:solidFill>
                  <a:srgbClr val="00B050"/>
                </a:solidFill>
                <a:latin typeface="Consolas" charset="0"/>
                <a:ea typeface="Consolas" charset="0"/>
                <a:cs typeface="Consolas" charset="0"/>
              </a:rPr>
              <a:t>;</a:t>
            </a:r>
          </a:p>
          <a:p>
            <a:pPr marL="0" indent="0">
              <a:buNone/>
            </a:pPr>
            <a:r>
              <a:rPr lang="en-US" dirty="0" smtClean="0">
                <a:solidFill>
                  <a:srgbClr val="00B050"/>
                </a:solidFill>
                <a:latin typeface="Consolas" charset="0"/>
                <a:ea typeface="Consolas" charset="0"/>
                <a:cs typeface="Consolas" charset="0"/>
              </a:rPr>
              <a:t>        </a:t>
            </a:r>
            <a:r>
              <a:rPr lang="en-US" dirty="0" err="1">
                <a:solidFill>
                  <a:srgbClr val="00B050"/>
                </a:solidFill>
                <a:latin typeface="Consolas" charset="0"/>
                <a:ea typeface="Consolas" charset="0"/>
                <a:cs typeface="Consolas" charset="0"/>
              </a:rPr>
              <a:t>subject_serial</a:t>
            </a:r>
            <a:r>
              <a:rPr lang="en-US" dirty="0">
                <a:solidFill>
                  <a:srgbClr val="00B050"/>
                </a:solidFill>
                <a:latin typeface="Consolas" charset="0"/>
                <a:ea typeface="Consolas" charset="0"/>
                <a:cs typeface="Consolas" charset="0"/>
              </a:rPr>
              <a:t>:   string &amp;log &amp;optional</a:t>
            </a:r>
            <a:r>
              <a:rPr lang="en-US" dirty="0" smtClean="0">
                <a:solidFill>
                  <a:srgbClr val="00B050"/>
                </a:solidFill>
                <a:latin typeface="Consolas" charset="0"/>
                <a:ea typeface="Consolas" charset="0"/>
                <a:cs typeface="Consolas" charset="0"/>
              </a:rPr>
              <a:t>;</a:t>
            </a:r>
          </a:p>
          <a:p>
            <a:pPr marL="0" indent="0">
              <a:buNone/>
            </a:pPr>
            <a:endParaRPr lang="en-US" dirty="0">
              <a:solidFill>
                <a:srgbClr val="00B050"/>
              </a:solidFill>
              <a:latin typeface="Consolas" charset="0"/>
              <a:ea typeface="Consolas" charset="0"/>
              <a:cs typeface="Consolas" charset="0"/>
            </a:endParaRPr>
          </a:p>
          <a:p>
            <a:pPr marL="0" indent="0">
              <a:buNone/>
            </a:pPr>
            <a:r>
              <a:rPr lang="en-US" dirty="0" smtClean="0">
                <a:solidFill>
                  <a:srgbClr val="00B050"/>
                </a:solidFill>
                <a:latin typeface="Consolas" charset="0"/>
                <a:ea typeface="Consolas" charset="0"/>
                <a:cs typeface="Consolas" charset="0"/>
              </a:rPr>
              <a:t>        </a:t>
            </a:r>
            <a:r>
              <a:rPr lang="en-US" dirty="0" err="1">
                <a:solidFill>
                  <a:srgbClr val="00B050"/>
                </a:solidFill>
                <a:latin typeface="Consolas" charset="0"/>
                <a:ea typeface="Consolas" charset="0"/>
                <a:cs typeface="Consolas" charset="0"/>
              </a:rPr>
              <a:t>issuer_c</a:t>
            </a:r>
            <a:r>
              <a:rPr lang="en-US" dirty="0">
                <a:solidFill>
                  <a:srgbClr val="00B050"/>
                </a:solidFill>
                <a:latin typeface="Consolas" charset="0"/>
                <a:ea typeface="Consolas" charset="0"/>
                <a:cs typeface="Consolas" charset="0"/>
              </a:rPr>
              <a:t>:         string &amp;log &amp;optional</a:t>
            </a:r>
            <a:r>
              <a:rPr lang="en-US" dirty="0" smtClean="0">
                <a:solidFill>
                  <a:srgbClr val="00B050"/>
                </a:solidFill>
                <a:latin typeface="Consolas" charset="0"/>
                <a:ea typeface="Consolas" charset="0"/>
                <a:cs typeface="Consolas" charset="0"/>
              </a:rPr>
              <a:t>;</a:t>
            </a:r>
          </a:p>
          <a:p>
            <a:pPr marL="0" indent="0">
              <a:buNone/>
            </a:pPr>
            <a:r>
              <a:rPr lang="en-US" dirty="0">
                <a:solidFill>
                  <a:srgbClr val="00B050"/>
                </a:solidFill>
                <a:latin typeface="Consolas" charset="0"/>
                <a:ea typeface="Consolas" charset="0"/>
                <a:cs typeface="Consolas" charset="0"/>
              </a:rPr>
              <a:t> </a:t>
            </a:r>
            <a:r>
              <a:rPr lang="en-US" dirty="0" smtClean="0">
                <a:solidFill>
                  <a:srgbClr val="00B050"/>
                </a:solidFill>
                <a:latin typeface="Consolas" charset="0"/>
                <a:ea typeface="Consolas" charset="0"/>
                <a:cs typeface="Consolas" charset="0"/>
              </a:rPr>
              <a:t>       </a:t>
            </a:r>
            <a:r>
              <a:rPr lang="mr-IN" dirty="0" smtClean="0">
                <a:solidFill>
                  <a:srgbClr val="00B050"/>
                </a:solidFill>
                <a:latin typeface="Consolas" charset="0"/>
                <a:ea typeface="Consolas" charset="0"/>
                <a:cs typeface="Consolas" charset="0"/>
              </a:rPr>
              <a:t>…</a:t>
            </a:r>
            <a:endParaRPr lang="en-US" dirty="0" smtClean="0">
              <a:solidFill>
                <a:srgbClr val="00B050"/>
              </a:solidFill>
              <a:latin typeface="Consolas" charset="0"/>
              <a:ea typeface="Consolas" charset="0"/>
              <a:cs typeface="Consolas" charset="0"/>
            </a:endParaRPr>
          </a:p>
          <a:p>
            <a:pPr marL="0" indent="0">
              <a:buNone/>
            </a:pPr>
            <a:r>
              <a:rPr lang="en-US" dirty="0">
                <a:solidFill>
                  <a:srgbClr val="00B050"/>
                </a:solidFill>
                <a:latin typeface="Consolas" charset="0"/>
                <a:ea typeface="Consolas" charset="0"/>
                <a:cs typeface="Consolas" charset="0"/>
              </a:rPr>
              <a:t>}</a:t>
            </a:r>
          </a:p>
        </p:txBody>
      </p:sp>
    </p:spTree>
    <p:extLst>
      <p:ext uri="{BB962C8B-B14F-4D97-AF65-F5344CB8AC3E}">
        <p14:creationId xmlns:p14="http://schemas.microsoft.com/office/powerpoint/2010/main" val="1441114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9001"/>
            <a:ext cx="10515600" cy="1325563"/>
          </a:xfrm>
        </p:spPr>
        <p:txBody>
          <a:bodyPr/>
          <a:lstStyle/>
          <a:p>
            <a:r>
              <a:rPr lang="en-US" dirty="0">
                <a:solidFill>
                  <a:schemeClr val="accent1">
                    <a:lumMod val="75000"/>
                  </a:schemeClr>
                </a:solidFill>
              </a:rPr>
              <a:t>Need a prototyping system</a:t>
            </a:r>
          </a:p>
        </p:txBody>
      </p:sp>
      <p:sp>
        <p:nvSpPr>
          <p:cNvPr id="3" name="Content Placeholder 2"/>
          <p:cNvSpPr>
            <a:spLocks noGrp="1"/>
          </p:cNvSpPr>
          <p:nvPr>
            <p:ph idx="1"/>
          </p:nvPr>
        </p:nvSpPr>
        <p:spPr/>
        <p:txBody>
          <a:bodyPr/>
          <a:lstStyle/>
          <a:p>
            <a:r>
              <a:rPr lang="en-US" dirty="0"/>
              <a:t>Wanted to gather data, then test patterns on the same data sets over and over</a:t>
            </a:r>
          </a:p>
          <a:p>
            <a:endParaRPr lang="en-US" dirty="0"/>
          </a:p>
          <a:p>
            <a:r>
              <a:rPr lang="en-US" dirty="0"/>
              <a:t>Could do this with Bro directly, but you don’t really need to reprocess the packets and sessions over and over again</a:t>
            </a:r>
          </a:p>
          <a:p>
            <a:endParaRPr lang="en-US" dirty="0"/>
          </a:p>
          <a:p>
            <a:r>
              <a:rPr lang="en-US" dirty="0"/>
              <a:t>Process traffic into Bro logs, evaluate via Splunk or </a:t>
            </a:r>
            <a:r>
              <a:rPr lang="en-US" dirty="0" smtClean="0"/>
              <a:t>SQL</a:t>
            </a:r>
          </a:p>
          <a:p>
            <a:endParaRPr lang="en-US" dirty="0"/>
          </a:p>
          <a:p>
            <a:r>
              <a:rPr lang="en-US" dirty="0" smtClean="0"/>
              <a:t>May want to apply new certificate feeds to existing logs outside of Bro</a:t>
            </a:r>
            <a:endParaRPr lang="en-US" dirty="0"/>
          </a:p>
        </p:txBody>
      </p:sp>
    </p:spTree>
    <p:extLst>
      <p:ext uri="{BB962C8B-B14F-4D97-AF65-F5344CB8AC3E}">
        <p14:creationId xmlns:p14="http://schemas.microsoft.com/office/powerpoint/2010/main" val="534699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Analysis</a:t>
            </a:r>
            <a:endParaRPr lang="en-US" dirty="0">
              <a:solidFill>
                <a:schemeClr val="accent1">
                  <a:lumMod val="75000"/>
                </a:schemeClr>
              </a:solidFill>
            </a:endParaRPr>
          </a:p>
        </p:txBody>
      </p:sp>
      <p:sp>
        <p:nvSpPr>
          <p:cNvPr id="3" name="Content Placeholder 2"/>
          <p:cNvSpPr>
            <a:spLocks noGrp="1"/>
          </p:cNvSpPr>
          <p:nvPr>
            <p:ph idx="1"/>
          </p:nvPr>
        </p:nvSpPr>
        <p:spPr/>
        <p:txBody>
          <a:bodyPr>
            <a:normAutofit lnSpcReduction="10000"/>
          </a:bodyPr>
          <a:lstStyle/>
          <a:p>
            <a:r>
              <a:rPr lang="en-US" dirty="0"/>
              <a:t>Look at data in </a:t>
            </a:r>
            <a:r>
              <a:rPr lang="en-US" dirty="0" smtClean="0"/>
              <a:t>$VISUALIZATION</a:t>
            </a:r>
            <a:endParaRPr lang="en-US" dirty="0"/>
          </a:p>
          <a:p>
            <a:endParaRPr lang="en-US" dirty="0"/>
          </a:p>
          <a:p>
            <a:r>
              <a:rPr lang="en-US" dirty="0" smtClean="0"/>
              <a:t>Clustering -&gt; Pattern Synthesis</a:t>
            </a:r>
            <a:endParaRPr lang="en-US" dirty="0"/>
          </a:p>
          <a:p>
            <a:endParaRPr lang="en-US" dirty="0"/>
          </a:p>
          <a:p>
            <a:r>
              <a:rPr lang="en-US" dirty="0"/>
              <a:t>Check for hits in the bad table</a:t>
            </a:r>
          </a:p>
          <a:p>
            <a:endParaRPr lang="en-US" dirty="0"/>
          </a:p>
          <a:p>
            <a:r>
              <a:rPr lang="en-US" dirty="0"/>
              <a:t>Check for hits in the unknown table</a:t>
            </a:r>
          </a:p>
          <a:p>
            <a:endParaRPr lang="en-US" dirty="0"/>
          </a:p>
          <a:p>
            <a:r>
              <a:rPr lang="en-US" dirty="0"/>
              <a:t>Confirm against a known good set</a:t>
            </a:r>
          </a:p>
          <a:p>
            <a:endParaRPr lang="en-US" dirty="0"/>
          </a:p>
        </p:txBody>
      </p:sp>
    </p:spTree>
    <p:extLst>
      <p:ext uri="{BB962C8B-B14F-4D97-AF65-F5344CB8AC3E}">
        <p14:creationId xmlns:p14="http://schemas.microsoft.com/office/powerpoint/2010/main" val="1316230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Motivation</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SSL traffic is increasing and so is malicious usage!</a:t>
            </a:r>
          </a:p>
          <a:p>
            <a:endParaRPr lang="en-US" dirty="0"/>
          </a:p>
        </p:txBody>
      </p:sp>
      <p:pic>
        <p:nvPicPr>
          <p:cNvPr id="4" name="Picture 3"/>
          <p:cNvPicPr>
            <a:picLocks noChangeAspect="1"/>
          </p:cNvPicPr>
          <p:nvPr/>
        </p:nvPicPr>
        <p:blipFill>
          <a:blip r:embed="rId3"/>
          <a:stretch>
            <a:fillRect/>
          </a:stretch>
        </p:blipFill>
        <p:spPr>
          <a:xfrm>
            <a:off x="3264273" y="2564688"/>
            <a:ext cx="6193399" cy="34815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74139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Examples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95618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Default Values</a:t>
            </a:r>
          </a:p>
        </p:txBody>
      </p:sp>
      <p:graphicFrame>
        <p:nvGraphicFramePr>
          <p:cNvPr id="5" name="Table 4"/>
          <p:cNvGraphicFramePr>
            <a:graphicFrameLocks noGrp="1"/>
          </p:cNvGraphicFramePr>
          <p:nvPr>
            <p:extLst>
              <p:ext uri="{D42A27DB-BD31-4B8C-83A1-F6EECF244321}">
                <p14:modId xmlns:p14="http://schemas.microsoft.com/office/powerpoint/2010/main" val="418579899"/>
              </p:ext>
            </p:extLst>
          </p:nvPr>
        </p:nvGraphicFramePr>
        <p:xfrm>
          <a:off x="770267" y="1906225"/>
          <a:ext cx="10651465" cy="1483360"/>
        </p:xfrm>
        <a:graphic>
          <a:graphicData uri="http://schemas.openxmlformats.org/drawingml/2006/table">
            <a:tbl>
              <a:tblPr firstRow="1" bandRow="1">
                <a:tableStyleId>{5C22544A-7EE6-4342-B048-85BDC9FD1C3A}</a:tableStyleId>
              </a:tblPr>
              <a:tblGrid>
                <a:gridCol w="710307">
                  <a:extLst>
                    <a:ext uri="{9D8B030D-6E8A-4147-A177-3AD203B41FA5}">
                      <a16:colId xmlns="" xmlns:a16="http://schemas.microsoft.com/office/drawing/2014/main" val="20000"/>
                    </a:ext>
                  </a:extLst>
                </a:gridCol>
                <a:gridCol w="1739723">
                  <a:extLst>
                    <a:ext uri="{9D8B030D-6E8A-4147-A177-3AD203B41FA5}">
                      <a16:colId xmlns="" xmlns:a16="http://schemas.microsoft.com/office/drawing/2014/main" val="20001"/>
                    </a:ext>
                  </a:extLst>
                </a:gridCol>
                <a:gridCol w="2995308">
                  <a:extLst>
                    <a:ext uri="{9D8B030D-6E8A-4147-A177-3AD203B41FA5}">
                      <a16:colId xmlns="" xmlns:a16="http://schemas.microsoft.com/office/drawing/2014/main" val="20002"/>
                    </a:ext>
                  </a:extLst>
                </a:gridCol>
                <a:gridCol w="5206127">
                  <a:extLst>
                    <a:ext uri="{9D8B030D-6E8A-4147-A177-3AD203B41FA5}">
                      <a16:colId xmlns="" xmlns:a16="http://schemas.microsoft.com/office/drawing/2014/main" val="20003"/>
                    </a:ext>
                  </a:extLst>
                </a:gridCol>
              </a:tblGrid>
              <a:tr h="370840">
                <a:tc>
                  <a:txBody>
                    <a:bodyPr/>
                    <a:lstStyle/>
                    <a:p>
                      <a:r>
                        <a:rPr lang="en-US" dirty="0"/>
                        <a:t>C</a:t>
                      </a:r>
                    </a:p>
                  </a:txBody>
                  <a:tcPr/>
                </a:tc>
                <a:tc>
                  <a:txBody>
                    <a:bodyPr/>
                    <a:lstStyle/>
                    <a:p>
                      <a:r>
                        <a:rPr lang="en-US" dirty="0"/>
                        <a:t>ST</a:t>
                      </a:r>
                    </a:p>
                  </a:txBody>
                  <a:tcPr/>
                </a:tc>
                <a:tc>
                  <a:txBody>
                    <a:bodyPr/>
                    <a:lstStyle/>
                    <a:p>
                      <a:r>
                        <a:rPr lang="en-US" dirty="0"/>
                        <a:t>O</a:t>
                      </a:r>
                    </a:p>
                  </a:txBody>
                  <a:tcPr/>
                </a:tc>
                <a:tc>
                  <a:txBody>
                    <a:bodyPr/>
                    <a:lstStyle/>
                    <a:p>
                      <a:r>
                        <a:rPr lang="en-US" dirty="0" err="1"/>
                        <a:t>emailAddress</a:t>
                      </a:r>
                      <a:endParaRPr lang="en-US" dirty="0"/>
                    </a:p>
                  </a:txBody>
                  <a:tcPr/>
                </a:tc>
                <a:extLst>
                  <a:ext uri="{0D108BD9-81ED-4DB2-BD59-A6C34878D82A}">
                    <a16:rowId xmlns="" xmlns:a16="http://schemas.microsoft.com/office/drawing/2014/main" val="10000"/>
                  </a:ext>
                </a:extLst>
              </a:tr>
              <a:tr h="370840">
                <a:tc>
                  <a:txBody>
                    <a:bodyPr/>
                    <a:lstStyle/>
                    <a:p>
                      <a:r>
                        <a:rPr lang="en-US" dirty="0"/>
                        <a:t>AU</a:t>
                      </a:r>
                    </a:p>
                  </a:txBody>
                  <a:tcPr/>
                </a:tc>
                <a:tc>
                  <a:txBody>
                    <a:bodyPr/>
                    <a:lstStyle/>
                    <a:p>
                      <a:r>
                        <a:rPr lang="en-US" dirty="0"/>
                        <a:t>Some-State</a:t>
                      </a:r>
                    </a:p>
                  </a:txBody>
                  <a:tcPr/>
                </a:tc>
                <a:tc>
                  <a:txBody>
                    <a:bodyPr/>
                    <a:lstStyle/>
                    <a:p>
                      <a:r>
                        <a:rPr lang="en-US" dirty="0"/>
                        <a:t>Internet </a:t>
                      </a:r>
                      <a:r>
                        <a:rPr lang="en-US" dirty="0" err="1"/>
                        <a:t>Widgits</a:t>
                      </a:r>
                      <a:r>
                        <a:rPr lang="en-US" dirty="0"/>
                        <a:t> Pty Ltd</a:t>
                      </a:r>
                    </a:p>
                  </a:txBody>
                  <a:tcPr/>
                </a:tc>
                <a:tc>
                  <a:txBody>
                    <a:bodyPr/>
                    <a:lstStyle/>
                    <a:p>
                      <a:r>
                        <a:rPr lang="en-US" dirty="0"/>
                        <a:t>-</a:t>
                      </a:r>
                    </a:p>
                  </a:txBody>
                  <a:tcPr/>
                </a:tc>
                <a:extLst>
                  <a:ext uri="{0D108BD9-81ED-4DB2-BD59-A6C34878D82A}">
                    <a16:rowId xmlns="" xmlns:a16="http://schemas.microsoft.com/office/drawing/2014/main" val="10001"/>
                  </a:ext>
                </a:extLst>
              </a:tr>
              <a:tr h="370840">
                <a:tc>
                  <a:txBody>
                    <a:bodyPr/>
                    <a:lstStyle/>
                    <a:p>
                      <a:r>
                        <a:rPr lang="en-US" dirty="0"/>
                        <a:t>AU</a:t>
                      </a:r>
                    </a:p>
                  </a:txBody>
                  <a:tcPr/>
                </a:tc>
                <a:tc>
                  <a:txBody>
                    <a:bodyPr/>
                    <a:lstStyle/>
                    <a:p>
                      <a:r>
                        <a:rPr lang="en-US" dirty="0"/>
                        <a:t>Some-State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Internet </a:t>
                      </a:r>
                      <a:r>
                        <a:rPr lang="en-US" dirty="0" err="1"/>
                        <a:t>Widgits</a:t>
                      </a:r>
                      <a:r>
                        <a:rPr lang="en-US" dirty="0"/>
                        <a:t> Pty Ltd</a:t>
                      </a:r>
                    </a:p>
                  </a:txBody>
                  <a:tcPr/>
                </a:tc>
                <a:tc>
                  <a:txBody>
                    <a:bodyPr/>
                    <a:lstStyle/>
                    <a:p>
                      <a:r>
                        <a:rPr lang="en-US" dirty="0" err="1"/>
                        <a:t>chmod</a:t>
                      </a:r>
                      <a:r>
                        <a:rPr lang="en-US" dirty="0"/>
                        <a:t> 0600 /</a:t>
                      </a:r>
                      <a:r>
                        <a:rPr lang="en-US" dirty="0" err="1"/>
                        <a:t>etc</a:t>
                      </a:r>
                      <a:r>
                        <a:rPr lang="en-US" dirty="0"/>
                        <a:t>/</a:t>
                      </a:r>
                      <a:r>
                        <a:rPr lang="en-US" dirty="0" err="1"/>
                        <a:t>nginx</a:t>
                      </a:r>
                      <a:r>
                        <a:rPr lang="en-US" dirty="0"/>
                        <a:t>/</a:t>
                      </a:r>
                      <a:r>
                        <a:rPr lang="en-US" dirty="0" err="1"/>
                        <a:t>ssl</a:t>
                      </a:r>
                      <a:r>
                        <a:rPr lang="en-US" dirty="0"/>
                        <a:t>/</a:t>
                      </a:r>
                      <a:r>
                        <a:rPr lang="en-US" dirty="0" err="1"/>
                        <a:t>server.key</a:t>
                      </a:r>
                      <a:endParaRPr lang="en-US" dirty="0"/>
                    </a:p>
                  </a:txBody>
                  <a:tcPr/>
                </a:tc>
                <a:extLst>
                  <a:ext uri="{0D108BD9-81ED-4DB2-BD59-A6C34878D82A}">
                    <a16:rowId xmlns="" xmlns:a16="http://schemas.microsoft.com/office/drawing/2014/main" val="10002"/>
                  </a:ext>
                </a:extLst>
              </a:tr>
              <a:tr h="370840">
                <a:tc>
                  <a:txBody>
                    <a:bodyPr/>
                    <a:lstStyle/>
                    <a:p>
                      <a:r>
                        <a:rPr lang="en-US" dirty="0"/>
                        <a:t>AU</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Some-State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Internet </a:t>
                      </a:r>
                      <a:r>
                        <a:rPr lang="en-US" dirty="0" err="1"/>
                        <a:t>Widgits</a:t>
                      </a:r>
                      <a:r>
                        <a:rPr lang="en-US" dirty="0"/>
                        <a:t> Pty Ltd</a:t>
                      </a:r>
                    </a:p>
                  </a:txBody>
                  <a:tcPr/>
                </a:tc>
                <a:tc>
                  <a:txBody>
                    <a:bodyPr/>
                    <a:lstStyle/>
                    <a:p>
                      <a:r>
                        <a:rPr lang="en-US" dirty="0"/>
                        <a:t>-</a:t>
                      </a:r>
                    </a:p>
                  </a:txBody>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477637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1">
                    <a:lumMod val="75000"/>
                  </a:schemeClr>
                </a:solidFill>
              </a:rPr>
              <a:t>openssl</a:t>
            </a:r>
            <a:r>
              <a:rPr lang="en-US" dirty="0">
                <a:solidFill>
                  <a:schemeClr val="accent1">
                    <a:lumMod val="75000"/>
                  </a:schemeClr>
                </a:solidFill>
              </a:rPr>
              <a:t> Command Defaults</a:t>
            </a:r>
          </a:p>
        </p:txBody>
      </p:sp>
      <p:sp>
        <p:nvSpPr>
          <p:cNvPr id="3" name="Content Placeholder 2"/>
          <p:cNvSpPr>
            <a:spLocks noGrp="1"/>
          </p:cNvSpPr>
          <p:nvPr>
            <p:ph idx="1"/>
          </p:nvPr>
        </p:nvSpPr>
        <p:spPr>
          <a:xfrm>
            <a:off x="838200" y="1690688"/>
            <a:ext cx="10515600" cy="4812919"/>
          </a:xfrm>
        </p:spPr>
        <p:txBody>
          <a:bodyPr>
            <a:noAutofit/>
          </a:bodyPr>
          <a:lstStyle/>
          <a:p>
            <a:pPr marL="0" indent="0">
              <a:buNone/>
            </a:pPr>
            <a:r>
              <a:rPr lang="en-US" sz="1600" dirty="0">
                <a:solidFill>
                  <a:srgbClr val="00D160"/>
                </a:solidFill>
                <a:latin typeface="Consolas" charset="0"/>
                <a:ea typeface="Consolas" charset="0"/>
                <a:cs typeface="Consolas" charset="0"/>
              </a:rPr>
              <a:t>You are about to be asked to enter information that will be incorporated</a:t>
            </a:r>
          </a:p>
          <a:p>
            <a:pPr marL="0" indent="0">
              <a:buNone/>
            </a:pPr>
            <a:r>
              <a:rPr lang="en-US" sz="1600" dirty="0">
                <a:solidFill>
                  <a:srgbClr val="00D160"/>
                </a:solidFill>
                <a:latin typeface="Consolas" charset="0"/>
                <a:ea typeface="Consolas" charset="0"/>
                <a:cs typeface="Consolas" charset="0"/>
              </a:rPr>
              <a:t>into your certificate request.</a:t>
            </a:r>
          </a:p>
          <a:p>
            <a:pPr marL="0" indent="0">
              <a:buNone/>
            </a:pPr>
            <a:r>
              <a:rPr lang="en-US" sz="1600" dirty="0">
                <a:solidFill>
                  <a:srgbClr val="00D160"/>
                </a:solidFill>
                <a:latin typeface="Consolas" charset="0"/>
                <a:ea typeface="Consolas" charset="0"/>
                <a:cs typeface="Consolas" charset="0"/>
              </a:rPr>
              <a:t>What you are about to enter is what is called a Distinguished Name or a DN.</a:t>
            </a:r>
          </a:p>
          <a:p>
            <a:pPr marL="0" indent="0">
              <a:buNone/>
            </a:pPr>
            <a:r>
              <a:rPr lang="en-US" sz="1600" dirty="0">
                <a:solidFill>
                  <a:srgbClr val="00D160"/>
                </a:solidFill>
                <a:latin typeface="Consolas" charset="0"/>
                <a:ea typeface="Consolas" charset="0"/>
                <a:cs typeface="Consolas" charset="0"/>
              </a:rPr>
              <a:t>There are quite a few fields but you can leave some blank</a:t>
            </a:r>
          </a:p>
          <a:p>
            <a:pPr marL="0" indent="0">
              <a:buNone/>
            </a:pPr>
            <a:r>
              <a:rPr lang="en-US" sz="1600" dirty="0">
                <a:solidFill>
                  <a:srgbClr val="00D160"/>
                </a:solidFill>
                <a:latin typeface="Consolas" charset="0"/>
                <a:ea typeface="Consolas" charset="0"/>
                <a:cs typeface="Consolas" charset="0"/>
              </a:rPr>
              <a:t>For some fields there will be a default value,</a:t>
            </a:r>
          </a:p>
          <a:p>
            <a:pPr marL="0" indent="0">
              <a:buNone/>
            </a:pPr>
            <a:r>
              <a:rPr lang="en-US" sz="1600" dirty="0">
                <a:solidFill>
                  <a:srgbClr val="00D160"/>
                </a:solidFill>
                <a:latin typeface="Consolas" charset="0"/>
                <a:ea typeface="Consolas" charset="0"/>
                <a:cs typeface="Consolas" charset="0"/>
              </a:rPr>
              <a:t>If you enter '.', the field will be left blank.</a:t>
            </a:r>
          </a:p>
          <a:p>
            <a:pPr marL="0" indent="0">
              <a:buNone/>
            </a:pPr>
            <a:r>
              <a:rPr lang="en-US" sz="1600" dirty="0">
                <a:solidFill>
                  <a:srgbClr val="00D160"/>
                </a:solidFill>
                <a:latin typeface="Consolas" charset="0"/>
                <a:ea typeface="Consolas" charset="0"/>
                <a:cs typeface="Consolas" charset="0"/>
              </a:rPr>
              <a:t>-----</a:t>
            </a:r>
          </a:p>
          <a:p>
            <a:pPr marL="0" indent="0">
              <a:buNone/>
            </a:pPr>
            <a:r>
              <a:rPr lang="en-US" sz="1600" dirty="0">
                <a:solidFill>
                  <a:srgbClr val="00D160"/>
                </a:solidFill>
                <a:latin typeface="Consolas" charset="0"/>
                <a:ea typeface="Consolas" charset="0"/>
                <a:cs typeface="Consolas" charset="0"/>
              </a:rPr>
              <a:t>Country Name (2 letter code) </a:t>
            </a:r>
            <a:r>
              <a:rPr lang="en-US" sz="1600" dirty="0">
                <a:solidFill>
                  <a:srgbClr val="FF0000"/>
                </a:solidFill>
                <a:latin typeface="Consolas" charset="0"/>
                <a:ea typeface="Consolas" charset="0"/>
                <a:cs typeface="Consolas" charset="0"/>
              </a:rPr>
              <a:t>[AU]</a:t>
            </a:r>
            <a:r>
              <a:rPr lang="en-US" sz="1600" dirty="0">
                <a:solidFill>
                  <a:srgbClr val="00D160"/>
                </a:solidFill>
                <a:latin typeface="Consolas" charset="0"/>
                <a:ea typeface="Consolas" charset="0"/>
                <a:cs typeface="Consolas" charset="0"/>
              </a:rPr>
              <a:t>:</a:t>
            </a:r>
          </a:p>
          <a:p>
            <a:pPr marL="0" indent="0">
              <a:buNone/>
            </a:pPr>
            <a:r>
              <a:rPr lang="en-US" sz="1600" dirty="0">
                <a:solidFill>
                  <a:srgbClr val="00D160"/>
                </a:solidFill>
                <a:latin typeface="Consolas" charset="0"/>
                <a:ea typeface="Consolas" charset="0"/>
                <a:cs typeface="Consolas" charset="0"/>
              </a:rPr>
              <a:t>State or Province Name (full name) </a:t>
            </a:r>
            <a:r>
              <a:rPr lang="en-US" sz="1600" dirty="0">
                <a:solidFill>
                  <a:srgbClr val="FF0000"/>
                </a:solidFill>
                <a:latin typeface="Consolas" charset="0"/>
                <a:ea typeface="Consolas" charset="0"/>
                <a:cs typeface="Consolas" charset="0"/>
              </a:rPr>
              <a:t>[Some-State]</a:t>
            </a:r>
            <a:r>
              <a:rPr lang="en-US" sz="1600" dirty="0">
                <a:solidFill>
                  <a:srgbClr val="00D160"/>
                </a:solidFill>
                <a:latin typeface="Consolas" charset="0"/>
                <a:ea typeface="Consolas" charset="0"/>
                <a:cs typeface="Consolas" charset="0"/>
              </a:rPr>
              <a:t>:</a:t>
            </a:r>
          </a:p>
          <a:p>
            <a:pPr marL="0" indent="0">
              <a:buNone/>
            </a:pPr>
            <a:r>
              <a:rPr lang="en-US" sz="1600" dirty="0">
                <a:solidFill>
                  <a:srgbClr val="00D160"/>
                </a:solidFill>
                <a:latin typeface="Consolas" charset="0"/>
                <a:ea typeface="Consolas" charset="0"/>
                <a:cs typeface="Consolas" charset="0"/>
              </a:rPr>
              <a:t>Locality Name (</a:t>
            </a:r>
            <a:r>
              <a:rPr lang="en-US" sz="1600" dirty="0" err="1">
                <a:solidFill>
                  <a:srgbClr val="00D160"/>
                </a:solidFill>
                <a:latin typeface="Consolas" charset="0"/>
                <a:ea typeface="Consolas" charset="0"/>
                <a:cs typeface="Consolas" charset="0"/>
              </a:rPr>
              <a:t>eg</a:t>
            </a:r>
            <a:r>
              <a:rPr lang="en-US" sz="1600" dirty="0">
                <a:solidFill>
                  <a:srgbClr val="00D160"/>
                </a:solidFill>
                <a:latin typeface="Consolas" charset="0"/>
                <a:ea typeface="Consolas" charset="0"/>
                <a:cs typeface="Consolas" charset="0"/>
              </a:rPr>
              <a:t>, city) []:</a:t>
            </a:r>
          </a:p>
          <a:p>
            <a:pPr marL="0" indent="0">
              <a:buNone/>
            </a:pPr>
            <a:r>
              <a:rPr lang="en-US" sz="1600" dirty="0">
                <a:solidFill>
                  <a:srgbClr val="00D160"/>
                </a:solidFill>
                <a:latin typeface="Consolas" charset="0"/>
                <a:ea typeface="Consolas" charset="0"/>
                <a:cs typeface="Consolas" charset="0"/>
              </a:rPr>
              <a:t>Organization Name (</a:t>
            </a:r>
            <a:r>
              <a:rPr lang="en-US" sz="1600" dirty="0" err="1">
                <a:solidFill>
                  <a:srgbClr val="00D160"/>
                </a:solidFill>
                <a:latin typeface="Consolas" charset="0"/>
                <a:ea typeface="Consolas" charset="0"/>
                <a:cs typeface="Consolas" charset="0"/>
              </a:rPr>
              <a:t>eg</a:t>
            </a:r>
            <a:r>
              <a:rPr lang="en-US" sz="1600" dirty="0">
                <a:solidFill>
                  <a:srgbClr val="00D160"/>
                </a:solidFill>
                <a:latin typeface="Consolas" charset="0"/>
                <a:ea typeface="Consolas" charset="0"/>
                <a:cs typeface="Consolas" charset="0"/>
              </a:rPr>
              <a:t>, company) </a:t>
            </a:r>
            <a:r>
              <a:rPr lang="en-US" sz="1600" dirty="0">
                <a:solidFill>
                  <a:srgbClr val="FF0000"/>
                </a:solidFill>
                <a:latin typeface="Consolas" charset="0"/>
                <a:ea typeface="Consolas" charset="0"/>
                <a:cs typeface="Consolas" charset="0"/>
              </a:rPr>
              <a:t>[Internet </a:t>
            </a:r>
            <a:r>
              <a:rPr lang="en-US" sz="1600" dirty="0" err="1">
                <a:solidFill>
                  <a:srgbClr val="FF0000"/>
                </a:solidFill>
                <a:latin typeface="Consolas" charset="0"/>
                <a:ea typeface="Consolas" charset="0"/>
                <a:cs typeface="Consolas" charset="0"/>
              </a:rPr>
              <a:t>Widgits</a:t>
            </a:r>
            <a:r>
              <a:rPr lang="en-US" sz="1600" dirty="0">
                <a:solidFill>
                  <a:srgbClr val="FF0000"/>
                </a:solidFill>
                <a:latin typeface="Consolas" charset="0"/>
                <a:ea typeface="Consolas" charset="0"/>
                <a:cs typeface="Consolas" charset="0"/>
              </a:rPr>
              <a:t> Pty Ltd]</a:t>
            </a:r>
            <a:r>
              <a:rPr lang="en-US" sz="1600" dirty="0">
                <a:solidFill>
                  <a:srgbClr val="00D160"/>
                </a:solidFill>
                <a:latin typeface="Consolas" charset="0"/>
                <a:ea typeface="Consolas" charset="0"/>
                <a:cs typeface="Consolas" charset="0"/>
              </a:rPr>
              <a:t>:</a:t>
            </a:r>
          </a:p>
          <a:p>
            <a:pPr marL="0" indent="0">
              <a:buNone/>
            </a:pPr>
            <a:r>
              <a:rPr lang="en-US" sz="1600" dirty="0">
                <a:solidFill>
                  <a:srgbClr val="00D160"/>
                </a:solidFill>
                <a:latin typeface="Consolas" charset="0"/>
                <a:ea typeface="Consolas" charset="0"/>
                <a:cs typeface="Consolas" charset="0"/>
              </a:rPr>
              <a:t>Organizational Unit Name (</a:t>
            </a:r>
            <a:r>
              <a:rPr lang="en-US" sz="1600" dirty="0" err="1">
                <a:solidFill>
                  <a:srgbClr val="00D160"/>
                </a:solidFill>
                <a:latin typeface="Consolas" charset="0"/>
                <a:ea typeface="Consolas" charset="0"/>
                <a:cs typeface="Consolas" charset="0"/>
              </a:rPr>
              <a:t>eg</a:t>
            </a:r>
            <a:r>
              <a:rPr lang="en-US" sz="1600" dirty="0">
                <a:solidFill>
                  <a:srgbClr val="00D160"/>
                </a:solidFill>
                <a:latin typeface="Consolas" charset="0"/>
                <a:ea typeface="Consolas" charset="0"/>
                <a:cs typeface="Consolas" charset="0"/>
              </a:rPr>
              <a:t>, section) []:</a:t>
            </a:r>
          </a:p>
          <a:p>
            <a:pPr marL="0" indent="0">
              <a:buNone/>
            </a:pPr>
            <a:r>
              <a:rPr lang="en-US" sz="1600" dirty="0">
                <a:solidFill>
                  <a:srgbClr val="00D160"/>
                </a:solidFill>
                <a:latin typeface="Consolas" charset="0"/>
                <a:ea typeface="Consolas" charset="0"/>
                <a:cs typeface="Consolas" charset="0"/>
              </a:rPr>
              <a:t>Common Name (e.g. server FQDN or YOUR name) []:</a:t>
            </a:r>
          </a:p>
          <a:p>
            <a:pPr marL="0" indent="0">
              <a:buNone/>
            </a:pPr>
            <a:r>
              <a:rPr lang="en-US" sz="1600" dirty="0">
                <a:solidFill>
                  <a:srgbClr val="00D160"/>
                </a:solidFill>
                <a:latin typeface="Consolas" charset="0"/>
                <a:ea typeface="Consolas" charset="0"/>
                <a:cs typeface="Consolas" charset="0"/>
              </a:rPr>
              <a:t>Email Address []:</a:t>
            </a:r>
          </a:p>
        </p:txBody>
      </p:sp>
    </p:spTree>
    <p:extLst>
      <p:ext uri="{BB962C8B-B14F-4D97-AF65-F5344CB8AC3E}">
        <p14:creationId xmlns:p14="http://schemas.microsoft.com/office/powerpoint/2010/main" val="1369933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Is it actionable?</a:t>
            </a:r>
          </a:p>
        </p:txBody>
      </p:sp>
      <p:sp>
        <p:nvSpPr>
          <p:cNvPr id="3" name="Content Placeholder 2"/>
          <p:cNvSpPr>
            <a:spLocks noGrp="1"/>
          </p:cNvSpPr>
          <p:nvPr>
            <p:ph idx="1"/>
          </p:nvPr>
        </p:nvSpPr>
        <p:spPr>
          <a:xfrm>
            <a:off x="838200" y="1811771"/>
            <a:ext cx="10515600" cy="4351338"/>
          </a:xfrm>
        </p:spPr>
        <p:txBody>
          <a:bodyPr>
            <a:normAutofit lnSpcReduction="10000"/>
          </a:bodyPr>
          <a:lstStyle/>
          <a:p>
            <a:r>
              <a:rPr lang="en-US" dirty="0" smtClean="0"/>
              <a:t>Very </a:t>
            </a:r>
            <a:r>
              <a:rPr lang="en-US" dirty="0"/>
              <a:t>strong correlation between sites that were hosting malware or control nodes, though</a:t>
            </a:r>
          </a:p>
          <a:p>
            <a:r>
              <a:rPr lang="en-US" dirty="0" err="1"/>
              <a:t>Gozi</a:t>
            </a:r>
            <a:r>
              <a:rPr lang="en-US" dirty="0"/>
              <a:t>, </a:t>
            </a:r>
            <a:r>
              <a:rPr lang="en-US" dirty="0" err="1"/>
              <a:t>Gootkit</a:t>
            </a:r>
            <a:r>
              <a:rPr lang="en-US" dirty="0"/>
              <a:t>, </a:t>
            </a:r>
            <a:r>
              <a:rPr lang="en-US" dirty="0" err="1"/>
              <a:t>Shifu</a:t>
            </a:r>
            <a:r>
              <a:rPr lang="en-US" dirty="0"/>
              <a:t>, others have all been identified running from servers with “Internet </a:t>
            </a:r>
            <a:r>
              <a:rPr lang="en-US" dirty="0" err="1"/>
              <a:t>Widgits</a:t>
            </a:r>
            <a:r>
              <a:rPr lang="en-US" dirty="0"/>
              <a:t> Pty Ltd” certificates</a:t>
            </a:r>
          </a:p>
          <a:p>
            <a:r>
              <a:rPr lang="en-US" dirty="0"/>
              <a:t>Non-malicious sites mostly default server pages and sites under development</a:t>
            </a:r>
          </a:p>
          <a:p>
            <a:r>
              <a:rPr lang="en-US" dirty="0"/>
              <a:t>A user visiting a site outside the network could be considered anomalous</a:t>
            </a:r>
          </a:p>
          <a:p>
            <a:r>
              <a:rPr lang="en-US" dirty="0"/>
              <a:t>Default Company Ltd, Default City, also used by some OpenSSL distributions</a:t>
            </a:r>
          </a:p>
        </p:txBody>
      </p:sp>
    </p:spTree>
    <p:extLst>
      <p:ext uri="{BB962C8B-B14F-4D97-AF65-F5344CB8AC3E}">
        <p14:creationId xmlns:p14="http://schemas.microsoft.com/office/powerpoint/2010/main" val="576564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1">
                    <a:lumMod val="75000"/>
                  </a:schemeClr>
                </a:solidFill>
              </a:rPr>
              <a:t>Copypasta</a:t>
            </a:r>
            <a:endParaRPr lang="en-US" dirty="0">
              <a:solidFill>
                <a:schemeClr val="accent1">
                  <a:lumMod val="75000"/>
                </a:schemeClr>
              </a:solidFill>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925040366"/>
              </p:ext>
            </p:extLst>
          </p:nvPr>
        </p:nvGraphicFramePr>
        <p:xfrm>
          <a:off x="838200" y="1825625"/>
          <a:ext cx="10515600" cy="1854200"/>
        </p:xfrm>
        <a:graphic>
          <a:graphicData uri="http://schemas.openxmlformats.org/drawingml/2006/table">
            <a:tbl>
              <a:tblPr firstRow="1" bandRow="1">
                <a:tableStyleId>{5C22544A-7EE6-4342-B048-85BDC9FD1C3A}</a:tableStyleId>
              </a:tblPr>
              <a:tblGrid>
                <a:gridCol w="5269302">
                  <a:extLst>
                    <a:ext uri="{9D8B030D-6E8A-4147-A177-3AD203B41FA5}">
                      <a16:colId xmlns="" xmlns:a16="http://schemas.microsoft.com/office/drawing/2014/main" val="20000"/>
                    </a:ext>
                  </a:extLst>
                </a:gridCol>
                <a:gridCol w="586596">
                  <a:extLst>
                    <a:ext uri="{9D8B030D-6E8A-4147-A177-3AD203B41FA5}">
                      <a16:colId xmlns="" xmlns:a16="http://schemas.microsoft.com/office/drawing/2014/main" val="20001"/>
                    </a:ext>
                  </a:extLst>
                </a:gridCol>
                <a:gridCol w="1621766">
                  <a:extLst>
                    <a:ext uri="{9D8B030D-6E8A-4147-A177-3AD203B41FA5}">
                      <a16:colId xmlns="" xmlns:a16="http://schemas.microsoft.com/office/drawing/2014/main" val="20002"/>
                    </a:ext>
                  </a:extLst>
                </a:gridCol>
                <a:gridCol w="3037936">
                  <a:extLst>
                    <a:ext uri="{9D8B030D-6E8A-4147-A177-3AD203B41FA5}">
                      <a16:colId xmlns="" xmlns:a16="http://schemas.microsoft.com/office/drawing/2014/main" val="20003"/>
                    </a:ext>
                  </a:extLst>
                </a:gridCol>
              </a:tblGrid>
              <a:tr h="370840">
                <a:tc>
                  <a:txBody>
                    <a:bodyPr/>
                    <a:lstStyle/>
                    <a:p>
                      <a:r>
                        <a:rPr lang="en-US" dirty="0"/>
                        <a:t>sha1</a:t>
                      </a:r>
                    </a:p>
                  </a:txBody>
                  <a:tcPr/>
                </a:tc>
                <a:tc>
                  <a:txBody>
                    <a:bodyPr/>
                    <a:lstStyle/>
                    <a:p>
                      <a:r>
                        <a:rPr lang="en-US" dirty="0"/>
                        <a:t>O</a:t>
                      </a:r>
                    </a:p>
                  </a:txBody>
                  <a:tcPr/>
                </a:tc>
                <a:tc>
                  <a:txBody>
                    <a:bodyPr/>
                    <a:lstStyle/>
                    <a:p>
                      <a:r>
                        <a:rPr lang="en-US" dirty="0"/>
                        <a:t>L</a:t>
                      </a:r>
                    </a:p>
                  </a:txBody>
                  <a:tcPr/>
                </a:tc>
                <a:tc>
                  <a:txBody>
                    <a:bodyPr/>
                    <a:lstStyle/>
                    <a:p>
                      <a:r>
                        <a:rPr lang="en-US" dirty="0"/>
                        <a:t>ST</a:t>
                      </a:r>
                    </a:p>
                  </a:txBody>
                  <a:tcPr/>
                </a:tc>
                <a:extLst>
                  <a:ext uri="{0D108BD9-81ED-4DB2-BD59-A6C34878D82A}">
                    <a16:rowId xmlns="" xmlns:a16="http://schemas.microsoft.com/office/drawing/2014/main" val="10000"/>
                  </a:ext>
                </a:extLst>
              </a:tr>
              <a:tr h="370840">
                <a:tc>
                  <a:txBody>
                    <a:bodyPr/>
                    <a:lstStyle/>
                    <a:p>
                      <a:r>
                        <a:rPr lang="en-US" dirty="0">
                          <a:latin typeface="Consolas" charset="0"/>
                          <a:ea typeface="Consolas" charset="0"/>
                          <a:cs typeface="Consolas" charset="0"/>
                        </a:rPr>
                        <a:t>1147947433f261bcd2cd8f508461e01898c3960b</a:t>
                      </a:r>
                    </a:p>
                  </a:txBody>
                  <a:tcPr/>
                </a:tc>
                <a:tc>
                  <a:txBody>
                    <a:bodyPr/>
                    <a:lstStyle/>
                    <a:p>
                      <a:r>
                        <a:rPr lang="en-US" dirty="0">
                          <a:latin typeface="Consolas" charset="0"/>
                          <a:ea typeface="Consolas" charset="0"/>
                          <a:cs typeface="Consolas" charset="0"/>
                        </a:rPr>
                        <a:t>Dis</a:t>
                      </a:r>
                    </a:p>
                  </a:txBody>
                  <a:tcPr/>
                </a:tc>
                <a:tc>
                  <a:txBody>
                    <a:bodyPr/>
                    <a:lstStyle/>
                    <a:p>
                      <a:r>
                        <a:rPr lang="en-US" dirty="0">
                          <a:latin typeface="Consolas" charset="0"/>
                          <a:ea typeface="Consolas" charset="0"/>
                          <a:cs typeface="Consolas" charset="0"/>
                        </a:rPr>
                        <a:t>Springfield</a:t>
                      </a:r>
                    </a:p>
                  </a:txBody>
                  <a:tcPr/>
                </a:tc>
                <a:tc>
                  <a:txBody>
                    <a:bodyPr/>
                    <a:lstStyle/>
                    <a:p>
                      <a:r>
                        <a:rPr lang="en-US" dirty="0">
                          <a:latin typeface="Consolas" charset="0"/>
                          <a:ea typeface="Consolas" charset="0"/>
                          <a:cs typeface="Consolas" charset="0"/>
                        </a:rPr>
                        <a:t>Denial</a:t>
                      </a:r>
                    </a:p>
                  </a:txBody>
                  <a:tcPr/>
                </a:tc>
                <a:extLst>
                  <a:ext uri="{0D108BD9-81ED-4DB2-BD59-A6C34878D82A}">
                    <a16:rowId xmlns="" xmlns:a16="http://schemas.microsoft.com/office/drawing/2014/main" val="10001"/>
                  </a:ext>
                </a:extLst>
              </a:tr>
              <a:tr h="370840">
                <a:tc>
                  <a:txBody>
                    <a:bodyPr/>
                    <a:lstStyle/>
                    <a:p>
                      <a:r>
                        <a:rPr lang="it-IT" dirty="0">
                          <a:latin typeface="Consolas" charset="0"/>
                          <a:ea typeface="Consolas" charset="0"/>
                          <a:cs typeface="Consolas" charset="0"/>
                        </a:rPr>
                        <a:t>f2a61975cb541e6a62ed8ca5214020108d922a14</a:t>
                      </a:r>
                      <a:endParaRPr lang="en-US" dirty="0">
                        <a:latin typeface="Consolas" charset="0"/>
                        <a:ea typeface="Consolas" charset="0"/>
                        <a:cs typeface="Consolas" charset="0"/>
                      </a:endParaRPr>
                    </a:p>
                  </a:txBody>
                  <a:tcPr/>
                </a:tc>
                <a:tc>
                  <a:txBody>
                    <a:bodyPr/>
                    <a:lstStyle/>
                    <a:p>
                      <a:r>
                        <a:rPr lang="en-US" dirty="0">
                          <a:latin typeface="Consolas" charset="0"/>
                          <a:ea typeface="Consolas" charset="0"/>
                          <a:cs typeface="Consolas" charset="0"/>
                        </a:rPr>
                        <a:t>Dis</a:t>
                      </a:r>
                    </a:p>
                  </a:txBody>
                  <a:tcPr/>
                </a:tc>
                <a:tc>
                  <a:txBody>
                    <a:bodyPr/>
                    <a:lstStyle/>
                    <a:p>
                      <a:r>
                        <a:rPr lang="en-US" dirty="0">
                          <a:latin typeface="Consolas" charset="0"/>
                          <a:ea typeface="Consolas" charset="0"/>
                          <a:cs typeface="Consolas" charset="0"/>
                        </a:rPr>
                        <a:t>Springfield</a:t>
                      </a:r>
                    </a:p>
                  </a:txBody>
                  <a:tcPr/>
                </a:tc>
                <a:tc>
                  <a:txBody>
                    <a:bodyPr/>
                    <a:lstStyle/>
                    <a:p>
                      <a:r>
                        <a:rPr lang="en-US" dirty="0">
                          <a:latin typeface="Consolas" charset="0"/>
                          <a:ea typeface="Consolas" charset="0"/>
                          <a:cs typeface="Consolas" charset="0"/>
                        </a:rPr>
                        <a:t>Denial</a:t>
                      </a:r>
                    </a:p>
                  </a:txBody>
                  <a:tcPr/>
                </a:tc>
                <a:extLst>
                  <a:ext uri="{0D108BD9-81ED-4DB2-BD59-A6C34878D82A}">
                    <a16:rowId xmlns="" xmlns:a16="http://schemas.microsoft.com/office/drawing/2014/main" val="10002"/>
                  </a:ext>
                </a:extLst>
              </a:tr>
              <a:tr h="370840">
                <a:tc>
                  <a:txBody>
                    <a:bodyPr/>
                    <a:lstStyle/>
                    <a:p>
                      <a:r>
                        <a:rPr lang="tr-TR" dirty="0">
                          <a:latin typeface="Consolas" charset="0"/>
                          <a:ea typeface="Consolas" charset="0"/>
                          <a:cs typeface="Consolas" charset="0"/>
                        </a:rPr>
                        <a:t>368e6beb6f8d2f6049831fe25dd397287823c5e6</a:t>
                      </a:r>
                      <a:endParaRPr lang="en-US" dirty="0">
                        <a:latin typeface="Consolas" charset="0"/>
                        <a:ea typeface="Consolas" charset="0"/>
                        <a:cs typeface="Consolas" charset="0"/>
                      </a:endParaRPr>
                    </a:p>
                  </a:txBody>
                  <a:tcPr/>
                </a:tc>
                <a:tc>
                  <a:txBody>
                    <a:bodyPr/>
                    <a:lstStyle/>
                    <a:p>
                      <a:r>
                        <a:rPr lang="en-US" dirty="0">
                          <a:latin typeface="Consolas" charset="0"/>
                          <a:ea typeface="Consolas" charset="0"/>
                          <a:cs typeface="Consolas" charset="0"/>
                        </a:rPr>
                        <a:t>Dis</a:t>
                      </a:r>
                    </a:p>
                  </a:txBody>
                  <a:tcPr/>
                </a:tc>
                <a:tc>
                  <a:txBody>
                    <a:bodyPr/>
                    <a:lstStyle/>
                    <a:p>
                      <a:r>
                        <a:rPr lang="en-US" dirty="0">
                          <a:latin typeface="Consolas" charset="0"/>
                          <a:ea typeface="Consolas" charset="0"/>
                          <a:cs typeface="Consolas" charset="0"/>
                        </a:rPr>
                        <a:t>Springfield</a:t>
                      </a:r>
                    </a:p>
                  </a:txBody>
                  <a:tcPr/>
                </a:tc>
                <a:tc>
                  <a:txBody>
                    <a:bodyPr/>
                    <a:lstStyle/>
                    <a:p>
                      <a:r>
                        <a:rPr lang="en-US" dirty="0">
                          <a:latin typeface="Consolas" charset="0"/>
                          <a:ea typeface="Consolas" charset="0"/>
                          <a:cs typeface="Consolas" charset="0"/>
                        </a:rPr>
                        <a:t>Denial</a:t>
                      </a:r>
                    </a:p>
                  </a:txBody>
                  <a:tcPr/>
                </a:tc>
                <a:extLst>
                  <a:ext uri="{0D108BD9-81ED-4DB2-BD59-A6C34878D82A}">
                    <a16:rowId xmlns="" xmlns:a16="http://schemas.microsoft.com/office/drawing/2014/main" val="10003"/>
                  </a:ext>
                </a:extLst>
              </a:tr>
              <a:tr h="370840">
                <a:tc>
                  <a:txBody>
                    <a:bodyPr/>
                    <a:lstStyle/>
                    <a:p>
                      <a:r>
                        <a:rPr lang="de-DE" dirty="0">
                          <a:latin typeface="Consolas" charset="0"/>
                          <a:ea typeface="Consolas" charset="0"/>
                          <a:cs typeface="Consolas" charset="0"/>
                        </a:rPr>
                        <a:t>a9650a4522140d42e5ca4529da54805625eebe64</a:t>
                      </a:r>
                      <a:endParaRPr lang="en-US" dirty="0">
                        <a:latin typeface="Consolas" charset="0"/>
                        <a:ea typeface="Consolas" charset="0"/>
                        <a:cs typeface="Consolas" charset="0"/>
                      </a:endParaRPr>
                    </a:p>
                  </a:txBody>
                  <a:tcPr/>
                </a:tc>
                <a:tc>
                  <a:txBody>
                    <a:bodyPr/>
                    <a:lstStyle/>
                    <a:p>
                      <a:r>
                        <a:rPr lang="en-US" dirty="0">
                          <a:latin typeface="Consolas" charset="0"/>
                          <a:ea typeface="Consolas" charset="0"/>
                          <a:cs typeface="Consolas" charset="0"/>
                        </a:rPr>
                        <a:t>Dis</a:t>
                      </a:r>
                    </a:p>
                  </a:txBody>
                  <a:tcPr/>
                </a:tc>
                <a:tc>
                  <a:txBody>
                    <a:bodyPr/>
                    <a:lstStyle/>
                    <a:p>
                      <a:r>
                        <a:rPr lang="en-US" dirty="0">
                          <a:latin typeface="Consolas" charset="0"/>
                          <a:ea typeface="Consolas" charset="0"/>
                          <a:cs typeface="Consolas" charset="0"/>
                        </a:rPr>
                        <a:t>Springfield</a:t>
                      </a:r>
                    </a:p>
                  </a:txBody>
                  <a:tcPr/>
                </a:tc>
                <a:tc>
                  <a:txBody>
                    <a:bodyPr/>
                    <a:lstStyle/>
                    <a:p>
                      <a:r>
                        <a:rPr lang="en-US" dirty="0">
                          <a:latin typeface="Consolas" charset="0"/>
                          <a:ea typeface="Consolas" charset="0"/>
                          <a:cs typeface="Consolas" charset="0"/>
                        </a:rPr>
                        <a:t>Denial</a:t>
                      </a:r>
                    </a:p>
                  </a:txBody>
                  <a:tcPr/>
                </a:tc>
                <a:extLst>
                  <a:ext uri="{0D108BD9-81ED-4DB2-BD59-A6C34878D82A}">
                    <a16:rowId xmlns="" xmlns:a16="http://schemas.microsoft.com/office/drawing/2014/main" val="10004"/>
                  </a:ext>
                </a:extLst>
              </a:tr>
            </a:tbl>
          </a:graphicData>
        </a:graphic>
      </p:graphicFrame>
      <p:sp>
        <p:nvSpPr>
          <p:cNvPr id="10" name="TextBox 9"/>
          <p:cNvSpPr txBox="1"/>
          <p:nvPr/>
        </p:nvSpPr>
        <p:spPr>
          <a:xfrm>
            <a:off x="838200" y="4054416"/>
            <a:ext cx="10515600" cy="2677656"/>
          </a:xfrm>
          <a:prstGeom prst="rect">
            <a:avLst/>
          </a:prstGeom>
          <a:noFill/>
        </p:spPr>
        <p:txBody>
          <a:bodyPr wrap="square" rtlCol="0">
            <a:spAutoFit/>
          </a:bodyPr>
          <a:lstStyle/>
          <a:p>
            <a:pPr marL="285750" indent="-285750">
              <a:buFont typeface="Arial" charset="0"/>
              <a:buChar char="•"/>
            </a:pPr>
            <a:r>
              <a:rPr lang="en-US" sz="2800" dirty="0"/>
              <a:t>4 cert feed matches in our original sample set</a:t>
            </a:r>
          </a:p>
          <a:p>
            <a:pPr marL="285750" indent="-285750">
              <a:buFont typeface="Arial" charset="0"/>
              <a:buChar char="•"/>
            </a:pPr>
            <a:r>
              <a:rPr lang="en-US" sz="2800" dirty="0"/>
              <a:t>SSLBL lists all four as </a:t>
            </a:r>
            <a:r>
              <a:rPr lang="en-US" sz="2800" dirty="0" err="1"/>
              <a:t>TorrentLocker</a:t>
            </a:r>
            <a:r>
              <a:rPr lang="en-US" sz="2800" dirty="0"/>
              <a:t> C2 servers</a:t>
            </a:r>
          </a:p>
          <a:p>
            <a:pPr marL="285750" indent="-285750">
              <a:buFont typeface="Arial" charset="0"/>
              <a:buChar char="•"/>
            </a:pPr>
            <a:r>
              <a:rPr lang="en-US" sz="2800" dirty="0"/>
              <a:t>14 others were found with the same ST, L, and O fields (and other fields not present)</a:t>
            </a:r>
          </a:p>
          <a:p>
            <a:pPr marL="285750" indent="-285750">
              <a:buFont typeface="Arial" charset="0"/>
              <a:buChar char="•"/>
            </a:pPr>
            <a:r>
              <a:rPr lang="en-US" sz="2800" dirty="0"/>
              <a:t>5 of those have shown up in the SSLBL feed since</a:t>
            </a:r>
          </a:p>
          <a:p>
            <a:pPr marL="285750" indent="-285750">
              <a:buFont typeface="Arial" charset="0"/>
              <a:buChar char="•"/>
            </a:pPr>
            <a:r>
              <a:rPr lang="en-US" sz="2800" dirty="0"/>
              <a:t>So far ALL </a:t>
            </a:r>
            <a:r>
              <a:rPr lang="en-US" sz="2800" dirty="0" err="1"/>
              <a:t>TorrentLocker</a:t>
            </a:r>
            <a:r>
              <a:rPr lang="en-US" sz="2800" dirty="0"/>
              <a:t> C2 servers seem to use the same pattern</a:t>
            </a:r>
          </a:p>
        </p:txBody>
      </p:sp>
    </p:spTree>
    <p:extLst>
      <p:ext uri="{BB962C8B-B14F-4D97-AF65-F5344CB8AC3E}">
        <p14:creationId xmlns:p14="http://schemas.microsoft.com/office/powerpoint/2010/main" val="10729577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2546"/>
            <a:ext cx="10515600" cy="1325563"/>
          </a:xfrm>
        </p:spPr>
        <p:txBody>
          <a:bodyPr/>
          <a:lstStyle/>
          <a:p>
            <a:r>
              <a:rPr lang="en-US" dirty="0">
                <a:solidFill>
                  <a:schemeClr val="accent1">
                    <a:lumMod val="75000"/>
                  </a:schemeClr>
                </a:solidFill>
              </a:rPr>
              <a:t>Where did </a:t>
            </a:r>
            <a:r>
              <a:rPr lang="en-US" dirty="0" smtClean="0">
                <a:solidFill>
                  <a:schemeClr val="accent1">
                    <a:lumMod val="75000"/>
                  </a:schemeClr>
                </a:solidFill>
              </a:rPr>
              <a:t>it come from</a:t>
            </a:r>
            <a:r>
              <a:rPr lang="en-US" dirty="0">
                <a:solidFill>
                  <a:schemeClr val="accent1">
                    <a:lumMod val="75000"/>
                  </a:schemeClr>
                </a:solidFill>
              </a:rPr>
              <a:t>?</a:t>
            </a:r>
          </a:p>
        </p:txBody>
      </p:sp>
      <p:pic>
        <p:nvPicPr>
          <p:cNvPr id="6"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54782" y="981288"/>
            <a:ext cx="7282436" cy="5876712"/>
          </a:xfrm>
        </p:spPr>
      </p:pic>
    </p:spTree>
    <p:extLst>
      <p:ext uri="{BB962C8B-B14F-4D97-AF65-F5344CB8AC3E}">
        <p14:creationId xmlns:p14="http://schemas.microsoft.com/office/powerpoint/2010/main" val="15728944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“Random” Values</a:t>
            </a:r>
            <a:endParaRPr lang="en-US" dirty="0">
              <a:solidFill>
                <a:schemeClr val="accent1">
                  <a:lumMod val="75000"/>
                </a:schemeClr>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6043750"/>
              </p:ext>
            </p:extLst>
          </p:nvPr>
        </p:nvGraphicFramePr>
        <p:xfrm>
          <a:off x="347472" y="1690689"/>
          <a:ext cx="11521440" cy="2379451"/>
        </p:xfrm>
        <a:graphic>
          <a:graphicData uri="http://schemas.openxmlformats.org/drawingml/2006/table">
            <a:tbl>
              <a:tblPr firstRow="1" bandRow="1">
                <a:tableStyleId>{5C22544A-7EE6-4342-B048-85BDC9FD1C3A}</a:tableStyleId>
              </a:tblPr>
              <a:tblGrid>
                <a:gridCol w="678439">
                  <a:extLst>
                    <a:ext uri="{9D8B030D-6E8A-4147-A177-3AD203B41FA5}">
                      <a16:colId xmlns="" xmlns:a16="http://schemas.microsoft.com/office/drawing/2014/main" val="20000"/>
                    </a:ext>
                  </a:extLst>
                </a:gridCol>
                <a:gridCol w="3422210">
                  <a:extLst>
                    <a:ext uri="{9D8B030D-6E8A-4147-A177-3AD203B41FA5}">
                      <a16:colId xmlns="" xmlns:a16="http://schemas.microsoft.com/office/drawing/2014/main" val="20001"/>
                    </a:ext>
                  </a:extLst>
                </a:gridCol>
                <a:gridCol w="3404198">
                  <a:extLst>
                    <a:ext uri="{9D8B030D-6E8A-4147-A177-3AD203B41FA5}">
                      <a16:colId xmlns="" xmlns:a16="http://schemas.microsoft.com/office/drawing/2014/main" val="20002"/>
                    </a:ext>
                  </a:extLst>
                </a:gridCol>
                <a:gridCol w="3548291">
                  <a:extLst>
                    <a:ext uri="{9D8B030D-6E8A-4147-A177-3AD203B41FA5}">
                      <a16:colId xmlns="" xmlns:a16="http://schemas.microsoft.com/office/drawing/2014/main" val="20003"/>
                    </a:ext>
                  </a:extLst>
                </a:gridCol>
                <a:gridCol w="468302">
                  <a:extLst>
                    <a:ext uri="{9D8B030D-6E8A-4147-A177-3AD203B41FA5}">
                      <a16:colId xmlns="" xmlns:a16="http://schemas.microsoft.com/office/drawing/2014/main" val="20004"/>
                    </a:ext>
                  </a:extLst>
                </a:gridCol>
              </a:tblGrid>
              <a:tr h="404237">
                <a:tc>
                  <a:txBody>
                    <a:bodyPr/>
                    <a:lstStyle/>
                    <a:p>
                      <a:r>
                        <a:rPr lang="en-US" dirty="0"/>
                        <a:t>C</a:t>
                      </a:r>
                    </a:p>
                  </a:txBody>
                  <a:tcPr/>
                </a:tc>
                <a:tc>
                  <a:txBody>
                    <a:bodyPr/>
                    <a:lstStyle/>
                    <a:p>
                      <a:r>
                        <a:rPr lang="en-US" dirty="0"/>
                        <a:t>CN</a:t>
                      </a:r>
                    </a:p>
                  </a:txBody>
                  <a:tcPr/>
                </a:tc>
                <a:tc>
                  <a:txBody>
                    <a:bodyPr/>
                    <a:lstStyle/>
                    <a:p>
                      <a:r>
                        <a:rPr lang="en-US" dirty="0"/>
                        <a:t>L</a:t>
                      </a:r>
                    </a:p>
                  </a:txBody>
                  <a:tcPr/>
                </a:tc>
                <a:tc>
                  <a:txBody>
                    <a:bodyPr/>
                    <a:lstStyle/>
                    <a:p>
                      <a:r>
                        <a:rPr lang="en-US" dirty="0"/>
                        <a:t>O</a:t>
                      </a:r>
                    </a:p>
                  </a:txBody>
                  <a:tcPr/>
                </a:tc>
                <a:tc>
                  <a:txBody>
                    <a:bodyPr/>
                    <a:lstStyle/>
                    <a:p>
                      <a:r>
                        <a:rPr lang="en-US" dirty="0"/>
                        <a:t>ST</a:t>
                      </a:r>
                    </a:p>
                  </a:txBody>
                  <a:tcPr/>
                </a:tc>
                <a:extLst>
                  <a:ext uri="{0D108BD9-81ED-4DB2-BD59-A6C34878D82A}">
                    <a16:rowId xmlns="" xmlns:a16="http://schemas.microsoft.com/office/drawing/2014/main" val="10000"/>
                  </a:ext>
                </a:extLst>
              </a:tr>
              <a:tr h="416107">
                <a:tc>
                  <a:txBody>
                    <a:bodyPr/>
                    <a:lstStyle/>
                    <a:p>
                      <a:r>
                        <a:rPr lang="en-US" sz="1900" dirty="0">
                          <a:latin typeface="Consolas" charset="0"/>
                          <a:ea typeface="Consolas" charset="0"/>
                          <a:cs typeface="Consolas" charset="0"/>
                        </a:rPr>
                        <a:t>CN</a:t>
                      </a:r>
                    </a:p>
                  </a:txBody>
                  <a:tcPr/>
                </a:tc>
                <a:tc>
                  <a:txBody>
                    <a:bodyPr/>
                    <a:lstStyle/>
                    <a:p>
                      <a:r>
                        <a:rPr lang="en-US" sz="1900" dirty="0">
                          <a:latin typeface="Consolas" charset="0"/>
                          <a:ea typeface="Consolas" charset="0"/>
                          <a:cs typeface="Consolas" charset="0"/>
                        </a:rPr>
                        <a:t>TJMauph2wkefdglVFzqmyEvM</a:t>
                      </a:r>
                    </a:p>
                  </a:txBody>
                  <a:tcPr/>
                </a:tc>
                <a:tc>
                  <a:txBody>
                    <a:bodyPr/>
                    <a:lstStyle/>
                    <a:p>
                      <a:r>
                        <a:rPr lang="en-US" sz="1900" dirty="0">
                          <a:latin typeface="Consolas" charset="0"/>
                          <a:ea typeface="Consolas" charset="0"/>
                          <a:cs typeface="Consolas" charset="0"/>
                        </a:rPr>
                        <a:t>3KLyyRWQF0IRfH91yu5frdLX</a:t>
                      </a:r>
                    </a:p>
                  </a:txBody>
                  <a:tcPr/>
                </a:tc>
                <a:tc>
                  <a:txBody>
                    <a:bodyPr/>
                    <a:lstStyle/>
                    <a:p>
                      <a:r>
                        <a:rPr lang="en-US" sz="1900" dirty="0">
                          <a:latin typeface="Consolas" charset="0"/>
                          <a:ea typeface="Consolas" charset="0"/>
                          <a:cs typeface="Consolas" charset="0"/>
                        </a:rPr>
                        <a:t>rfUvM2rqVg1P8IpFP2mJbEjD</a:t>
                      </a:r>
                    </a:p>
                  </a:txBody>
                  <a:tcPr/>
                </a:tc>
                <a:tc>
                  <a:txBody>
                    <a:bodyPr/>
                    <a:lstStyle/>
                    <a:p>
                      <a:r>
                        <a:rPr lang="en-US" sz="1900" dirty="0">
                          <a:latin typeface="Consolas" charset="0"/>
                          <a:ea typeface="Consolas" charset="0"/>
                          <a:cs typeface="Consolas" charset="0"/>
                        </a:rPr>
                        <a:t>ST</a:t>
                      </a:r>
                    </a:p>
                  </a:txBody>
                  <a:tcPr/>
                </a:tc>
                <a:extLst>
                  <a:ext uri="{0D108BD9-81ED-4DB2-BD59-A6C34878D82A}">
                    <a16:rowId xmlns="" xmlns:a16="http://schemas.microsoft.com/office/drawing/2014/main" val="10001"/>
                  </a:ext>
                </a:extLst>
              </a:tr>
              <a:tr h="41610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dirty="0">
                          <a:latin typeface="Consolas" charset="0"/>
                          <a:ea typeface="Consolas" charset="0"/>
                          <a:cs typeface="Consolas" charset="0"/>
                        </a:rPr>
                        <a:t>CN</a:t>
                      </a:r>
                    </a:p>
                  </a:txBody>
                  <a:tcPr/>
                </a:tc>
                <a:tc>
                  <a:txBody>
                    <a:bodyPr/>
                    <a:lstStyle/>
                    <a:p>
                      <a:r>
                        <a:rPr lang="en-US" sz="1900" dirty="0">
                          <a:latin typeface="Consolas" charset="0"/>
                          <a:ea typeface="Consolas" charset="0"/>
                          <a:cs typeface="Consolas" charset="0"/>
                        </a:rPr>
                        <a:t>RJHeFQ9nCz69k5RNTTLmVCIf</a:t>
                      </a:r>
                    </a:p>
                  </a:txBody>
                  <a:tcPr/>
                </a:tc>
                <a:tc>
                  <a:txBody>
                    <a:bodyPr/>
                    <a:lstStyle/>
                    <a:p>
                      <a:r>
                        <a:rPr lang="en-US" sz="1900" dirty="0">
                          <a:latin typeface="Consolas" charset="0"/>
                          <a:ea typeface="Consolas" charset="0"/>
                          <a:cs typeface="Consolas" charset="0"/>
                        </a:rPr>
                        <a:t>gBEUDkp44OE7ihODZD4VbdDv</a:t>
                      </a:r>
                    </a:p>
                  </a:txBody>
                  <a:tcPr/>
                </a:tc>
                <a:tc>
                  <a:txBody>
                    <a:bodyPr/>
                    <a:lstStyle/>
                    <a:p>
                      <a:r>
                        <a:rPr lang="en-US" sz="1900" dirty="0">
                          <a:latin typeface="Consolas" charset="0"/>
                          <a:ea typeface="Consolas" charset="0"/>
                          <a:cs typeface="Consolas" charset="0"/>
                        </a:rPr>
                        <a:t>oLsGPV9bx43NaNg1ZjOqIGfJ</a:t>
                      </a:r>
                    </a:p>
                  </a:txBody>
                  <a:tcPr/>
                </a:tc>
                <a:tc>
                  <a:txBody>
                    <a:bodyPr/>
                    <a:lstStyle/>
                    <a:p>
                      <a:r>
                        <a:rPr lang="en-US" sz="1900" dirty="0">
                          <a:latin typeface="Consolas" charset="0"/>
                          <a:ea typeface="Consolas" charset="0"/>
                          <a:cs typeface="Consolas" charset="0"/>
                        </a:rPr>
                        <a:t>ST</a:t>
                      </a:r>
                    </a:p>
                  </a:txBody>
                  <a:tcPr/>
                </a:tc>
                <a:extLst>
                  <a:ext uri="{0D108BD9-81ED-4DB2-BD59-A6C34878D82A}">
                    <a16:rowId xmlns="" xmlns:a16="http://schemas.microsoft.com/office/drawing/2014/main" val="10002"/>
                  </a:ext>
                </a:extLst>
              </a:tr>
              <a:tr h="3775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dirty="0">
                          <a:latin typeface="Consolas" charset="0"/>
                          <a:ea typeface="Consolas" charset="0"/>
                          <a:cs typeface="Consolas" charset="0"/>
                        </a:rPr>
                        <a:t>CN</a:t>
                      </a:r>
                    </a:p>
                  </a:txBody>
                  <a:tcPr/>
                </a:tc>
                <a:tc>
                  <a:txBody>
                    <a:bodyPr/>
                    <a:lstStyle/>
                    <a:p>
                      <a:r>
                        <a:rPr lang="en-US" sz="1900" dirty="0">
                          <a:latin typeface="Consolas" charset="0"/>
                          <a:ea typeface="Consolas" charset="0"/>
                          <a:cs typeface="Consolas" charset="0"/>
                        </a:rPr>
                        <a:t>Hcoc6tfYqmEXPnDtwJ39vBFg</a:t>
                      </a:r>
                    </a:p>
                  </a:txBody>
                  <a:tcPr/>
                </a:tc>
                <a:tc>
                  <a:txBody>
                    <a:bodyPr/>
                    <a:lstStyle/>
                    <a:p>
                      <a:r>
                        <a:rPr lang="en-US" sz="1900" dirty="0">
                          <a:latin typeface="Consolas" charset="0"/>
                          <a:ea typeface="Consolas" charset="0"/>
                          <a:cs typeface="Consolas" charset="0"/>
                        </a:rPr>
                        <a:t>N9El3p9XpqOBDcqUQxKCbw5V</a:t>
                      </a:r>
                    </a:p>
                  </a:txBody>
                  <a:tcPr/>
                </a:tc>
                <a:tc>
                  <a:txBody>
                    <a:bodyPr/>
                    <a:lstStyle/>
                    <a:p>
                      <a:r>
                        <a:rPr lang="en-US" sz="1900" dirty="0">
                          <a:latin typeface="Consolas" charset="0"/>
                          <a:ea typeface="Consolas" charset="0"/>
                          <a:cs typeface="Consolas" charset="0"/>
                        </a:rPr>
                        <a:t>OJ2vl3Vz2Tn0skdsUsLUMwFz</a:t>
                      </a:r>
                    </a:p>
                  </a:txBody>
                  <a:tcPr/>
                </a:tc>
                <a:tc>
                  <a:txBody>
                    <a:bodyPr/>
                    <a:lstStyle/>
                    <a:p>
                      <a:r>
                        <a:rPr lang="en-US" sz="1900" dirty="0">
                          <a:latin typeface="Consolas" charset="0"/>
                          <a:ea typeface="Consolas" charset="0"/>
                          <a:cs typeface="Consolas" charset="0"/>
                        </a:rPr>
                        <a:t>ST</a:t>
                      </a:r>
                    </a:p>
                  </a:txBody>
                  <a:tcPr/>
                </a:tc>
                <a:extLst>
                  <a:ext uri="{0D108BD9-81ED-4DB2-BD59-A6C34878D82A}">
                    <a16:rowId xmlns="" xmlns:a16="http://schemas.microsoft.com/office/drawing/2014/main" val="10003"/>
                  </a:ext>
                </a:extLst>
              </a:tr>
              <a:tr h="3775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dirty="0">
                          <a:latin typeface="Consolas" charset="0"/>
                          <a:ea typeface="Consolas" charset="0"/>
                          <a:cs typeface="Consolas" charset="0"/>
                        </a:rPr>
                        <a:t>CN</a:t>
                      </a:r>
                    </a:p>
                  </a:txBody>
                  <a:tcPr/>
                </a:tc>
                <a:tc>
                  <a:txBody>
                    <a:bodyPr/>
                    <a:lstStyle/>
                    <a:p>
                      <a:r>
                        <a:rPr lang="en-US" sz="1900" dirty="0">
                          <a:latin typeface="Consolas" charset="0"/>
                          <a:ea typeface="Consolas" charset="0"/>
                          <a:cs typeface="Consolas" charset="0"/>
                        </a:rPr>
                        <a:t>X5WBo9o5AqvtVGGAVyBiNgwO</a:t>
                      </a:r>
                    </a:p>
                  </a:txBody>
                  <a:tcPr/>
                </a:tc>
                <a:tc>
                  <a:txBody>
                    <a:bodyPr/>
                    <a:lstStyle/>
                    <a:p>
                      <a:r>
                        <a:rPr lang="en-US" sz="1900" dirty="0">
                          <a:latin typeface="Consolas" charset="0"/>
                          <a:ea typeface="Consolas" charset="0"/>
                          <a:cs typeface="Consolas" charset="0"/>
                        </a:rPr>
                        <a:t>wHMhVyFMNPcbdG84Q8gKcijH</a:t>
                      </a:r>
                    </a:p>
                  </a:txBody>
                  <a:tcPr/>
                </a:tc>
                <a:tc>
                  <a:txBody>
                    <a:bodyPr/>
                    <a:lstStyle/>
                    <a:p>
                      <a:r>
                        <a:rPr lang="en-US" sz="1900" dirty="0">
                          <a:latin typeface="Consolas" charset="0"/>
                          <a:ea typeface="Consolas" charset="0"/>
                          <a:cs typeface="Consolas" charset="0"/>
                        </a:rPr>
                        <a:t>8V3jDPLZIGdNoOmKQ42ZmhlE</a:t>
                      </a:r>
                    </a:p>
                  </a:txBody>
                  <a:tcPr/>
                </a:tc>
                <a:tc>
                  <a:txBody>
                    <a:bodyPr/>
                    <a:lstStyle/>
                    <a:p>
                      <a:r>
                        <a:rPr lang="en-US" sz="1900" dirty="0">
                          <a:latin typeface="Consolas" charset="0"/>
                          <a:ea typeface="Consolas" charset="0"/>
                          <a:cs typeface="Consolas" charset="0"/>
                        </a:rPr>
                        <a:t>ST</a:t>
                      </a:r>
                    </a:p>
                  </a:txBody>
                  <a:tcPr/>
                </a:tc>
                <a:extLst>
                  <a:ext uri="{0D108BD9-81ED-4DB2-BD59-A6C34878D82A}">
                    <a16:rowId xmlns="" xmlns:a16="http://schemas.microsoft.com/office/drawing/2014/main" val="10004"/>
                  </a:ext>
                </a:extLst>
              </a:tr>
              <a:tr h="3775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dirty="0">
                          <a:latin typeface="Consolas" charset="0"/>
                          <a:ea typeface="Consolas" charset="0"/>
                          <a:cs typeface="Consolas" charset="0"/>
                        </a:rPr>
                        <a:t>CN</a:t>
                      </a:r>
                    </a:p>
                  </a:txBody>
                  <a:tcPr/>
                </a:tc>
                <a:tc>
                  <a:txBody>
                    <a:bodyPr/>
                    <a:lstStyle/>
                    <a:p>
                      <a:r>
                        <a:rPr lang="en-US" sz="1900" dirty="0">
                          <a:latin typeface="Consolas" charset="0"/>
                          <a:ea typeface="Consolas" charset="0"/>
                          <a:cs typeface="Consolas" charset="0"/>
                        </a:rPr>
                        <a:t>rQ9YqiO7S1pgULTmD3nNahn7</a:t>
                      </a:r>
                    </a:p>
                  </a:txBody>
                  <a:tcPr/>
                </a:tc>
                <a:tc>
                  <a:txBody>
                    <a:bodyPr/>
                    <a:lstStyle/>
                    <a:p>
                      <a:r>
                        <a:rPr lang="en-US" sz="1900" dirty="0">
                          <a:latin typeface="Consolas" charset="0"/>
                          <a:ea typeface="Consolas" charset="0"/>
                          <a:cs typeface="Consolas" charset="0"/>
                        </a:rPr>
                        <a:t>OBfmruLgjF88LKyg0fVHqRzU</a:t>
                      </a:r>
                    </a:p>
                  </a:txBody>
                  <a:tcPr/>
                </a:tc>
                <a:tc>
                  <a:txBody>
                    <a:bodyPr/>
                    <a:lstStyle/>
                    <a:p>
                      <a:r>
                        <a:rPr lang="en-US" sz="1900" dirty="0">
                          <a:latin typeface="Consolas" charset="0"/>
                          <a:ea typeface="Consolas" charset="0"/>
                          <a:cs typeface="Consolas" charset="0"/>
                        </a:rPr>
                        <a:t>zs3L7avZO3gDESogMpf4HBxj</a:t>
                      </a:r>
                    </a:p>
                  </a:txBody>
                  <a:tcPr/>
                </a:tc>
                <a:tc>
                  <a:txBody>
                    <a:bodyPr/>
                    <a:lstStyle/>
                    <a:p>
                      <a:r>
                        <a:rPr lang="en-US" sz="1900" dirty="0">
                          <a:latin typeface="Consolas" charset="0"/>
                          <a:ea typeface="Consolas" charset="0"/>
                          <a:cs typeface="Consolas" charset="0"/>
                        </a:rPr>
                        <a:t>ST</a:t>
                      </a:r>
                    </a:p>
                  </a:txBody>
                  <a:tcPr/>
                </a:tc>
                <a:extLst>
                  <a:ext uri="{0D108BD9-81ED-4DB2-BD59-A6C34878D82A}">
                    <a16:rowId xmlns="" xmlns:a16="http://schemas.microsoft.com/office/drawing/2014/main" val="10005"/>
                  </a:ext>
                </a:extLst>
              </a:tr>
            </a:tbl>
          </a:graphicData>
        </a:graphic>
      </p:graphicFrame>
      <p:sp>
        <p:nvSpPr>
          <p:cNvPr id="6" name="TextBox 5"/>
          <p:cNvSpPr txBox="1"/>
          <p:nvPr/>
        </p:nvSpPr>
        <p:spPr>
          <a:xfrm>
            <a:off x="838200" y="4611231"/>
            <a:ext cx="10299192" cy="1815882"/>
          </a:xfrm>
          <a:prstGeom prst="rect">
            <a:avLst/>
          </a:prstGeom>
          <a:noFill/>
        </p:spPr>
        <p:txBody>
          <a:bodyPr wrap="square" rtlCol="0">
            <a:spAutoFit/>
          </a:bodyPr>
          <a:lstStyle/>
          <a:p>
            <a:pPr marL="285750" indent="-285750">
              <a:buFont typeface="Arial" charset="0"/>
              <a:buChar char="•"/>
            </a:pPr>
            <a:r>
              <a:rPr lang="en-US" sz="2800" dirty="0"/>
              <a:t>Fixed C and ST values, and exactly 24 character in the CN, L, and O fields</a:t>
            </a:r>
          </a:p>
          <a:p>
            <a:pPr marL="285750" indent="-285750">
              <a:buFont typeface="Arial" charset="0"/>
              <a:buChar char="•"/>
            </a:pPr>
            <a:r>
              <a:rPr lang="en-US" sz="2800" dirty="0"/>
              <a:t>Over 27 matches for the same pattern in the “maybe” set</a:t>
            </a:r>
          </a:p>
          <a:p>
            <a:pPr marL="285750" indent="-285750">
              <a:buFont typeface="Arial" charset="0"/>
              <a:buChar char="•"/>
            </a:pPr>
            <a:r>
              <a:rPr lang="en-US" sz="2800" dirty="0"/>
              <a:t>All C2 nodes from the same malware family</a:t>
            </a:r>
          </a:p>
        </p:txBody>
      </p:sp>
    </p:spTree>
    <p:extLst>
      <p:ext uri="{BB962C8B-B14F-4D97-AF65-F5344CB8AC3E}">
        <p14:creationId xmlns:p14="http://schemas.microsoft.com/office/powerpoint/2010/main" val="1532836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Applying Patterns to Bro</a:t>
            </a:r>
          </a:p>
        </p:txBody>
      </p:sp>
      <p:sp>
        <p:nvSpPr>
          <p:cNvPr id="3" name="Content Placeholder 2"/>
          <p:cNvSpPr>
            <a:spLocks noGrp="1"/>
          </p:cNvSpPr>
          <p:nvPr>
            <p:ph idx="1"/>
          </p:nvPr>
        </p:nvSpPr>
        <p:spPr/>
        <p:txBody>
          <a:bodyPr/>
          <a:lstStyle/>
          <a:p>
            <a:r>
              <a:rPr lang="en-US" dirty="0"/>
              <a:t>Wrote collection of bro scripts that load the x509_extended module</a:t>
            </a:r>
          </a:p>
          <a:p>
            <a:endParaRPr lang="en-US" dirty="0"/>
          </a:p>
          <a:p>
            <a:r>
              <a:rPr lang="en-US" dirty="0"/>
              <a:t>Hooks into an event after subject and issuer subfields have been parsed out</a:t>
            </a:r>
          </a:p>
          <a:p>
            <a:endParaRPr lang="en-US" dirty="0"/>
          </a:p>
          <a:p>
            <a:r>
              <a:rPr lang="en-US" dirty="0"/>
              <a:t>Logs to </a:t>
            </a:r>
            <a:r>
              <a:rPr lang="en-US" dirty="0" err="1"/>
              <a:t>notice.log</a:t>
            </a:r>
            <a:endParaRPr lang="en-US" dirty="0"/>
          </a:p>
        </p:txBody>
      </p:sp>
    </p:spTree>
    <p:extLst>
      <p:ext uri="{BB962C8B-B14F-4D97-AF65-F5344CB8AC3E}">
        <p14:creationId xmlns:p14="http://schemas.microsoft.com/office/powerpoint/2010/main" val="2035327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Triangle of </a:t>
            </a:r>
            <a:r>
              <a:rPr lang="en-US" dirty="0">
                <a:solidFill>
                  <a:schemeClr val="accent1">
                    <a:lumMod val="75000"/>
                  </a:schemeClr>
                </a:solidFill>
              </a:rPr>
              <a:t>Pain, Revisited</a:t>
            </a:r>
          </a:p>
        </p:txBody>
      </p:sp>
      <p:pic>
        <p:nvPicPr>
          <p:cNvPr id="4" name="Content Placeholder 3"/>
          <p:cNvPicPr>
            <a:picLocks noGrp="1" noChangeAspect="1"/>
          </p:cNvPicPr>
          <p:nvPr>
            <p:ph idx="1"/>
          </p:nvPr>
        </p:nvPicPr>
        <p:blipFill>
          <a:blip r:embed="rId3">
            <a:extLst>
              <a:ext uri="{BEBA8EAE-BF5A-486C-A8C5-ECC9F3942E4B}">
                <a14:imgProps xmlns:a14="http://schemas.microsoft.com/office/drawing/2010/main">
                  <a14:imgLayer r:embed="rId4">
                    <a14:imgEffect>
                      <a14:backgroundRemoval t="0" b="93299" l="0" r="100000"/>
                    </a14:imgEffect>
                  </a14:imgLayer>
                </a14:imgProps>
              </a:ext>
              <a:ext uri="{28A0092B-C50C-407E-A947-70E740481C1C}">
                <a14:useLocalDpi xmlns:a14="http://schemas.microsoft.com/office/drawing/2010/main" val="0"/>
              </a:ext>
            </a:extLst>
          </a:blip>
          <a:stretch>
            <a:fillRect/>
          </a:stretch>
        </p:blipFill>
        <p:spPr>
          <a:xfrm>
            <a:off x="4118005" y="1814893"/>
            <a:ext cx="6979763" cy="5043107"/>
          </a:xfrm>
        </p:spPr>
      </p:pic>
      <p:sp>
        <p:nvSpPr>
          <p:cNvPr id="5" name="Oval 4"/>
          <p:cNvSpPr/>
          <p:nvPr/>
        </p:nvSpPr>
        <p:spPr>
          <a:xfrm>
            <a:off x="5425440" y="3356622"/>
            <a:ext cx="2782824" cy="849618"/>
          </a:xfrm>
          <a:prstGeom prst="ellipse">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8292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Recap</a:t>
            </a:r>
          </a:p>
        </p:txBody>
      </p:sp>
      <p:sp>
        <p:nvSpPr>
          <p:cNvPr id="3" name="Content Placeholder 2"/>
          <p:cNvSpPr>
            <a:spLocks noGrp="1"/>
          </p:cNvSpPr>
          <p:nvPr>
            <p:ph idx="1"/>
          </p:nvPr>
        </p:nvSpPr>
        <p:spPr/>
        <p:txBody>
          <a:bodyPr>
            <a:normAutofit/>
          </a:bodyPr>
          <a:lstStyle/>
          <a:p>
            <a:r>
              <a:rPr lang="en-US" dirty="0"/>
              <a:t>Bro makes it easy to extract certificate metadata</a:t>
            </a:r>
          </a:p>
          <a:p>
            <a:r>
              <a:rPr lang="en-US" dirty="0"/>
              <a:t>Using OSINT and Bro you can easily collect large sets of data on bad and suspect certificates</a:t>
            </a:r>
          </a:p>
          <a:p>
            <a:r>
              <a:rPr lang="en-US" dirty="0"/>
              <a:t>Patterns in the certificate metadata can yield higher-value information than the feeds alone</a:t>
            </a:r>
          </a:p>
          <a:p>
            <a:r>
              <a:rPr lang="en-US" dirty="0"/>
              <a:t>Hard to definitively say something is malicious with no context, but you can get to a high level of confidence</a:t>
            </a:r>
          </a:p>
          <a:p>
            <a:r>
              <a:rPr lang="en-US" dirty="0"/>
              <a:t>Since Bro can operate a line speed, it can be used to match against those patterns with live traffic</a:t>
            </a:r>
          </a:p>
        </p:txBody>
      </p:sp>
    </p:spTree>
    <p:extLst>
      <p:ext uri="{BB962C8B-B14F-4D97-AF65-F5344CB8AC3E}">
        <p14:creationId xmlns:p14="http://schemas.microsoft.com/office/powerpoint/2010/main" val="117687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Motivation</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7F7F7F"/>
                </a:solidFill>
                <a:latin typeface="Calibri" charset="0"/>
              </a:rPr>
              <a:t>SSL traffic is increasing and so is malicious usage!</a:t>
            </a:r>
            <a:endParaRPr lang="en-US" dirty="0">
              <a:latin typeface="Calibri" charset="0"/>
            </a:endParaRPr>
          </a:p>
          <a:p>
            <a:endParaRPr lang="en-US" dirty="0"/>
          </a:p>
          <a:p>
            <a:r>
              <a:rPr lang="en-US" dirty="0">
                <a:latin typeface="Calibri" charset="0"/>
              </a:rPr>
              <a:t>Content visibility of SSL traffic is becoming increasingly harder</a:t>
            </a:r>
            <a:r>
              <a:rPr lang="en-US" dirty="0">
                <a:solidFill>
                  <a:srgbClr val="000000"/>
                </a:solidFill>
                <a:latin typeface="Calibri" charset="0"/>
              </a:rPr>
              <a:t> </a:t>
            </a:r>
            <a:endParaRPr lang="en-US" dirty="0"/>
          </a:p>
          <a:p>
            <a:endParaRPr lang="en-US" dirty="0"/>
          </a:p>
        </p:txBody>
      </p:sp>
    </p:spTree>
    <p:extLst>
      <p:ext uri="{BB962C8B-B14F-4D97-AF65-F5344CB8AC3E}">
        <p14:creationId xmlns:p14="http://schemas.microsoft.com/office/powerpoint/2010/main" val="28318644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2E75B6"/>
                </a:solidFill>
                <a:latin typeface="Calibri Light" charset="0"/>
              </a:rPr>
              <a:t>Future</a:t>
            </a:r>
            <a:r>
              <a:rPr lang="en-US" dirty="0">
                <a:solidFill>
                  <a:srgbClr val="000000"/>
                </a:solidFill>
                <a:latin typeface="Calibri Light" charset="0"/>
              </a:rPr>
              <a:t> </a:t>
            </a:r>
          </a:p>
        </p:txBody>
      </p:sp>
      <p:sp>
        <p:nvSpPr>
          <p:cNvPr id="3" name="Content Placeholder 2"/>
          <p:cNvSpPr>
            <a:spLocks noGrp="1"/>
          </p:cNvSpPr>
          <p:nvPr>
            <p:ph idx="1"/>
          </p:nvPr>
        </p:nvSpPr>
        <p:spPr/>
        <p:txBody>
          <a:bodyPr vert="horz" lIns="91440" tIns="45720" rIns="91440" bIns="45720" rtlCol="0" anchor="t">
            <a:normAutofit fontScale="85000" lnSpcReduction="20000"/>
          </a:bodyPr>
          <a:lstStyle/>
          <a:p>
            <a:r>
              <a:rPr lang="en-US" dirty="0" smtClean="0"/>
              <a:t>Better ways of applying patterns in Bro (less hardcoding </a:t>
            </a:r>
            <a:r>
              <a:rPr lang="en-US" smtClean="0"/>
              <a:t>into scripts)</a:t>
            </a:r>
            <a:endParaRPr lang="en-US" dirty="0" smtClean="0"/>
          </a:p>
          <a:p>
            <a:endParaRPr lang="en-US" dirty="0"/>
          </a:p>
          <a:p>
            <a:r>
              <a:rPr lang="en-US" dirty="0" smtClean="0"/>
              <a:t>Certificate </a:t>
            </a:r>
            <a:r>
              <a:rPr lang="en-US" dirty="0"/>
              <a:t>analysis has potential for uncovering a lot more </a:t>
            </a:r>
            <a:r>
              <a:rPr lang="en-US" dirty="0" smtClean="0"/>
              <a:t>patterns</a:t>
            </a:r>
          </a:p>
          <a:p>
            <a:endParaRPr lang="en-US" dirty="0"/>
          </a:p>
          <a:p>
            <a:r>
              <a:rPr lang="en-US" dirty="0" smtClean="0"/>
              <a:t>Better automatic clustering</a:t>
            </a:r>
            <a:endParaRPr lang="en-US" dirty="0"/>
          </a:p>
          <a:p>
            <a:endParaRPr lang="en-US" dirty="0"/>
          </a:p>
          <a:p>
            <a:r>
              <a:rPr lang="en-US" dirty="0" err="1"/>
              <a:t>BSides</a:t>
            </a:r>
            <a:r>
              <a:rPr lang="en-US" dirty="0"/>
              <a:t> DC talk </a:t>
            </a:r>
            <a:r>
              <a:rPr lang="en-US" dirty="0" smtClean="0"/>
              <a:t>focusing on clustering and analysis (Oct </a:t>
            </a:r>
            <a:r>
              <a:rPr lang="en-US" dirty="0"/>
              <a:t>22, '16)</a:t>
            </a:r>
          </a:p>
          <a:p>
            <a:endParaRPr lang="en-US" dirty="0"/>
          </a:p>
          <a:p>
            <a:r>
              <a:rPr lang="en-US" dirty="0"/>
              <a:t>Continuing to enhance our collection of good/bad certs</a:t>
            </a:r>
          </a:p>
          <a:p>
            <a:endParaRPr lang="en-US" dirty="0"/>
          </a:p>
          <a:p>
            <a:r>
              <a:rPr lang="en-US" dirty="0"/>
              <a:t>Looking for collaborators - let us know if you are interested...</a:t>
            </a:r>
          </a:p>
        </p:txBody>
      </p:sp>
    </p:spTree>
    <p:extLst>
      <p:ext uri="{BB962C8B-B14F-4D97-AF65-F5344CB8AC3E}">
        <p14:creationId xmlns:p14="http://schemas.microsoft.com/office/powerpoint/2010/main" val="35241129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Thanks to:</a:t>
            </a:r>
          </a:p>
        </p:txBody>
      </p:sp>
      <p:sp>
        <p:nvSpPr>
          <p:cNvPr id="3" name="Content Placeholder 2"/>
          <p:cNvSpPr>
            <a:spLocks noGrp="1"/>
          </p:cNvSpPr>
          <p:nvPr>
            <p:ph idx="1"/>
          </p:nvPr>
        </p:nvSpPr>
        <p:spPr/>
        <p:txBody>
          <a:bodyPr vert="horz" lIns="91440" tIns="45720" rIns="91440" bIns="45720" rtlCol="0" anchor="t">
            <a:normAutofit/>
          </a:bodyPr>
          <a:lstStyle/>
          <a:p>
            <a:r>
              <a:rPr lang="en-US" dirty="0" err="1"/>
              <a:t>Abuse.ch</a:t>
            </a:r>
            <a:endParaRPr lang="en-US" dirty="0"/>
          </a:p>
          <a:p>
            <a:r>
              <a:rPr lang="en-US" dirty="0"/>
              <a:t>John </a:t>
            </a:r>
            <a:r>
              <a:rPr lang="en-US" dirty="0" err="1"/>
              <a:t>Bambenek</a:t>
            </a:r>
            <a:r>
              <a:rPr lang="en-US" dirty="0"/>
              <a:t> and </a:t>
            </a:r>
            <a:r>
              <a:rPr lang="en-US" dirty="0" err="1"/>
              <a:t>Bambenek</a:t>
            </a:r>
            <a:r>
              <a:rPr lang="en-US" dirty="0"/>
              <a:t> Consulting</a:t>
            </a:r>
          </a:p>
          <a:p>
            <a:r>
              <a:rPr lang="en-US" dirty="0" err="1"/>
              <a:t>AlienVault</a:t>
            </a:r>
            <a:r>
              <a:rPr lang="en-US" dirty="0"/>
              <a:t> and numerous OTX contributors</a:t>
            </a:r>
          </a:p>
          <a:p>
            <a:r>
              <a:rPr lang="en-US" dirty="0"/>
              <a:t>Ravi Pandey from </a:t>
            </a:r>
            <a:r>
              <a:rPr lang="en-US" dirty="0" smtClean="0"/>
              <a:t>University of Maryland</a:t>
            </a:r>
            <a:endParaRPr lang="en-US" dirty="0"/>
          </a:p>
          <a:p>
            <a:endParaRPr lang="en-US" dirty="0"/>
          </a:p>
          <a:p>
            <a:endParaRPr lang="en-US" dirty="0"/>
          </a:p>
        </p:txBody>
      </p:sp>
    </p:spTree>
    <p:extLst>
      <p:ext uri="{BB962C8B-B14F-4D97-AF65-F5344CB8AC3E}">
        <p14:creationId xmlns:p14="http://schemas.microsoft.com/office/powerpoint/2010/main" val="18764763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Questions?</a:t>
            </a:r>
          </a:p>
        </p:txBody>
      </p:sp>
      <p:sp>
        <p:nvSpPr>
          <p:cNvPr id="3" name="Content Placeholder 2"/>
          <p:cNvSpPr>
            <a:spLocks noGrp="1"/>
          </p:cNvSpPr>
          <p:nvPr>
            <p:ph idx="1"/>
          </p:nvPr>
        </p:nvSpPr>
        <p:spPr>
          <a:xfrm>
            <a:off x="838200" y="1825625"/>
            <a:ext cx="10515600" cy="4351338"/>
          </a:xfrm>
        </p:spPr>
        <p:txBody>
          <a:bodyPr vert="horz" lIns="91440" tIns="45720" rIns="91440" bIns="45720" rtlCol="0" anchor="t">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Andrew Beard</a:t>
            </a:r>
          </a:p>
          <a:p>
            <a:pPr marL="0" marR="0" lvl="0" indent="0" defTabSz="914400" eaLnBrk="1" fontAlgn="auto" latinLnBrk="0" hangingPunct="1">
              <a:lnSpc>
                <a:spcPct val="100000"/>
              </a:lnSpc>
              <a:spcBef>
                <a:spcPts val="0"/>
              </a:spcBef>
              <a:spcAft>
                <a:spcPts val="0"/>
              </a:spcAft>
              <a:buClrTx/>
              <a:buSzTx/>
              <a:buFontTx/>
              <a:buNone/>
              <a:tabLst/>
              <a:defRPr/>
            </a:pPr>
            <a:r>
              <a:rPr lang="en-US" dirty="0">
                <a:hlinkClick r:id="rId2"/>
              </a:rPr>
              <a:t>andrew@atomicmole.com</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a:t>Ajit </a:t>
            </a:r>
            <a:r>
              <a:rPr lang="en-US" smtClean="0"/>
              <a:t>Thyagarajan</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hlinkClick r:id="rId3"/>
              </a:rPr>
              <a:t>ajit@atomicmole.com</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Atomic Mole GitHub</a:t>
            </a:r>
          </a:p>
          <a:p>
            <a:pPr marL="0" lvl="0" indent="0">
              <a:lnSpc>
                <a:spcPct val="100000"/>
              </a:lnSpc>
              <a:spcBef>
                <a:spcPts val="0"/>
              </a:spcBef>
              <a:buNone/>
            </a:pPr>
            <a:r>
              <a:rPr lang="en-US" dirty="0">
                <a:hlinkClick r:id="rId4"/>
              </a:rPr>
              <a:t>https://github.com/atomicmole/brocon2016</a:t>
            </a:r>
            <a:endParaRPr lang="en-US" dirty="0"/>
          </a:p>
          <a:p>
            <a:pPr marL="0" lvl="0" indent="0">
              <a:lnSpc>
                <a:spcPct val="100000"/>
              </a:lnSpc>
              <a:spcBef>
                <a:spcPts val="0"/>
              </a:spcBef>
              <a:buNone/>
            </a:pPr>
            <a:endParaRPr lang="en-US" dirty="0"/>
          </a:p>
        </p:txBody>
      </p:sp>
    </p:spTree>
    <p:extLst>
      <p:ext uri="{BB962C8B-B14F-4D97-AF65-F5344CB8AC3E}">
        <p14:creationId xmlns:p14="http://schemas.microsoft.com/office/powerpoint/2010/main" val="334029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Motivation</a:t>
            </a:r>
          </a:p>
        </p:txBody>
      </p:sp>
      <p:sp>
        <p:nvSpPr>
          <p:cNvPr id="3" name="Content Placeholder 2"/>
          <p:cNvSpPr>
            <a:spLocks noGrp="1"/>
          </p:cNvSpPr>
          <p:nvPr>
            <p:ph idx="1"/>
          </p:nvPr>
        </p:nvSpPr>
        <p:spPr/>
        <p:txBody>
          <a:bodyPr vert="horz" lIns="91440" tIns="45720" rIns="91440" bIns="45720" rtlCol="0" anchor="t">
            <a:normAutofit/>
          </a:bodyPr>
          <a:lstStyle/>
          <a:p>
            <a:r>
              <a:rPr lang="en-US" dirty="0">
                <a:solidFill>
                  <a:srgbClr val="7F7F7F"/>
                </a:solidFill>
                <a:latin typeface="Calibri" charset="0"/>
              </a:rPr>
              <a:t>SSL traffic is increasing and so is malicious usage!</a:t>
            </a:r>
            <a:endParaRPr lang="en-US" dirty="0">
              <a:latin typeface="Calibri" charset="0"/>
            </a:endParaRPr>
          </a:p>
          <a:p>
            <a:endParaRPr lang="en-US" dirty="0">
              <a:latin typeface="Calibri" charset="0"/>
            </a:endParaRPr>
          </a:p>
          <a:p>
            <a:r>
              <a:rPr lang="en-US" dirty="0">
                <a:solidFill>
                  <a:srgbClr val="7F7F7F"/>
                </a:solidFill>
                <a:latin typeface="Calibri" charset="0"/>
              </a:rPr>
              <a:t>Content visibility of SSL traffic is becoming increasingly harder</a:t>
            </a:r>
            <a:r>
              <a:rPr lang="en-US" dirty="0">
                <a:solidFill>
                  <a:srgbClr val="000000"/>
                </a:solidFill>
                <a:latin typeface="Calibri" charset="0"/>
              </a:rPr>
              <a:t> </a:t>
            </a:r>
            <a:endParaRPr lang="en-US" dirty="0">
              <a:latin typeface="Calibri" charset="0"/>
            </a:endParaRPr>
          </a:p>
          <a:p>
            <a:endParaRPr lang="en-US" dirty="0">
              <a:latin typeface="Calibri" charset="0"/>
            </a:endParaRPr>
          </a:p>
          <a:p>
            <a:r>
              <a:rPr lang="en-US" dirty="0" err="1"/>
              <a:t>BSides</a:t>
            </a:r>
            <a:r>
              <a:rPr lang="en-US" dirty="0"/>
              <a:t> Charm </a:t>
            </a:r>
            <a:r>
              <a:rPr lang="en-US"/>
              <a:t>talk </a:t>
            </a:r>
            <a:r>
              <a:rPr lang="en-US" dirty="0"/>
              <a:t>–</a:t>
            </a:r>
            <a:r>
              <a:rPr lang="en-US"/>
              <a:t> Using Bro IDS to Detect X509 </a:t>
            </a:r>
            <a:r>
              <a:rPr lang="en-US" dirty="0"/>
              <a:t>Anomalies</a:t>
            </a:r>
            <a:r>
              <a:rPr lang="en-US"/>
              <a:t> by Will Glodek</a:t>
            </a:r>
            <a:endParaRPr lang="en-US" dirty="0"/>
          </a:p>
        </p:txBody>
      </p:sp>
    </p:spTree>
    <p:extLst>
      <p:ext uri="{BB962C8B-B14F-4D97-AF65-F5344CB8AC3E}">
        <p14:creationId xmlns:p14="http://schemas.microsoft.com/office/powerpoint/2010/main" val="680249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Direct application of cert feeds</a:t>
            </a:r>
          </a:p>
        </p:txBody>
      </p:sp>
      <p:sp>
        <p:nvSpPr>
          <p:cNvPr id="3" name="Content Placeholder 2"/>
          <p:cNvSpPr>
            <a:spLocks noGrp="1"/>
          </p:cNvSpPr>
          <p:nvPr>
            <p:ph idx="1"/>
          </p:nvPr>
        </p:nvSpPr>
        <p:spPr/>
        <p:txBody>
          <a:bodyPr>
            <a:normAutofit/>
          </a:bodyPr>
          <a:lstStyle/>
          <a:p>
            <a:r>
              <a:rPr lang="en-US" dirty="0" smtClean="0"/>
              <a:t>Well known </a:t>
            </a:r>
            <a:r>
              <a:rPr lang="en-US" dirty="0"/>
              <a:t>SSL cert blacklist, SSLBL by abuse.ch</a:t>
            </a:r>
          </a:p>
          <a:p>
            <a:endParaRPr lang="en-US" dirty="0"/>
          </a:p>
          <a:p>
            <a:r>
              <a:rPr lang="en-US" dirty="0" smtClean="0"/>
              <a:t>Identifies </a:t>
            </a:r>
            <a:r>
              <a:rPr lang="en-US" dirty="0"/>
              <a:t>certificates via hash (SHA1)</a:t>
            </a:r>
          </a:p>
          <a:p>
            <a:endParaRPr lang="en-US" dirty="0"/>
          </a:p>
          <a:p>
            <a:r>
              <a:rPr lang="en-US" dirty="0"/>
              <a:t>Averages </a:t>
            </a:r>
            <a:r>
              <a:rPr lang="en-US" dirty="0" smtClean="0"/>
              <a:t>about 10 </a:t>
            </a:r>
            <a:r>
              <a:rPr lang="en-US" dirty="0"/>
              <a:t>new entries per </a:t>
            </a:r>
            <a:r>
              <a:rPr lang="en-US" dirty="0" smtClean="0"/>
              <a:t>week</a:t>
            </a:r>
          </a:p>
          <a:p>
            <a:endParaRPr lang="en-US" dirty="0"/>
          </a:p>
          <a:p>
            <a:r>
              <a:rPr lang="en-US" dirty="0" smtClean="0"/>
              <a:t>Relatively high efficacy</a:t>
            </a:r>
            <a:endParaRPr lang="en-US" dirty="0"/>
          </a:p>
        </p:txBody>
      </p:sp>
    </p:spTree>
    <p:extLst>
      <p:ext uri="{BB962C8B-B14F-4D97-AF65-F5344CB8AC3E}">
        <p14:creationId xmlns:p14="http://schemas.microsoft.com/office/powerpoint/2010/main" val="187478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David Bianco’s </a:t>
            </a:r>
            <a:r>
              <a:rPr lang="en-US" strike="sngStrike" dirty="0">
                <a:solidFill>
                  <a:schemeClr val="accent1">
                    <a:lumMod val="75000"/>
                  </a:schemeClr>
                </a:solidFill>
              </a:rPr>
              <a:t>Pyramid</a:t>
            </a:r>
            <a:r>
              <a:rPr lang="en-US" dirty="0">
                <a:solidFill>
                  <a:schemeClr val="accent1">
                    <a:lumMod val="75000"/>
                  </a:schemeClr>
                </a:solidFill>
              </a:rPr>
              <a:t> </a:t>
            </a:r>
            <a:r>
              <a:rPr lang="en-US" dirty="0" smtClean="0">
                <a:solidFill>
                  <a:schemeClr val="accent1">
                    <a:lumMod val="75000"/>
                  </a:schemeClr>
                </a:solidFill>
              </a:rPr>
              <a:t>Triangle of </a:t>
            </a:r>
            <a:r>
              <a:rPr lang="en-US" dirty="0">
                <a:solidFill>
                  <a:schemeClr val="accent1">
                    <a:lumMod val="75000"/>
                  </a:schemeClr>
                </a:solidFill>
              </a:rPr>
              <a:t>Pain</a:t>
            </a:r>
          </a:p>
        </p:txBody>
      </p:sp>
      <p:pic>
        <p:nvPicPr>
          <p:cNvPr id="4" name="Content Placeholder 3"/>
          <p:cNvPicPr>
            <a:picLocks noGrp="1" noChangeAspect="1"/>
          </p:cNvPicPr>
          <p:nvPr>
            <p:ph idx="1"/>
          </p:nvPr>
        </p:nvPicPr>
        <p:blipFill>
          <a:blip r:embed="rId3">
            <a:extLst>
              <a:ext uri="{BEBA8EAE-BF5A-486C-A8C5-ECC9F3942E4B}">
                <a14:imgProps xmlns:a14="http://schemas.microsoft.com/office/drawing/2010/main">
                  <a14:imgLayer r:embed="rId4">
                    <a14:imgEffect>
                      <a14:backgroundRemoval t="0" b="93299" l="0" r="100000"/>
                    </a14:imgEffect>
                  </a14:imgLayer>
                </a14:imgProps>
              </a:ext>
              <a:ext uri="{28A0092B-C50C-407E-A947-70E740481C1C}">
                <a14:useLocalDpi xmlns:a14="http://schemas.microsoft.com/office/drawing/2010/main" val="0"/>
              </a:ext>
            </a:extLst>
          </a:blip>
          <a:stretch>
            <a:fillRect/>
          </a:stretch>
        </p:blipFill>
        <p:spPr>
          <a:xfrm>
            <a:off x="4106163" y="1814893"/>
            <a:ext cx="6979763" cy="5043107"/>
          </a:xfrm>
        </p:spPr>
      </p:pic>
      <p:sp>
        <p:nvSpPr>
          <p:cNvPr id="7" name="TextBox 6"/>
          <p:cNvSpPr txBox="1"/>
          <p:nvPr/>
        </p:nvSpPr>
        <p:spPr>
          <a:xfrm>
            <a:off x="838200" y="1698880"/>
            <a:ext cx="4480560" cy="3108543"/>
          </a:xfrm>
          <a:prstGeom prst="rect">
            <a:avLst/>
          </a:prstGeom>
          <a:noFill/>
        </p:spPr>
        <p:txBody>
          <a:bodyPr wrap="square" rtlCol="0">
            <a:spAutoFit/>
          </a:bodyPr>
          <a:lstStyle/>
          <a:p>
            <a:pPr marL="457200" indent="-457200">
              <a:buFont typeface="Arial" charset="0"/>
              <a:buChar char="•"/>
            </a:pPr>
            <a:r>
              <a:rPr lang="en-US" sz="2800" dirty="0"/>
              <a:t>Reflects the pain you cause to an adversary</a:t>
            </a:r>
          </a:p>
          <a:p>
            <a:pPr marL="457200" indent="-457200">
              <a:buFont typeface="Arial" charset="0"/>
              <a:buChar char="•"/>
            </a:pPr>
            <a:endParaRPr lang="en-US" sz="2800" dirty="0"/>
          </a:p>
          <a:p>
            <a:pPr marL="457200" indent="-457200">
              <a:buFont typeface="Arial" charset="0"/>
              <a:buChar char="•"/>
            </a:pPr>
            <a:r>
              <a:rPr lang="en-US" sz="2800" dirty="0"/>
              <a:t>Generating new certificates (even signed ones) causes little pain</a:t>
            </a:r>
          </a:p>
          <a:p>
            <a:endParaRPr lang="en-US" sz="2800" dirty="0"/>
          </a:p>
        </p:txBody>
      </p:sp>
      <p:sp>
        <p:nvSpPr>
          <p:cNvPr id="9" name="Oval 8"/>
          <p:cNvSpPr/>
          <p:nvPr/>
        </p:nvSpPr>
        <p:spPr>
          <a:xfrm>
            <a:off x="5154168" y="5815584"/>
            <a:ext cx="3258312" cy="640080"/>
          </a:xfrm>
          <a:prstGeom prst="ellipse">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1789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Using cert feeds and Bro to greater effect	</a:t>
            </a:r>
          </a:p>
        </p:txBody>
      </p:sp>
      <p:sp>
        <p:nvSpPr>
          <p:cNvPr id="3" name="Content Placeholder 2"/>
          <p:cNvSpPr>
            <a:spLocks noGrp="1"/>
          </p:cNvSpPr>
          <p:nvPr>
            <p:ph idx="1"/>
          </p:nvPr>
        </p:nvSpPr>
        <p:spPr/>
        <p:txBody>
          <a:bodyPr/>
          <a:lstStyle/>
          <a:p>
            <a:r>
              <a:rPr lang="en-US" dirty="0"/>
              <a:t>Use the feeds as a starting point to gather and label data</a:t>
            </a:r>
          </a:p>
          <a:p>
            <a:endParaRPr lang="en-US" dirty="0"/>
          </a:p>
          <a:p>
            <a:r>
              <a:rPr lang="en-US" dirty="0"/>
              <a:t>Analyze metadata from known bad certificates as a training set</a:t>
            </a:r>
          </a:p>
          <a:p>
            <a:endParaRPr lang="en-US" dirty="0"/>
          </a:p>
          <a:p>
            <a:r>
              <a:rPr lang="en-US" dirty="0"/>
              <a:t>Treat other certs resulting from other feeds as maybes</a:t>
            </a:r>
          </a:p>
          <a:p>
            <a:endParaRPr lang="en-US" dirty="0"/>
          </a:p>
          <a:p>
            <a:r>
              <a:rPr lang="en-US" dirty="0"/>
              <a:t>Try to find patterns in the metadata we can use to match as many known bad and maybes as possible, verify against known (or at least, heavily biased) good traffic</a:t>
            </a:r>
          </a:p>
        </p:txBody>
      </p:sp>
    </p:spTree>
    <p:extLst>
      <p:ext uri="{BB962C8B-B14F-4D97-AF65-F5344CB8AC3E}">
        <p14:creationId xmlns:p14="http://schemas.microsoft.com/office/powerpoint/2010/main" val="2099313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Why Bro?</a:t>
            </a:r>
          </a:p>
        </p:txBody>
      </p:sp>
      <p:sp>
        <p:nvSpPr>
          <p:cNvPr id="3" name="Content Placeholder 2"/>
          <p:cNvSpPr>
            <a:spLocks noGrp="1"/>
          </p:cNvSpPr>
          <p:nvPr>
            <p:ph idx="1"/>
          </p:nvPr>
        </p:nvSpPr>
        <p:spPr/>
        <p:txBody>
          <a:bodyPr/>
          <a:lstStyle/>
          <a:p>
            <a:r>
              <a:rPr lang="en-US" dirty="0"/>
              <a:t>C</a:t>
            </a:r>
            <a:r>
              <a:rPr lang="en-US" dirty="0" smtClean="0"/>
              <a:t>ontent </a:t>
            </a:r>
            <a:r>
              <a:rPr lang="en-US" dirty="0"/>
              <a:t>awareness</a:t>
            </a:r>
          </a:p>
          <a:p>
            <a:endParaRPr lang="en-US" dirty="0"/>
          </a:p>
          <a:p>
            <a:r>
              <a:rPr lang="en-US" smtClean="0"/>
              <a:t>Ability to apply </a:t>
            </a:r>
            <a:r>
              <a:rPr lang="en-US" dirty="0"/>
              <a:t>patterns to live network traffic</a:t>
            </a:r>
          </a:p>
          <a:p>
            <a:endParaRPr lang="en-US" dirty="0"/>
          </a:p>
          <a:p>
            <a:r>
              <a:rPr lang="en-US" dirty="0"/>
              <a:t>S</a:t>
            </a:r>
            <a:r>
              <a:rPr lang="en-US" dirty="0" smtClean="0"/>
              <a:t>ymmetry </a:t>
            </a:r>
            <a:r>
              <a:rPr lang="en-US" dirty="0"/>
              <a:t>on the front and the back end</a:t>
            </a:r>
          </a:p>
        </p:txBody>
      </p:sp>
    </p:spTree>
    <p:extLst>
      <p:ext uri="{BB962C8B-B14F-4D97-AF65-F5344CB8AC3E}">
        <p14:creationId xmlns:p14="http://schemas.microsoft.com/office/powerpoint/2010/main" val="1315596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I don’t have a supercomputer</a:t>
            </a:r>
            <a:endParaRPr lang="en-US" dirty="0">
              <a:solidFill>
                <a:schemeClr val="accent1">
                  <a:lumMod val="75000"/>
                </a:schemeClr>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8"/>
            <a:ext cx="4351338" cy="4351338"/>
          </a:xfrm>
        </p:spPr>
      </p:pic>
      <p:sp>
        <p:nvSpPr>
          <p:cNvPr id="6" name="TextBox 5"/>
          <p:cNvSpPr txBox="1"/>
          <p:nvPr/>
        </p:nvSpPr>
        <p:spPr>
          <a:xfrm>
            <a:off x="5490698" y="1690688"/>
            <a:ext cx="5863102" cy="2677656"/>
          </a:xfrm>
          <a:prstGeom prst="rect">
            <a:avLst/>
          </a:prstGeom>
          <a:noFill/>
        </p:spPr>
        <p:txBody>
          <a:bodyPr wrap="square" rtlCol="0">
            <a:spAutoFit/>
          </a:bodyPr>
          <a:lstStyle/>
          <a:p>
            <a:pPr marL="457200" indent="-457200">
              <a:buFont typeface="Arial" charset="0"/>
              <a:buChar char="•"/>
            </a:pPr>
            <a:r>
              <a:rPr lang="en-US" sz="2800" dirty="0" smtClean="0"/>
              <a:t>I have a 7 year old Dell workstation my wife’s IT department was throwing out</a:t>
            </a:r>
          </a:p>
          <a:p>
            <a:pPr marL="457200" indent="-457200">
              <a:buFont typeface="Arial" charset="0"/>
              <a:buChar char="•"/>
            </a:pPr>
            <a:endParaRPr lang="en-US" sz="2800" dirty="0"/>
          </a:p>
          <a:p>
            <a:pPr marL="457200" indent="-457200">
              <a:buFont typeface="Arial" charset="0"/>
              <a:buChar char="•"/>
            </a:pPr>
            <a:r>
              <a:rPr lang="en-US" sz="2800" dirty="0" smtClean="0"/>
              <a:t>Nothing here would be remotely considered HPC</a:t>
            </a:r>
            <a:endParaRPr lang="en-US" sz="2800" dirty="0"/>
          </a:p>
        </p:txBody>
      </p:sp>
    </p:spTree>
    <p:extLst>
      <p:ext uri="{BB962C8B-B14F-4D97-AF65-F5344CB8AC3E}">
        <p14:creationId xmlns:p14="http://schemas.microsoft.com/office/powerpoint/2010/main" val="5453784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ce8e87ad-a38b-47aa-b090-07f61e0b3ea0">
      <UserInfo>
        <DisplayName>Ajit Thyagarajan</DisplayName>
        <AccountId>11</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26FC07A30082F44B2985527496FCA31" ma:contentTypeVersion="2" ma:contentTypeDescription="Create a new document." ma:contentTypeScope="" ma:versionID="20ea2da1aa4a96f2cbfa8fd2f2e1b180">
  <xsd:schema xmlns:xsd="http://www.w3.org/2001/XMLSchema" xmlns:xs="http://www.w3.org/2001/XMLSchema" xmlns:p="http://schemas.microsoft.com/office/2006/metadata/properties" xmlns:ns2="ce8e87ad-a38b-47aa-b090-07f61e0b3ea0" targetNamespace="http://schemas.microsoft.com/office/2006/metadata/properties" ma:root="true" ma:fieldsID="e931dd5160bc32f69b8ef8a949e55173" ns2:_="">
    <xsd:import namespace="ce8e87ad-a38b-47aa-b090-07f61e0b3ea0"/>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8e87ad-a38b-47aa-b090-07f61e0b3ea0"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BB4C024-6649-4BC0-91CC-FA0C4E05C75D}">
  <ds:schemaRefs>
    <ds:schemaRef ds:uri="http://purl.org/dc/elements/1.1/"/>
    <ds:schemaRef ds:uri="http://schemas.microsoft.com/office/2006/documentManagement/types"/>
    <ds:schemaRef ds:uri="http://purl.org/dc/dcmitype/"/>
    <ds:schemaRef ds:uri="http://purl.org/dc/terms/"/>
    <ds:schemaRef ds:uri="http://www.w3.org/XML/1998/namespace"/>
    <ds:schemaRef ds:uri="ce8e87ad-a38b-47aa-b090-07f61e0b3ea0"/>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E69DDED8-EFBA-4362-B51C-0F010303DD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8e87ad-a38b-47aa-b090-07f61e0b3e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056CD46-7E1B-4C19-ACAE-2A80349894E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4665</TotalTime>
  <Words>2054</Words>
  <Application>Microsoft Macintosh PowerPoint</Application>
  <PresentationFormat>Widescreen</PresentationFormat>
  <Paragraphs>398</Paragraphs>
  <Slides>32</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Calibri</vt:lpstr>
      <vt:lpstr>Calibri Light</vt:lpstr>
      <vt:lpstr>Consolas</vt:lpstr>
      <vt:lpstr>Helvetica</vt:lpstr>
      <vt:lpstr>Arial</vt:lpstr>
      <vt:lpstr>office theme</vt:lpstr>
      <vt:lpstr>Detecting Malicious SSL Certificates Using Bro</vt:lpstr>
      <vt:lpstr>Motivation</vt:lpstr>
      <vt:lpstr>Motivation</vt:lpstr>
      <vt:lpstr>Motivation</vt:lpstr>
      <vt:lpstr>Direct application of cert feeds</vt:lpstr>
      <vt:lpstr>David Bianco’s Pyramid Triangle of Pain</vt:lpstr>
      <vt:lpstr>Using cert feeds and Bro to greater effect </vt:lpstr>
      <vt:lpstr>Why Bro?</vt:lpstr>
      <vt:lpstr>I don’t have a supercomputer</vt:lpstr>
      <vt:lpstr>Generating training sets</vt:lpstr>
      <vt:lpstr>PowerPoint Presentation</vt:lpstr>
      <vt:lpstr>Problems with generating data sets</vt:lpstr>
      <vt:lpstr>x509.log Fields</vt:lpstr>
      <vt:lpstr>Subjects and Issuers</vt:lpstr>
      <vt:lpstr>Splitting the Attributes</vt:lpstr>
      <vt:lpstr>Many attributes, but we’re just using a subset</vt:lpstr>
      <vt:lpstr>x509_extended</vt:lpstr>
      <vt:lpstr>Need a prototyping system</vt:lpstr>
      <vt:lpstr>Analysis</vt:lpstr>
      <vt:lpstr>Examples</vt:lpstr>
      <vt:lpstr>Default Values</vt:lpstr>
      <vt:lpstr>openssl Command Defaults</vt:lpstr>
      <vt:lpstr>Is it actionable?</vt:lpstr>
      <vt:lpstr>Copypasta</vt:lpstr>
      <vt:lpstr>Where did it come from?</vt:lpstr>
      <vt:lpstr>“Random” Values</vt:lpstr>
      <vt:lpstr>Applying Patterns to Bro</vt:lpstr>
      <vt:lpstr>Triangle of Pain, Revisited</vt:lpstr>
      <vt:lpstr>Recap</vt:lpstr>
      <vt:lpstr>Future </vt:lpstr>
      <vt:lpstr>Thanks to:</vt:lpstr>
      <vt:lpstr>Questions?</vt:lpstr>
    </vt:vector>
  </TitlesOfParts>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Andrew Beard</cp:lastModifiedBy>
  <cp:revision>137</cp:revision>
  <dcterms:created xsi:type="dcterms:W3CDTF">2013-07-15T20:26:25Z</dcterms:created>
  <dcterms:modified xsi:type="dcterms:W3CDTF">2016-09-14T13:47:41Z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0x010100E26FC07A30082F44B2985527496FCA31</vt:lpwstr>
  </property>
</Properties>
</file>