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59" r:id="rId5"/>
    <p:sldId id="264" r:id="rId6"/>
    <p:sldId id="263" r:id="rId7"/>
    <p:sldId id="257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Breweries</c:v>
                </c:pt>
              </c:strCache>
            </c:strRef>
          </c:tx>
          <c:spPr>
            <a:solidFill>
              <a:schemeClr val="accent1">
                <a:shade val="75000"/>
                <a:satMod val="160000"/>
              </a:schemeClr>
            </a:solidFill>
            <a:ln>
              <a:noFill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9525" prstMaterial="flat">
              <a:bevelT w="0" h="0" prst="coolSlant"/>
              <a:contourClr>
                <a:scrgbClr r="0" g="0" b="0">
                  <a:shade val="35000"/>
                  <a:satMod val="13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 CO</c:v>
                </c:pt>
                <c:pt idx="1">
                  <c:v> CA</c:v>
                </c:pt>
                <c:pt idx="2">
                  <c:v> MI</c:v>
                </c:pt>
                <c:pt idx="3">
                  <c:v> OR</c:v>
                </c:pt>
                <c:pt idx="4">
                  <c:v> TX</c:v>
                </c:pt>
                <c:pt idx="5">
                  <c:v> PA</c:v>
                </c:pt>
                <c:pt idx="6">
                  <c:v> WA</c:v>
                </c:pt>
                <c:pt idx="7">
                  <c:v> MA</c:v>
                </c:pt>
                <c:pt idx="8">
                  <c:v> IN</c:v>
                </c:pt>
                <c:pt idx="9">
                  <c:v> WI</c:v>
                </c:pt>
                <c:pt idx="10">
                  <c:v> NC</c:v>
                </c:pt>
                <c:pt idx="11">
                  <c:v> IL</c:v>
                </c:pt>
                <c:pt idx="12">
                  <c:v> VA</c:v>
                </c:pt>
                <c:pt idx="13">
                  <c:v> NY</c:v>
                </c:pt>
                <c:pt idx="14">
                  <c:v> FL</c:v>
                </c:pt>
                <c:pt idx="15">
                  <c:v> OH</c:v>
                </c:pt>
                <c:pt idx="16">
                  <c:v> MN</c:v>
                </c:pt>
                <c:pt idx="17">
                  <c:v> AZ</c:v>
                </c:pt>
                <c:pt idx="18">
                  <c:v> VT</c:v>
                </c:pt>
                <c:pt idx="19">
                  <c:v> MO</c:v>
                </c:pt>
                <c:pt idx="20">
                  <c:v> ME</c:v>
                </c:pt>
                <c:pt idx="21">
                  <c:v> MT</c:v>
                </c:pt>
                <c:pt idx="22">
                  <c:v> CT</c:v>
                </c:pt>
                <c:pt idx="23">
                  <c:v> AK</c:v>
                </c:pt>
                <c:pt idx="24">
                  <c:v> GA</c:v>
                </c:pt>
                <c:pt idx="25">
                  <c:v> MD</c:v>
                </c:pt>
                <c:pt idx="26">
                  <c:v> OK</c:v>
                </c:pt>
                <c:pt idx="27">
                  <c:v> IA</c:v>
                </c:pt>
                <c:pt idx="28">
                  <c:v> RI</c:v>
                </c:pt>
                <c:pt idx="29">
                  <c:v> ID</c:v>
                </c:pt>
                <c:pt idx="30">
                  <c:v> LA</c:v>
                </c:pt>
                <c:pt idx="31">
                  <c:v> NE</c:v>
                </c:pt>
                <c:pt idx="32">
                  <c:v> SC</c:v>
                </c:pt>
                <c:pt idx="33">
                  <c:v> KY</c:v>
                </c:pt>
                <c:pt idx="34">
                  <c:v> UT</c:v>
                </c:pt>
                <c:pt idx="35">
                  <c:v> HI</c:v>
                </c:pt>
                <c:pt idx="36">
                  <c:v> WY</c:v>
                </c:pt>
                <c:pt idx="37">
                  <c:v> NM</c:v>
                </c:pt>
                <c:pt idx="38">
                  <c:v> NJ</c:v>
                </c:pt>
                <c:pt idx="39">
                  <c:v> KS</c:v>
                </c:pt>
                <c:pt idx="40">
                  <c:v> NH</c:v>
                </c:pt>
                <c:pt idx="41">
                  <c:v> TN</c:v>
                </c:pt>
                <c:pt idx="42">
                  <c:v> AL</c:v>
                </c:pt>
                <c:pt idx="43">
                  <c:v> AR</c:v>
                </c:pt>
                <c:pt idx="44">
                  <c:v> DE</c:v>
                </c:pt>
                <c:pt idx="45">
                  <c:v> NV</c:v>
                </c:pt>
                <c:pt idx="46">
                  <c:v> MS</c:v>
                </c:pt>
                <c:pt idx="47">
                  <c:v> ND</c:v>
                </c:pt>
                <c:pt idx="48">
                  <c:v> WV</c:v>
                </c:pt>
                <c:pt idx="49">
                  <c:v> SD</c:v>
                </c:pt>
                <c:pt idx="50">
                  <c:v> DC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47</c:v>
                </c:pt>
                <c:pt idx="1">
                  <c:v>39</c:v>
                </c:pt>
                <c:pt idx="2">
                  <c:v>32</c:v>
                </c:pt>
                <c:pt idx="3">
                  <c:v>29</c:v>
                </c:pt>
                <c:pt idx="4">
                  <c:v>28</c:v>
                </c:pt>
                <c:pt idx="5">
                  <c:v>25</c:v>
                </c:pt>
                <c:pt idx="6">
                  <c:v>23</c:v>
                </c:pt>
                <c:pt idx="7">
                  <c:v>23</c:v>
                </c:pt>
                <c:pt idx="8">
                  <c:v>22</c:v>
                </c:pt>
                <c:pt idx="9">
                  <c:v>20</c:v>
                </c:pt>
                <c:pt idx="10">
                  <c:v>19</c:v>
                </c:pt>
                <c:pt idx="11">
                  <c:v>18</c:v>
                </c:pt>
                <c:pt idx="12">
                  <c:v>16</c:v>
                </c:pt>
                <c:pt idx="13">
                  <c:v>16</c:v>
                </c:pt>
                <c:pt idx="14">
                  <c:v>15</c:v>
                </c:pt>
                <c:pt idx="15">
                  <c:v>15</c:v>
                </c:pt>
                <c:pt idx="16">
                  <c:v>12</c:v>
                </c:pt>
                <c:pt idx="17">
                  <c:v>11</c:v>
                </c:pt>
                <c:pt idx="18">
                  <c:v>10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8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6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11-4DD8-B8A6-32E62B1FDB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532931616"/>
        <c:axId val="1240130848"/>
      </c:barChart>
      <c:catAx>
        <c:axId val="1532931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6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130848"/>
        <c:crosses val="autoZero"/>
        <c:auto val="1"/>
        <c:lblAlgn val="ctr"/>
        <c:lblOffset val="100"/>
        <c:noMultiLvlLbl val="0"/>
      </c:catAx>
      <c:valAx>
        <c:axId val="124013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2931616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tx2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5F8F0F-550B-4F8D-B037-B287FC9D15A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DDEDBE-6B6F-4CE3-AFFA-3AEBE049C858}">
      <dgm:prSet phldrT="[Text]"/>
      <dgm:spPr/>
      <dgm:t>
        <a:bodyPr/>
        <a:lstStyle/>
        <a:p>
          <a:r>
            <a:rPr lang="en-US" dirty="0"/>
            <a:t>ABV</a:t>
          </a:r>
        </a:p>
      </dgm:t>
    </dgm:pt>
    <dgm:pt modelId="{1F5C81C6-117F-4BDB-908B-8E38CF13C431}" type="parTrans" cxnId="{C45B0980-28E1-40E9-AF78-7CE61BC1214B}">
      <dgm:prSet/>
      <dgm:spPr/>
      <dgm:t>
        <a:bodyPr/>
        <a:lstStyle/>
        <a:p>
          <a:endParaRPr lang="en-US"/>
        </a:p>
      </dgm:t>
    </dgm:pt>
    <dgm:pt modelId="{51E37AEF-6C0E-40DA-8A2F-90360CC0B372}" type="sibTrans" cxnId="{C45B0980-28E1-40E9-AF78-7CE61BC1214B}">
      <dgm:prSet/>
      <dgm:spPr/>
      <dgm:t>
        <a:bodyPr/>
        <a:lstStyle/>
        <a:p>
          <a:endParaRPr lang="en-US"/>
        </a:p>
      </dgm:t>
    </dgm:pt>
    <dgm:pt modelId="{6469E867-D79D-4CFF-9E23-4016522243E2}">
      <dgm:prSet phldrT="[Text]"/>
      <dgm:spPr/>
      <dgm:t>
        <a:bodyPr/>
        <a:lstStyle/>
        <a:p>
          <a:r>
            <a:rPr lang="en-US" dirty="0"/>
            <a:t>60</a:t>
          </a:r>
        </a:p>
      </dgm:t>
    </dgm:pt>
    <dgm:pt modelId="{E973AB02-BB59-437C-8A76-34FE1E8BE60B}" type="parTrans" cxnId="{43784CA8-3ACD-4600-B7A6-003E744C3E24}">
      <dgm:prSet/>
      <dgm:spPr/>
      <dgm:t>
        <a:bodyPr/>
        <a:lstStyle/>
        <a:p>
          <a:endParaRPr lang="en-US"/>
        </a:p>
      </dgm:t>
    </dgm:pt>
    <dgm:pt modelId="{035F2FFE-FFC5-4320-AC39-C4AEE5F04E3C}" type="sibTrans" cxnId="{43784CA8-3ACD-4600-B7A6-003E744C3E24}">
      <dgm:prSet/>
      <dgm:spPr/>
      <dgm:t>
        <a:bodyPr/>
        <a:lstStyle/>
        <a:p>
          <a:endParaRPr lang="en-US"/>
        </a:p>
      </dgm:t>
    </dgm:pt>
    <dgm:pt modelId="{694FC7AF-9976-448A-8228-01ADD93FE7B5}">
      <dgm:prSet phldrT="[Text]"/>
      <dgm:spPr/>
      <dgm:t>
        <a:bodyPr/>
        <a:lstStyle/>
        <a:p>
          <a:r>
            <a:rPr lang="en-US" dirty="0"/>
            <a:t>IBU</a:t>
          </a:r>
        </a:p>
      </dgm:t>
    </dgm:pt>
    <dgm:pt modelId="{E8346180-698B-4DBC-B8C1-9171F566C09C}" type="parTrans" cxnId="{12CD9804-9A5B-464D-AC80-8A7120A19192}">
      <dgm:prSet/>
      <dgm:spPr/>
      <dgm:t>
        <a:bodyPr/>
        <a:lstStyle/>
        <a:p>
          <a:endParaRPr lang="en-US"/>
        </a:p>
      </dgm:t>
    </dgm:pt>
    <dgm:pt modelId="{722F478F-CA2B-4C0D-ADAC-E9EA4D512BD3}" type="sibTrans" cxnId="{12CD9804-9A5B-464D-AC80-8A7120A19192}">
      <dgm:prSet/>
      <dgm:spPr/>
      <dgm:t>
        <a:bodyPr/>
        <a:lstStyle/>
        <a:p>
          <a:endParaRPr lang="en-US"/>
        </a:p>
      </dgm:t>
    </dgm:pt>
    <dgm:pt modelId="{9D0EF9EF-D72D-487A-90FD-91E49FA96B09}">
      <dgm:prSet phldrT="[Text]"/>
      <dgm:spPr/>
      <dgm:t>
        <a:bodyPr/>
        <a:lstStyle/>
        <a:p>
          <a:r>
            <a:rPr lang="en-US" dirty="0"/>
            <a:t>1005</a:t>
          </a:r>
        </a:p>
      </dgm:t>
    </dgm:pt>
    <dgm:pt modelId="{D6091939-1122-4CD3-96E3-99AB171223A5}" type="parTrans" cxnId="{A1726B7B-8B6A-482A-B1E5-FF9D8E89BA17}">
      <dgm:prSet/>
      <dgm:spPr/>
      <dgm:t>
        <a:bodyPr/>
        <a:lstStyle/>
        <a:p>
          <a:endParaRPr lang="en-US"/>
        </a:p>
      </dgm:t>
    </dgm:pt>
    <dgm:pt modelId="{C2C1A0CA-B183-402B-BA4B-4CBF4869A06E}" type="sibTrans" cxnId="{A1726B7B-8B6A-482A-B1E5-FF9D8E89BA17}">
      <dgm:prSet/>
      <dgm:spPr/>
      <dgm:t>
        <a:bodyPr/>
        <a:lstStyle/>
        <a:p>
          <a:endParaRPr lang="en-US"/>
        </a:p>
      </dgm:t>
    </dgm:pt>
    <dgm:pt modelId="{1B18270E-0FF6-41C1-9F6B-F87222DE59ED}">
      <dgm:prSet phldrT="[Text]"/>
      <dgm:spPr/>
      <dgm:t>
        <a:bodyPr/>
        <a:lstStyle/>
        <a:p>
          <a:r>
            <a:rPr lang="en-US" dirty="0"/>
            <a:t>Style</a:t>
          </a:r>
        </a:p>
      </dgm:t>
    </dgm:pt>
    <dgm:pt modelId="{429101F9-C237-412E-8BDB-B9367FBA4073}" type="parTrans" cxnId="{F600C195-5681-49D3-9796-BE21BA2849AC}">
      <dgm:prSet/>
      <dgm:spPr/>
      <dgm:t>
        <a:bodyPr/>
        <a:lstStyle/>
        <a:p>
          <a:endParaRPr lang="en-US"/>
        </a:p>
      </dgm:t>
    </dgm:pt>
    <dgm:pt modelId="{7D112269-169F-48C2-8CD2-8921A999784B}" type="sibTrans" cxnId="{F600C195-5681-49D3-9796-BE21BA2849AC}">
      <dgm:prSet/>
      <dgm:spPr/>
      <dgm:t>
        <a:bodyPr/>
        <a:lstStyle/>
        <a:p>
          <a:endParaRPr lang="en-US"/>
        </a:p>
      </dgm:t>
    </dgm:pt>
    <dgm:pt modelId="{7BC3BECF-F222-45B5-A8BF-684094316992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F5C7A998-01FA-4A1C-9599-883C2FD848FB}" type="parTrans" cxnId="{00150232-717A-475E-B147-F6F9A95A24A3}">
      <dgm:prSet/>
      <dgm:spPr/>
      <dgm:t>
        <a:bodyPr/>
        <a:lstStyle/>
        <a:p>
          <a:endParaRPr lang="en-US"/>
        </a:p>
      </dgm:t>
    </dgm:pt>
    <dgm:pt modelId="{CBC8E4C4-7FCE-4E4D-A38D-09232DB0CEC3}" type="sibTrans" cxnId="{00150232-717A-475E-B147-F6F9A95A24A3}">
      <dgm:prSet/>
      <dgm:spPr/>
      <dgm:t>
        <a:bodyPr/>
        <a:lstStyle/>
        <a:p>
          <a:endParaRPr lang="en-US"/>
        </a:p>
      </dgm:t>
    </dgm:pt>
    <dgm:pt modelId="{E09DFE11-1C3D-4591-A016-4B5C25E87158}" type="pres">
      <dgm:prSet presAssocID="{245F8F0F-550B-4F8D-B037-B287FC9D15AE}" presName="Name0" presStyleCnt="0">
        <dgm:presLayoutVars>
          <dgm:dir/>
          <dgm:animLvl val="lvl"/>
          <dgm:resizeHandles val="exact"/>
        </dgm:presLayoutVars>
      </dgm:prSet>
      <dgm:spPr/>
    </dgm:pt>
    <dgm:pt modelId="{1A5B606F-AB15-496B-A1C3-B4F624A0DC16}" type="pres">
      <dgm:prSet presAssocID="{11DDEDBE-6B6F-4CE3-AFFA-3AEBE049C858}" presName="composite" presStyleCnt="0"/>
      <dgm:spPr/>
    </dgm:pt>
    <dgm:pt modelId="{9E2A49D3-69A8-448D-8BA6-CCE43F12B670}" type="pres">
      <dgm:prSet presAssocID="{11DDEDBE-6B6F-4CE3-AFFA-3AEBE049C85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3589A88-8D73-47B6-82BC-40710CC9D801}" type="pres">
      <dgm:prSet presAssocID="{11DDEDBE-6B6F-4CE3-AFFA-3AEBE049C858}" presName="desTx" presStyleLbl="alignAccFollowNode1" presStyleIdx="0" presStyleCnt="3">
        <dgm:presLayoutVars>
          <dgm:bulletEnabled val="1"/>
        </dgm:presLayoutVars>
      </dgm:prSet>
      <dgm:spPr/>
    </dgm:pt>
    <dgm:pt modelId="{C5A0E9D9-037A-4D2B-A2CD-5593C3130817}" type="pres">
      <dgm:prSet presAssocID="{51E37AEF-6C0E-40DA-8A2F-90360CC0B372}" presName="space" presStyleCnt="0"/>
      <dgm:spPr/>
    </dgm:pt>
    <dgm:pt modelId="{0A78A90D-1472-4E55-8E7F-4F1D65B86A96}" type="pres">
      <dgm:prSet presAssocID="{694FC7AF-9976-448A-8228-01ADD93FE7B5}" presName="composite" presStyleCnt="0"/>
      <dgm:spPr/>
    </dgm:pt>
    <dgm:pt modelId="{DDD4128C-289F-404B-A6E6-BCDB7834D96D}" type="pres">
      <dgm:prSet presAssocID="{694FC7AF-9976-448A-8228-01ADD93FE7B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991200B-1FC9-4DA7-9939-B1A2BEB25201}" type="pres">
      <dgm:prSet presAssocID="{694FC7AF-9976-448A-8228-01ADD93FE7B5}" presName="desTx" presStyleLbl="alignAccFollowNode1" presStyleIdx="1" presStyleCnt="3">
        <dgm:presLayoutVars>
          <dgm:bulletEnabled val="1"/>
        </dgm:presLayoutVars>
      </dgm:prSet>
      <dgm:spPr/>
    </dgm:pt>
    <dgm:pt modelId="{C0830BBF-7D77-42FE-84C4-5B846D8FE578}" type="pres">
      <dgm:prSet presAssocID="{722F478F-CA2B-4C0D-ADAC-E9EA4D512BD3}" presName="space" presStyleCnt="0"/>
      <dgm:spPr/>
    </dgm:pt>
    <dgm:pt modelId="{C9AF3059-999C-4703-8700-164929354E55}" type="pres">
      <dgm:prSet presAssocID="{1B18270E-0FF6-41C1-9F6B-F87222DE59ED}" presName="composite" presStyleCnt="0"/>
      <dgm:spPr/>
    </dgm:pt>
    <dgm:pt modelId="{22A7B64B-B5A3-4014-A9FA-40F6270EC35B}" type="pres">
      <dgm:prSet presAssocID="{1B18270E-0FF6-41C1-9F6B-F87222DE59E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A89DA29-94E9-43E5-859F-1A126526C90A}" type="pres">
      <dgm:prSet presAssocID="{1B18270E-0FF6-41C1-9F6B-F87222DE59E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2CD9804-9A5B-464D-AC80-8A7120A19192}" srcId="{245F8F0F-550B-4F8D-B037-B287FC9D15AE}" destId="{694FC7AF-9976-448A-8228-01ADD93FE7B5}" srcOrd="1" destOrd="0" parTransId="{E8346180-698B-4DBC-B8C1-9171F566C09C}" sibTransId="{722F478F-CA2B-4C0D-ADAC-E9EA4D512BD3}"/>
    <dgm:cxn modelId="{452DD11B-BAC7-4CEF-B88F-B4DE154F446C}" type="presOf" srcId="{11DDEDBE-6B6F-4CE3-AFFA-3AEBE049C858}" destId="{9E2A49D3-69A8-448D-8BA6-CCE43F12B670}" srcOrd="0" destOrd="0" presId="urn:microsoft.com/office/officeart/2005/8/layout/hList1"/>
    <dgm:cxn modelId="{00150232-717A-475E-B147-F6F9A95A24A3}" srcId="{1B18270E-0FF6-41C1-9F6B-F87222DE59ED}" destId="{7BC3BECF-F222-45B5-A8BF-684094316992}" srcOrd="0" destOrd="0" parTransId="{F5C7A998-01FA-4A1C-9599-883C2FD848FB}" sibTransId="{CBC8E4C4-7FCE-4E4D-A38D-09232DB0CEC3}"/>
    <dgm:cxn modelId="{F7144567-D5E0-4664-80E3-09AD1CBE7C94}" type="presOf" srcId="{694FC7AF-9976-448A-8228-01ADD93FE7B5}" destId="{DDD4128C-289F-404B-A6E6-BCDB7834D96D}" srcOrd="0" destOrd="0" presId="urn:microsoft.com/office/officeart/2005/8/layout/hList1"/>
    <dgm:cxn modelId="{A1726B7B-8B6A-482A-B1E5-FF9D8E89BA17}" srcId="{694FC7AF-9976-448A-8228-01ADD93FE7B5}" destId="{9D0EF9EF-D72D-487A-90FD-91E49FA96B09}" srcOrd="0" destOrd="0" parTransId="{D6091939-1122-4CD3-96E3-99AB171223A5}" sibTransId="{C2C1A0CA-B183-402B-BA4B-4CBF4869A06E}"/>
    <dgm:cxn modelId="{C45B0980-28E1-40E9-AF78-7CE61BC1214B}" srcId="{245F8F0F-550B-4F8D-B037-B287FC9D15AE}" destId="{11DDEDBE-6B6F-4CE3-AFFA-3AEBE049C858}" srcOrd="0" destOrd="0" parTransId="{1F5C81C6-117F-4BDB-908B-8E38CF13C431}" sibTransId="{51E37AEF-6C0E-40DA-8A2F-90360CC0B372}"/>
    <dgm:cxn modelId="{F600C195-5681-49D3-9796-BE21BA2849AC}" srcId="{245F8F0F-550B-4F8D-B037-B287FC9D15AE}" destId="{1B18270E-0FF6-41C1-9F6B-F87222DE59ED}" srcOrd="2" destOrd="0" parTransId="{429101F9-C237-412E-8BDB-B9367FBA4073}" sibTransId="{7D112269-169F-48C2-8CD2-8921A999784B}"/>
    <dgm:cxn modelId="{43784CA8-3ACD-4600-B7A6-003E744C3E24}" srcId="{11DDEDBE-6B6F-4CE3-AFFA-3AEBE049C858}" destId="{6469E867-D79D-4CFF-9E23-4016522243E2}" srcOrd="0" destOrd="0" parTransId="{E973AB02-BB59-437C-8A76-34FE1E8BE60B}" sibTransId="{035F2FFE-FFC5-4320-AC39-C4AEE5F04E3C}"/>
    <dgm:cxn modelId="{FE08C7BE-F15A-4272-9A38-CEEA70CBAD1B}" type="presOf" srcId="{7BC3BECF-F222-45B5-A8BF-684094316992}" destId="{BA89DA29-94E9-43E5-859F-1A126526C90A}" srcOrd="0" destOrd="0" presId="urn:microsoft.com/office/officeart/2005/8/layout/hList1"/>
    <dgm:cxn modelId="{E53E45CA-305D-4F93-8954-987F74898BA3}" type="presOf" srcId="{245F8F0F-550B-4F8D-B037-B287FC9D15AE}" destId="{E09DFE11-1C3D-4591-A016-4B5C25E87158}" srcOrd="0" destOrd="0" presId="urn:microsoft.com/office/officeart/2005/8/layout/hList1"/>
    <dgm:cxn modelId="{FC5E11E3-50C2-4401-B5EC-038D3662C952}" type="presOf" srcId="{9D0EF9EF-D72D-487A-90FD-91E49FA96B09}" destId="{3991200B-1FC9-4DA7-9939-B1A2BEB25201}" srcOrd="0" destOrd="0" presId="urn:microsoft.com/office/officeart/2005/8/layout/hList1"/>
    <dgm:cxn modelId="{215E00E4-F80B-4C2F-85F8-C5E57B6C96DA}" type="presOf" srcId="{6469E867-D79D-4CFF-9E23-4016522243E2}" destId="{53589A88-8D73-47B6-82BC-40710CC9D801}" srcOrd="0" destOrd="0" presId="urn:microsoft.com/office/officeart/2005/8/layout/hList1"/>
    <dgm:cxn modelId="{1AFE20EE-CB58-43FE-8A2C-10277FEC0CBD}" type="presOf" srcId="{1B18270E-0FF6-41C1-9F6B-F87222DE59ED}" destId="{22A7B64B-B5A3-4014-A9FA-40F6270EC35B}" srcOrd="0" destOrd="0" presId="urn:microsoft.com/office/officeart/2005/8/layout/hList1"/>
    <dgm:cxn modelId="{FB5D8971-E9AA-47B0-9953-14421AC107A6}" type="presParOf" srcId="{E09DFE11-1C3D-4591-A016-4B5C25E87158}" destId="{1A5B606F-AB15-496B-A1C3-B4F624A0DC16}" srcOrd="0" destOrd="0" presId="urn:microsoft.com/office/officeart/2005/8/layout/hList1"/>
    <dgm:cxn modelId="{6D2EC570-347D-4D9A-BA70-308E7823CAE8}" type="presParOf" srcId="{1A5B606F-AB15-496B-A1C3-B4F624A0DC16}" destId="{9E2A49D3-69A8-448D-8BA6-CCE43F12B670}" srcOrd="0" destOrd="0" presId="urn:microsoft.com/office/officeart/2005/8/layout/hList1"/>
    <dgm:cxn modelId="{70863825-0286-49BC-9725-0A76D12A4E02}" type="presParOf" srcId="{1A5B606F-AB15-496B-A1C3-B4F624A0DC16}" destId="{53589A88-8D73-47B6-82BC-40710CC9D801}" srcOrd="1" destOrd="0" presId="urn:microsoft.com/office/officeart/2005/8/layout/hList1"/>
    <dgm:cxn modelId="{7EC87C3E-334A-49A6-905A-1EDF99788D32}" type="presParOf" srcId="{E09DFE11-1C3D-4591-A016-4B5C25E87158}" destId="{C5A0E9D9-037A-4D2B-A2CD-5593C3130817}" srcOrd="1" destOrd="0" presId="urn:microsoft.com/office/officeart/2005/8/layout/hList1"/>
    <dgm:cxn modelId="{B4BBADCB-2A9B-476B-AC7E-6D4B1D8B4BF4}" type="presParOf" srcId="{E09DFE11-1C3D-4591-A016-4B5C25E87158}" destId="{0A78A90D-1472-4E55-8E7F-4F1D65B86A96}" srcOrd="2" destOrd="0" presId="urn:microsoft.com/office/officeart/2005/8/layout/hList1"/>
    <dgm:cxn modelId="{8F693828-1F68-45BA-BCE4-B66409D25B0C}" type="presParOf" srcId="{0A78A90D-1472-4E55-8E7F-4F1D65B86A96}" destId="{DDD4128C-289F-404B-A6E6-BCDB7834D96D}" srcOrd="0" destOrd="0" presId="urn:microsoft.com/office/officeart/2005/8/layout/hList1"/>
    <dgm:cxn modelId="{7B12EC20-7ABF-43AC-87C2-412941731A7A}" type="presParOf" srcId="{0A78A90D-1472-4E55-8E7F-4F1D65B86A96}" destId="{3991200B-1FC9-4DA7-9939-B1A2BEB25201}" srcOrd="1" destOrd="0" presId="urn:microsoft.com/office/officeart/2005/8/layout/hList1"/>
    <dgm:cxn modelId="{2DA4F5D9-9575-4926-AE47-885277D0D4A9}" type="presParOf" srcId="{E09DFE11-1C3D-4591-A016-4B5C25E87158}" destId="{C0830BBF-7D77-42FE-84C4-5B846D8FE578}" srcOrd="3" destOrd="0" presId="urn:microsoft.com/office/officeart/2005/8/layout/hList1"/>
    <dgm:cxn modelId="{08D235E8-9847-4747-800C-49E6212D39A1}" type="presParOf" srcId="{E09DFE11-1C3D-4591-A016-4B5C25E87158}" destId="{C9AF3059-999C-4703-8700-164929354E55}" srcOrd="4" destOrd="0" presId="urn:microsoft.com/office/officeart/2005/8/layout/hList1"/>
    <dgm:cxn modelId="{EDAD8F51-F143-439C-B48D-0080063812B8}" type="presParOf" srcId="{C9AF3059-999C-4703-8700-164929354E55}" destId="{22A7B64B-B5A3-4014-A9FA-40F6270EC35B}" srcOrd="0" destOrd="0" presId="urn:microsoft.com/office/officeart/2005/8/layout/hList1"/>
    <dgm:cxn modelId="{C8190521-C811-4CEF-B1CA-45944622F40E}" type="presParOf" srcId="{C9AF3059-999C-4703-8700-164929354E55}" destId="{BA89DA29-94E9-43E5-859F-1A126526C90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A49D3-69A8-448D-8BA6-CCE43F12B670}">
      <dsp:nvSpPr>
        <dsp:cNvPr id="0" name=""/>
        <dsp:cNvSpPr/>
      </dsp:nvSpPr>
      <dsp:spPr>
        <a:xfrm>
          <a:off x="2540" y="122583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ABV</a:t>
          </a:r>
        </a:p>
      </dsp:txBody>
      <dsp:txXfrm>
        <a:off x="2540" y="1225833"/>
        <a:ext cx="2476500" cy="990600"/>
      </dsp:txXfrm>
    </dsp:sp>
    <dsp:sp modelId="{53589A88-8D73-47B6-82BC-40710CC9D801}">
      <dsp:nvSpPr>
        <dsp:cNvPr id="0" name=""/>
        <dsp:cNvSpPr/>
      </dsp:nvSpPr>
      <dsp:spPr>
        <a:xfrm>
          <a:off x="2540" y="2216433"/>
          <a:ext cx="2476500" cy="1976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320040" bIns="36004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500" kern="1200" dirty="0"/>
            <a:t>60</a:t>
          </a:r>
        </a:p>
      </dsp:txBody>
      <dsp:txXfrm>
        <a:off x="2540" y="2216433"/>
        <a:ext cx="2476500" cy="1976400"/>
      </dsp:txXfrm>
    </dsp:sp>
    <dsp:sp modelId="{DDD4128C-289F-404B-A6E6-BCDB7834D96D}">
      <dsp:nvSpPr>
        <dsp:cNvPr id="0" name=""/>
        <dsp:cNvSpPr/>
      </dsp:nvSpPr>
      <dsp:spPr>
        <a:xfrm>
          <a:off x="2825750" y="122583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IBU</a:t>
          </a:r>
        </a:p>
      </dsp:txBody>
      <dsp:txXfrm>
        <a:off x="2825750" y="1225833"/>
        <a:ext cx="2476500" cy="990600"/>
      </dsp:txXfrm>
    </dsp:sp>
    <dsp:sp modelId="{3991200B-1FC9-4DA7-9939-B1A2BEB25201}">
      <dsp:nvSpPr>
        <dsp:cNvPr id="0" name=""/>
        <dsp:cNvSpPr/>
      </dsp:nvSpPr>
      <dsp:spPr>
        <a:xfrm>
          <a:off x="2825750" y="2216433"/>
          <a:ext cx="2476500" cy="1976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320040" bIns="36004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500" kern="1200" dirty="0"/>
            <a:t>1005</a:t>
          </a:r>
        </a:p>
      </dsp:txBody>
      <dsp:txXfrm>
        <a:off x="2825750" y="2216433"/>
        <a:ext cx="2476500" cy="1976400"/>
      </dsp:txXfrm>
    </dsp:sp>
    <dsp:sp modelId="{22A7B64B-B5A3-4014-A9FA-40F6270EC35B}">
      <dsp:nvSpPr>
        <dsp:cNvPr id="0" name=""/>
        <dsp:cNvSpPr/>
      </dsp:nvSpPr>
      <dsp:spPr>
        <a:xfrm>
          <a:off x="5648960" y="122583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Style</a:t>
          </a:r>
        </a:p>
      </dsp:txBody>
      <dsp:txXfrm>
        <a:off x="5648960" y="1225833"/>
        <a:ext cx="2476500" cy="990600"/>
      </dsp:txXfrm>
    </dsp:sp>
    <dsp:sp modelId="{BA89DA29-94E9-43E5-859F-1A126526C90A}">
      <dsp:nvSpPr>
        <dsp:cNvPr id="0" name=""/>
        <dsp:cNvSpPr/>
      </dsp:nvSpPr>
      <dsp:spPr>
        <a:xfrm>
          <a:off x="5648960" y="2216433"/>
          <a:ext cx="2476500" cy="1976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320040" bIns="36004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500" kern="1200" dirty="0"/>
            <a:t>5</a:t>
          </a:r>
        </a:p>
      </dsp:txBody>
      <dsp:txXfrm>
        <a:off x="5648960" y="2216433"/>
        <a:ext cx="2476500" cy="19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2F46701-6C5B-42CA-B80D-9AEFE275C2E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8277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6701-6C5B-42CA-B80D-9AEFE275C2E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7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6701-6C5B-42CA-B80D-9AEFE275C2E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9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6701-6C5B-42CA-B80D-9AEFE275C2E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9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6701-6C5B-42CA-B80D-9AEFE275C2E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864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6701-6C5B-42CA-B80D-9AEFE275C2E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5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6701-6C5B-42CA-B80D-9AEFE275C2E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6701-6C5B-42CA-B80D-9AEFE275C2E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8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6701-6C5B-42CA-B80D-9AEFE275C2E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6701-6C5B-42CA-B80D-9AEFE275C2E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6701-6C5B-42CA-B80D-9AEFE275C2E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2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2F46701-6C5B-42CA-B80D-9AEFE275C2E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8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03C5-18C0-4240-A811-9E79B89FD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Analysis of the Breweries and their Beers in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9594D-C009-4A57-9A1F-93925C5CF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</a:t>
            </a:r>
          </a:p>
          <a:p>
            <a:r>
              <a:rPr lang="en-US" dirty="0"/>
              <a:t>	Caroll Rodriguez </a:t>
            </a:r>
          </a:p>
          <a:p>
            <a:r>
              <a:rPr lang="en-US" dirty="0"/>
              <a:t>	Aaron Tomkins</a:t>
            </a:r>
          </a:p>
        </p:txBody>
      </p:sp>
    </p:spTree>
    <p:extLst>
      <p:ext uri="{BB962C8B-B14F-4D97-AF65-F5344CB8AC3E}">
        <p14:creationId xmlns:p14="http://schemas.microsoft.com/office/powerpoint/2010/main" val="191342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CEE0-9187-4E3D-A9C8-FEB1CC21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82F51-35B3-4719-A80A-CC10534AC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steps taken to produce initial master table of Breweries and their Craft Beers.</a:t>
            </a:r>
          </a:p>
        </p:txBody>
      </p:sp>
    </p:spTree>
    <p:extLst>
      <p:ext uri="{BB962C8B-B14F-4D97-AF65-F5344CB8AC3E}">
        <p14:creationId xmlns:p14="http://schemas.microsoft.com/office/powerpoint/2010/main" val="327412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008C02-B272-4787-8FE0-C8DDD3225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57" y="1803603"/>
            <a:ext cx="3250794" cy="3250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A198A5-DB85-456B-9288-9274BBDDB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339" y="1803603"/>
            <a:ext cx="3250794" cy="3250794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88621A1-8B99-4FBA-9A29-A30E08358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71" y="2240517"/>
            <a:ext cx="4500980" cy="4500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DA9293-F055-45DB-9106-89880A695073}"/>
              </a:ext>
            </a:extLst>
          </p:cNvPr>
          <p:cNvSpPr txBox="1"/>
          <p:nvPr/>
        </p:nvSpPr>
        <p:spPr>
          <a:xfrm>
            <a:off x="4738109" y="1615557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Brewery ID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3D175C-D148-4570-B831-202A6C631FA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952810" y="1846390"/>
            <a:ext cx="1785299" cy="105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741D84-C615-43A5-B56B-F536D227A79E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6578677" y="1846390"/>
            <a:ext cx="1940788" cy="58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D98B65-C9E8-4974-BAAD-E49870E0D74B}"/>
              </a:ext>
            </a:extLst>
          </p:cNvPr>
          <p:cNvSpPr txBox="1"/>
          <p:nvPr/>
        </p:nvSpPr>
        <p:spPr>
          <a:xfrm>
            <a:off x="1799930" y="1955869"/>
            <a:ext cx="115288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Beers</a:t>
            </a:r>
          </a:p>
          <a:p>
            <a:r>
              <a:rPr lang="en-US" sz="1400" dirty="0"/>
              <a:t>Beer ID</a:t>
            </a:r>
          </a:p>
          <a:p>
            <a:r>
              <a:rPr lang="en-US" sz="1400" dirty="0"/>
              <a:t>ABV</a:t>
            </a:r>
          </a:p>
          <a:p>
            <a:r>
              <a:rPr lang="en-US" sz="1400" dirty="0"/>
              <a:t>IBU</a:t>
            </a:r>
          </a:p>
          <a:p>
            <a:r>
              <a:rPr lang="en-US" sz="1400" dirty="0"/>
              <a:t>Brewery ID</a:t>
            </a:r>
          </a:p>
          <a:p>
            <a:r>
              <a:rPr lang="en-US" sz="1400" dirty="0"/>
              <a:t>Style</a:t>
            </a:r>
          </a:p>
          <a:p>
            <a:r>
              <a:rPr lang="en-US" sz="1400" dirty="0"/>
              <a:t>Ounces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E09BEE-5F3D-4A71-AF42-E2DD2EC4020F}"/>
              </a:ext>
            </a:extLst>
          </p:cNvPr>
          <p:cNvSpPr txBox="1"/>
          <p:nvPr/>
        </p:nvSpPr>
        <p:spPr>
          <a:xfrm>
            <a:off x="8519465" y="2279034"/>
            <a:ext cx="11528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Brewery ID</a:t>
            </a:r>
          </a:p>
          <a:p>
            <a:r>
              <a:rPr lang="en-US" sz="1400" dirty="0"/>
              <a:t>Name</a:t>
            </a:r>
          </a:p>
          <a:p>
            <a:r>
              <a:rPr lang="en-US" sz="1400" dirty="0"/>
              <a:t>City</a:t>
            </a:r>
          </a:p>
          <a:p>
            <a:r>
              <a:rPr lang="en-US" sz="1400" dirty="0"/>
              <a:t>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AF6373-2875-4D26-9475-AFA7E074D3A5}"/>
              </a:ext>
            </a:extLst>
          </p:cNvPr>
          <p:cNvSpPr txBox="1"/>
          <p:nvPr/>
        </p:nvSpPr>
        <p:spPr>
          <a:xfrm>
            <a:off x="4852057" y="2894284"/>
            <a:ext cx="14350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Beers</a:t>
            </a:r>
          </a:p>
          <a:p>
            <a:r>
              <a:rPr lang="en-US" sz="1400" dirty="0">
                <a:solidFill>
                  <a:schemeClr val="bg1"/>
                </a:solidFill>
              </a:rPr>
              <a:t>Beer ID</a:t>
            </a:r>
          </a:p>
          <a:p>
            <a:r>
              <a:rPr lang="en-US" sz="1400" dirty="0">
                <a:solidFill>
                  <a:schemeClr val="bg1"/>
                </a:solidFill>
              </a:rPr>
              <a:t>Beer ABV</a:t>
            </a:r>
          </a:p>
          <a:p>
            <a:r>
              <a:rPr lang="en-US" sz="1400" dirty="0">
                <a:solidFill>
                  <a:schemeClr val="bg1"/>
                </a:solidFill>
              </a:rPr>
              <a:t>Beer IBU</a:t>
            </a:r>
          </a:p>
          <a:p>
            <a:r>
              <a:rPr lang="en-US" sz="1400" dirty="0">
                <a:solidFill>
                  <a:schemeClr val="bg1"/>
                </a:solidFill>
              </a:rPr>
              <a:t>Brewery ID</a:t>
            </a:r>
          </a:p>
          <a:p>
            <a:r>
              <a:rPr lang="en-US" sz="1400" dirty="0">
                <a:solidFill>
                  <a:schemeClr val="bg1"/>
                </a:solidFill>
              </a:rPr>
              <a:t>Beer Style</a:t>
            </a:r>
          </a:p>
          <a:p>
            <a:r>
              <a:rPr lang="en-US" sz="1400" dirty="0">
                <a:solidFill>
                  <a:schemeClr val="bg1"/>
                </a:solidFill>
              </a:rPr>
              <a:t>Beer Ounces</a:t>
            </a:r>
          </a:p>
          <a:p>
            <a:r>
              <a:rPr lang="en-US" sz="1400" dirty="0">
                <a:solidFill>
                  <a:schemeClr val="bg1"/>
                </a:solidFill>
              </a:rPr>
              <a:t>Brewery Name</a:t>
            </a:r>
          </a:p>
          <a:p>
            <a:r>
              <a:rPr lang="en-US" sz="1400" dirty="0">
                <a:solidFill>
                  <a:schemeClr val="bg1"/>
                </a:solidFill>
              </a:rPr>
              <a:t>Brewery City</a:t>
            </a:r>
          </a:p>
          <a:p>
            <a:r>
              <a:rPr lang="en-US" sz="1400" dirty="0">
                <a:solidFill>
                  <a:schemeClr val="bg1"/>
                </a:solidFill>
              </a:rPr>
              <a:t>Brewery State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F5A5C2AA-C8E7-4536-BA39-3658A8CB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57" y="126700"/>
            <a:ext cx="9692640" cy="915112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3C977C-D727-4A94-82D2-7D9357260803}"/>
              </a:ext>
            </a:extLst>
          </p:cNvPr>
          <p:cNvSpPr/>
          <p:nvPr/>
        </p:nvSpPr>
        <p:spPr>
          <a:xfrm>
            <a:off x="1249261" y="1221430"/>
            <a:ext cx="20056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027433-E543-4C70-ADC2-0C0F4E0D8B2A}"/>
              </a:ext>
            </a:extLst>
          </p:cNvPr>
          <p:cNvSpPr/>
          <p:nvPr/>
        </p:nvSpPr>
        <p:spPr>
          <a:xfrm>
            <a:off x="7302931" y="1214104"/>
            <a:ext cx="3416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Breweries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8049A72-3A98-4C1B-85AB-C03BA3C565F6}"/>
              </a:ext>
            </a:extLst>
          </p:cNvPr>
          <p:cNvSpPr/>
          <p:nvPr/>
        </p:nvSpPr>
        <p:spPr>
          <a:xfrm>
            <a:off x="3417049" y="3311627"/>
            <a:ext cx="1435008" cy="547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1247C7C-FE6D-46E0-B324-8499D71800F9}"/>
              </a:ext>
            </a:extLst>
          </p:cNvPr>
          <p:cNvSpPr/>
          <p:nvPr/>
        </p:nvSpPr>
        <p:spPr>
          <a:xfrm rot="10800000">
            <a:off x="6781791" y="4429438"/>
            <a:ext cx="1435008" cy="547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A7DE227-41BE-4022-8D76-5B3F158D0417}"/>
              </a:ext>
            </a:extLst>
          </p:cNvPr>
          <p:cNvSpPr/>
          <p:nvPr/>
        </p:nvSpPr>
        <p:spPr>
          <a:xfrm rot="5400000">
            <a:off x="5061184" y="2694424"/>
            <a:ext cx="1781531" cy="547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build="p"/>
      <p:bldP spid="16" grpId="0" build="p"/>
      <p:bldP spid="19" grpId="0"/>
      <p:bldP spid="26" grpId="0" animBg="1"/>
      <p:bldP spid="29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B1D02AA-8A58-452A-A559-FC00E76D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/>
          <a:lstStyle/>
          <a:p>
            <a:r>
              <a:rPr lang="en-US" dirty="0"/>
              <a:t>Sample of Merged Data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F44DBB3-CE7B-4616-92D5-2006E85D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7" y="829261"/>
            <a:ext cx="10816683" cy="11532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CD4947-6D7D-499C-A418-70AACFC04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26" y="1968643"/>
            <a:ext cx="10816684" cy="97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3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85E0-5870-48D2-B627-A0853B20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29" y="148166"/>
            <a:ext cx="11129079" cy="1264997"/>
          </a:xfrm>
        </p:spPr>
        <p:txBody>
          <a:bodyPr/>
          <a:lstStyle/>
          <a:p>
            <a:r>
              <a:rPr lang="en-US" dirty="0"/>
              <a:t>Missing Data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F8D70E6-40CA-4D6C-AC01-B5491C3875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0527246"/>
              </p:ext>
            </p:extLst>
          </p:nvPr>
        </p:nvGraphicFramePr>
        <p:xfrm>
          <a:off x="1676768" y="78066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46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CEE0-9187-4E3D-A9C8-FEB1CC21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Reports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82F51-35B3-4719-A80A-CC10534AC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Reports produced from master dataset</a:t>
            </a:r>
          </a:p>
        </p:txBody>
      </p:sp>
    </p:spTree>
    <p:extLst>
      <p:ext uri="{BB962C8B-B14F-4D97-AF65-F5344CB8AC3E}">
        <p14:creationId xmlns:p14="http://schemas.microsoft.com/office/powerpoint/2010/main" val="171438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1ACBE00-0221-433D-8EA5-D9D7B45F35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202860-3FA7-4604-84FE-CA02CDAD1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4" r="14918" b="2"/>
          <a:stretch/>
        </p:blipFill>
        <p:spPr>
          <a:xfrm>
            <a:off x="452761" y="10"/>
            <a:ext cx="564323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EF6C03-EAB6-41C8-97A6-413122BF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758952"/>
            <a:ext cx="3935262" cy="40416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85000"/>
              </a:lnSpc>
            </a:pPr>
            <a:r>
              <a:rPr lang="en-US" sz="6100" dirty="0"/>
              <a:t>Number of Breweries</a:t>
            </a:r>
            <a:br>
              <a:rPr lang="en-US" sz="6100" dirty="0"/>
            </a:br>
            <a:br>
              <a:rPr lang="en-US" sz="6100" dirty="0"/>
            </a:br>
            <a:r>
              <a:rPr lang="en-US" sz="6100" dirty="0"/>
              <a:t>558</a:t>
            </a:r>
          </a:p>
        </p:txBody>
      </p:sp>
    </p:spTree>
    <p:extLst>
      <p:ext uri="{BB962C8B-B14F-4D97-AF65-F5344CB8AC3E}">
        <p14:creationId xmlns:p14="http://schemas.microsoft.com/office/powerpoint/2010/main" val="377402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AB19-34D0-4BA9-BCD3-ABC8C1884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79" y="88923"/>
            <a:ext cx="9692640" cy="749976"/>
          </a:xfrm>
        </p:spPr>
        <p:txBody>
          <a:bodyPr/>
          <a:lstStyle/>
          <a:p>
            <a:r>
              <a:rPr lang="en-US" dirty="0"/>
              <a:t>Number of Breweries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A1E13AE-DE23-4165-8FE8-E4C07A5FDC8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69519623"/>
              </p:ext>
            </p:extLst>
          </p:nvPr>
        </p:nvGraphicFramePr>
        <p:xfrm>
          <a:off x="-1" y="838899"/>
          <a:ext cx="11316021" cy="6107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445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B1D02AA-8A58-452A-A559-FC00E76D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B9C322-E211-4916-B7F6-57C841049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0886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252</TotalTime>
  <Words>98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An Analysis of the Breweries and their Beers in the United States</vt:lpstr>
      <vt:lpstr>Dataset Preparation</vt:lpstr>
      <vt:lpstr>Datasets</vt:lpstr>
      <vt:lpstr>Sample of Merged Data</vt:lpstr>
      <vt:lpstr>Missing Data</vt:lpstr>
      <vt:lpstr>Analysis and Reports</vt:lpstr>
      <vt:lpstr>Number of Breweries  558</vt:lpstr>
      <vt:lpstr>Number of Breweries</vt:lpstr>
      <vt:lpstr>Missing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Rodriguez, Caroll</dc:creator>
  <cp:lastModifiedBy>Rodriguez, Caroll</cp:lastModifiedBy>
  <cp:revision>20</cp:revision>
  <dcterms:created xsi:type="dcterms:W3CDTF">2018-02-18T19:59:57Z</dcterms:created>
  <dcterms:modified xsi:type="dcterms:W3CDTF">2018-02-25T17:36:05Z</dcterms:modified>
</cp:coreProperties>
</file>