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5" r:id="rId10"/>
    <p:sldId id="270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6310" autoAdjust="0"/>
  </p:normalViewPr>
  <p:slideViewPr>
    <p:cSldViewPr snapToGrid="0">
      <p:cViewPr varScale="1">
        <p:scale>
          <a:sx n="104" d="100"/>
          <a:sy n="104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910A2-BEA4-4799-8211-8417BCEF5630}" type="datetimeFigureOut">
              <a:rPr lang="de-CH" smtClean="0"/>
              <a:t>16.04.2019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D2689-6ADE-435E-825C-2D46C4BE7B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09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2689-6ADE-435E-825C-2D46C4BE7BD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955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Numbers </a:t>
            </a:r>
            <a:r>
              <a:rPr lang="de-CH" dirty="0" err="1"/>
              <a:t>bc</a:t>
            </a:r>
            <a:r>
              <a:rPr lang="de-CH" dirty="0"/>
              <a:t>. </a:t>
            </a:r>
            <a:r>
              <a:rPr lang="de-CH" dirty="0" err="1"/>
              <a:t>There</a:t>
            </a:r>
            <a:r>
              <a:rPr lang="de-CH" dirty="0"/>
              <a:t> was a </a:t>
            </a:r>
            <a:r>
              <a:rPr lang="de-CH" dirty="0" err="1"/>
              <a:t>significant</a:t>
            </a:r>
            <a:r>
              <a:rPr lang="de-CH" dirty="0"/>
              <a:t> </a:t>
            </a:r>
            <a:r>
              <a:rPr lang="de-CH" dirty="0" err="1"/>
              <a:t>increase</a:t>
            </a:r>
            <a:r>
              <a:rPr lang="de-CH" dirty="0"/>
              <a:t>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decrease</a:t>
            </a:r>
            <a:r>
              <a:rPr lang="de-CH" dirty="0"/>
              <a:t>) after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threshold</a:t>
            </a:r>
            <a:endParaRPr lang="de-CH" dirty="0"/>
          </a:p>
          <a:p>
            <a:r>
              <a:rPr lang="de-CH" dirty="0"/>
              <a:t>Also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‘D’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hadn’t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numbers</a:t>
            </a:r>
            <a:endParaRPr lang="de-CH" dirty="0"/>
          </a:p>
          <a:p>
            <a:r>
              <a:rPr lang="de-CH" dirty="0"/>
              <a:t>Also: </a:t>
            </a:r>
            <a:r>
              <a:rPr lang="de-CH" dirty="0" err="1"/>
              <a:t>fillna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Ratings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2689-6ADE-435E-825C-2D46C4BE7BD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26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2689-6ADE-435E-825C-2D46C4BE7BD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43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Runtime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algo’s</a:t>
            </a:r>
            <a:r>
              <a:rPr lang="de-CH" dirty="0"/>
              <a:t> (not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taken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absolute </a:t>
            </a:r>
            <a:r>
              <a:rPr lang="de-CH" dirty="0" err="1"/>
              <a:t>number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2689-6ADE-435E-825C-2D46C4BE7BD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007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Draw a Hyperplan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</a:t>
            </a:r>
            <a:r>
              <a:rPr lang="de-CH" dirty="0" err="1"/>
              <a:t>distinguish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classes</a:t>
            </a:r>
            <a:r>
              <a:rPr lang="de-CH" dirty="0"/>
              <a:t>.</a:t>
            </a:r>
          </a:p>
          <a:p>
            <a:r>
              <a:rPr lang="de-CH" dirty="0" err="1"/>
              <a:t>Maximizing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margin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nearest</a:t>
            </a:r>
            <a:r>
              <a:rPr lang="de-CH" dirty="0"/>
              <a:t> </a:t>
            </a:r>
            <a:r>
              <a:rPr lang="de-CH" dirty="0" err="1"/>
              <a:t>points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2689-6ADE-435E-825C-2D46C4BE7BD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094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Didn’t</a:t>
            </a:r>
            <a:r>
              <a:rPr lang="de-CH" dirty="0"/>
              <a:t> manage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AUC and </a:t>
            </a:r>
            <a:r>
              <a:rPr lang="de-CH" dirty="0" err="1"/>
              <a:t>Neural</a:t>
            </a:r>
            <a:r>
              <a:rPr lang="de-CH" dirty="0"/>
              <a:t> </a:t>
            </a:r>
            <a:r>
              <a:rPr lang="de-CH" dirty="0" err="1"/>
              <a:t>networks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2689-6ADE-435E-825C-2D46C4BE7BD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641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45D2A-D556-451B-BAB7-F24B8885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C1E1C4-7815-4B8D-AF8A-478C6FBB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AD8860-7D1D-4B1E-AB1F-8152F6A7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C3E3-999F-44BD-A0AD-D264B2287ACA}" type="datetime1">
              <a:rPr lang="de-CH" smtClean="0"/>
              <a:t>16.04.2019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BDB25-14AE-46DE-A3E0-D5490ECE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39EBA-ABF4-496C-BBF3-B0CB35BE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58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86A40-7C76-4156-AD11-CF0A08C1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823924-09E9-4DA8-828F-0BD3CCF92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B5154-C6B1-4D6B-9D46-672DC0E1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45C0-4282-446C-835E-FC87C6CF6D5B}" type="datetime1">
              <a:rPr lang="de-CH" smtClean="0"/>
              <a:t>16.04.2019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CAD09C-A649-46D1-8C0C-06C42A14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F858-5EA0-46B5-B58C-8E9E98D7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1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B6D2BC-DCCB-4846-A784-0BA2EF22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832EC7-4131-4E4D-9886-9896A4020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EE528-20AF-4EDB-8BD1-6417A2B7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663-548D-43CB-8EB9-C83ECD42DCD5}" type="datetime1">
              <a:rPr lang="de-CH" smtClean="0"/>
              <a:t>16.04.2019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F6B45-42EE-475F-9FC1-A79732A4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35C57-FE7D-4B69-A041-07D28CFA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261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191FE-222B-4560-81D9-88AE4BB2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97F55-7FD9-48C1-9438-25EBE550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AE0DA-75AF-43AB-846D-373A361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4EF-8CAD-48BC-A9FA-FEF0CE10BB1B}" type="datetime1">
              <a:rPr lang="de-CH" smtClean="0"/>
              <a:t>16.04.2019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7BBFB-D741-4884-BD7B-560C9DF8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EC12F-9C7F-430C-AB58-A1CFEDB3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65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45688-BC87-4E49-B2AA-51C166D0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0F348-2FB6-45CF-9E76-E7BCC1D1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55624-3A65-4E0B-9C27-83854A14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594D-7130-40B5-9FB0-7D8B52E23E2A}" type="datetime1">
              <a:rPr lang="de-CH" smtClean="0"/>
              <a:t>16.04.2019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8991-3675-45BB-8BE7-59224417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138C2E-67EB-42AD-988C-DC206BF6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92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DE5B5-2053-4872-81AB-734D2D5D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39DB8-1FD6-4DE8-8AC1-BDF04DB1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4AA6D1-FABB-49D0-A91D-BEBD3DD5E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A91B0-9730-4989-9B65-36E9BD3F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D8DB-58D6-461F-BD26-FF614EC45A10}" type="datetime1">
              <a:rPr lang="de-CH" smtClean="0"/>
              <a:t>16.04.2019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DFEF3-7F04-4E03-889D-4D766667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B5B988-378E-414D-B5B9-DC2189A7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5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EFC92-294B-4564-991A-791779C1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0C8F0-83B4-4A47-B0D8-439BE90D5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37B02C-1237-4CB7-ADD1-F437F754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BBD93-7C15-4112-9F80-38728E75C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045788-F1CA-4365-A54F-48FCE6E8A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AAF834-3D43-4FB7-86FE-AFC8411D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966D-FE0F-49C5-8030-2B3027D72F1B}" type="datetime1">
              <a:rPr lang="de-CH" smtClean="0"/>
              <a:t>16.04.2019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E758D6-E836-4043-BAC3-64C8410F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8CE5F0-292B-4BEC-AC6A-30603FAB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5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E994A-BAE8-43C0-AC61-CFCA09AE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69199E-6E3E-44F8-B3AA-AC099CE1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B07A-9316-4496-A997-D6261931C93C}" type="datetime1">
              <a:rPr lang="de-CH" smtClean="0"/>
              <a:t>16.04.2019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239EAD-8AB9-4DBE-976C-50BF3C54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C827CD-4B3B-48C3-8CA3-8FEAB6A9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7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C9013B-ED26-40F8-9F38-9EB62FF6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9E62-A8C5-4746-835E-DC2CD4393727}" type="datetime1">
              <a:rPr lang="de-CH" smtClean="0"/>
              <a:t>16.04.2019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42D6DD-B57C-41EE-9F4E-B41061D9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C20784-BF67-487D-AC95-2B4B107E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049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8D905-D09B-4EB5-A98E-0F1F8CC2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EE3F6D-BD5E-4BB2-8934-DEA3B493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266387-0C74-488A-9CD0-9653E9FF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02D932-9610-4D69-A090-B9CA0092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8D7B-B14F-4113-8100-C288DA37107E}" type="datetime1">
              <a:rPr lang="de-CH" smtClean="0"/>
              <a:t>16.04.2019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125F9B-3D96-470F-9725-967C46D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ECE298-7BEB-484A-86BA-F0B6F49B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AE135-D072-4208-ABD4-D2CBE32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BFF47D-1318-4667-8F6C-0A5917509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E8EFF5-19D3-4B77-A04A-DB2818B81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3EA455-AB0C-4E7F-955B-6871474F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D6CB-B441-4CD2-A9CF-170AAA89AC57}" type="datetime1">
              <a:rPr lang="de-CH" smtClean="0"/>
              <a:t>16.04.2019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574A95-AB0E-40AF-B3EE-67D96E7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EA763-82CE-44DF-9FF6-F35732E0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33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8D423-BFDE-4D08-95DC-D381EF95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C4D4AA-25C9-4D1A-871D-54F23787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CA825-F860-4062-897D-DE36762B6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6749-180F-4CD0-A62C-881BACA2C467}" type="datetime1">
              <a:rPr lang="de-CH" smtClean="0"/>
              <a:t>16.04.2019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71117-314A-4F28-B0CF-DAA3A0A2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AF103-FDEA-490C-B3DE-0A5247C7A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29D0-D4E4-47CE-826A-182021143D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04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44E90-4512-4CC6-91BC-3C247E15B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13856"/>
          </a:xfrm>
        </p:spPr>
        <p:txBody>
          <a:bodyPr>
            <a:normAutofit/>
          </a:bodyPr>
          <a:lstStyle/>
          <a:p>
            <a:r>
              <a:rPr lang="en-US" sz="3600" dirty="0"/>
              <a:t>Machine Learning:</a:t>
            </a:r>
            <a:br>
              <a:rPr lang="en-US" sz="3600" dirty="0"/>
            </a:br>
            <a:br>
              <a:rPr lang="en-US" sz="3600" dirty="0"/>
            </a:br>
            <a:r>
              <a:rPr lang="en-US" sz="4400" b="1" dirty="0"/>
              <a:t>Predicting the Long Term Credit Ratings</a:t>
            </a:r>
            <a:br>
              <a:rPr lang="en-US" sz="4400" b="1" dirty="0"/>
            </a:br>
            <a:r>
              <a:rPr lang="en-US" sz="4400" b="1" dirty="0"/>
              <a:t> of S&amp;P 500 Firms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22336A-32FC-42C5-9AF1-8CECB62F9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endParaRPr lang="de-CH" dirty="0"/>
          </a:p>
          <a:p>
            <a:r>
              <a:rPr lang="de-CH" dirty="0" err="1"/>
              <a:t>Rayan</a:t>
            </a:r>
            <a:r>
              <a:rPr lang="de-CH" dirty="0"/>
              <a:t> </a:t>
            </a:r>
            <a:r>
              <a:rPr lang="de-CH" dirty="0" err="1"/>
              <a:t>Ayari</a:t>
            </a:r>
            <a:r>
              <a:rPr lang="de-CH" dirty="0"/>
              <a:t>, Nick Bischofberger, Dominik Bucher, Viviane Meyer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05B9E8-53B8-46D1-97B1-195F14AA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46FFDB-B47B-490E-825A-34E08175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91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As expected: no clear indicators</a:t>
            </a:r>
          </a:p>
          <a:p>
            <a:r>
              <a:rPr lang="en-US" sz="2400" dirty="0"/>
              <a:t>Ratios are important</a:t>
            </a:r>
          </a:p>
          <a:p>
            <a:r>
              <a:rPr lang="en-US" sz="2400" dirty="0"/>
              <a:t>Additional features (sector, interest rates, …) didn’t contribute much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FE975-6047-4F47-B774-3E83A01A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10</a:t>
            </a:fld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CF353A-B16C-43E4-A369-920E55B6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71" y="1690688"/>
            <a:ext cx="3880658" cy="38806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8F82E3-CE7D-4F12-839F-628074B844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33" y="1690688"/>
            <a:ext cx="6393267" cy="40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6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preprocessing did, </a:t>
            </a:r>
            <a:r>
              <a:rPr lang="en-US" sz="2400"/>
              <a:t>as expected, </a:t>
            </a:r>
            <a:r>
              <a:rPr lang="en-US" sz="2400" dirty="0"/>
              <a:t>require the biggest part of the time (ca. </a:t>
            </a:r>
            <a:r>
              <a:rPr lang="de-CH" sz="2400" dirty="0"/>
              <a:t>2/3)</a:t>
            </a:r>
            <a:endParaRPr lang="en-US" sz="2400" dirty="0"/>
          </a:p>
          <a:p>
            <a:r>
              <a:rPr lang="en-US" sz="2400" dirty="0"/>
              <a:t>Coordinating the tasks was very important to remain efficient</a:t>
            </a:r>
          </a:p>
          <a:p>
            <a:endParaRPr lang="en-US" sz="2400" dirty="0"/>
          </a:p>
          <a:p>
            <a:r>
              <a:rPr lang="en-US" sz="2400" dirty="0"/>
              <a:t>Reached a test score of 99.6796% which is better than expected</a:t>
            </a:r>
          </a:p>
          <a:p>
            <a:endParaRPr lang="en-US" sz="2400" dirty="0"/>
          </a:p>
          <a:p>
            <a:r>
              <a:rPr lang="en-US" sz="2400" dirty="0"/>
              <a:t>Tried out a lot of additional techniques (SMOTE, MICE, </a:t>
            </a:r>
            <a:r>
              <a:rPr lang="en-US" sz="2400" dirty="0" err="1"/>
              <a:t>NeuralNetworks</a:t>
            </a:r>
            <a:r>
              <a:rPr lang="en-US" sz="2400" dirty="0"/>
              <a:t>)</a:t>
            </a:r>
          </a:p>
          <a:p>
            <a:r>
              <a:rPr lang="en-US" sz="2400" dirty="0"/>
              <a:t>Lot of work but definitely worth it</a:t>
            </a:r>
          </a:p>
          <a:p>
            <a:r>
              <a:rPr lang="en-US" sz="2400" dirty="0"/>
              <a:t>Learned a lot about coding and statistics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5F8197-A5DE-4792-A921-E2C967D5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62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Abstract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Financial Data from 2007 to 2017 of the S&amp;P500-firms plus additional Data</a:t>
            </a:r>
          </a:p>
          <a:p>
            <a:r>
              <a:rPr lang="en-US" sz="2400" dirty="0"/>
              <a:t>Aggregated and formatted Data</a:t>
            </a:r>
          </a:p>
          <a:p>
            <a:r>
              <a:rPr lang="en-US" sz="2400" dirty="0"/>
              <a:t>Imputation of missing values with MICE</a:t>
            </a:r>
          </a:p>
          <a:p>
            <a:r>
              <a:rPr lang="en-US" sz="2400" dirty="0"/>
              <a:t>Up-sampling with SMOTE </a:t>
            </a:r>
          </a:p>
          <a:p>
            <a:endParaRPr lang="en-US" sz="2400" dirty="0"/>
          </a:p>
          <a:p>
            <a:r>
              <a:rPr lang="en-US" sz="2400" dirty="0"/>
              <a:t>Applied three algorithms: </a:t>
            </a:r>
            <a:r>
              <a:rPr lang="en-US" sz="2400" dirty="0" err="1"/>
              <a:t>XGBoost</a:t>
            </a:r>
            <a:r>
              <a:rPr lang="en-US" sz="2400" dirty="0"/>
              <a:t>, Random Forrest, Support Vector Machines</a:t>
            </a:r>
          </a:p>
          <a:p>
            <a:endParaRPr lang="en-US" sz="2400" dirty="0"/>
          </a:p>
          <a:p>
            <a:r>
              <a:rPr lang="en-US" sz="2400" dirty="0" err="1"/>
              <a:t>XGBoost</a:t>
            </a:r>
            <a:r>
              <a:rPr lang="en-US" sz="2400" dirty="0"/>
              <a:t> reached the best test score of 99.68%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C96796-3401-475B-9F09-53F95B2D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38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Gathering and 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56" y="1825625"/>
            <a:ext cx="11086088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Warthon</a:t>
            </a:r>
            <a:r>
              <a:rPr lang="en-US" sz="2400" dirty="0"/>
              <a:t> Research Data Services 	</a:t>
            </a:r>
            <a:r>
              <a:rPr lang="en-US" sz="2400" dirty="0">
                <a:sym typeface="Wingdings" panose="05000000000000000000" pitchFamily="2" charset="2"/>
              </a:rPr>
              <a:t> Financial Ratios, Credit Ratings, Sectors, Returns</a:t>
            </a:r>
          </a:p>
          <a:p>
            <a:r>
              <a:rPr lang="en-US" sz="2400" dirty="0">
                <a:sym typeface="Wingdings" panose="05000000000000000000" pitchFamily="2" charset="2"/>
              </a:rPr>
              <a:t>Federal Reserve Economic Data 	 Additional Data (Inflation, Interest rates)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Merging via Date, PERMNO and Ticker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Split Credit Ratings into 5 groups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5EE99A-E2CA-401D-BB5A-ED63985E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3</a:t>
            </a:fld>
            <a:endParaRPr lang="de-CH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1C35C97-2E48-4DC9-BE93-5E5A4BF36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63317"/>
              </p:ext>
            </p:extLst>
          </p:nvPr>
        </p:nvGraphicFramePr>
        <p:xfrm>
          <a:off x="1407108" y="4564687"/>
          <a:ext cx="9377784" cy="1928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404">
                  <a:extLst>
                    <a:ext uri="{9D8B030D-6E8A-4147-A177-3AD203B41FA5}">
                      <a16:colId xmlns:a16="http://schemas.microsoft.com/office/drawing/2014/main" val="761604182"/>
                    </a:ext>
                  </a:extLst>
                </a:gridCol>
                <a:gridCol w="1589846">
                  <a:extLst>
                    <a:ext uri="{9D8B030D-6E8A-4147-A177-3AD203B41FA5}">
                      <a16:colId xmlns:a16="http://schemas.microsoft.com/office/drawing/2014/main" val="2109631904"/>
                    </a:ext>
                  </a:extLst>
                </a:gridCol>
                <a:gridCol w="1552252">
                  <a:extLst>
                    <a:ext uri="{9D8B030D-6E8A-4147-A177-3AD203B41FA5}">
                      <a16:colId xmlns:a16="http://schemas.microsoft.com/office/drawing/2014/main" val="2511885152"/>
                    </a:ext>
                  </a:extLst>
                </a:gridCol>
                <a:gridCol w="1612887">
                  <a:extLst>
                    <a:ext uri="{9D8B030D-6E8A-4147-A177-3AD203B41FA5}">
                      <a16:colId xmlns:a16="http://schemas.microsoft.com/office/drawing/2014/main" val="3748221631"/>
                    </a:ext>
                  </a:extLst>
                </a:gridCol>
                <a:gridCol w="1581357">
                  <a:extLst>
                    <a:ext uri="{9D8B030D-6E8A-4147-A177-3AD203B41FA5}">
                      <a16:colId xmlns:a16="http://schemas.microsoft.com/office/drawing/2014/main" val="1062994640"/>
                    </a:ext>
                  </a:extLst>
                </a:gridCol>
                <a:gridCol w="1551038">
                  <a:extLst>
                    <a:ext uri="{9D8B030D-6E8A-4147-A177-3AD203B41FA5}">
                      <a16:colId xmlns:a16="http://schemas.microsoft.com/office/drawing/2014/main" val="2986983148"/>
                    </a:ext>
                  </a:extLst>
                </a:gridCol>
              </a:tblGrid>
              <a:tr h="235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Rating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AAA – AA-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A+ – A-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BBB+ – BBB-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BB+ – BB-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B+ – CCC+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extLst>
                  <a:ext uri="{0D108BD9-81ED-4DB2-BD59-A6C34878D82A}">
                    <a16:rowId xmlns:a16="http://schemas.microsoft.com/office/drawing/2014/main" val="3466542195"/>
                  </a:ext>
                </a:extLst>
              </a:tr>
              <a:tr h="7285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Meaning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Prime &amp; High Grade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Upper Medium Grade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Lower Medium Grade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Non-Investment Speculative Grade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Highly Speculative &amp; Substantial Risk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extLst>
                  <a:ext uri="{0D108BD9-81ED-4DB2-BD59-A6C34878D82A}">
                    <a16:rowId xmlns:a16="http://schemas.microsoft.com/office/drawing/2014/main" val="2361522879"/>
                  </a:ext>
                </a:extLst>
              </a:tr>
              <a:tr h="4820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Numerical Value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extLst>
                  <a:ext uri="{0D108BD9-81ED-4DB2-BD59-A6C34878D82A}">
                    <a16:rowId xmlns:a16="http://schemas.microsoft.com/office/drawing/2014/main" val="994444061"/>
                  </a:ext>
                </a:extLst>
              </a:tr>
              <a:tr h="4820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No. of observations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1421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7438</a:t>
                      </a:r>
                      <a:endParaRPr lang="de-CH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11445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3257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662</a:t>
                      </a:r>
                      <a:endParaRPr lang="de-CH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71" marR="130971" marT="0" marB="0" anchor="ctr"/>
                </a:tc>
                <a:extLst>
                  <a:ext uri="{0D108BD9-81ED-4DB2-BD59-A6C34878D82A}">
                    <a16:rowId xmlns:a16="http://schemas.microsoft.com/office/drawing/2014/main" val="4109515203"/>
                  </a:ext>
                </a:extLst>
              </a:tr>
            </a:tbl>
          </a:graphicData>
        </a:graphic>
      </p:graphicFrame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1542CF8-76C7-4E7E-94B3-CBCB55B4815A}"/>
              </a:ext>
            </a:extLst>
          </p:cNvPr>
          <p:cNvCxnSpPr>
            <a:cxnSpLocks/>
          </p:cNvCxnSpPr>
          <p:nvPr/>
        </p:nvCxnSpPr>
        <p:spPr>
          <a:xfrm>
            <a:off x="7647709" y="4564687"/>
            <a:ext cx="0" cy="19281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6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0"/>
            <a:ext cx="10515600" cy="1325563"/>
          </a:xfrm>
        </p:spPr>
        <p:txBody>
          <a:bodyPr/>
          <a:lstStyle/>
          <a:p>
            <a:r>
              <a:rPr lang="de-CH" dirty="0" err="1"/>
              <a:t>Missing</a:t>
            </a:r>
            <a:r>
              <a:rPr lang="de-CH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2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Dropped columns with more than 45% 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Dropped rows with more than 70% 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Imputed missing values with </a:t>
            </a:r>
            <a:r>
              <a:rPr lang="en-US" sz="2400" i="1" dirty="0"/>
              <a:t>Multiple Imputation by Chained Equations </a:t>
            </a:r>
            <a:r>
              <a:rPr lang="en-US" sz="2400" dirty="0"/>
              <a:t>[MICE]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40E997-2F73-40FA-B3FE-FAD3A8A8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04680"/>
            <a:ext cx="2743200" cy="365125"/>
          </a:xfrm>
        </p:spPr>
        <p:txBody>
          <a:bodyPr/>
          <a:lstStyle/>
          <a:p>
            <a:fld id="{D7D829D0-D4E4-47CE-826A-182021143D94}" type="slidenum">
              <a:rPr lang="de-CH" smtClean="0"/>
              <a:t>4</a:t>
            </a:fld>
            <a:endParaRPr lang="de-CH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1C2336-BD32-45D1-9998-393CD889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00540"/>
              </p:ext>
            </p:extLst>
          </p:nvPr>
        </p:nvGraphicFramePr>
        <p:xfrm>
          <a:off x="838200" y="2775249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N.A.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CF2417-E100-4A8C-8138-EBD59C84F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27255"/>
              </p:ext>
            </p:extLst>
          </p:nvPr>
        </p:nvGraphicFramePr>
        <p:xfrm>
          <a:off x="838200" y="4849740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F0"/>
                          </a:solidFill>
                        </a:rPr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F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F0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695A4-7A72-48DD-8D15-519A0CA2B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91419"/>
              </p:ext>
            </p:extLst>
          </p:nvPr>
        </p:nvGraphicFramePr>
        <p:xfrm>
          <a:off x="4883443" y="2775249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12,771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25.5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503064-AF5C-4EAF-8D72-967D7E941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02937"/>
              </p:ext>
            </p:extLst>
          </p:nvPr>
        </p:nvGraphicFramePr>
        <p:xfrm>
          <a:off x="8928686" y="2775249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chemeClr val="accent2"/>
                          </a:solidFill>
                        </a:rPr>
                        <a:t>12,771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FF0000"/>
                          </a:solidFill>
                        </a:rPr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58FC01-4FED-4A90-86FF-BFBF4AE86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18986"/>
              </p:ext>
            </p:extLst>
          </p:nvPr>
        </p:nvGraphicFramePr>
        <p:xfrm>
          <a:off x="8928684" y="4854944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chemeClr val="accent2"/>
                          </a:solidFill>
                        </a:rPr>
                        <a:t>12,771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50"/>
                          </a:solidFill>
                        </a:rPr>
                        <a:t>35.3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783976-EE56-4603-9EE2-8141651F0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33913"/>
              </p:ext>
            </p:extLst>
          </p:nvPr>
        </p:nvGraphicFramePr>
        <p:xfrm>
          <a:off x="4883443" y="4854944"/>
          <a:ext cx="2425116" cy="168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548351370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918007535"/>
                    </a:ext>
                  </a:extLst>
                </a:gridCol>
                <a:gridCol w="808372">
                  <a:extLst>
                    <a:ext uri="{9D8B030D-6E8A-4147-A177-3AD203B41FA5}">
                      <a16:colId xmlns:a16="http://schemas.microsoft.com/office/drawing/2014/main" val="2265039749"/>
                    </a:ext>
                  </a:extLst>
                </a:gridCol>
              </a:tblGrid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650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50"/>
                          </a:solidFill>
                        </a:rPr>
                        <a:t>13,103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0517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5265"/>
                  </a:ext>
                </a:extLst>
              </a:tr>
              <a:tr h="421923">
                <a:tc>
                  <a:txBody>
                    <a:bodyPr/>
                    <a:lstStyle/>
                    <a:p>
                      <a:r>
                        <a:rPr lang="de-CH" sz="1400" dirty="0">
                          <a:solidFill>
                            <a:srgbClr val="00B050"/>
                          </a:solidFill>
                        </a:rPr>
                        <a:t>35.3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8472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224110-4167-4926-A56B-B73C2A7491C0}"/>
              </a:ext>
            </a:extLst>
          </p:cNvPr>
          <p:cNvCxnSpPr/>
          <p:nvPr/>
        </p:nvCxnSpPr>
        <p:spPr>
          <a:xfrm>
            <a:off x="3363985" y="3619095"/>
            <a:ext cx="140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72A8C1-D1D4-46EB-9941-EB9E2D0E85A8}"/>
              </a:ext>
            </a:extLst>
          </p:cNvPr>
          <p:cNvCxnSpPr>
            <a:cxnSpLocks/>
          </p:cNvCxnSpPr>
          <p:nvPr/>
        </p:nvCxnSpPr>
        <p:spPr>
          <a:xfrm flipH="1">
            <a:off x="3363985" y="5711177"/>
            <a:ext cx="139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8BE328-4194-4E27-8AA7-2099A1EE7C36}"/>
              </a:ext>
            </a:extLst>
          </p:cNvPr>
          <p:cNvCxnSpPr/>
          <p:nvPr/>
        </p:nvCxnSpPr>
        <p:spPr>
          <a:xfrm>
            <a:off x="7403284" y="3619095"/>
            <a:ext cx="140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FF2C2A-1395-4F46-AB1C-8F81FE63B2A3}"/>
              </a:ext>
            </a:extLst>
          </p:cNvPr>
          <p:cNvCxnSpPr>
            <a:cxnSpLocks/>
          </p:cNvCxnSpPr>
          <p:nvPr/>
        </p:nvCxnSpPr>
        <p:spPr>
          <a:xfrm flipH="1">
            <a:off x="7436144" y="5704358"/>
            <a:ext cx="139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EF4357-3B73-4AE7-B318-084059799FD6}"/>
              </a:ext>
            </a:extLst>
          </p:cNvPr>
          <p:cNvSpPr txBox="1"/>
          <p:nvPr/>
        </p:nvSpPr>
        <p:spPr>
          <a:xfrm>
            <a:off x="3363985" y="3336988"/>
            <a:ext cx="142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Mean </a:t>
            </a:r>
            <a:r>
              <a:rPr lang="de-CH" sz="1200" dirty="0" err="1"/>
              <a:t>imputation</a:t>
            </a:r>
            <a:endParaRPr lang="de-CH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F76E6-AE8F-4F35-88E8-3D41D92B3F11}"/>
              </a:ext>
            </a:extLst>
          </p:cNvPr>
          <p:cNvSpPr txBox="1"/>
          <p:nvPr/>
        </p:nvSpPr>
        <p:spPr>
          <a:xfrm>
            <a:off x="7403982" y="3337702"/>
            <a:ext cx="142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Age back </a:t>
            </a:r>
            <a:r>
              <a:rPr lang="de-CH" sz="1200" dirty="0" err="1"/>
              <a:t>to</a:t>
            </a:r>
            <a:r>
              <a:rPr lang="de-CH" sz="1200" dirty="0"/>
              <a:t> N.A.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6C0622-C7FA-4C3E-9044-34EE2451E3C1}"/>
              </a:ext>
            </a:extLst>
          </p:cNvPr>
          <p:cNvSpPr txBox="1"/>
          <p:nvPr/>
        </p:nvSpPr>
        <p:spPr>
          <a:xfrm>
            <a:off x="3269028" y="5060835"/>
            <a:ext cx="161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Find an </a:t>
            </a:r>
            <a:r>
              <a:rPr lang="de-CH" sz="1200" dirty="0" err="1"/>
              <a:t>observed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closest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your</a:t>
            </a:r>
            <a:r>
              <a:rPr lang="de-CH" sz="1200" dirty="0"/>
              <a:t> </a:t>
            </a:r>
            <a:r>
              <a:rPr lang="de-CH" sz="1200" dirty="0" err="1"/>
              <a:t>prediction</a:t>
            </a:r>
            <a:r>
              <a:rPr lang="de-CH" sz="1200" dirty="0"/>
              <a:t> (PMM)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D7D0E-AD87-4FFC-877E-33F37EA47CD6}"/>
              </a:ext>
            </a:extLst>
          </p:cNvPr>
          <p:cNvSpPr txBox="1"/>
          <p:nvPr/>
        </p:nvSpPr>
        <p:spPr>
          <a:xfrm>
            <a:off x="7250857" y="5418939"/>
            <a:ext cx="1827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Do </a:t>
            </a:r>
            <a:r>
              <a:rPr lang="de-CH" sz="1200" dirty="0" err="1"/>
              <a:t>this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all N.A. </a:t>
            </a:r>
            <a:r>
              <a:rPr lang="de-CH" sz="1200" dirty="0" err="1"/>
              <a:t>values</a:t>
            </a:r>
            <a:endParaRPr lang="de-CH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702573-DCBF-4A45-BB04-081460590F7A}"/>
              </a:ext>
            </a:extLst>
          </p:cNvPr>
          <p:cNvCxnSpPr>
            <a:cxnSpLocks/>
          </p:cNvCxnSpPr>
          <p:nvPr/>
        </p:nvCxnSpPr>
        <p:spPr>
          <a:xfrm flipH="1">
            <a:off x="9126176" y="4506748"/>
            <a:ext cx="2" cy="30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228814-57A5-4146-866C-A2D610B05678}"/>
              </a:ext>
            </a:extLst>
          </p:cNvPr>
          <p:cNvSpPr txBox="1"/>
          <p:nvPr/>
        </p:nvSpPr>
        <p:spPr>
          <a:xfrm>
            <a:off x="9135609" y="4432637"/>
            <a:ext cx="217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Bootstrapped</a:t>
            </a:r>
            <a:r>
              <a:rPr lang="de-CH" sz="1200" dirty="0"/>
              <a:t> </a:t>
            </a:r>
            <a:r>
              <a:rPr lang="de-CH" sz="1200" dirty="0" err="1"/>
              <a:t>rows</a:t>
            </a:r>
            <a:r>
              <a:rPr lang="de-CH" sz="1200" dirty="0"/>
              <a:t>:</a:t>
            </a:r>
          </a:p>
          <a:p>
            <a:r>
              <a:rPr lang="de-CH" sz="1200" dirty="0"/>
              <a:t>Linear Regression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predict</a:t>
            </a:r>
            <a:r>
              <a:rPr lang="de-CH" sz="1200" dirty="0"/>
              <a:t> </a:t>
            </a:r>
            <a:r>
              <a:rPr lang="de-CH" sz="1200" dirty="0" err="1"/>
              <a:t>age</a:t>
            </a:r>
            <a:endParaRPr lang="de-CH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E29B52-5260-44DA-BA49-4E5EA0CC06F3}"/>
              </a:ext>
            </a:extLst>
          </p:cNvPr>
          <p:cNvSpPr/>
          <p:nvPr/>
        </p:nvSpPr>
        <p:spPr>
          <a:xfrm>
            <a:off x="8924137" y="3203769"/>
            <a:ext cx="2425116" cy="807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53B056-C5E0-40DF-B49E-EDD089F92245}"/>
              </a:ext>
            </a:extLst>
          </p:cNvPr>
          <p:cNvCxnSpPr/>
          <p:nvPr/>
        </p:nvCxnSpPr>
        <p:spPr>
          <a:xfrm flipV="1">
            <a:off x="9731229" y="3203769"/>
            <a:ext cx="0" cy="79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0723AA-E72D-41EE-AB3D-AE62275896BF}"/>
              </a:ext>
            </a:extLst>
          </p:cNvPr>
          <p:cNvSpPr txBox="1"/>
          <p:nvPr/>
        </p:nvSpPr>
        <p:spPr>
          <a:xfrm>
            <a:off x="9558908" y="6661679"/>
            <a:ext cx="2633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Source: https://www.youtube.com/watch?v=zX-pacwVyvU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3183-B5E0-40DE-A504-8271C042F170}"/>
              </a:ext>
            </a:extLst>
          </p:cNvPr>
          <p:cNvCxnSpPr>
            <a:cxnSpLocks/>
          </p:cNvCxnSpPr>
          <p:nvPr/>
        </p:nvCxnSpPr>
        <p:spPr>
          <a:xfrm flipV="1">
            <a:off x="1006455" y="4517287"/>
            <a:ext cx="0" cy="26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6E85FA-7518-4938-9630-D53B658B3BAD}"/>
              </a:ext>
            </a:extLst>
          </p:cNvPr>
          <p:cNvSpPr txBox="1"/>
          <p:nvPr/>
        </p:nvSpPr>
        <p:spPr>
          <a:xfrm>
            <a:off x="1066142" y="4422909"/>
            <a:ext cx="233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Repeat </a:t>
            </a:r>
            <a:r>
              <a:rPr lang="de-CH" sz="1200" dirty="0" err="1"/>
              <a:t>this</a:t>
            </a:r>
            <a:r>
              <a:rPr lang="de-CH" sz="1200" dirty="0"/>
              <a:t> </a:t>
            </a:r>
            <a:r>
              <a:rPr lang="de-CH" sz="1200" dirty="0" err="1"/>
              <a:t>process</a:t>
            </a:r>
            <a:r>
              <a:rPr lang="de-CH" sz="1200" dirty="0"/>
              <a:t> </a:t>
            </a:r>
            <a:r>
              <a:rPr lang="de-CH" sz="1200" dirty="0" err="1"/>
              <a:t>several</a:t>
            </a:r>
            <a:r>
              <a:rPr lang="de-CH" sz="1200" dirty="0"/>
              <a:t> </a:t>
            </a:r>
            <a:r>
              <a:rPr lang="de-CH" sz="1200" dirty="0" err="1"/>
              <a:t>times</a:t>
            </a:r>
            <a:r>
              <a:rPr lang="de-CH" sz="1200" dirty="0"/>
              <a:t> and </a:t>
            </a:r>
            <a:r>
              <a:rPr lang="de-CH" sz="1200" dirty="0" err="1"/>
              <a:t>average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datasets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70751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573151"/>
            <a:ext cx="4911826" cy="1344975"/>
          </a:xfrm>
        </p:spPr>
        <p:txBody>
          <a:bodyPr>
            <a:normAutofit/>
          </a:bodyPr>
          <a:lstStyle/>
          <a:p>
            <a:r>
              <a:rPr lang="de-CH" sz="4000" dirty="0"/>
              <a:t>SMOTE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2121762"/>
            <a:ext cx="5545122" cy="3626917"/>
          </a:xfrm>
        </p:spPr>
        <p:txBody>
          <a:bodyPr>
            <a:normAutofit/>
          </a:bodyPr>
          <a:lstStyle/>
          <a:p>
            <a:r>
              <a:rPr lang="en-US" sz="2400" dirty="0"/>
              <a:t>Handled class imbalance with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ynthetic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inority </a:t>
            </a:r>
            <a:r>
              <a:rPr lang="en-US" sz="2400" dirty="0">
                <a:solidFill>
                  <a:srgbClr val="FF0000"/>
                </a:solidFill>
              </a:rPr>
              <a:t>O</a:t>
            </a:r>
            <a:r>
              <a:rPr lang="en-US" sz="2400" dirty="0"/>
              <a:t>versampling </a:t>
            </a:r>
            <a:r>
              <a:rPr lang="en-US" sz="2400" dirty="0">
                <a:solidFill>
                  <a:srgbClr val="FF0000"/>
                </a:solidFill>
              </a:rPr>
              <a:t>Te</a:t>
            </a:r>
            <a:r>
              <a:rPr lang="en-US" sz="2400" dirty="0"/>
              <a:t>chnique</a:t>
            </a:r>
          </a:p>
          <a:p>
            <a:r>
              <a:rPr lang="en-US" sz="2400" dirty="0"/>
              <a:t>Up-sampled to number of observations of the largest Class</a:t>
            </a:r>
          </a:p>
          <a:p>
            <a:r>
              <a:rPr lang="en-US" sz="2400" dirty="0"/>
              <a:t>No replication</a:t>
            </a:r>
          </a:p>
          <a:p>
            <a:r>
              <a:rPr lang="en-US" sz="2400" dirty="0"/>
              <a:t>Less overfitting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50CBF-E2E1-4DE4-9B93-FF4F38D08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50" y="1806028"/>
            <a:ext cx="5435667" cy="2065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5B641-9A20-42B9-9468-593BC92BE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50" y="4218639"/>
            <a:ext cx="5435667" cy="19976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375FFC-CC6C-4EEB-9BAA-38B38864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D829D0-D4E4-47CE-826A-182021143D94}" type="slidenum">
              <a:rPr lang="de-CH" smtClean="0"/>
              <a:pPr>
                <a:spcAft>
                  <a:spcPts val="600"/>
                </a:spcAft>
              </a:pPr>
              <a:t>5</a:t>
            </a:fld>
            <a:endParaRPr lang="de-CH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85F40AB-DFF5-47CD-A350-F0B8F49F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53708"/>
              </p:ext>
            </p:extLst>
          </p:nvPr>
        </p:nvGraphicFramePr>
        <p:xfrm>
          <a:off x="6421886" y="347843"/>
          <a:ext cx="5433231" cy="1163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8128">
                  <a:extLst>
                    <a:ext uri="{9D8B030D-6E8A-4147-A177-3AD203B41FA5}">
                      <a16:colId xmlns:a16="http://schemas.microsoft.com/office/drawing/2014/main" val="3616214880"/>
                    </a:ext>
                  </a:extLst>
                </a:gridCol>
                <a:gridCol w="817955">
                  <a:extLst>
                    <a:ext uri="{9D8B030D-6E8A-4147-A177-3AD203B41FA5}">
                      <a16:colId xmlns:a16="http://schemas.microsoft.com/office/drawing/2014/main" val="3121924915"/>
                    </a:ext>
                  </a:extLst>
                </a:gridCol>
                <a:gridCol w="744035">
                  <a:extLst>
                    <a:ext uri="{9D8B030D-6E8A-4147-A177-3AD203B41FA5}">
                      <a16:colId xmlns:a16="http://schemas.microsoft.com/office/drawing/2014/main" val="3335566555"/>
                    </a:ext>
                  </a:extLst>
                </a:gridCol>
                <a:gridCol w="828707">
                  <a:extLst>
                    <a:ext uri="{9D8B030D-6E8A-4147-A177-3AD203B41FA5}">
                      <a16:colId xmlns:a16="http://schemas.microsoft.com/office/drawing/2014/main" val="848678118"/>
                    </a:ext>
                  </a:extLst>
                </a:gridCol>
                <a:gridCol w="813923">
                  <a:extLst>
                    <a:ext uri="{9D8B030D-6E8A-4147-A177-3AD203B41FA5}">
                      <a16:colId xmlns:a16="http://schemas.microsoft.com/office/drawing/2014/main" val="1788195586"/>
                    </a:ext>
                  </a:extLst>
                </a:gridCol>
                <a:gridCol w="800483">
                  <a:extLst>
                    <a:ext uri="{9D8B030D-6E8A-4147-A177-3AD203B41FA5}">
                      <a16:colId xmlns:a16="http://schemas.microsoft.com/office/drawing/2014/main" val="3592154043"/>
                    </a:ext>
                  </a:extLst>
                </a:gridCol>
              </a:tblGrid>
              <a:tr h="4615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Rating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AAA – AA-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A+ – A-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BBB+ – BBB-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BB+ – BB-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B+ – CCC+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extLst>
                  <a:ext uri="{0D108BD9-81ED-4DB2-BD59-A6C34878D82A}">
                    <a16:rowId xmlns:a16="http://schemas.microsoft.com/office/drawing/2014/main" val="2412002365"/>
                  </a:ext>
                </a:extLst>
              </a:tr>
              <a:tr h="2406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Numerical Value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extLst>
                  <a:ext uri="{0D108BD9-81ED-4DB2-BD59-A6C34878D82A}">
                    <a16:rowId xmlns:a16="http://schemas.microsoft.com/office/drawing/2014/main" val="3902905518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No. of observations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10611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10611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10611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10611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10611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61" marR="58061" marT="0" marB="0" anchor="ctr"/>
                </a:tc>
                <a:extLst>
                  <a:ext uri="{0D108BD9-81ED-4DB2-BD59-A6C34878D82A}">
                    <a16:rowId xmlns:a16="http://schemas.microsoft.com/office/drawing/2014/main" val="41300785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6624E0-76D2-405B-9492-EDA9B5B6AB01}"/>
              </a:ext>
            </a:extLst>
          </p:cNvPr>
          <p:cNvSpPr txBox="1"/>
          <p:nvPr/>
        </p:nvSpPr>
        <p:spPr>
          <a:xfrm>
            <a:off x="11200774" y="4217342"/>
            <a:ext cx="65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knn</a:t>
            </a:r>
            <a:r>
              <a:rPr lang="de-CH" sz="1200" dirty="0"/>
              <a:t> =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5FA15-D95F-4DB3-B667-4C2FAA5A6F7F}"/>
              </a:ext>
            </a:extLst>
          </p:cNvPr>
          <p:cNvSpPr txBox="1"/>
          <p:nvPr/>
        </p:nvSpPr>
        <p:spPr>
          <a:xfrm>
            <a:off x="11200773" y="1797601"/>
            <a:ext cx="65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knn</a:t>
            </a:r>
            <a:r>
              <a:rPr lang="de-CH" sz="12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6377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xGBoost</a:t>
            </a:r>
            <a:r>
              <a:rPr lang="de-CH" dirty="0"/>
              <a:t> (E</a:t>
            </a:r>
            <a:r>
              <a:rPr lang="de-CH" dirty="0">
                <a:solidFill>
                  <a:srgbClr val="FF0000"/>
                </a:solidFill>
              </a:rPr>
              <a:t>x</a:t>
            </a:r>
            <a:r>
              <a:rPr lang="de-CH" dirty="0"/>
              <a:t>treme </a:t>
            </a:r>
            <a:r>
              <a:rPr lang="de-CH" dirty="0">
                <a:solidFill>
                  <a:srgbClr val="FF0000"/>
                </a:solidFill>
              </a:rPr>
              <a:t>G</a:t>
            </a:r>
            <a:r>
              <a:rPr lang="de-CH" dirty="0"/>
              <a:t>radient </a:t>
            </a:r>
            <a:r>
              <a:rPr lang="de-CH" dirty="0" err="1">
                <a:solidFill>
                  <a:srgbClr val="FF0000"/>
                </a:solidFill>
              </a:rPr>
              <a:t>B</a:t>
            </a:r>
            <a:r>
              <a:rPr lang="de-CH" dirty="0" err="1"/>
              <a:t>oosting</a:t>
            </a:r>
            <a:r>
              <a:rPr lang="de-CH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Runtime:		2000 seconds</a:t>
            </a:r>
          </a:p>
          <a:p>
            <a:endParaRPr lang="en-US" sz="2400" dirty="0"/>
          </a:p>
          <a:p>
            <a:r>
              <a:rPr lang="en-US" sz="2400" dirty="0"/>
              <a:t>Training Score:	99.3851%</a:t>
            </a:r>
          </a:p>
          <a:p>
            <a:r>
              <a:rPr lang="en-US" sz="2400" dirty="0"/>
              <a:t>Test Score:		99.6796%</a:t>
            </a:r>
          </a:p>
          <a:p>
            <a:endParaRPr lang="en-US" sz="2400" dirty="0"/>
          </a:p>
          <a:p>
            <a:r>
              <a:rPr lang="en-US" sz="2400" dirty="0"/>
              <a:t>F1 Score:		0	1.00</a:t>
            </a:r>
            <a:br>
              <a:rPr lang="en-US" sz="2400" dirty="0"/>
            </a:br>
            <a:r>
              <a:rPr lang="en-US" sz="2400" dirty="0"/>
              <a:t>			1	1.00</a:t>
            </a:r>
            <a:br>
              <a:rPr lang="en-US" sz="2400" dirty="0"/>
            </a:br>
            <a:r>
              <a:rPr lang="en-US" sz="2400" dirty="0"/>
              <a:t>			2	1.00</a:t>
            </a:r>
            <a:br>
              <a:rPr lang="en-US" sz="2400" dirty="0"/>
            </a:br>
            <a:r>
              <a:rPr lang="en-US" sz="2400" dirty="0"/>
              <a:t>			3	0.99</a:t>
            </a:r>
            <a:br>
              <a:rPr lang="en-US" sz="2400" dirty="0"/>
            </a:br>
            <a:r>
              <a:rPr lang="en-US" sz="2400" dirty="0"/>
              <a:t>			4	1.00	</a:t>
            </a:r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7CB1E5-90DD-4E54-BEE2-589FA092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6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3DB04FD-DF54-4465-A3A4-AA8E9D9C8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8" y="1825625"/>
            <a:ext cx="580178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Random Forest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Runtime:		500 seconds	</a:t>
            </a:r>
          </a:p>
          <a:p>
            <a:endParaRPr lang="en-US" sz="2400" dirty="0"/>
          </a:p>
          <a:p>
            <a:r>
              <a:rPr lang="en-US" sz="2400" dirty="0"/>
              <a:t>Training Score:	98.2188%</a:t>
            </a:r>
          </a:p>
          <a:p>
            <a:r>
              <a:rPr lang="en-US" sz="2400" dirty="0"/>
              <a:t>Test Score:		98.6146%</a:t>
            </a:r>
          </a:p>
          <a:p>
            <a:endParaRPr lang="en-US" sz="2400" dirty="0"/>
          </a:p>
          <a:p>
            <a:r>
              <a:rPr lang="en-US" sz="2400" dirty="0"/>
              <a:t>F1 Score:		0	1.00</a:t>
            </a:r>
            <a:br>
              <a:rPr lang="en-US" sz="2400" dirty="0"/>
            </a:br>
            <a:r>
              <a:rPr lang="en-US" sz="2400" dirty="0"/>
              <a:t>			1	0.98</a:t>
            </a:r>
            <a:br>
              <a:rPr lang="en-US" sz="2400" dirty="0"/>
            </a:br>
            <a:r>
              <a:rPr lang="en-US" sz="2400" dirty="0"/>
              <a:t>			2	0.97</a:t>
            </a:r>
            <a:br>
              <a:rPr lang="en-US" sz="2400" dirty="0"/>
            </a:br>
            <a:r>
              <a:rPr lang="en-US" sz="2400" dirty="0"/>
              <a:t>			3	0.98</a:t>
            </a:r>
            <a:br>
              <a:rPr lang="en-US" sz="2400" dirty="0"/>
            </a:br>
            <a:r>
              <a:rPr lang="en-US" sz="2400" dirty="0"/>
              <a:t>			4	1.00	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8BBBD1-945F-42FB-9CDA-D059F5F9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D829D0-D4E4-47CE-826A-182021143D94}" type="slidenum">
              <a:rPr lang="de-CH" smtClean="0"/>
              <a:t>7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514475-B5A9-4F9F-A153-79993460D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16" y="1870075"/>
            <a:ext cx="5801783" cy="43513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8C538E2-675E-486E-9370-03D6F3DAC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8" y="1839537"/>
            <a:ext cx="5801783" cy="43513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EA5586-064F-458F-8B03-ABB7C9702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7" y="1825625"/>
            <a:ext cx="580178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9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Support Vector Machines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51CC-24D3-4315-AC81-4695ADC8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Runtime:		100 seconds</a:t>
            </a:r>
          </a:p>
          <a:p>
            <a:endParaRPr lang="en-US" sz="2400" dirty="0"/>
          </a:p>
          <a:p>
            <a:r>
              <a:rPr lang="en-US" sz="2400" dirty="0"/>
              <a:t>Training Score:	97.5968%</a:t>
            </a:r>
          </a:p>
          <a:p>
            <a:r>
              <a:rPr lang="en-US" sz="2400" dirty="0"/>
              <a:t>Test Score:		98.1340%</a:t>
            </a:r>
          </a:p>
          <a:p>
            <a:endParaRPr lang="en-US" sz="2400" dirty="0"/>
          </a:p>
          <a:p>
            <a:r>
              <a:rPr lang="en-US" sz="2400" dirty="0"/>
              <a:t>F1 Score:		0	1.00</a:t>
            </a:r>
            <a:br>
              <a:rPr lang="en-US" sz="2400" dirty="0"/>
            </a:br>
            <a:r>
              <a:rPr lang="en-US" sz="2400" dirty="0"/>
              <a:t>			1	0.99</a:t>
            </a:r>
            <a:br>
              <a:rPr lang="en-US" sz="2400" dirty="0"/>
            </a:br>
            <a:r>
              <a:rPr lang="en-US" sz="2400" dirty="0"/>
              <a:t>			2	0.96</a:t>
            </a:r>
            <a:br>
              <a:rPr lang="en-US" sz="2400" dirty="0"/>
            </a:br>
            <a:r>
              <a:rPr lang="en-US" sz="2400" dirty="0"/>
              <a:t>			3	0.97</a:t>
            </a:r>
            <a:br>
              <a:rPr lang="en-US" sz="2400" dirty="0"/>
            </a:br>
            <a:r>
              <a:rPr lang="en-US" sz="2400" dirty="0"/>
              <a:t>			4	1.00	</a:t>
            </a:r>
          </a:p>
          <a:p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5F9EDA-E91F-434F-B6E8-A2855C51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8</a:t>
            </a:fld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5067B6-E4D6-4377-8E54-207077E19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8" y="1825626"/>
            <a:ext cx="580178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4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F5D8-C20C-4FDB-9CA6-7494338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Principal Component Analysis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46FFDB-B47B-490E-825A-34E08175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752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Lots of information in few components</a:t>
            </a:r>
          </a:p>
          <a:p>
            <a:r>
              <a:rPr lang="en-US" sz="2400" dirty="0"/>
              <a:t>Explained variance is nearly zero after five components</a:t>
            </a:r>
          </a:p>
          <a:p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FE975-6047-4F47-B774-3E83A01A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29D0-D4E4-47CE-826A-182021143D94}" type="slidenum">
              <a:rPr lang="de-CH" smtClean="0"/>
              <a:t>9</a:t>
            </a:fld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CF353A-B16C-43E4-A369-920E55B6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71" y="1690688"/>
            <a:ext cx="3880658" cy="388065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68870FE-1B47-4109-80B3-0756C60A0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18" y="3544223"/>
            <a:ext cx="5857875" cy="7048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D3A9BA-755F-4C8E-A203-673DF1A6F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84" y="4328527"/>
            <a:ext cx="3067050" cy="8572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032730-ED7D-4A84-8DE5-88A28B278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48" y="5014620"/>
            <a:ext cx="5581650" cy="9048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CA154FC-4E01-4168-BAD5-703904ACD433}"/>
              </a:ext>
            </a:extLst>
          </p:cNvPr>
          <p:cNvSpPr/>
          <p:nvPr/>
        </p:nvSpPr>
        <p:spPr>
          <a:xfrm>
            <a:off x="482657" y="3572117"/>
            <a:ext cx="5803686" cy="2198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23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Breitbild</PresentationFormat>
  <Paragraphs>219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Machine Learning:  Predicting the Long Term Credit Ratings  of S&amp;P 500 Firms</vt:lpstr>
      <vt:lpstr>Abstract</vt:lpstr>
      <vt:lpstr>Data Gathering and Handling</vt:lpstr>
      <vt:lpstr>Missing Data</vt:lpstr>
      <vt:lpstr>SMOTE</vt:lpstr>
      <vt:lpstr>xGBoost (Extreme Gradient Boosting)</vt:lpstr>
      <vt:lpstr>Random Forest</vt:lpstr>
      <vt:lpstr>Support Vector Machines</vt:lpstr>
      <vt:lpstr>Principal Component Analysis</vt:lpstr>
      <vt:lpstr>Feature Importance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Predicting the Long Term Credit Ratings  of S&amp;P 500 Firms</dc:title>
  <dc:creator>Nick Bischofberger</dc:creator>
  <cp:lastModifiedBy>Dominik Bucher</cp:lastModifiedBy>
  <cp:revision>76</cp:revision>
  <dcterms:created xsi:type="dcterms:W3CDTF">2019-04-14T07:47:40Z</dcterms:created>
  <dcterms:modified xsi:type="dcterms:W3CDTF">2019-04-16T09:26:22Z</dcterms:modified>
</cp:coreProperties>
</file>