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4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2D629-DB1C-8FAE-7C5B-37E3E5CD5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CE1A11-204D-0412-61E7-934F5BF3B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80CE5-16E3-B796-30DD-F9F50C69D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07BE4-9464-D007-B5E9-C5E21BE25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47E40-29EC-2349-1AAC-56B473A9B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09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2603A-A4F6-CBC6-CE97-288581A9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860B39-A597-17EC-1244-1111BE156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175E4-5074-DE54-5759-2683B959D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236A9-FD78-E627-81E6-6D5B41B8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A7B3C-5DD7-5EC4-9FEA-ACD4955EC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6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CA2393-A189-2250-7503-8DA947C33B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21B18D-8A11-68B6-F614-D3C02F5FC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CF8CF-5949-8DEB-C5B6-0C0E786F0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0C2C5-565E-F76B-C3CD-0AE3F8B26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6E44D-CF83-4904-4B46-6DB37C737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4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82D4B-3B76-880A-24BD-568AE00D1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69686-65BD-DF0C-FE97-107C0A41A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C3809-CF46-EE3E-3652-249064184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D9DEA-3C44-EF4A-4033-3322AC108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9667-F38D-C15E-F9B9-538F365BA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1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23F24-A469-A370-F9C4-01DA0F358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741C0-DB2E-A5FA-58D2-08DE317E2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FDB21-B969-7A7E-CEA0-0DA4C0E1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29343-4FE5-A98D-DC2A-CE1F1C7CD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A8C67-E746-E216-DAF6-45D54BBBB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65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BB672-6828-4F4A-CA55-6FDDCEC3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A89BE-1FFC-CB3E-1937-7B6EE80203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86BA3-0FD0-C327-DEB2-17F20DEF7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37395-0A96-DDB8-7552-0BAB05E88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DA5A1-427C-3A11-2875-71ED69898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86899-27C1-E9B3-264E-B09411D78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5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55652-9696-877A-7262-41F856D33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DC78F-2E7B-554E-E69E-7B4E637AE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2E223-FF01-E64B-FE1D-9D779ABB5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554340-666C-53E5-9DC3-E7422C82F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ACC3C-592C-68F8-A521-9198556109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571C6E-5F73-344C-EA25-F9895578E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509219-04E2-6DEC-5354-82DEE90E5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BDEC9E-0F35-F757-04EB-1F32C0C00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71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CD075-4444-A9AE-3D6A-78CEB87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399CEE-77F4-3C5C-0161-60424A49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214F71-71E6-03FF-9D33-882448956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F91F0-0286-D0B9-E029-BBD139D9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8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2CFC2F-9832-DDFB-AECF-7175A2DFC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6273A2-77F2-9AEF-B841-F3DD1FF1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31F52-50C8-74F2-7BB9-5BF4F3529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61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9EF88-3D35-125A-1DD8-8212BC363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5D2E3-AEFE-16A0-22C2-1CDC79AB2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4B7BC-BC08-9DB2-CB98-FF4097589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9616C-964C-CFA0-7D83-60962D799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B7143-760A-1D7F-9F54-FE8DAACE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10B48-0DD4-3742-816D-ECBA8544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40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7005-ACFB-AB20-2C93-A5497F8A2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BE99B7-D310-C5B9-F644-7A4A8E2411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19890-200E-AC43-0361-D8093017F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BCD09-15DF-C49D-42B6-23FB71526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4A354-4D8A-5E83-A6B6-2725E1CA4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1838B-9579-2461-8582-A3663E54E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1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103C74-A9ED-4024-265C-106D26116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B0045-63A5-B153-9F54-D10254112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89B8F-603C-B928-1843-404F8BCF9A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108E-FF49-4D8B-9198-DDE4349F69F8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AFF18-5020-8B2F-9F74-2E39BC5382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E84EE-AC18-3976-38DD-B2637417C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91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pirhandbook.com/new_pages/cleaning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r4ds.hadley.nz/function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r4ds.hadley.nz/datetim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mediaspace.gatech.edu/media/OMSA_ISyE6501_M8L1_IntroRegression_refresh/1_efuxlc3o" TargetMode="External"/><Relationship Id="rId7" Type="http://schemas.openxmlformats.org/officeDocument/2006/relationships/image" Target="../media/image13.jpeg"/><Relationship Id="rId2" Type="http://schemas.openxmlformats.org/officeDocument/2006/relationships/hyperlink" Target="https://mediaspace.gatech.edu/playlist/details/1_g11t1e5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aspace.gatech.edu/media/OMSA_ISyE6501_M3L1_IntrotoValidation_refresh/1_cjcexfu3" TargetMode="External"/><Relationship Id="rId5" Type="http://schemas.openxmlformats.org/officeDocument/2006/relationships/hyperlink" Target="https://mediaspace.gatech.edu/playlist/details/1_5e31tm21" TargetMode="External"/><Relationship Id="rId4" Type="http://schemas.openxmlformats.org/officeDocument/2006/relationships/hyperlink" Target="https://mediaspace.gatech.edu/media/OMSA_ISyE6501_M8L3_UsingRegression_refresh_ver2/1_zapjhxsd" TargetMode="External"/><Relationship Id="rId9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F7CFFC30-786B-5F70-6325-1D70F627F6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9709" b="-1"/>
          <a:stretch/>
        </p:blipFill>
        <p:spPr>
          <a:xfrm>
            <a:off x="2915455" y="10"/>
            <a:ext cx="9276545" cy="6857990"/>
          </a:xfrm>
          <a:custGeom>
            <a:avLst/>
            <a:gdLst/>
            <a:ahLst/>
            <a:cxnLst/>
            <a:rect l="l" t="t" r="r" b="b"/>
            <a:pathLst>
              <a:path w="9276545" h="6871647">
                <a:moveTo>
                  <a:pt x="9276545" y="0"/>
                </a:moveTo>
                <a:lnTo>
                  <a:pt x="9276545" y="6858000"/>
                </a:lnTo>
                <a:lnTo>
                  <a:pt x="1546051" y="6871647"/>
                </a:lnTo>
                <a:lnTo>
                  <a:pt x="1535751" y="6828910"/>
                </a:lnTo>
                <a:cubicBezTo>
                  <a:pt x="1530460" y="6775140"/>
                  <a:pt x="1515370" y="6618042"/>
                  <a:pt x="1514301" y="6549029"/>
                </a:cubicBezTo>
                <a:cubicBezTo>
                  <a:pt x="1518045" y="6491396"/>
                  <a:pt x="1528503" y="6450608"/>
                  <a:pt x="1529339" y="6414828"/>
                </a:cubicBezTo>
                <a:cubicBezTo>
                  <a:pt x="1525062" y="6359280"/>
                  <a:pt x="1502062" y="6307149"/>
                  <a:pt x="1493941" y="6268848"/>
                </a:cubicBezTo>
                <a:cubicBezTo>
                  <a:pt x="1502669" y="6254191"/>
                  <a:pt x="1469920" y="6200171"/>
                  <a:pt x="1480613" y="6185025"/>
                </a:cubicBezTo>
                <a:cubicBezTo>
                  <a:pt x="1481020" y="6164522"/>
                  <a:pt x="1458164" y="6060790"/>
                  <a:pt x="1443364" y="6018360"/>
                </a:cubicBezTo>
                <a:cubicBezTo>
                  <a:pt x="1426694" y="5970758"/>
                  <a:pt x="1390307" y="5920074"/>
                  <a:pt x="1380584" y="5899407"/>
                </a:cubicBezTo>
                <a:cubicBezTo>
                  <a:pt x="1370860" y="5878740"/>
                  <a:pt x="1392244" y="5920877"/>
                  <a:pt x="1385023" y="5894356"/>
                </a:cubicBezTo>
                <a:cubicBezTo>
                  <a:pt x="1377800" y="5867835"/>
                  <a:pt x="1345702" y="5770498"/>
                  <a:pt x="1337254" y="5740279"/>
                </a:cubicBezTo>
                <a:cubicBezTo>
                  <a:pt x="1353956" y="5738860"/>
                  <a:pt x="1323673" y="5722040"/>
                  <a:pt x="1334321" y="5713042"/>
                </a:cubicBezTo>
                <a:cubicBezTo>
                  <a:pt x="1343675" y="5706701"/>
                  <a:pt x="1336672" y="5700118"/>
                  <a:pt x="1335877" y="5692870"/>
                </a:cubicBezTo>
                <a:cubicBezTo>
                  <a:pt x="1343201" y="5683812"/>
                  <a:pt x="1329617" y="5652064"/>
                  <a:pt x="1319978" y="5643427"/>
                </a:cubicBezTo>
                <a:cubicBezTo>
                  <a:pt x="1286551" y="5622177"/>
                  <a:pt x="1310947" y="5579803"/>
                  <a:pt x="1285321" y="5562271"/>
                </a:cubicBezTo>
                <a:cubicBezTo>
                  <a:pt x="1281540" y="5556238"/>
                  <a:pt x="1279983" y="5550455"/>
                  <a:pt x="1279815" y="5544867"/>
                </a:cubicBezTo>
                <a:lnTo>
                  <a:pt x="1282507" y="5529404"/>
                </a:lnTo>
                <a:lnTo>
                  <a:pt x="1289604" y="5525378"/>
                </a:lnTo>
                <a:lnTo>
                  <a:pt x="1287766" y="5515726"/>
                </a:lnTo>
                <a:lnTo>
                  <a:pt x="1288829" y="5513051"/>
                </a:lnTo>
                <a:cubicBezTo>
                  <a:pt x="1290896" y="5507946"/>
                  <a:pt x="1292688" y="5502897"/>
                  <a:pt x="1293373" y="5497833"/>
                </a:cubicBezTo>
                <a:cubicBezTo>
                  <a:pt x="1288690" y="5483829"/>
                  <a:pt x="1272696" y="5459278"/>
                  <a:pt x="1260736" y="5429027"/>
                </a:cubicBezTo>
                <a:cubicBezTo>
                  <a:pt x="1238579" y="5396416"/>
                  <a:pt x="1238884" y="5351600"/>
                  <a:pt x="1221610" y="5316328"/>
                </a:cubicBezTo>
                <a:lnTo>
                  <a:pt x="1216099" y="5309330"/>
                </a:lnTo>
                <a:lnTo>
                  <a:pt x="1217278" y="5279477"/>
                </a:lnTo>
                <a:cubicBezTo>
                  <a:pt x="1221588" y="5274318"/>
                  <a:pt x="1222716" y="5266940"/>
                  <a:pt x="1218469" y="5260597"/>
                </a:cubicBezTo>
                <a:lnTo>
                  <a:pt x="1206220" y="5152555"/>
                </a:lnTo>
                <a:cubicBezTo>
                  <a:pt x="1205294" y="5116878"/>
                  <a:pt x="1196908" y="5101727"/>
                  <a:pt x="1212921" y="5046536"/>
                </a:cubicBezTo>
                <a:cubicBezTo>
                  <a:pt x="1234138" y="4987918"/>
                  <a:pt x="1204801" y="4903116"/>
                  <a:pt x="1212183" y="4837345"/>
                </a:cubicBezTo>
                <a:cubicBezTo>
                  <a:pt x="1183151" y="4802424"/>
                  <a:pt x="1209228" y="4821062"/>
                  <a:pt x="1202048" y="4784195"/>
                </a:cubicBezTo>
                <a:cubicBezTo>
                  <a:pt x="1202483" y="4760878"/>
                  <a:pt x="1202919" y="4737561"/>
                  <a:pt x="1203354" y="4714245"/>
                </a:cubicBezTo>
                <a:lnTo>
                  <a:pt x="1201502" y="4700836"/>
                </a:lnTo>
                <a:lnTo>
                  <a:pt x="1194919" y="4697224"/>
                </a:lnTo>
                <a:lnTo>
                  <a:pt x="1187792" y="4677162"/>
                </a:lnTo>
                <a:cubicBezTo>
                  <a:pt x="1186060" y="4669625"/>
                  <a:pt x="1185291" y="4661478"/>
                  <a:pt x="1186080" y="4652429"/>
                </a:cubicBezTo>
                <a:cubicBezTo>
                  <a:pt x="1199189" y="4622456"/>
                  <a:pt x="1167081" y="4571771"/>
                  <a:pt x="1184722" y="4534840"/>
                </a:cubicBezTo>
                <a:cubicBezTo>
                  <a:pt x="1182407" y="4499077"/>
                  <a:pt x="1175424" y="4460227"/>
                  <a:pt x="1172188" y="4437851"/>
                </a:cubicBezTo>
                <a:cubicBezTo>
                  <a:pt x="1161331" y="4428466"/>
                  <a:pt x="1178123" y="4398274"/>
                  <a:pt x="1165306" y="4400581"/>
                </a:cubicBezTo>
                <a:cubicBezTo>
                  <a:pt x="1171061" y="4389819"/>
                  <a:pt x="1173552" y="4346771"/>
                  <a:pt x="1168602" y="4335651"/>
                </a:cubicBezTo>
                <a:lnTo>
                  <a:pt x="1178384" y="4280215"/>
                </a:lnTo>
                <a:lnTo>
                  <a:pt x="1177294" y="4274660"/>
                </a:lnTo>
                <a:cubicBezTo>
                  <a:pt x="1177138" y="4268882"/>
                  <a:pt x="1177520" y="4251103"/>
                  <a:pt x="1177448" y="4245552"/>
                </a:cubicBezTo>
                <a:cubicBezTo>
                  <a:pt x="1177252" y="4244155"/>
                  <a:pt x="1177058" y="4242757"/>
                  <a:pt x="1176863" y="4241361"/>
                </a:cubicBezTo>
                <a:lnTo>
                  <a:pt x="1162386" y="4207167"/>
                </a:lnTo>
                <a:cubicBezTo>
                  <a:pt x="1162950" y="4202536"/>
                  <a:pt x="1174655" y="4199565"/>
                  <a:pt x="1174343" y="4192380"/>
                </a:cubicBezTo>
                <a:lnTo>
                  <a:pt x="1160516" y="4164062"/>
                </a:lnTo>
                <a:lnTo>
                  <a:pt x="1161365" y="4158623"/>
                </a:lnTo>
                <a:lnTo>
                  <a:pt x="1144878" y="4076261"/>
                </a:lnTo>
                <a:lnTo>
                  <a:pt x="1123687" y="4005692"/>
                </a:lnTo>
                <a:lnTo>
                  <a:pt x="1096720" y="3754257"/>
                </a:lnTo>
                <a:cubicBezTo>
                  <a:pt x="1083618" y="3639924"/>
                  <a:pt x="1064313" y="3636659"/>
                  <a:pt x="1047682" y="3517638"/>
                </a:cubicBezTo>
                <a:cubicBezTo>
                  <a:pt x="1048550" y="3477187"/>
                  <a:pt x="1049418" y="3436735"/>
                  <a:pt x="1050285" y="3396284"/>
                </a:cubicBezTo>
                <a:lnTo>
                  <a:pt x="1030166" y="3320814"/>
                </a:lnTo>
                <a:lnTo>
                  <a:pt x="1034128" y="3260443"/>
                </a:lnTo>
                <a:lnTo>
                  <a:pt x="1007751" y="3198916"/>
                </a:lnTo>
                <a:cubicBezTo>
                  <a:pt x="1003323" y="3193074"/>
                  <a:pt x="1001150" y="3187393"/>
                  <a:pt x="1000384" y="3181839"/>
                </a:cubicBezTo>
                <a:cubicBezTo>
                  <a:pt x="1000734" y="3176675"/>
                  <a:pt x="1001085" y="3171511"/>
                  <a:pt x="1001435" y="3166346"/>
                </a:cubicBezTo>
                <a:lnTo>
                  <a:pt x="968918" y="3112638"/>
                </a:lnTo>
                <a:cubicBezTo>
                  <a:pt x="957125" y="3092489"/>
                  <a:pt x="955617" y="3065232"/>
                  <a:pt x="934483" y="3031628"/>
                </a:cubicBezTo>
                <a:cubicBezTo>
                  <a:pt x="914631" y="2997037"/>
                  <a:pt x="908933" y="3005661"/>
                  <a:pt x="879229" y="2948196"/>
                </a:cubicBezTo>
                <a:cubicBezTo>
                  <a:pt x="850845" y="2897154"/>
                  <a:pt x="820829" y="2806798"/>
                  <a:pt x="798666" y="2761198"/>
                </a:cubicBezTo>
                <a:cubicBezTo>
                  <a:pt x="773970" y="2714562"/>
                  <a:pt x="758278" y="2715446"/>
                  <a:pt x="746962" y="2694939"/>
                </a:cubicBezTo>
                <a:lnTo>
                  <a:pt x="712796" y="2614779"/>
                </a:lnTo>
                <a:lnTo>
                  <a:pt x="697701" y="2600020"/>
                </a:lnTo>
                <a:cubicBezTo>
                  <a:pt x="697743" y="2598787"/>
                  <a:pt x="697784" y="2597555"/>
                  <a:pt x="697823" y="2596321"/>
                </a:cubicBezTo>
                <a:lnTo>
                  <a:pt x="679645" y="2572602"/>
                </a:lnTo>
                <a:lnTo>
                  <a:pt x="680789" y="2571831"/>
                </a:lnTo>
                <a:cubicBezTo>
                  <a:pt x="682946" y="2569560"/>
                  <a:pt x="683757" y="2566863"/>
                  <a:pt x="681771" y="2563200"/>
                </a:cubicBezTo>
                <a:cubicBezTo>
                  <a:pt x="705290" y="2562299"/>
                  <a:pt x="688388" y="2558438"/>
                  <a:pt x="680456" y="2547723"/>
                </a:cubicBezTo>
                <a:cubicBezTo>
                  <a:pt x="679482" y="2534148"/>
                  <a:pt x="677183" y="2493617"/>
                  <a:pt x="675922" y="2481749"/>
                </a:cubicBezTo>
                <a:lnTo>
                  <a:pt x="672894" y="2476509"/>
                </a:lnTo>
                <a:lnTo>
                  <a:pt x="673143" y="2476297"/>
                </a:lnTo>
                <a:cubicBezTo>
                  <a:pt x="673152" y="2474932"/>
                  <a:pt x="672405" y="2473126"/>
                  <a:pt x="670567" y="2470561"/>
                </a:cubicBezTo>
                <a:lnTo>
                  <a:pt x="667369" y="2466951"/>
                </a:lnTo>
                <a:lnTo>
                  <a:pt x="661495" y="2456785"/>
                </a:lnTo>
                <a:cubicBezTo>
                  <a:pt x="661510" y="2455387"/>
                  <a:pt x="661525" y="2453987"/>
                  <a:pt x="661540" y="2452588"/>
                </a:cubicBezTo>
                <a:lnTo>
                  <a:pt x="664540" y="2449913"/>
                </a:lnTo>
                <a:lnTo>
                  <a:pt x="663581" y="2449129"/>
                </a:lnTo>
                <a:cubicBezTo>
                  <a:pt x="653014" y="2444453"/>
                  <a:pt x="642406" y="2445872"/>
                  <a:pt x="663129" y="2426579"/>
                </a:cubicBezTo>
                <a:cubicBezTo>
                  <a:pt x="643271" y="2414167"/>
                  <a:pt x="657229" y="2404769"/>
                  <a:pt x="650205" y="2379928"/>
                </a:cubicBezTo>
                <a:cubicBezTo>
                  <a:pt x="634911" y="2374359"/>
                  <a:pt x="634260" y="2365346"/>
                  <a:pt x="638008" y="2354824"/>
                </a:cubicBezTo>
                <a:cubicBezTo>
                  <a:pt x="621083" y="2334576"/>
                  <a:pt x="620949" y="2310146"/>
                  <a:pt x="609851" y="2284299"/>
                </a:cubicBezTo>
                <a:lnTo>
                  <a:pt x="585585" y="2155739"/>
                </a:lnTo>
                <a:lnTo>
                  <a:pt x="581391" y="2152892"/>
                </a:lnTo>
                <a:cubicBezTo>
                  <a:pt x="578821" y="2150768"/>
                  <a:pt x="577525" y="2149149"/>
                  <a:pt x="577083" y="2147807"/>
                </a:cubicBezTo>
                <a:lnTo>
                  <a:pt x="577251" y="2147544"/>
                </a:lnTo>
                <a:lnTo>
                  <a:pt x="546845" y="2085601"/>
                </a:lnTo>
                <a:cubicBezTo>
                  <a:pt x="538270" y="2073917"/>
                  <a:pt x="486356" y="1955894"/>
                  <a:pt x="470837" y="1931362"/>
                </a:cubicBezTo>
                <a:lnTo>
                  <a:pt x="428154" y="1657167"/>
                </a:lnTo>
                <a:lnTo>
                  <a:pt x="392797" y="1510175"/>
                </a:lnTo>
                <a:cubicBezTo>
                  <a:pt x="380165" y="1504446"/>
                  <a:pt x="369910" y="1451095"/>
                  <a:pt x="372847" y="1440507"/>
                </a:cubicBezTo>
                <a:cubicBezTo>
                  <a:pt x="369015" y="1433783"/>
                  <a:pt x="338503" y="1376212"/>
                  <a:pt x="344479" y="1367690"/>
                </a:cubicBezTo>
                <a:cubicBezTo>
                  <a:pt x="332264" y="1342150"/>
                  <a:pt x="321736" y="1310521"/>
                  <a:pt x="299558" y="1287266"/>
                </a:cubicBezTo>
                <a:cubicBezTo>
                  <a:pt x="277380" y="1264010"/>
                  <a:pt x="259203" y="1269909"/>
                  <a:pt x="243216" y="1249403"/>
                </a:cubicBezTo>
                <a:cubicBezTo>
                  <a:pt x="227230" y="1228898"/>
                  <a:pt x="218454" y="1166841"/>
                  <a:pt x="203639" y="1164232"/>
                </a:cubicBezTo>
                <a:cubicBezTo>
                  <a:pt x="192352" y="1144923"/>
                  <a:pt x="198158" y="1133798"/>
                  <a:pt x="169195" y="1087898"/>
                </a:cubicBezTo>
                <a:cubicBezTo>
                  <a:pt x="139228" y="1002950"/>
                  <a:pt x="140891" y="969630"/>
                  <a:pt x="98775" y="910071"/>
                </a:cubicBezTo>
                <a:cubicBezTo>
                  <a:pt x="45025" y="831068"/>
                  <a:pt x="34038" y="817468"/>
                  <a:pt x="43820" y="712632"/>
                </a:cubicBezTo>
                <a:cubicBezTo>
                  <a:pt x="34816" y="659496"/>
                  <a:pt x="43273" y="613587"/>
                  <a:pt x="44748" y="591246"/>
                </a:cubicBezTo>
                <a:lnTo>
                  <a:pt x="36767" y="546725"/>
                </a:lnTo>
                <a:cubicBezTo>
                  <a:pt x="36093" y="528360"/>
                  <a:pt x="35418" y="509996"/>
                  <a:pt x="34744" y="491632"/>
                </a:cubicBezTo>
                <a:cubicBezTo>
                  <a:pt x="34670" y="458441"/>
                  <a:pt x="29296" y="473054"/>
                  <a:pt x="29222" y="439863"/>
                </a:cubicBezTo>
                <a:cubicBezTo>
                  <a:pt x="29152" y="439762"/>
                  <a:pt x="2578" y="397168"/>
                  <a:pt x="2507" y="397065"/>
                </a:cubicBezTo>
                <a:cubicBezTo>
                  <a:pt x="-7796" y="385479"/>
                  <a:pt x="17492" y="336832"/>
                  <a:pt x="9810" y="317232"/>
                </a:cubicBezTo>
                <a:lnTo>
                  <a:pt x="25323" y="268841"/>
                </a:lnTo>
                <a:cubicBezTo>
                  <a:pt x="20582" y="241406"/>
                  <a:pt x="55391" y="238509"/>
                  <a:pt x="50278" y="195107"/>
                </a:cubicBezTo>
                <a:cubicBezTo>
                  <a:pt x="49891" y="157638"/>
                  <a:pt x="41873" y="124837"/>
                  <a:pt x="47653" y="93413"/>
                </a:cubicBezTo>
                <a:cubicBezTo>
                  <a:pt x="41389" y="80245"/>
                  <a:pt x="38874" y="67990"/>
                  <a:pt x="48323" y="56668"/>
                </a:cubicBezTo>
                <a:cubicBezTo>
                  <a:pt x="46028" y="30349"/>
                  <a:pt x="37896" y="18658"/>
                  <a:pt x="38423" y="5323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2F14F9-32B5-898E-5757-1E6BA0283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715" y="602673"/>
            <a:ext cx="3161940" cy="134421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RI R Learning Sessions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1B2DF9-14F3-3076-045F-B82B2124E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80" y="2079490"/>
            <a:ext cx="3306089" cy="665802"/>
          </a:xfrm>
        </p:spPr>
        <p:txBody>
          <a:bodyPr>
            <a:normAutofit/>
          </a:bodyPr>
          <a:lstStyle/>
          <a:p>
            <a:pPr algn="l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By: RI Team</a:t>
            </a:r>
            <a:b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Date: TBD</a:t>
            </a:r>
          </a:p>
        </p:txBody>
      </p:sp>
      <p:sp>
        <p:nvSpPr>
          <p:cNvPr id="5" name="AutoShape 4" descr="For some reason, nobody uses R for machine learning – ProgrammerHumor.io">
            <a:extLst>
              <a:ext uri="{FF2B5EF4-FFF2-40B4-BE49-F238E27FC236}">
                <a16:creationId xmlns:a16="http://schemas.microsoft.com/office/drawing/2014/main" id="{B8CE712E-7C6A-ACD7-4138-3D2CB0FDCE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16925" y="45027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For some reason, nobody uses R for machine learning | machine learning-memes, machine-memes, mac-memes | ProgrammerHumor.io">
            <a:extLst>
              <a:ext uri="{FF2B5EF4-FFF2-40B4-BE49-F238E27FC236}">
                <a16:creationId xmlns:a16="http://schemas.microsoft.com/office/drawing/2014/main" id="{BD733D76-DF1D-9BAE-7EFD-2B56F7D380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7833" y="470066"/>
            <a:ext cx="5878285" cy="587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BD4AB8-4343-D98B-1BE1-C6F3DDCFAA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79" y="5773791"/>
            <a:ext cx="3306090" cy="8926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5796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F84A-FD69-B17C-01B7-E8F6E9D01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/>
              <a:t>Learning Session General Info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DD93D-C375-7C7D-30B7-CA61F8131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 fontScale="92500" lnSpcReduction="20000"/>
          </a:bodyPr>
          <a:lstStyle/>
          <a:p>
            <a:r>
              <a:rPr lang="en-US" sz="1700" dirty="0"/>
              <a:t>Occur every other week, subjected to change</a:t>
            </a:r>
          </a:p>
          <a:p>
            <a:r>
              <a:rPr lang="en-US" sz="1700" dirty="0"/>
              <a:t>45 mins total</a:t>
            </a:r>
          </a:p>
          <a:p>
            <a:pPr lvl="1"/>
            <a:r>
              <a:rPr lang="en-US" sz="1700" dirty="0"/>
              <a:t>30 min tutorial</a:t>
            </a:r>
          </a:p>
          <a:p>
            <a:pPr lvl="1"/>
            <a:r>
              <a:rPr lang="en-US" sz="1700" dirty="0"/>
              <a:t>15 mins for questions</a:t>
            </a:r>
          </a:p>
          <a:p>
            <a:r>
              <a:rPr lang="en-US" sz="1700" dirty="0"/>
              <a:t>Will be recorded</a:t>
            </a:r>
          </a:p>
          <a:p>
            <a:r>
              <a:rPr lang="en-US" sz="1700" dirty="0"/>
              <a:t>Weeks at a glance [subjected to change]-</a:t>
            </a:r>
          </a:p>
          <a:p>
            <a:pPr lvl="1"/>
            <a:r>
              <a:rPr lang="en-US" sz="1700" dirty="0"/>
              <a:t>Session 1: intro to R, import, and clean </a:t>
            </a:r>
          </a:p>
          <a:p>
            <a:pPr lvl="1"/>
            <a:r>
              <a:rPr lang="en-US" sz="1700" dirty="0"/>
              <a:t>Session 2: intro to R again, longer session</a:t>
            </a:r>
          </a:p>
          <a:p>
            <a:pPr lvl="1"/>
            <a:r>
              <a:rPr lang="en-US" sz="1700" dirty="0"/>
              <a:t>Session 3: more cleaning, column calculation/manipulations</a:t>
            </a:r>
          </a:p>
          <a:p>
            <a:pPr lvl="1"/>
            <a:r>
              <a:rPr lang="en-US" sz="1700" dirty="0"/>
              <a:t>Session 4: functions 0.o</a:t>
            </a:r>
          </a:p>
          <a:p>
            <a:pPr marL="685800" marR="0" lvl="1" indent="-228600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700" dirty="0"/>
              <a:t>Session 5: datetime</a:t>
            </a:r>
          </a:p>
          <a:p>
            <a:pPr marL="685800" marR="0" lvl="1" indent="-228600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700" dirty="0"/>
              <a:t>Session 6: wrapping up</a:t>
            </a:r>
          </a:p>
          <a:p>
            <a:pPr lvl="1"/>
            <a:r>
              <a:rPr lang="en-US" sz="1700" dirty="0"/>
              <a:t>Session X: More session base on audience request</a:t>
            </a:r>
          </a:p>
          <a:p>
            <a:pPr marL="0" indent="0">
              <a:buNone/>
            </a:pPr>
            <a:endParaRPr lang="en-US" sz="1700" dirty="0"/>
          </a:p>
          <a:p>
            <a:endParaRPr lang="en-US" sz="1700" dirty="0"/>
          </a:p>
        </p:txBody>
      </p:sp>
      <p:pic>
        <p:nvPicPr>
          <p:cNvPr id="2050" name="Picture 2" descr="r/rstatsmemes - SAS bad">
            <a:extLst>
              <a:ext uri="{FF2B5EF4-FFF2-40B4-BE49-F238E27FC236}">
                <a16:creationId xmlns:a16="http://schemas.microsoft.com/office/drawing/2014/main" id="{88CCAB7B-5383-9318-ADF5-569A46E23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33244" y="1681365"/>
            <a:ext cx="5972320" cy="371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594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E9736-5CF2-970A-BEAB-755B29DB2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/>
              <a:t>Session 1: intro to R, import, and clean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17407-EF04-5163-6A90-1BB0FAE42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Learning session inspired from these books: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>
                <a:hlinkClick r:id="rId2"/>
              </a:rPr>
              <a:t>https://epirhandbook.com/new_pages/cleaning.html</a:t>
            </a:r>
            <a:r>
              <a:rPr lang="en-US" sz="2000" dirty="0"/>
              <a:t> &amp; 	https://r4ds.hadley.nz/data-transform</a:t>
            </a:r>
          </a:p>
          <a:p>
            <a:r>
              <a:rPr lang="en-US" sz="2000" dirty="0"/>
              <a:t>Library that we will use (toolset analogy)</a:t>
            </a:r>
          </a:p>
          <a:p>
            <a:pPr lvl="1"/>
            <a:r>
              <a:rPr lang="en-US" sz="2000" dirty="0" err="1"/>
              <a:t>Tidyverse</a:t>
            </a:r>
            <a:r>
              <a:rPr lang="en-US" sz="2000" dirty="0"/>
              <a:t> (library are toolsets, functions within are tools)</a:t>
            </a:r>
          </a:p>
          <a:p>
            <a:pPr lvl="1"/>
            <a:r>
              <a:rPr lang="en-US" sz="2000" dirty="0"/>
              <a:t>Janitor</a:t>
            </a:r>
          </a:p>
          <a:p>
            <a:r>
              <a:rPr lang="en-US" sz="2000" dirty="0"/>
              <a:t>Time to clean, (instruct with R example)</a:t>
            </a:r>
          </a:p>
          <a:p>
            <a:r>
              <a:rPr lang="en-US" sz="2000" dirty="0"/>
              <a:t>Learn how to read documentation for x library/x function! Documentation are like instruction manuals.</a:t>
            </a:r>
          </a:p>
          <a:p>
            <a:endParaRPr lang="en-US" sz="2000" dirty="0"/>
          </a:p>
          <a:p>
            <a:pPr lvl="1"/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 descr="A picture containing text, cat, indoor, white&#10;&#10;Description automatically generated">
            <a:extLst>
              <a:ext uri="{FF2B5EF4-FFF2-40B4-BE49-F238E27FC236}">
                <a16:creationId xmlns:a16="http://schemas.microsoft.com/office/drawing/2014/main" id="{4707551E-A635-E906-9C27-26EF1A787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367" y="2524564"/>
            <a:ext cx="4788505" cy="307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528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465A-B66E-ED3F-94A5-D0E32A3CE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2: Intro to R two </a:t>
            </a:r>
            <a:r>
              <a:rPr lang="en-US" dirty="0" err="1"/>
              <a:t>hr</a:t>
            </a:r>
            <a:r>
              <a:rPr lang="en-US" dirty="0"/>
              <a:t> 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C390F-0645-4A53-7BE8-AFF68E9FC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slide was created, pls refer to recording in </a:t>
            </a:r>
            <a:r>
              <a:rPr lang="en-US" dirty="0" err="1"/>
              <a:t>sharepoint</a:t>
            </a:r>
            <a:r>
              <a:rPr lang="en-US" dirty="0"/>
              <a:t> or referred books.</a:t>
            </a:r>
          </a:p>
        </p:txBody>
      </p:sp>
    </p:spTree>
    <p:extLst>
      <p:ext uri="{BB962C8B-B14F-4D97-AF65-F5344CB8AC3E}">
        <p14:creationId xmlns:p14="http://schemas.microsoft.com/office/powerpoint/2010/main" val="2855014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E9736-5CF2-970A-BEAB-755B29DB2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n-US" sz="2500"/>
              <a:t>Session 3: more cleaning, column calculation/manipulation</a:t>
            </a:r>
            <a:br>
              <a:rPr lang="en-US" sz="2500"/>
            </a:br>
            <a:endParaRPr lang="en-US" sz="25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17407-EF04-5163-6A90-1BB0FAE42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1900" dirty="0"/>
              <a:t>Library that we will use</a:t>
            </a:r>
          </a:p>
          <a:p>
            <a:pPr lvl="1"/>
            <a:r>
              <a:rPr lang="en-US" sz="1900" dirty="0" err="1"/>
              <a:t>Tidyverse</a:t>
            </a:r>
            <a:endParaRPr lang="en-US" sz="1900" dirty="0"/>
          </a:p>
          <a:p>
            <a:pPr lvl="1"/>
            <a:r>
              <a:rPr lang="en-US" sz="1900" dirty="0"/>
              <a:t>insight</a:t>
            </a:r>
          </a:p>
          <a:p>
            <a:r>
              <a:rPr lang="en-US" sz="1900" dirty="0"/>
              <a:t>Time to clean, (instruct with R example)</a:t>
            </a:r>
          </a:p>
          <a:p>
            <a:r>
              <a:rPr lang="en-US" sz="1900" dirty="0"/>
              <a:t>Will go over </a:t>
            </a:r>
            <a:r>
              <a:rPr lang="en-US" sz="1900" dirty="0" err="1"/>
              <a:t>case_when</a:t>
            </a:r>
            <a:r>
              <a:rPr lang="en-US" sz="1900" dirty="0"/>
              <a:t>(), mutate, </a:t>
            </a:r>
            <a:r>
              <a:rPr lang="en-US" sz="1900" dirty="0" err="1"/>
              <a:t>rowMeans</a:t>
            </a:r>
            <a:r>
              <a:rPr lang="en-US" sz="1900" dirty="0"/>
              <a:t>, if statement </a:t>
            </a:r>
          </a:p>
          <a:p>
            <a:pPr lvl="1"/>
            <a:r>
              <a:rPr lang="en-US" sz="1900" dirty="0"/>
              <a:t>Will also review object for x function per documentation</a:t>
            </a:r>
          </a:p>
          <a:p>
            <a:pPr lvl="1"/>
            <a:r>
              <a:rPr lang="en-US" sz="1900" dirty="0"/>
              <a:t>If statement will be use for QA</a:t>
            </a:r>
          </a:p>
          <a:p>
            <a:endParaRPr lang="en-US" sz="1900" dirty="0"/>
          </a:p>
          <a:p>
            <a:pPr lvl="1"/>
            <a:endParaRPr lang="en-US" sz="1900" dirty="0"/>
          </a:p>
          <a:p>
            <a:endParaRPr lang="en-US" sz="1900" dirty="0"/>
          </a:p>
        </p:txBody>
      </p:sp>
      <p:pic>
        <p:nvPicPr>
          <p:cNvPr id="1030" name="Picture 6" descr="r/rstatsmemes - having to use python after a while">
            <a:extLst>
              <a:ext uri="{FF2B5EF4-FFF2-40B4-BE49-F238E27FC236}">
                <a16:creationId xmlns:a16="http://schemas.microsoft.com/office/drawing/2014/main" id="{C4089800-2728-180A-1E35-FA6CA24E0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514" y="998016"/>
            <a:ext cx="7426394" cy="486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022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E9736-5CF2-970A-BEAB-755B29DB2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9104" y="382315"/>
            <a:ext cx="6017562" cy="1544062"/>
          </a:xfrm>
        </p:spPr>
        <p:txBody>
          <a:bodyPr>
            <a:normAutofit/>
          </a:bodyPr>
          <a:lstStyle/>
          <a:p>
            <a:r>
              <a:rPr lang="en-US" sz="4000" dirty="0"/>
              <a:t>Session 4: Functions 0.o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17407-EF04-5163-6A90-1BB0FAE42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9104" y="1757425"/>
            <a:ext cx="6017562" cy="3946229"/>
          </a:xfrm>
        </p:spPr>
        <p:txBody>
          <a:bodyPr>
            <a:normAutofit/>
          </a:bodyPr>
          <a:lstStyle/>
          <a:p>
            <a:r>
              <a:rPr lang="en-US" sz="1900" dirty="0"/>
              <a:t>Library that we will use</a:t>
            </a:r>
          </a:p>
          <a:p>
            <a:pPr lvl="1"/>
            <a:r>
              <a:rPr lang="en-US" sz="1900" dirty="0" err="1"/>
              <a:t>Tidyverse</a:t>
            </a:r>
            <a:endParaRPr lang="en-US" sz="1900" dirty="0"/>
          </a:p>
          <a:p>
            <a:r>
              <a:rPr lang="en-US" sz="1900" dirty="0"/>
              <a:t>Read up on: </a:t>
            </a:r>
            <a:r>
              <a:rPr lang="en-US" sz="1900" dirty="0">
                <a:hlinkClick r:id="rId2"/>
              </a:rPr>
              <a:t>https://r4ds.hadley.nz/functions</a:t>
            </a:r>
            <a:endParaRPr lang="en-US" sz="1900" dirty="0"/>
          </a:p>
          <a:p>
            <a:r>
              <a:rPr lang="en-US" sz="1900" dirty="0"/>
              <a:t>Functions help with repetitive task. They are like blueprints for code logic.</a:t>
            </a:r>
          </a:p>
          <a:p>
            <a:pPr lvl="1"/>
            <a:r>
              <a:rPr lang="en-US" sz="1900" dirty="0"/>
              <a:t>Ex: u need x values for y report every quarter so you use a function to minimize code repeats.</a:t>
            </a:r>
          </a:p>
          <a:p>
            <a:r>
              <a:rPr lang="en-US" sz="1900" dirty="0"/>
              <a:t>Make sure you </a:t>
            </a:r>
            <a:r>
              <a:rPr lang="en-US" sz="1900" dirty="0" err="1"/>
              <a:t>qa</a:t>
            </a:r>
            <a:r>
              <a:rPr lang="en-US" sz="1900" dirty="0"/>
              <a:t> your function for unexpected results</a:t>
            </a:r>
          </a:p>
          <a:p>
            <a:r>
              <a:rPr lang="en-US" sz="1900" dirty="0"/>
              <a:t>Also, not everything needs to be written in a function, sometimes its best to get the output then work on the function later if needed.</a:t>
            </a:r>
          </a:p>
          <a:p>
            <a:endParaRPr lang="en-US" sz="1900" dirty="0"/>
          </a:p>
          <a:p>
            <a:endParaRPr lang="en-US" sz="1900" dirty="0"/>
          </a:p>
        </p:txBody>
      </p:sp>
      <p:pic>
        <p:nvPicPr>
          <p:cNvPr id="1026" name="Picture 2" descr="Functions. : r/ProgrammerHumor">
            <a:extLst>
              <a:ext uri="{FF2B5EF4-FFF2-40B4-BE49-F238E27FC236}">
                <a16:creationId xmlns:a16="http://schemas.microsoft.com/office/drawing/2014/main" id="{C525ADCF-F9EF-24FD-504D-B9EB21647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1622" y="171712"/>
            <a:ext cx="3745907" cy="311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Unit testing in a nutshell – ProgrammerHumor.io">
            <a:extLst>
              <a:ext uri="{FF2B5EF4-FFF2-40B4-BE49-F238E27FC236}">
                <a16:creationId xmlns:a16="http://schemas.microsoft.com/office/drawing/2014/main" id="{66AE663C-45DD-68C8-F17C-63C36A916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079" y="3410930"/>
            <a:ext cx="2853253" cy="2853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y function not outputting anything ...">
            <a:extLst>
              <a:ext uri="{FF2B5EF4-FFF2-40B4-BE49-F238E27FC236}">
                <a16:creationId xmlns:a16="http://schemas.microsoft.com/office/drawing/2014/main" id="{9F2394F7-16C3-B3C1-9A1F-79924D4A9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54992" y="3410930"/>
            <a:ext cx="3139483" cy="2722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30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E94AF-F2BB-660B-7A13-6C7DDB51B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6" y="257490"/>
            <a:ext cx="8139890" cy="760489"/>
          </a:xfrm>
        </p:spPr>
        <p:txBody>
          <a:bodyPr anchor="b">
            <a:normAutofit fontScale="90000"/>
          </a:bodyPr>
          <a:lstStyle/>
          <a:p>
            <a:r>
              <a:rPr lang="en-US" sz="5400" dirty="0"/>
              <a:t>Session 5: Datetime….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AA6A1-34F7-549F-A422-E8F31079E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6" y="1821719"/>
            <a:ext cx="4127326" cy="4264788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1700" dirty="0"/>
              <a:t>Library: </a:t>
            </a:r>
            <a:r>
              <a:rPr lang="en-US" sz="1700" dirty="0" err="1"/>
              <a:t>lubridate</a:t>
            </a:r>
            <a:endParaRPr lang="en-US" sz="1700" dirty="0"/>
          </a:p>
          <a:p>
            <a:r>
              <a:rPr lang="en-US" sz="1700" dirty="0"/>
              <a:t>Read up on: </a:t>
            </a:r>
            <a:r>
              <a:rPr lang="en-US" sz="1700" dirty="0">
                <a:hlinkClick r:id="rId2"/>
              </a:rPr>
              <a:t>https://r4ds.hadley.nz/datetimes</a:t>
            </a:r>
            <a:endParaRPr lang="en-US" sz="1700" dirty="0"/>
          </a:p>
          <a:p>
            <a:r>
              <a:rPr lang="en-US" sz="1700" dirty="0"/>
              <a:t>I will demonstrate how to convert char to datetime..</a:t>
            </a:r>
          </a:p>
          <a:p>
            <a:pPr lvl="1"/>
            <a:r>
              <a:rPr lang="en-US" sz="1700" dirty="0"/>
              <a:t>This is just a simple intro into datetime.. so I recommend diving into R documentation when you are working with it more</a:t>
            </a:r>
          </a:p>
          <a:p>
            <a:r>
              <a:rPr lang="en-US" sz="1700" dirty="0"/>
              <a:t>TLDR: datetimes are objects that define time:</a:t>
            </a:r>
          </a:p>
          <a:p>
            <a:pPr lvl="1"/>
            <a:r>
              <a:rPr lang="en-US" sz="1700" dirty="0"/>
              <a:t>Ex: month, time of day, time zone, date, etc.</a:t>
            </a:r>
          </a:p>
          <a:p>
            <a:pPr lvl="1"/>
            <a:r>
              <a:rPr lang="en-US" sz="1700" dirty="0"/>
              <a:t>Datetimes are unique because time is can get very complex due to </a:t>
            </a:r>
            <a:r>
              <a:rPr lang="en-US" sz="1700" dirty="0" err="1"/>
              <a:t>timezone</a:t>
            </a:r>
            <a:r>
              <a:rPr lang="en-US" sz="1700" dirty="0"/>
              <a:t>, leap year, earth rotation around sun, time expansion, blah blah lol</a:t>
            </a:r>
          </a:p>
          <a:p>
            <a:pPr lvl="1"/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754A6D-20B3-1353-C727-B525D788D2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11" r="-3" b="-3"/>
          <a:stretch/>
        </p:blipFill>
        <p:spPr>
          <a:xfrm>
            <a:off x="8217514" y="125468"/>
            <a:ext cx="3965832" cy="64670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7B439F-9180-567A-5D4A-BB20B7061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1342" y="1275469"/>
            <a:ext cx="3965833" cy="532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837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7F469-DF54-723D-8608-3ACA98396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Session 6: Wrapping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1D0C6-B29E-124A-22C9-F2349FD62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sz="2200" dirty="0"/>
              <a:t>Will go over everything we did in the sessions.</a:t>
            </a:r>
          </a:p>
          <a:p>
            <a:r>
              <a:rPr lang="en-US" sz="2200" dirty="0"/>
              <a:t>Will briefly go over git for version control before we go over the other sessions</a:t>
            </a:r>
          </a:p>
          <a:p>
            <a:r>
              <a:rPr lang="en-US" sz="2200" dirty="0"/>
              <a:t>Will create another survey to see what we want to go over now.</a:t>
            </a:r>
          </a:p>
        </p:txBody>
      </p:sp>
      <p:pic>
        <p:nvPicPr>
          <p:cNvPr id="1026" name="Picture 2" descr="26 Programmer Memes For The Tech Geeks And Coding Dorks">
            <a:extLst>
              <a:ext uri="{FF2B5EF4-FFF2-40B4-BE49-F238E27FC236}">
                <a16:creationId xmlns:a16="http://schemas.microsoft.com/office/drawing/2014/main" id="{1ABAF7FF-602B-EED5-FA2D-EEBBF0C23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9" b="-3"/>
          <a:stretch/>
        </p:blipFill>
        <p:spPr bwMode="auto">
          <a:xfrm>
            <a:off x="7831088" y="192979"/>
            <a:ext cx="3430823" cy="356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very day, every project – ProgrammerHumor.io">
            <a:extLst>
              <a:ext uri="{FF2B5EF4-FFF2-40B4-BE49-F238E27FC236}">
                <a16:creationId xmlns:a16="http://schemas.microsoft.com/office/drawing/2014/main" id="{96742CAA-175E-1EFC-2D52-335A02CF7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13594" y="3884532"/>
            <a:ext cx="2848087" cy="2848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510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88AC7-ADDC-AA98-CE99-ADD7C3A99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Session 8: Modeling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0ABFE-D038-21EB-8438-E74958B72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2795"/>
            <a:ext cx="6181165" cy="4491318"/>
          </a:xfrm>
        </p:spPr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 over linear regression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Review some lecture recordings: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https://mediaspace.gatech.edu/playlist/details/1_g11t1e5t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(linear regression)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Lecture 1 (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IntroRegression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 </a:t>
            </a:r>
            <a:r>
              <a:rPr lang="en-US" sz="11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https://mediaspace.gatech.edu/media/OMSA_ISyE6501_M8L1_IntroRegression_refresh/1_efuxlc3o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Lecture 2 (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UsingRegression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 </a:t>
            </a:r>
            <a:r>
              <a:rPr lang="en-US" sz="11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https://mediaspace.gatech.edu/media/OMSA_ISyE6501_M8L3_UsingRegression_refresh_ver2/1_zapjhxsd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https://mediaspace.gatech.edu/playlist/details/1_5e31tm21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(training)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1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https://mediaspace.gatech.edu/media/OMSA_ISyE6501_M3L1_IntrotoValidation_refresh/1_cjcexfu3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 over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hw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solution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Ideas for the future (descriptive, predictive, and prescriptive) 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 models (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svm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knn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kmeans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random forest (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lm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/logit for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hella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scenarios; car insurance diff based on age, type of car, geography, history, credit score))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Tuning; elastic net, ridge, lasso,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aic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pca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etc.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1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Excel regression vs R regression?</a:t>
            </a:r>
          </a:p>
          <a:p>
            <a:pPr marL="1200150" lvl="2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VERSION CONTROL </a:t>
            </a:r>
            <a:r>
              <a:rPr lang="en-US" sz="7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lol</a:t>
            </a:r>
            <a:endParaRPr lang="en-US" sz="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14" descr="50+ data science memes to fight the ...">
            <a:extLst>
              <a:ext uri="{FF2B5EF4-FFF2-40B4-BE49-F238E27FC236}">
                <a16:creationId xmlns:a16="http://schemas.microsoft.com/office/drawing/2014/main" id="{1480EEC2-7C16-71AE-E756-A5D605715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738" y="136843"/>
            <a:ext cx="3933494" cy="294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 descr="machine learning meme">
            <a:extLst>
              <a:ext uri="{FF2B5EF4-FFF2-40B4-BE49-F238E27FC236}">
                <a16:creationId xmlns:a16="http://schemas.microsoft.com/office/drawing/2014/main" id="{19608CBC-0FD9-90D9-B88B-129B21E432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13294" y="3292546"/>
            <a:ext cx="2012577" cy="242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CC0A86-5620-1F83-B3D2-CEAC02E47B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23767" y="3083167"/>
            <a:ext cx="2485465" cy="3246016"/>
          </a:xfrm>
          <a:prstGeom prst="rect">
            <a:avLst/>
          </a:prstGeom>
        </p:spPr>
      </p:pic>
      <p:pic>
        <p:nvPicPr>
          <p:cNvPr id="2052" name="Picture 4" descr="meme #programminghumor #datascience ...">
            <a:extLst>
              <a:ext uri="{FF2B5EF4-FFF2-40B4-BE49-F238E27FC236}">
                <a16:creationId xmlns:a16="http://schemas.microsoft.com/office/drawing/2014/main" id="{CBE91477-CBA3-3B26-F376-27FAE7139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151" y="4326013"/>
            <a:ext cx="3383616" cy="239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207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964</TotalTime>
  <Words>732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Symbol</vt:lpstr>
      <vt:lpstr>Wingdings</vt:lpstr>
      <vt:lpstr>Office Theme</vt:lpstr>
      <vt:lpstr>RI R Learning Sessions</vt:lpstr>
      <vt:lpstr>Learning Session General Info</vt:lpstr>
      <vt:lpstr>Session 1: intro to R, import, and clean  </vt:lpstr>
      <vt:lpstr>Session 2: Intro to R two hr  training</vt:lpstr>
      <vt:lpstr>Session 3: more cleaning, column calculation/manipulation </vt:lpstr>
      <vt:lpstr>Session 4: Functions 0.o </vt:lpstr>
      <vt:lpstr>Session 5: Datetime….</vt:lpstr>
      <vt:lpstr>Session 6: Wrapping up</vt:lpstr>
      <vt:lpstr>Session 8: Modeling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 R Learning Sessions</dc:title>
  <dc:creator>Nguyen, Adam (PHS)</dc:creator>
  <cp:lastModifiedBy>Nguyen, Adam (PHS)</cp:lastModifiedBy>
  <cp:revision>16</cp:revision>
  <dcterms:created xsi:type="dcterms:W3CDTF">2024-08-09T14:02:34Z</dcterms:created>
  <dcterms:modified xsi:type="dcterms:W3CDTF">2024-12-20T18:23:31Z</dcterms:modified>
</cp:coreProperties>
</file>