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94"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95"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196"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197"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198" name="PlaceHolder 6"/>
          <p:cNvSpPr>
            <a:spLocks noGrp="1"/>
          </p:cNvSpPr>
          <p:nvPr>
            <p:ph type="sldNum"/>
          </p:nvPr>
        </p:nvSpPr>
        <p:spPr>
          <a:xfrm>
            <a:off x="4278960" y="10157400"/>
            <a:ext cx="3280680" cy="534240"/>
          </a:xfrm>
          <a:prstGeom prst="rect">
            <a:avLst/>
          </a:prstGeom>
        </p:spPr>
        <p:txBody>
          <a:bodyPr lIns="0" rIns="0" tIns="0" bIns="0" anchor="b"/>
          <a:p>
            <a:pPr algn="r"/>
            <a:fld id="{DD4CA06E-19B0-4414-A62B-9D3A33157AA8}"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685800" y="1143000"/>
            <a:ext cx="5485680" cy="3085560"/>
          </a:xfrm>
          <a:prstGeom prst="rect">
            <a:avLst/>
          </a:prstGeom>
        </p:spPr>
      </p:sp>
      <p:sp>
        <p:nvSpPr>
          <p:cNvPr id="221" name="PlaceHolder 2"/>
          <p:cNvSpPr>
            <a:spLocks noGrp="1"/>
          </p:cNvSpPr>
          <p:nvPr>
            <p:ph type="body"/>
          </p:nvPr>
        </p:nvSpPr>
        <p:spPr>
          <a:xfrm>
            <a:off x="685800" y="4400640"/>
            <a:ext cx="5485680" cy="3600000"/>
          </a:xfrm>
          <a:prstGeom prst="rect">
            <a:avLst/>
          </a:prstGeom>
        </p:spPr>
        <p:txBody>
          <a:bodyPr lIns="0" rIns="0" tIns="0" bIns="0"/>
          <a:p>
            <a:endParaRPr b="0" lang="en-GB" sz="2000" spc="-1" strike="noStrike">
              <a:latin typeface="Arial"/>
            </a:endParaRPr>
          </a:p>
        </p:txBody>
      </p:sp>
      <p:sp>
        <p:nvSpPr>
          <p:cNvPr id="22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B45C1D6C-0E4C-4696-B991-A2738DF58AE2}" type="slidenum">
              <a:rPr b="0" lang="en-GB" sz="1400" spc="-1" strike="noStrike">
                <a:latin typeface="Times New Roman"/>
              </a:rPr>
              <a:t>1</a:t>
            </a:fld>
            <a:endParaRPr b="0" lang="en-GB"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5680" cy="4114080"/>
          </a:xfrm>
          <a:prstGeom prst="rect">
            <a:avLst/>
          </a:prstGeom>
        </p:spPr>
        <p:txBody>
          <a:bodyPr lIns="81360" rIns="81360" tIns="81360" bIns="81360"/>
          <a:p>
            <a:pPr marL="216000" indent="-216000">
              <a:lnSpc>
                <a:spcPct val="100000"/>
              </a:lnSpc>
            </a:pPr>
            <a:r>
              <a:rPr b="0" lang="en-GB" sz="1200" spc="-1" strike="noStrike">
                <a:solidFill>
                  <a:srgbClr val="000000"/>
                </a:solidFill>
                <a:latin typeface="Calibri"/>
                <a:ea typeface="Calibri"/>
              </a:rPr>
              <a:t>Thats why OS’s may be specific for architectures and have components that are specific for certain hardware.  A good example is a wifi device.  Your OS will need to have the correct software to manage your wifi device, which is specific to that device.  Once its installed and working, none of your applications need to worry how it is connected to the internet, thats managed at a lower level by the OS.  Similarly, your word process or text editor does not have to worry about how it will write to a file on disk, or have to have any different implementations for different makes or types of hard disk.</a:t>
            </a:r>
            <a:endParaRPr b="0" lang="en-GB" sz="1200" spc="-1" strike="noStrike">
              <a:latin typeface="Arial"/>
            </a:endParaRPr>
          </a:p>
        </p:txBody>
      </p:sp>
      <p:sp>
        <p:nvSpPr>
          <p:cNvPr id="224" name="PlaceHolder 2"/>
          <p:cNvSpPr>
            <a:spLocks noGrp="1"/>
          </p:cNvSpPr>
          <p:nvPr>
            <p:ph type="sldImg"/>
          </p:nvPr>
        </p:nvSpPr>
        <p:spPr>
          <a:xfrm>
            <a:off x="380880" y="685800"/>
            <a:ext cx="6095160" cy="342828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380880" y="685800"/>
            <a:ext cx="6095160" cy="3428280"/>
          </a:xfrm>
          <a:prstGeom prst="rect">
            <a:avLst/>
          </a:prstGeom>
        </p:spPr>
      </p:sp>
      <p:sp>
        <p:nvSpPr>
          <p:cNvPr id="226"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380880" y="685800"/>
            <a:ext cx="6095160" cy="3428280"/>
          </a:xfrm>
          <a:prstGeom prst="rect">
            <a:avLst/>
          </a:prstGeom>
        </p:spPr>
      </p:sp>
      <p:sp>
        <p:nvSpPr>
          <p:cNvPr id="228"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GB" sz="1600" spc="-1" strike="noStrike">
                <a:solidFill>
                  <a:srgbClr val="000000"/>
                </a:solidFill>
                <a:latin typeface="Calibri"/>
                <a:ea typeface="Calibri"/>
              </a:rPr>
              <a:t>Open source is fundamental to the operating system ‘eco-system’.</a:t>
            </a:r>
            <a:endParaRPr b="0" lang="en-GB" sz="1600" spc="-1" strike="noStrike">
              <a:latin typeface="Arial"/>
            </a:endParaRPr>
          </a:p>
          <a:p>
            <a:pPr marL="216000" indent="-216000">
              <a:lnSpc>
                <a:spcPct val="100000"/>
              </a:lnSpc>
            </a:pPr>
            <a:endParaRPr b="0" lang="en-GB" sz="1600" spc="-1" strike="noStrike">
              <a:latin typeface="Arial"/>
            </a:endParaRPr>
          </a:p>
          <a:p>
            <a:pPr marL="216000" indent="-216000">
              <a:lnSpc>
                <a:spcPct val="100000"/>
              </a:lnSpc>
            </a:pPr>
            <a:endParaRPr b="0" lang="en-GB" sz="16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685800" y="1143000"/>
            <a:ext cx="5485680" cy="3085560"/>
          </a:xfrm>
          <a:prstGeom prst="rect">
            <a:avLst/>
          </a:prstGeom>
        </p:spPr>
      </p:sp>
      <p:sp>
        <p:nvSpPr>
          <p:cNvPr id="230" name="PlaceHolder 2"/>
          <p:cNvSpPr>
            <a:spLocks noGrp="1"/>
          </p:cNvSpPr>
          <p:nvPr>
            <p:ph type="body"/>
          </p:nvPr>
        </p:nvSpPr>
        <p:spPr>
          <a:xfrm>
            <a:off x="685800" y="4400640"/>
            <a:ext cx="5485680" cy="3600000"/>
          </a:xfrm>
          <a:prstGeom prst="rect">
            <a:avLst/>
          </a:prstGeom>
        </p:spPr>
        <p:txBody>
          <a:bodyPr lIns="0" rIns="0" tIns="0" bIns="0"/>
          <a:p>
            <a:endParaRPr b="0" lang="en-GB" sz="2000" spc="-1" strike="noStrike">
              <a:latin typeface="Arial"/>
            </a:endParaRPr>
          </a:p>
        </p:txBody>
      </p:sp>
      <p:sp>
        <p:nvSpPr>
          <p:cNvPr id="23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41ED85E3-88AB-4379-B5E7-A7F5E2C823D0}" type="slidenum">
              <a:rPr b="0" lang="en-GB" sz="1400" spc="-1" strike="noStrike">
                <a:latin typeface="Times New Roman"/>
              </a:rPr>
              <a:t>&lt;number&gt;</a:t>
            </a:fld>
            <a:endParaRPr b="0" lang="en-GB"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07"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0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0"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1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1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13"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1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1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5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7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7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18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18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7"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18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18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190"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19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19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0" name="CustomShape 1"/>
          <p:cNvSpPr/>
          <p:nvPr/>
        </p:nvSpPr>
        <p:spPr>
          <a:xfrm>
            <a:off x="0" y="5094000"/>
            <a:ext cx="12191400" cy="1763280"/>
          </a:xfrm>
          <a:prstGeom prst="rect">
            <a:avLst/>
          </a:prstGeom>
          <a:solidFill>
            <a:schemeClr val="lt1"/>
          </a:solidFill>
          <a:ln w="12600">
            <a:solidFill>
              <a:schemeClr val="lt1"/>
            </a:solidFill>
            <a:miter/>
          </a:ln>
        </p:spPr>
        <p:style>
          <a:lnRef idx="0"/>
          <a:fillRef idx="0"/>
          <a:effectRef idx="0"/>
          <a:fontRef idx="minor"/>
        </p:style>
      </p:sp>
      <p:pic>
        <p:nvPicPr>
          <p:cNvPr id="1" name="Google Shape;15;p2" descr=""/>
          <p:cNvPicPr/>
          <p:nvPr/>
        </p:nvPicPr>
        <p:blipFill>
          <a:blip r:embed="rId2"/>
          <a:stretch/>
        </p:blipFill>
        <p:spPr>
          <a:xfrm>
            <a:off x="-300600" y="4680360"/>
            <a:ext cx="4254480" cy="2590200"/>
          </a:xfrm>
          <a:prstGeom prst="rect">
            <a:avLst/>
          </a:prstGeom>
          <a:ln>
            <a:noFill/>
          </a:ln>
        </p:spPr>
      </p:pic>
      <p:sp>
        <p:nvSpPr>
          <p:cNvPr id="2"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54" name="CustomShape 1"/>
          <p:cNvSpPr/>
          <p:nvPr/>
        </p:nvSpPr>
        <p:spPr>
          <a:xfrm>
            <a:off x="6095880" y="1325520"/>
            <a:ext cx="360" cy="5531760"/>
          </a:xfrm>
          <a:custGeom>
            <a:avLst/>
            <a:gdLst/>
            <a:ahLst/>
            <a:rect l="l" t="t" r="r" b="b"/>
            <a:pathLst>
              <a:path w="21600" h="21600">
                <a:moveTo>
                  <a:pt x="0" y="0"/>
                </a:moveTo>
                <a:lnTo>
                  <a:pt x="21600" y="21600"/>
                </a:lnTo>
              </a:path>
            </a:pathLst>
          </a:custGeom>
          <a:noFill/>
          <a:ln w="50760">
            <a:solidFill>
              <a:srgbClr val="063532"/>
            </a:solidFill>
            <a:miter/>
          </a:ln>
        </p:spPr>
        <p:style>
          <a:lnRef idx="0"/>
          <a:fillRef idx="0"/>
          <a:effectRef idx="0"/>
          <a:fontRef idx="minor"/>
        </p:style>
      </p:sp>
      <p:sp>
        <p:nvSpPr>
          <p:cNvPr id="155" name="PlaceHolder 2"/>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5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479160" y="1122480"/>
            <a:ext cx="9143280" cy="2387160"/>
          </a:xfrm>
          <a:prstGeom prst="rect">
            <a:avLst/>
          </a:prstGeom>
          <a:noFill/>
          <a:ln w="9360">
            <a:noFill/>
          </a:ln>
        </p:spPr>
        <p:style>
          <a:lnRef idx="0"/>
          <a:fillRef idx="0"/>
          <a:effectRef idx="0"/>
          <a:fontRef idx="minor"/>
        </p:style>
        <p:txBody>
          <a:bodyPr lIns="122040" rIns="122040" tIns="122040" bIns="122040" anchor="ctr"/>
          <a:p>
            <a:pPr marL="1828800" indent="457200" algn="ctr">
              <a:lnSpc>
                <a:spcPct val="90000"/>
              </a:lnSpc>
              <a:spcBef>
                <a:spcPts val="1001"/>
              </a:spcBef>
            </a:pPr>
            <a:r>
              <a:rPr b="0" lang="en-GB" sz="4500" spc="-1" strike="noStrike">
                <a:solidFill>
                  <a:srgbClr val="ffffff"/>
                </a:solidFill>
                <a:latin typeface="Gill Sans"/>
                <a:ea typeface="Gill Sans"/>
              </a:rPr>
              <a:t>Operating systems</a:t>
            </a:r>
            <a:br/>
            <a:r>
              <a:rPr b="0" lang="en-GB" sz="3200" spc="-1" strike="noStrike">
                <a:solidFill>
                  <a:srgbClr val="ffffff"/>
                </a:solidFill>
                <a:latin typeface="Gill Sans"/>
                <a:ea typeface="Gill Sans"/>
              </a:rPr>
              <a:t>FDY class week 2</a:t>
            </a:r>
            <a:br/>
            <a:endParaRPr b="0" lang="en-GB"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0"/>
            <a:ext cx="12191400" cy="132516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Today</a:t>
            </a:r>
            <a:endParaRPr b="0" lang="en-GB" sz="4400" spc="-1" strike="noStrike">
              <a:latin typeface="Arial"/>
            </a:endParaRPr>
          </a:p>
        </p:txBody>
      </p:sp>
      <p:sp>
        <p:nvSpPr>
          <p:cNvPr id="201" name="CustomShape 2"/>
          <p:cNvSpPr/>
          <p:nvPr/>
        </p:nvSpPr>
        <p:spPr>
          <a:xfrm>
            <a:off x="496080" y="1514880"/>
            <a:ext cx="11199240" cy="3000600"/>
          </a:xfrm>
          <a:prstGeom prst="rect">
            <a:avLst/>
          </a:prstGeom>
          <a:noFill/>
          <a:ln>
            <a:noFill/>
          </a:ln>
        </p:spPr>
        <p:style>
          <a:lnRef idx="0"/>
          <a:fillRef idx="0"/>
          <a:effectRef idx="0"/>
          <a:fontRef idx="minor"/>
        </p:style>
        <p:txBody>
          <a:bodyPr lIns="90000" rIns="90000" tIns="45000" bIns="45000"/>
          <a:p>
            <a:pPr marL="685800" indent="-57096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Questions and discussion arising from video</a:t>
            </a:r>
            <a:endParaRPr b="0" lang="en-GB" sz="3600" spc="-1" strike="noStrike">
              <a:latin typeface="Arial"/>
            </a:endParaRPr>
          </a:p>
          <a:p>
            <a:pPr marL="685800" indent="-57096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Worksheet</a:t>
            </a:r>
            <a:endParaRPr b="0" lang="en-GB" sz="3600" spc="-1" strike="noStrike">
              <a:latin typeface="Arial"/>
            </a:endParaRPr>
          </a:p>
          <a:p>
            <a:pPr marL="685800" indent="-57096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Research task</a:t>
            </a:r>
            <a:endParaRPr b="0" lang="en-GB" sz="3600" spc="-1" strike="noStrike">
              <a:latin typeface="Arial"/>
            </a:endParaRPr>
          </a:p>
          <a:p>
            <a:pPr marL="685800" indent="-57096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Closing discussion</a:t>
            </a:r>
            <a:endParaRPr b="0" lang="en-GB" sz="3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687440" y="0"/>
            <a:ext cx="4503960" cy="685728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800" spc="-1" strike="noStrike">
                <a:solidFill>
                  <a:srgbClr val="ffffff"/>
                </a:solidFill>
                <a:latin typeface="Gill Sans"/>
                <a:ea typeface="Gill Sans"/>
              </a:rPr>
              <a:t>Recap/discuss</a:t>
            </a:r>
            <a:endParaRPr b="0" lang="en-GB" sz="2800" spc="-1" strike="noStrike">
              <a:latin typeface="Arial"/>
            </a:endParaRPr>
          </a:p>
          <a:p>
            <a:pPr>
              <a:lnSpc>
                <a:spcPct val="90000"/>
              </a:lnSpc>
              <a:spcBef>
                <a:spcPts val="1001"/>
              </a:spcBef>
            </a:pPr>
            <a:endParaRPr b="0" lang="en-GB" sz="2800" spc="-1" strike="noStrike">
              <a:latin typeface="Arial"/>
            </a:endParaRPr>
          </a:p>
          <a:p>
            <a:pPr>
              <a:lnSpc>
                <a:spcPct val="90000"/>
              </a:lnSpc>
              <a:spcBef>
                <a:spcPts val="1001"/>
              </a:spcBef>
            </a:pPr>
            <a:endParaRPr b="0" lang="en-GB" sz="2800" spc="-1" strike="noStrike">
              <a:latin typeface="Arial"/>
            </a:endParaRPr>
          </a:p>
          <a:p>
            <a:pPr>
              <a:lnSpc>
                <a:spcPct val="90000"/>
              </a:lnSpc>
              <a:spcBef>
                <a:spcPts val="1001"/>
              </a:spcBef>
            </a:pPr>
            <a:r>
              <a:rPr b="0" lang="en-GB" sz="2800" spc="-1" strike="noStrike">
                <a:solidFill>
                  <a:srgbClr val="ffffff"/>
                </a:solidFill>
                <a:latin typeface="Gill Sans"/>
                <a:ea typeface="Gill Sans"/>
              </a:rPr>
              <a:t>What is an operating system?</a:t>
            </a:r>
            <a:endParaRPr b="0" lang="en-GB" sz="2800" spc="-1" strike="noStrike">
              <a:latin typeface="Arial"/>
            </a:endParaRPr>
          </a:p>
        </p:txBody>
      </p:sp>
      <p:pic>
        <p:nvPicPr>
          <p:cNvPr id="203" name="Google Shape;84;p18" descr=""/>
          <p:cNvPicPr/>
          <p:nvPr/>
        </p:nvPicPr>
        <p:blipFill>
          <a:blip r:embed="rId1"/>
          <a:stretch/>
        </p:blipFill>
        <p:spPr>
          <a:xfrm>
            <a:off x="1629360" y="1300320"/>
            <a:ext cx="3813480" cy="41198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4" name="Google Shape;89;p19" descr=""/>
          <p:cNvPicPr/>
          <p:nvPr/>
        </p:nvPicPr>
        <p:blipFill>
          <a:blip r:embed="rId1"/>
          <a:stretch/>
        </p:blipFill>
        <p:spPr>
          <a:xfrm>
            <a:off x="1529640" y="636480"/>
            <a:ext cx="6040800" cy="5201640"/>
          </a:xfrm>
          <a:prstGeom prst="rect">
            <a:avLst/>
          </a:prstGeom>
          <a:ln>
            <a:noFill/>
          </a:ln>
        </p:spPr>
      </p:pic>
      <p:sp>
        <p:nvSpPr>
          <p:cNvPr id="205" name="CustomShape 1"/>
          <p:cNvSpPr/>
          <p:nvPr/>
        </p:nvSpPr>
        <p:spPr>
          <a:xfrm>
            <a:off x="9204120" y="0"/>
            <a:ext cx="2987280" cy="685728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400" spc="-1" strike="noStrike">
                <a:solidFill>
                  <a:srgbClr val="ffffff"/>
                </a:solidFill>
                <a:latin typeface="Gill Sans"/>
                <a:ea typeface="Gill Sans"/>
              </a:rPr>
              <a:t>Give an example of how an operating system helps users perform a task, eg. sending an email</a:t>
            </a:r>
            <a:endParaRPr b="0" lang="en-GB" sz="2400" spc="-1" strike="noStrike">
              <a:latin typeface="Arial"/>
            </a:endParaRPr>
          </a:p>
          <a:p>
            <a:pPr>
              <a:lnSpc>
                <a:spcPct val="90000"/>
              </a:lnSpc>
              <a:spcBef>
                <a:spcPts val="1001"/>
              </a:spcBef>
            </a:pPr>
            <a:endParaRPr b="0" lang="en-GB" sz="2400" spc="-1" strike="noStrike">
              <a:latin typeface="Arial"/>
            </a:endParaRPr>
          </a:p>
          <a:p>
            <a:pPr>
              <a:lnSpc>
                <a:spcPct val="90000"/>
              </a:lnSpc>
              <a:spcBef>
                <a:spcPts val="1001"/>
              </a:spcBef>
            </a:pPr>
            <a:r>
              <a:rPr b="0" lang="en-GB" sz="2400" spc="-1" strike="noStrike">
                <a:solidFill>
                  <a:srgbClr val="ffffff"/>
                </a:solidFill>
                <a:latin typeface="Gill Sans"/>
                <a:ea typeface="Gill Sans"/>
              </a:rPr>
              <a:t>How to you understand ‘abstraction’ in the context of this layered model?</a:t>
            </a:r>
            <a:endParaRPr b="0" lang="en-GB" sz="2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227160" y="0"/>
            <a:ext cx="2987280" cy="6857280"/>
          </a:xfrm>
          <a:prstGeom prst="rect">
            <a:avLst/>
          </a:prstGeom>
          <a:solidFill>
            <a:srgbClr val="063532"/>
          </a:solidFill>
          <a:ln w="9360">
            <a:solidFill>
              <a:srgbClr val="063532"/>
            </a:solidFill>
            <a:round/>
          </a:ln>
        </p:spPr>
        <p:style>
          <a:lnRef idx="0"/>
          <a:fillRef idx="0"/>
          <a:effectRef idx="0"/>
          <a:fontRef idx="minor"/>
        </p:style>
        <p:txBody>
          <a:bodyPr lIns="122040" rIns="122040" tIns="122040" bIns="122040"/>
          <a:p>
            <a:pPr>
              <a:lnSpc>
                <a:spcPct val="90000"/>
              </a:lnSpc>
              <a:spcBef>
                <a:spcPts val="1001"/>
              </a:spcBef>
            </a:pPr>
            <a:r>
              <a:rPr b="0" lang="en-GB" sz="2300" spc="-1" strike="noStrike">
                <a:solidFill>
                  <a:srgbClr val="ffffff"/>
                </a:solidFill>
                <a:latin typeface="Gill Sans"/>
                <a:ea typeface="Gill Sans"/>
              </a:rPr>
              <a:t>Do you think open source is important in computer science?</a:t>
            </a:r>
            <a:endParaRPr b="0" lang="en-GB" sz="2300" spc="-1" strike="noStrike">
              <a:latin typeface="Arial"/>
            </a:endParaRPr>
          </a:p>
          <a:p>
            <a:pPr>
              <a:lnSpc>
                <a:spcPct val="90000"/>
              </a:lnSpc>
              <a:spcBef>
                <a:spcPts val="1001"/>
              </a:spcBef>
            </a:pPr>
            <a:endParaRPr b="0" lang="en-GB" sz="2300" spc="-1" strike="noStrike">
              <a:latin typeface="Arial"/>
            </a:endParaRPr>
          </a:p>
          <a:p>
            <a:pPr>
              <a:lnSpc>
                <a:spcPct val="90000"/>
              </a:lnSpc>
              <a:spcBef>
                <a:spcPts val="1001"/>
              </a:spcBef>
            </a:pPr>
            <a:endParaRPr b="0" lang="en-GB" sz="2300" spc="-1" strike="noStrike">
              <a:latin typeface="Arial"/>
            </a:endParaRPr>
          </a:p>
          <a:p>
            <a:pPr>
              <a:lnSpc>
                <a:spcPct val="90000"/>
              </a:lnSpc>
              <a:spcBef>
                <a:spcPts val="1001"/>
              </a:spcBef>
            </a:pPr>
            <a:r>
              <a:rPr b="0" lang="en-GB" sz="2300" spc="-1" strike="noStrike">
                <a:solidFill>
                  <a:srgbClr val="ffffff"/>
                </a:solidFill>
                <a:latin typeface="Gill Sans"/>
                <a:ea typeface="Gill Sans"/>
              </a:rPr>
              <a:t>Why?</a:t>
            </a:r>
            <a:endParaRPr b="0" lang="en-GB" sz="2300" spc="-1" strike="noStrike">
              <a:latin typeface="Arial"/>
            </a:endParaRPr>
          </a:p>
        </p:txBody>
      </p:sp>
      <p:pic>
        <p:nvPicPr>
          <p:cNvPr id="207" name="Google Shape;96;p20" descr=""/>
          <p:cNvPicPr/>
          <p:nvPr/>
        </p:nvPicPr>
        <p:blipFill>
          <a:blip r:embed="rId1"/>
          <a:stretch/>
        </p:blipFill>
        <p:spPr>
          <a:xfrm>
            <a:off x="938880" y="1516320"/>
            <a:ext cx="4028400" cy="3055680"/>
          </a:xfrm>
          <a:prstGeom prst="rect">
            <a:avLst/>
          </a:prstGeom>
          <a:ln>
            <a:noFill/>
          </a:ln>
        </p:spPr>
      </p:pic>
      <p:sp>
        <p:nvSpPr>
          <p:cNvPr id="208" name="CustomShape 2"/>
          <p:cNvSpPr/>
          <p:nvPr/>
        </p:nvSpPr>
        <p:spPr>
          <a:xfrm>
            <a:off x="771480" y="4570560"/>
            <a:ext cx="4624920" cy="538920"/>
          </a:xfrm>
          <a:prstGeom prst="rect">
            <a:avLst/>
          </a:prstGeom>
          <a:noFill/>
          <a:ln>
            <a:noFill/>
          </a:ln>
        </p:spPr>
        <p:style>
          <a:lnRef idx="0"/>
          <a:fillRef idx="0"/>
          <a:effectRef idx="0"/>
          <a:fontRef idx="minor"/>
        </p:style>
        <p:txBody>
          <a:bodyPr lIns="122040" rIns="122040" tIns="122040" bIns="122040"/>
          <a:p>
            <a:pPr>
              <a:lnSpc>
                <a:spcPct val="100000"/>
              </a:lnSpc>
            </a:pPr>
            <a:r>
              <a:rPr b="0" lang="en-GB" sz="900" spc="-1" strike="noStrike">
                <a:solidFill>
                  <a:srgbClr val="000000"/>
                </a:solidFill>
                <a:latin typeface="Arial"/>
                <a:ea typeface="Arial"/>
              </a:rPr>
              <a:t>Ritchie and Thomson at Bell labs</a:t>
            </a:r>
            <a:endParaRPr b="0" lang="en-GB" sz="900" spc="-1" strike="noStrike">
              <a:latin typeface="Arial"/>
            </a:endParaRPr>
          </a:p>
          <a:p>
            <a:pPr>
              <a:lnSpc>
                <a:spcPct val="100000"/>
              </a:lnSpc>
            </a:pPr>
            <a:r>
              <a:rPr b="0" lang="en-GB" sz="900" spc="-1" strike="noStrike">
                <a:solidFill>
                  <a:srgbClr val="000000"/>
                </a:solidFill>
                <a:latin typeface="Arial"/>
                <a:ea typeface="Arial"/>
              </a:rPr>
              <a:t>https://www.bell-labs.com/var/articles/invention-unix</a:t>
            </a:r>
            <a:endParaRPr b="0" lang="en-GB" sz="900" spc="-1" strike="noStrike">
              <a:latin typeface="Arial"/>
            </a:endParaRPr>
          </a:p>
          <a:p>
            <a:pPr>
              <a:lnSpc>
                <a:spcPct val="100000"/>
              </a:lnSpc>
            </a:pPr>
            <a:endParaRPr b="0" lang="en-GB" sz="900" spc="-1" strike="noStrike">
              <a:latin typeface="Arial"/>
            </a:endParaRPr>
          </a:p>
        </p:txBody>
      </p:sp>
      <p:pic>
        <p:nvPicPr>
          <p:cNvPr id="209" name="Picture 2" descr=""/>
          <p:cNvPicPr/>
          <p:nvPr/>
        </p:nvPicPr>
        <p:blipFill>
          <a:blip r:embed="rId2"/>
          <a:stretch/>
        </p:blipFill>
        <p:spPr>
          <a:xfrm>
            <a:off x="6061680" y="958320"/>
            <a:ext cx="1153080" cy="1361160"/>
          </a:xfrm>
          <a:prstGeom prst="rect">
            <a:avLst/>
          </a:prstGeom>
          <a:ln>
            <a:noFill/>
          </a:ln>
        </p:spPr>
      </p:pic>
      <p:pic>
        <p:nvPicPr>
          <p:cNvPr id="210" name="Picture 3" descr=""/>
          <p:cNvPicPr/>
          <p:nvPr/>
        </p:nvPicPr>
        <p:blipFill>
          <a:blip r:embed="rId3"/>
          <a:stretch/>
        </p:blipFill>
        <p:spPr>
          <a:xfrm>
            <a:off x="6818040" y="3798720"/>
            <a:ext cx="1611000" cy="12916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102;p21" descr=""/>
          <p:cNvPicPr/>
          <p:nvPr/>
        </p:nvPicPr>
        <p:blipFill>
          <a:blip r:embed="rId1"/>
          <a:stretch/>
        </p:blipFill>
        <p:spPr>
          <a:xfrm>
            <a:off x="3583440" y="2787840"/>
            <a:ext cx="2472840" cy="820800"/>
          </a:xfrm>
          <a:prstGeom prst="rect">
            <a:avLst/>
          </a:prstGeom>
          <a:ln>
            <a:noFill/>
          </a:ln>
        </p:spPr>
      </p:pic>
      <p:pic>
        <p:nvPicPr>
          <p:cNvPr id="212" name="Google Shape;103;p21" descr=""/>
          <p:cNvPicPr/>
          <p:nvPr/>
        </p:nvPicPr>
        <p:blipFill>
          <a:blip r:embed="rId2"/>
          <a:stretch/>
        </p:blipFill>
        <p:spPr>
          <a:xfrm>
            <a:off x="751320" y="703800"/>
            <a:ext cx="2831400" cy="1256760"/>
          </a:xfrm>
          <a:prstGeom prst="rect">
            <a:avLst/>
          </a:prstGeom>
          <a:ln>
            <a:noFill/>
          </a:ln>
        </p:spPr>
      </p:pic>
      <p:pic>
        <p:nvPicPr>
          <p:cNvPr id="213" name="Google Shape;104;p21" descr=""/>
          <p:cNvPicPr/>
          <p:nvPr/>
        </p:nvPicPr>
        <p:blipFill>
          <a:blip r:embed="rId3"/>
          <a:stretch/>
        </p:blipFill>
        <p:spPr>
          <a:xfrm>
            <a:off x="1670040" y="4170240"/>
            <a:ext cx="3485160" cy="1829520"/>
          </a:xfrm>
          <a:prstGeom prst="rect">
            <a:avLst/>
          </a:prstGeom>
          <a:ln>
            <a:noFill/>
          </a:ln>
        </p:spPr>
      </p:pic>
      <p:sp>
        <p:nvSpPr>
          <p:cNvPr id="214" name="CustomShape 1"/>
          <p:cNvSpPr/>
          <p:nvPr/>
        </p:nvSpPr>
        <p:spPr>
          <a:xfrm>
            <a:off x="9204120" y="0"/>
            <a:ext cx="2987280" cy="685728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p>
            <a:pPr>
              <a:lnSpc>
                <a:spcPct val="90000"/>
              </a:lnSpc>
              <a:spcBef>
                <a:spcPts val="1001"/>
              </a:spcBef>
            </a:pPr>
            <a:r>
              <a:rPr b="0" lang="en-GB" sz="2800" spc="-1" strike="noStrike">
                <a:solidFill>
                  <a:srgbClr val="ffffff"/>
                </a:solidFill>
                <a:latin typeface="Gill Sans"/>
                <a:ea typeface="Gill Sans"/>
              </a:rPr>
              <a:t>Give an example of a usage for which and OS would have to be specialised</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0" y="0"/>
            <a:ext cx="12191400" cy="132516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Virtualisation and cloud computing</a:t>
            </a:r>
            <a:endParaRPr b="0" lang="en-GB" sz="4400" spc="-1" strike="noStrike">
              <a:latin typeface="Arial"/>
            </a:endParaRPr>
          </a:p>
        </p:txBody>
      </p:sp>
      <p:sp>
        <p:nvSpPr>
          <p:cNvPr id="216" name="CustomShape 2"/>
          <p:cNvSpPr/>
          <p:nvPr/>
        </p:nvSpPr>
        <p:spPr>
          <a:xfrm>
            <a:off x="6630480" y="2004120"/>
            <a:ext cx="4613760" cy="3509280"/>
          </a:xfrm>
          <a:prstGeom prst="rect">
            <a:avLst/>
          </a:prstGeom>
          <a:noFill/>
          <a:ln>
            <a:noFill/>
          </a:ln>
        </p:spPr>
        <p:style>
          <a:lnRef idx="0"/>
          <a:fillRef idx="0"/>
          <a:effectRef idx="0"/>
          <a:fontRef idx="minor"/>
        </p:style>
        <p:txBody>
          <a:bodyPr lIns="0" rIns="0" tIns="0" bIns="0"/>
          <a:p>
            <a:pPr>
              <a:lnSpc>
                <a:spcPct val="100000"/>
              </a:lnSpc>
            </a:pPr>
            <a:r>
              <a:rPr b="0" lang="en-GB" sz="3200" spc="-1" strike="noStrike">
                <a:solidFill>
                  <a:srgbClr val="000000"/>
                </a:solidFill>
                <a:latin typeface="Arial"/>
                <a:ea typeface="Arial"/>
              </a:rPr>
              <a:t>Tell me how cloud computing does and does not conform to the ‘layered’ model of an OS that we looked at earlier?</a:t>
            </a:r>
            <a:endParaRPr b="0" lang="en-GB" sz="3200" spc="-1" strike="noStrike">
              <a:latin typeface="Arial"/>
            </a:endParaRPr>
          </a:p>
        </p:txBody>
      </p:sp>
      <p:pic>
        <p:nvPicPr>
          <p:cNvPr id="217" name="Google Shape;112;p22" descr=""/>
          <p:cNvPicPr/>
          <p:nvPr/>
        </p:nvPicPr>
        <p:blipFill>
          <a:blip r:embed="rId1"/>
          <a:stretch/>
        </p:blipFill>
        <p:spPr>
          <a:xfrm>
            <a:off x="271080" y="1937880"/>
            <a:ext cx="5526360" cy="387612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0" y="0"/>
            <a:ext cx="12191400" cy="1325160"/>
          </a:xfrm>
          <a:prstGeom prst="rect">
            <a:avLst/>
          </a:prstGeom>
          <a:solidFill>
            <a:srgbClr val="063532"/>
          </a:solidFill>
          <a:ln w="9360">
            <a:solidFill>
              <a:srgbClr val="063532"/>
            </a:solidFill>
            <a:round/>
          </a:ln>
        </p:spPr>
        <p:style>
          <a:lnRef idx="0"/>
          <a:fillRef idx="0"/>
          <a:effectRef idx="0"/>
          <a:fontRef idx="minor"/>
        </p:style>
        <p:txBody>
          <a:bodyPr lIns="90000" rIns="90000" tIns="45000" bIns="45000" anchor="ctr"/>
          <a:p>
            <a:pPr>
              <a:lnSpc>
                <a:spcPct val="90000"/>
              </a:lnSpc>
            </a:pPr>
            <a:r>
              <a:rPr b="0" lang="en-GB" sz="4400" spc="-1" strike="noStrike">
                <a:solidFill>
                  <a:srgbClr val="ffffff"/>
                </a:solidFill>
                <a:latin typeface="Gill Sans"/>
                <a:ea typeface="Gill Sans"/>
              </a:rPr>
              <a:t>The command line</a:t>
            </a:r>
            <a:endParaRPr b="0" lang="en-GB" sz="4400" spc="-1" strike="noStrike">
              <a:latin typeface="Arial"/>
            </a:endParaRPr>
          </a:p>
        </p:txBody>
      </p:sp>
      <p:sp>
        <p:nvSpPr>
          <p:cNvPr id="219" name="CustomShape 2"/>
          <p:cNvSpPr/>
          <p:nvPr/>
        </p:nvSpPr>
        <p:spPr>
          <a:xfrm>
            <a:off x="496080" y="1514880"/>
            <a:ext cx="11199240" cy="1384560"/>
          </a:xfrm>
          <a:prstGeom prst="rect">
            <a:avLst/>
          </a:prstGeom>
          <a:noFill/>
          <a:ln>
            <a:noFill/>
          </a:ln>
        </p:spPr>
        <p:style>
          <a:lnRef idx="0"/>
          <a:fillRef idx="0"/>
          <a:effectRef idx="0"/>
          <a:fontRef idx="minor"/>
        </p:style>
        <p:txBody>
          <a:bodyPr lIns="90000" rIns="90000" tIns="45000" bIns="45000"/>
          <a:p>
            <a:pPr marL="457200" indent="-34236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What are some things that are difference between using a GUI and using the command line?</a:t>
            </a:r>
            <a:endParaRPr b="0" lang="en-GB" sz="3600" spc="-1" strike="noStrike">
              <a:latin typeface="Arial"/>
            </a:endParaRPr>
          </a:p>
          <a:p>
            <a:pPr marL="457200" indent="-342360">
              <a:lnSpc>
                <a:spcPct val="90000"/>
              </a:lnSpc>
              <a:buClr>
                <a:srgbClr val="ffffff"/>
              </a:buClr>
              <a:buFont typeface="Arial"/>
              <a:buChar char="●"/>
            </a:pPr>
            <a:r>
              <a:rPr b="0" lang="en-GB" sz="3600" spc="-1" strike="noStrike">
                <a:solidFill>
                  <a:srgbClr val="ffffff"/>
                </a:solidFill>
                <a:latin typeface="Gill Sans"/>
                <a:ea typeface="Gill Sans"/>
              </a:rPr>
              <a:t>Why is the command line important?</a:t>
            </a:r>
            <a:endParaRPr b="0" lang="en-GB" sz="3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lisa h</cp:lastModifiedBy>
  <dcterms:modified xsi:type="dcterms:W3CDTF">2020-09-21T12:15:21Z</dcterms:modified>
  <cp:revision>40</cp:revision>
  <dc:subject/>
  <dc:title>Operating systems FDY class week 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8</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8</vt:i4>
  </property>
</Properties>
</file>