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405F072-D5C0-4C17-9BDE-44FA4169FC91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03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C82A932-A9E8-4D0E-986A-DAD23AC1DCD4}" type="slidenum">
              <a:rPr b="0" lang="en-GB" sz="1800" spc="-1" strike="noStrike">
                <a:latin typeface="Times New Roman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4092465-6EED-428D-9E2D-70DD5B27D01A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0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AE2F364-4878-45DC-B12A-5F8F48B1B68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8237604-AE1C-4EFA-81CB-A994EC3D203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07A055-A7D9-4C4D-83F8-1A1D554C58C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1119960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96080" y="4168800"/>
            <a:ext cx="1119960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4840" y="151488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96080" y="416880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4840" y="416880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360612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282920" y="1514880"/>
            <a:ext cx="360612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69760" y="1514880"/>
            <a:ext cx="360612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96080" y="4168800"/>
            <a:ext cx="360612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282920" y="4168800"/>
            <a:ext cx="360612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69760" y="4168800"/>
            <a:ext cx="360612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96080" y="1514880"/>
            <a:ext cx="11199600" cy="508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11199600" cy="50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5465160" cy="50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4840" y="1514880"/>
            <a:ext cx="5465160" cy="50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4840" y="1514880"/>
            <a:ext cx="5465160" cy="50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96080" y="416880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96080" y="1514880"/>
            <a:ext cx="11199600" cy="5080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5465160" cy="50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4840" y="151488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4840" y="416880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4840" y="151488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96080" y="4168800"/>
            <a:ext cx="1119960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1119960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96080" y="4168800"/>
            <a:ext cx="1119960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4840" y="151488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96080" y="416880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4840" y="416880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360612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282920" y="1514880"/>
            <a:ext cx="360612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69760" y="1514880"/>
            <a:ext cx="360612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96080" y="4168800"/>
            <a:ext cx="360612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282920" y="4168800"/>
            <a:ext cx="360612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69760" y="4168800"/>
            <a:ext cx="360612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11199600" cy="50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5465160" cy="50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4840" y="1514880"/>
            <a:ext cx="5465160" cy="50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4840" y="1514880"/>
            <a:ext cx="5465160" cy="50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96080" y="416880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5465160" cy="5080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4840" y="151488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4840" y="416880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4840" y="1514880"/>
            <a:ext cx="546516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96080" y="4168800"/>
            <a:ext cx="11199600" cy="242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a0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ctr">
            <a:noAutofit/>
          </a:bodyPr>
          <a:p>
            <a:pPr algn="ctr"/>
            <a:r>
              <a:rPr b="0" lang="en-GB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0" y="5094000"/>
            <a:ext cx="12191760" cy="1763640"/>
          </a:xfrm>
          <a:prstGeom prst="rect">
            <a:avLst/>
          </a:prstGeom>
          <a:solidFill>
            <a:schemeClr val="lt1"/>
          </a:solidFill>
          <a:ln w="12700">
            <a:solidFill>
              <a:schemeClr val="lt1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15;p2" descr="A picture containing drawing, clock&#10;&#10;Description automatically generated"/>
          <p:cNvPicPr/>
          <p:nvPr/>
        </p:nvPicPr>
        <p:blipFill>
          <a:blip r:embed="rId2"/>
          <a:stretch/>
        </p:blipFill>
        <p:spPr>
          <a:xfrm>
            <a:off x="-300600" y="4680360"/>
            <a:ext cx="4254840" cy="2590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a0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325160"/>
          </a:xfrm>
          <a:prstGeom prst="rect">
            <a:avLst/>
          </a:prstGeom>
        </p:spPr>
        <p:txBody>
          <a:bodyPr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96080" y="1514880"/>
            <a:ext cx="11199600" cy="5080320"/>
          </a:xfrm>
          <a:prstGeom prst="rect">
            <a:avLst/>
          </a:prstGeom>
        </p:spPr>
        <p:txBody>
          <a:bodyPr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menti.com/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0" y="0"/>
            <a:ext cx="12191760" cy="1325520"/>
          </a:xfrm>
          <a:prstGeom prst="rect">
            <a:avLst/>
          </a:prstGeom>
          <a:solidFill>
            <a:srgbClr val="063532"/>
          </a:solidFill>
          <a:ln w="9360">
            <a:solidFill>
              <a:srgbClr val="063532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ffff"/>
                </a:solidFill>
                <a:latin typeface="Gill Sans"/>
                <a:ea typeface="Gill Sans"/>
              </a:rPr>
              <a:t> </a:t>
            </a:r>
            <a:r>
              <a:rPr b="0" lang="en-GB" sz="4400" spc="-1" strike="noStrike">
                <a:solidFill>
                  <a:srgbClr val="ffffff"/>
                </a:solidFill>
                <a:latin typeface="Gill Sans"/>
                <a:ea typeface="Gill Sans"/>
              </a:rPr>
              <a:t>Digital Literacy – Session 1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720000" y="1514880"/>
            <a:ext cx="11199600" cy="5080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3236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3300" spc="-1" strike="noStrike">
                <a:solidFill>
                  <a:srgbClr val="ffffff"/>
                </a:solidFill>
                <a:latin typeface="Gill Sans"/>
                <a:ea typeface="Gill Sans"/>
              </a:rPr>
              <a:t>Module introduction recap and questions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3300" spc="-1" strike="noStrike">
                <a:solidFill>
                  <a:srgbClr val="ffffff"/>
                </a:solidFill>
                <a:latin typeface="Gill Sans"/>
                <a:ea typeface="Gill Sans"/>
              </a:rPr>
              <a:t>Session video (computer organisation) recap and questions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3300" spc="-1" strike="noStrike">
                <a:solidFill>
                  <a:srgbClr val="ffffff"/>
                </a:solidFill>
                <a:latin typeface="Gill Sans"/>
                <a:ea typeface="Gill Sans"/>
              </a:rPr>
              <a:t>BREAK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3300" spc="-1" strike="noStrike">
                <a:solidFill>
                  <a:srgbClr val="ffffff"/>
                </a:solidFill>
                <a:latin typeface="Gill Sans"/>
                <a:ea typeface="Gill Sans"/>
              </a:rPr>
              <a:t>Workshop activity on computing devices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3300" spc="-1" strike="noStrike">
                <a:solidFill>
                  <a:srgbClr val="ffffff"/>
                </a:solidFill>
                <a:latin typeface="Gill Sans"/>
                <a:ea typeface="Gill Sans"/>
              </a:rPr>
              <a:t>Learning journal session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3300" spc="-1" strike="noStrike">
                <a:solidFill>
                  <a:srgbClr val="ffffff"/>
                </a:solidFill>
                <a:latin typeface="Gill Sans"/>
                <a:ea typeface="Gill Sans"/>
              </a:rPr>
              <a:t>Closing discussion, feedback and questions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523880" y="1122480"/>
            <a:ext cx="9143640" cy="2387520"/>
          </a:xfrm>
          <a:prstGeom prst="rect">
            <a:avLst/>
          </a:prstGeom>
          <a:noFill/>
          <a:ln w="9360">
            <a:noFill/>
          </a:ln>
        </p:spPr>
        <p:txBody>
          <a:bodyPr lIns="122040" rIns="122040" tIns="122040" bIns="122040" anchor="ctr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GB" sz="1900" spc="-1" strike="noStrike">
                <a:solidFill>
                  <a:srgbClr val="ffffff"/>
                </a:solidFill>
                <a:latin typeface="Gill Sans"/>
                <a:ea typeface="Gill Sans"/>
              </a:rPr>
              <a:t> </a:t>
            </a:r>
            <a:r>
              <a:rPr b="0" lang="en-GB" sz="1900" spc="-1" strike="noStrike">
                <a:solidFill>
                  <a:srgbClr val="ffffff"/>
                </a:solidFill>
                <a:latin typeface="Gill Sans"/>
                <a:ea typeface="Gill Sans"/>
              </a:rPr>
              <a:t>FDY - Digital Literacy </a:t>
            </a:r>
            <a:br/>
            <a:br/>
            <a:r>
              <a:rPr b="0" lang="en-GB" sz="4500" spc="-1" strike="noStrike">
                <a:solidFill>
                  <a:srgbClr val="ffffff"/>
                </a:solidFill>
                <a:latin typeface="Gill Sans"/>
                <a:ea typeface="Gill Sans"/>
              </a:rPr>
              <a:t>Introduction</a:t>
            </a:r>
            <a:br/>
            <a:br/>
            <a:br/>
            <a:endParaRPr b="0" lang="en-GB" sz="4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0" y="0"/>
            <a:ext cx="12191760" cy="1325520"/>
          </a:xfrm>
          <a:prstGeom prst="rect">
            <a:avLst/>
          </a:prstGeom>
          <a:solidFill>
            <a:srgbClr val="063532"/>
          </a:solidFill>
          <a:ln w="9360">
            <a:solidFill>
              <a:srgbClr val="063532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ffff"/>
                </a:solidFill>
                <a:latin typeface="Gill Sans"/>
                <a:ea typeface="Gill Sans"/>
              </a:rPr>
              <a:t>Aims of the module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720000" y="1514880"/>
            <a:ext cx="11199600" cy="5080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32364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3300" spc="-1" strike="noStrike">
                <a:solidFill>
                  <a:srgbClr val="ffffff"/>
                </a:solidFill>
                <a:latin typeface="Gill Sans"/>
                <a:ea typeface="Gill Sans"/>
              </a:rPr>
              <a:t>Introduce fundamental topics of the degree programme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90000"/>
              </a:lnSpc>
              <a:buClr>
                <a:srgbClr val="ffffff"/>
              </a:buClr>
              <a:buFont typeface="Arial"/>
              <a:buChar char="●"/>
            </a:pPr>
            <a:r>
              <a:rPr b="0" lang="en-GB" sz="3300" spc="-1" strike="noStrike">
                <a:solidFill>
                  <a:srgbClr val="ffffff"/>
                </a:solidFill>
                <a:latin typeface="Gill Sans"/>
                <a:ea typeface="Gill Sans"/>
              </a:rPr>
              <a:t>Build key skills for for further study and becoming a computing professional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  <a:p>
            <a:pPr marL="457200" indent="-323640">
              <a:lnSpc>
                <a:spcPct val="90000"/>
              </a:lnSpc>
              <a:buClr>
                <a:srgbClr val="ffffff"/>
              </a:buClr>
              <a:buFont typeface="Arial"/>
              <a:buChar char="●"/>
            </a:pPr>
            <a:r>
              <a:rPr b="0" lang="en-GB" sz="3300" spc="-1" strike="noStrike">
                <a:solidFill>
                  <a:srgbClr val="ffffff"/>
                </a:solidFill>
                <a:latin typeface="Gill Sans"/>
                <a:ea typeface="Gill Sans"/>
              </a:rPr>
              <a:t>Understand computing beyond personal use, for example maintaining and securing systems used by others, processing and presenting data.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0" y="0"/>
            <a:ext cx="12191760" cy="1325160"/>
          </a:xfrm>
          <a:prstGeom prst="rect">
            <a:avLst/>
          </a:prstGeom>
          <a:solidFill>
            <a:srgbClr val="063532"/>
          </a:solidFill>
          <a:ln w="9360">
            <a:solidFill>
              <a:srgbClr val="063532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ffff"/>
                </a:solidFill>
                <a:latin typeface="Gill Sans"/>
                <a:ea typeface="Gill Sans"/>
              </a:rPr>
              <a:t>Three main themes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96080" y="1514880"/>
            <a:ext cx="11199600" cy="5080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Gill Sans"/>
                <a:ea typeface="Gill Sans"/>
              </a:rPr>
              <a:t>Weeks 1 - 4: Technical foundations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Gill Sans"/>
                <a:ea typeface="Gill Sans"/>
              </a:rPr>
              <a:t>Computer organisation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90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Gill Sans"/>
                <a:ea typeface="Gill Sans"/>
              </a:rPr>
              <a:t>Operating systems and the command line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90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Gill Sans"/>
                <a:ea typeface="Gill Sans"/>
              </a:rPr>
              <a:t>Internet operations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GB" sz="2600" spc="-1" strike="noStrike">
                <a:solidFill>
                  <a:srgbClr val="ffffff"/>
                </a:solidFill>
                <a:latin typeface="Gill Sans"/>
                <a:ea typeface="Gill Sans"/>
              </a:rPr>
              <a:t>Weeks 5 - 7: Data and applications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Gill Sans"/>
                <a:ea typeface="Gill Sans"/>
              </a:rPr>
              <a:t>Finding and evaluating data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90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Gill Sans"/>
                <a:ea typeface="Gill Sans"/>
              </a:rPr>
              <a:t>Data visualisation and presentation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GB" sz="3600" spc="-1" strike="noStrike">
                <a:solidFill>
                  <a:srgbClr val="ffffff"/>
                </a:solidFill>
                <a:latin typeface="Gill Sans"/>
                <a:ea typeface="Gill Sans"/>
              </a:rPr>
              <a:t> </a:t>
            </a:r>
            <a:r>
              <a:rPr b="0" lang="en-GB" sz="2600" spc="-1" strike="noStrike">
                <a:solidFill>
                  <a:srgbClr val="ffffff"/>
                </a:solidFill>
                <a:latin typeface="Gill Sans"/>
                <a:ea typeface="Gill Sans"/>
              </a:rPr>
              <a:t>Weeks 7 - 10: Cybersecurity, data protection and online safety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Gill Sans"/>
                <a:ea typeface="Gill Sans"/>
              </a:rPr>
              <a:t>Threats and solutions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90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Gill Sans"/>
                <a:ea typeface="Gill Sans"/>
              </a:rPr>
              <a:t>Legal frameworks - Computer Misuse Act and GDPR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91600">
              <a:lnSpc>
                <a:spcPct val="90000"/>
              </a:lnSpc>
              <a:buClr>
                <a:srgbClr val="ffffff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Gill Sans"/>
                <a:ea typeface="Gill Sans"/>
              </a:rPr>
              <a:t>Professional responsibilities and ethical codes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0" y="0"/>
            <a:ext cx="12191760" cy="1325520"/>
          </a:xfrm>
          <a:prstGeom prst="rect">
            <a:avLst/>
          </a:prstGeom>
          <a:solidFill>
            <a:srgbClr val="063532"/>
          </a:solidFill>
          <a:ln w="9360">
            <a:solidFill>
              <a:srgbClr val="063532"/>
            </a:solidFill>
            <a:round/>
          </a:ln>
        </p:spPr>
        <p:txBody>
          <a:bodyPr lIns="122040" rIns="122040" tIns="122040" bIns="12204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3900" spc="-1" strike="noStrike">
                <a:solidFill>
                  <a:srgbClr val="ffffff"/>
                </a:solidFill>
                <a:latin typeface="Gill Sans"/>
                <a:ea typeface="Gill Sans"/>
              </a:rPr>
              <a:t>Classes and expectations</a:t>
            </a:r>
            <a:endParaRPr b="0" lang="en-GB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96080" y="1514880"/>
            <a:ext cx="11199600" cy="5080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>
            <a:noAutofit/>
          </a:bodyPr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Each session has an introductory video - you must watch this prior to class - </a:t>
            </a:r>
            <a:r>
              <a:rPr b="0" i="1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check Moodle.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Classes will begin with further discussion and questions arising from the video.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We will then cover further material as a class and/or there will be tasks to complete individually or in pairs.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You must attend the sessions at the given time.  Worksheets will be available but you will miss discussion and help with tasks if you do not attend timetabled sessions.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Azure labs virtual machines are available for lab sessions where needed. 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0" y="0"/>
            <a:ext cx="12191760" cy="1325520"/>
          </a:xfrm>
          <a:prstGeom prst="rect">
            <a:avLst/>
          </a:prstGeom>
          <a:solidFill>
            <a:srgbClr val="063532"/>
          </a:solidFill>
          <a:ln w="9360">
            <a:solidFill>
              <a:srgbClr val="063532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ffff"/>
                </a:solidFill>
                <a:latin typeface="Gill Sans"/>
                <a:ea typeface="Gill Sans"/>
              </a:rPr>
              <a:t>By the end of the module you will...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96080" y="1514880"/>
            <a:ext cx="11199600" cy="5080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2980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Understand the basics of computer hardware and the role of the operating system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90000"/>
              </a:lnSpc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Understand how resources are found and data is transferred over the internet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90000"/>
              </a:lnSpc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How to evaluate online resources and use data as evidence by processing and presentation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marL="457200" indent="-298080">
              <a:lnSpc>
                <a:spcPct val="90000"/>
              </a:lnSpc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Understand the legal and ethical responsibilities of using computers in an academic or professional capacity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0"/>
            <a:ext cx="12191760" cy="1325520"/>
          </a:xfrm>
          <a:prstGeom prst="rect">
            <a:avLst/>
          </a:prstGeom>
          <a:solidFill>
            <a:srgbClr val="063532"/>
          </a:solidFill>
          <a:ln w="9360">
            <a:solidFill>
              <a:srgbClr val="063532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4400" spc="-1" strike="noStrike">
                <a:solidFill>
                  <a:srgbClr val="ffffff"/>
                </a:solidFill>
                <a:latin typeface="Gill Sans"/>
                <a:ea typeface="Gill Sans"/>
              </a:rPr>
              <a:t>Assessment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96080" y="1514880"/>
            <a:ext cx="11199600" cy="5080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Learning journal - weekly please!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Test in week 5 covering weeks 1 - 4 (40%)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90000"/>
              </a:lnSpc>
              <a:buClr>
                <a:srgbClr val="ffffff"/>
              </a:buClr>
              <a:buFont typeface="Arial"/>
              <a:buChar char="○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Multiple choice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90000"/>
              </a:lnSpc>
              <a:buClr>
                <a:srgbClr val="ffffff"/>
              </a:buClr>
              <a:buFont typeface="Arial"/>
              <a:buChar char="○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Mandatory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Portfolio (60%)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90000"/>
              </a:lnSpc>
              <a:buClr>
                <a:srgbClr val="ffffff"/>
              </a:buClr>
              <a:buFont typeface="Arial"/>
              <a:buChar char="○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Learning journal updates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90000"/>
              </a:lnSpc>
              <a:buClr>
                <a:srgbClr val="ffffff"/>
              </a:buClr>
              <a:buFont typeface="Arial"/>
              <a:buChar char="○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Blog post - an expanded learning journal item with at least two external references aimed at a general readership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90000"/>
              </a:lnSpc>
              <a:buClr>
                <a:srgbClr val="ffffff"/>
              </a:buClr>
              <a:buFont typeface="Arial"/>
              <a:buChar char="○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Online profile. A LinkedIn profile that references the skills and professional awareness you have gained through the course and any other activities.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90000"/>
              </a:lnSpc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The ‘rubric’ will show exactly what is expected is on Moodle.</a:t>
            </a: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GB" sz="2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0"/>
            <a:ext cx="12191760" cy="1325520"/>
          </a:xfrm>
          <a:prstGeom prst="rect">
            <a:avLst/>
          </a:prstGeom>
          <a:solidFill>
            <a:srgbClr val="063532"/>
          </a:solidFill>
          <a:ln w="9360">
            <a:solidFill>
              <a:srgbClr val="063532"/>
            </a:solidFill>
            <a:round/>
          </a:ln>
        </p:spPr>
        <p:txBody>
          <a:bodyPr lIns="122040" rIns="122040" tIns="122040" bIns="12204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3900" spc="-1" strike="noStrike">
                <a:solidFill>
                  <a:srgbClr val="ffffff"/>
                </a:solidFill>
                <a:latin typeface="Gill Sans"/>
                <a:ea typeface="Gill Sans"/>
              </a:rPr>
              <a:t> </a:t>
            </a:r>
            <a:r>
              <a:rPr b="0" lang="en-GB" sz="3900" spc="-1" strike="noStrike">
                <a:solidFill>
                  <a:srgbClr val="ffffff"/>
                </a:solidFill>
                <a:latin typeface="Gill Sans"/>
                <a:ea typeface="Gill Sans"/>
              </a:rPr>
              <a:t>Further values and expectations</a:t>
            </a:r>
            <a:endParaRPr b="0" lang="en-GB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96080" y="1514880"/>
            <a:ext cx="11199600" cy="5080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>
            <a:noAutofit/>
          </a:bodyPr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Participate!  Ask and feedback. </a:t>
            </a: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Share and contribute: Make suggestions and help others</a:t>
            </a: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Use slack and email to keep in touch</a:t>
            </a: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Communicate respectfully in class and on all channels</a:t>
            </a: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Assignments also reflect these values...</a:t>
            </a: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Contribute as well as consume</a:t>
            </a: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Understand the online environment and present your work and yourself accordingly</a:t>
            </a: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0"/>
            <a:ext cx="12191760" cy="1325520"/>
          </a:xfrm>
          <a:prstGeom prst="rect">
            <a:avLst/>
          </a:prstGeom>
          <a:solidFill>
            <a:srgbClr val="063532"/>
          </a:solidFill>
          <a:ln w="9360">
            <a:solidFill>
              <a:srgbClr val="063532"/>
            </a:solidFill>
            <a:round/>
          </a:ln>
        </p:spPr>
        <p:txBody>
          <a:bodyPr lIns="122040" rIns="122040" tIns="122040" bIns="12204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GB" sz="3900" spc="-1" strike="noStrike">
                <a:solidFill>
                  <a:srgbClr val="ffffff"/>
                </a:solidFill>
                <a:latin typeface="Gill Sans"/>
                <a:ea typeface="Gill Sans"/>
              </a:rPr>
              <a:t> </a:t>
            </a:r>
            <a:r>
              <a:rPr b="0" lang="en-GB" sz="3900" spc="-1" strike="noStrike">
                <a:solidFill>
                  <a:srgbClr val="ffffff"/>
                </a:solidFill>
                <a:latin typeface="Gill Sans"/>
                <a:ea typeface="Gill Sans"/>
              </a:rPr>
              <a:t>POLL</a:t>
            </a:r>
            <a:endParaRPr b="0" lang="en-GB" sz="3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96080" y="1514880"/>
            <a:ext cx="11199600" cy="5080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>
            <a:noAutofit/>
          </a:bodyPr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What are you most looking forward to?</a:t>
            </a: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Which other areas of computer science interest you?</a:t>
            </a: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  <a:hlinkClick r:id="rId1"/>
              </a:rPr>
              <a:t>www.menti.com</a:t>
            </a: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  <a:p>
            <a:pPr marL="457200" indent="-30456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●"/>
            </a:pPr>
            <a:r>
              <a:rPr b="0" lang="en-GB" sz="2900" spc="-1" strike="noStrike">
                <a:solidFill>
                  <a:srgbClr val="ffffff"/>
                </a:solidFill>
                <a:latin typeface="Gill Sans"/>
                <a:ea typeface="Gill Sans"/>
              </a:rPr>
              <a:t>Code:  TBC</a:t>
            </a:r>
            <a:endParaRPr b="0" lang="en-GB" sz="29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LibreOffice/7.0.1.2$MacOSX_X86_64 LibreOffice_project/7cbcfc562f6eb6708b5ff7d7397325de9e764452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2020-09-17T17:15:54Z</dcterms:modified>
  <cp:revision>2</cp:revision>
  <dc:subject/>
  <dc:title/>
</cp:coreProperties>
</file>