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1534" r:id="rId2"/>
    <p:sldId id="1527" r:id="rId3"/>
    <p:sldId id="1528" r:id="rId4"/>
    <p:sldId id="1536" r:id="rId5"/>
    <p:sldId id="1537" r:id="rId6"/>
    <p:sldId id="1535" r:id="rId7"/>
    <p:sldId id="1533" r:id="rId8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48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64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802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96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124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28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95D8159-ADA1-412F-A702-29E4C2884022}">
          <p14:sldIdLst>
            <p14:sldId id="1534"/>
            <p14:sldId id="1527"/>
          </p14:sldIdLst>
        </p14:section>
        <p14:section name="Abschnitt ohne Titel" id="{627415BF-4ABB-45E5-8E27-D89E94AB468A}">
          <p14:sldIdLst>
            <p14:sldId id="1528"/>
            <p14:sldId id="1536"/>
            <p14:sldId id="1537"/>
            <p14:sldId id="1535"/>
            <p14:sldId id="1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 varScale="1">
        <p:scale>
          <a:sx n="120" d="100"/>
          <a:sy n="120" d="100"/>
        </p:scale>
        <p:origin x="3996" y="108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6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2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8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4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02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3059831"/>
            <a:ext cx="6167438" cy="2736304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3"/>
            <a:ext cx="6161485" cy="151553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19"/>
            <a:ext cx="4685135" cy="546101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1" y="1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9" y="1496826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1"/>
            <a:ext cx="4114800" cy="465021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4" indent="0">
              <a:buNone/>
              <a:defRPr sz="2000"/>
            </a:lvl8pPr>
            <a:lvl9pPr marL="3657283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400"/>
            </a:lvl1pPr>
            <a:lvl2pPr marL="457161" indent="0">
              <a:buNone/>
              <a:defRPr sz="1100"/>
            </a:lvl2pPr>
            <a:lvl3pPr marL="914322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4" indent="0">
              <a:buNone/>
              <a:defRPr sz="900"/>
            </a:lvl8pPr>
            <a:lvl9pPr marL="3657283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80"/>
            <a:ext cx="16002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80"/>
            <a:ext cx="46863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1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2" y="1524000"/>
            <a:ext cx="6384132" cy="68072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175351"/>
            <a:ext cx="3960318" cy="335134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7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653266"/>
            <a:ext cx="6167438" cy="614480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31.07.2025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2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5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4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3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656692" y="773930"/>
            <a:ext cx="5544616" cy="75961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31.07.2025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9" y="971600"/>
            <a:ext cx="6167584" cy="7560841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1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1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8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8" r:id="rId4"/>
    <p:sldLayoutId id="2147483696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16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32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48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64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871" indent="-342871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2901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06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22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38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54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870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586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53" y="755576"/>
            <a:ext cx="5544493" cy="76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56753" y="4911322"/>
            <a:ext cx="529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BATTLE DRONES</a:t>
            </a:r>
          </a:p>
        </p:txBody>
      </p:sp>
    </p:spTree>
    <p:extLst>
      <p:ext uri="{BB962C8B-B14F-4D97-AF65-F5344CB8AC3E}">
        <p14:creationId xmlns:p14="http://schemas.microsoft.com/office/powerpoint/2010/main" val="2034036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65333" y="2499685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GAME CONTROLS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3150789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Battle Drones </a:t>
            </a:r>
            <a:r>
              <a:rPr lang="en-US" sz="1200" dirty="0"/>
              <a:t>is designed to be played with the built-in control panel only. The functions of the controls are:</a:t>
            </a:r>
          </a:p>
          <a:p>
            <a:endParaRPr lang="en-US" sz="18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665333" y="791963"/>
            <a:ext cx="5527334" cy="1363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/>
              <a:t>BATTLE DRONES</a:t>
            </a:r>
            <a:endParaRPr kumimoji="0" lang="de-DE" sz="4000" b="1" i="0" u="none" strike="noStrike" normalizeH="0" dirty="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08720" y="3961349"/>
            <a:ext cx="5283947" cy="4036081"/>
            <a:chOff x="908720" y="4099578"/>
            <a:chExt cx="5283947" cy="4036081"/>
          </a:xfrm>
        </p:grpSpPr>
        <p:pic>
          <p:nvPicPr>
            <p:cNvPr id="1027" name="Picture 3" descr="C:\Users\peer.johannsen.MA\Documents\Hochschule Pforzheim\Vorlesungen\Vorlesungen 2016 SS\Robot Programming\Manuals\Template\manual_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484" y="4099578"/>
              <a:ext cx="3905032" cy="329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1124744" y="4233934"/>
              <a:ext cx="16448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1</a:t>
              </a:r>
            </a:p>
            <a:p>
              <a:r>
                <a:rPr lang="en-US" sz="1050" dirty="0"/>
                <a:t>Pause / Resume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76443" y="4216532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2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8720" y="7396995"/>
              <a:ext cx="165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Joystick</a:t>
              </a:r>
            </a:p>
            <a:p>
              <a:r>
                <a:rPr lang="en-GB" sz="1050" dirty="0"/>
                <a:t>Controls the movement of the drone in 8 directions</a:t>
              </a:r>
              <a:endParaRPr lang="en-US" sz="105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69607" y="7389226"/>
              <a:ext cx="11521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3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009359" y="7396995"/>
              <a:ext cx="1579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4</a:t>
              </a:r>
            </a:p>
            <a:p>
              <a:r>
                <a:rPr lang="en-US" sz="1050" dirty="0"/>
                <a:t>Fires a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0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HOW TO PLAY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4704" y="1380946"/>
            <a:ext cx="53285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SELECTION</a:t>
            </a:r>
          </a:p>
          <a:p>
            <a:r>
              <a:rPr lang="en-US" sz="1200" dirty="0"/>
              <a:t>Battle Drones offers three different game modes for up to two players: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Singleplayer Mode:</a:t>
            </a:r>
            <a:r>
              <a:rPr lang="en-GB" sz="1200" dirty="0"/>
              <a:t> Are you better than the computer? One player fights with three computer-controlled drones in the arena.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Multiplayer Mode:</a:t>
            </a:r>
            <a:r>
              <a:rPr lang="en-GB" sz="1200" dirty="0"/>
              <a:t> Invite a friend and let him join. Two human players and two computer-controlled drones fight individually.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Duel Mode: </a:t>
            </a:r>
            <a:r>
              <a:rPr lang="en-GB" sz="1200" dirty="0"/>
              <a:t>Challenge a friend in direct combat! Only two human players compete against each other.</a:t>
            </a:r>
          </a:p>
          <a:p>
            <a:endParaRPr lang="en-GB" sz="1200" dirty="0"/>
          </a:p>
          <a:p>
            <a:r>
              <a:rPr lang="en-GB" sz="1200" dirty="0"/>
              <a:t>Remember: drones have no feelings and can’t team up. All drones fight against each other. Only one drone can win!</a:t>
            </a:r>
            <a:endParaRPr lang="en-US" sz="1200" dirty="0"/>
          </a:p>
          <a:p>
            <a:endParaRPr lang="en-US" sz="1200" dirty="0"/>
          </a:p>
          <a:p>
            <a:r>
              <a:rPr lang="en-US" sz="1400" b="1" dirty="0"/>
              <a:t>OPTION SELECTION</a:t>
            </a:r>
          </a:p>
          <a:p>
            <a:r>
              <a:rPr lang="en-US" sz="1200" dirty="0"/>
              <a:t>The game boots directly into the game mode selection, which is already the only option to configure. Scroll with Button 2 or 3 through the game modes and start it with Button 4. The numbers correspond to the numbering above.</a:t>
            </a:r>
          </a:p>
          <a:p>
            <a:endParaRPr lang="en-US" sz="1200" dirty="0"/>
          </a:p>
          <a:p>
            <a:r>
              <a:rPr lang="en-US" sz="1400" b="1" dirty="0"/>
              <a:t>GAMEPLAY</a:t>
            </a:r>
          </a:p>
          <a:p>
            <a:r>
              <a:rPr lang="en-GB" sz="1200" b="1" dirty="0"/>
              <a:t>Objective</a:t>
            </a:r>
          </a:p>
          <a:p>
            <a:r>
              <a:rPr lang="en-GB" sz="1200" dirty="0"/>
              <a:t>Control your drone to shoot down the other drones while also avoiding their attacks.</a:t>
            </a:r>
          </a:p>
          <a:p>
            <a:r>
              <a:rPr lang="en-GB" sz="1200" b="1" dirty="0"/>
              <a:t>Respawning</a:t>
            </a:r>
          </a:p>
          <a:p>
            <a:r>
              <a:rPr lang="en-GB" sz="1200" dirty="0"/>
              <a:t>If your drone is shot down, don’t worry. You will receive a new drone after a 4-second cooldown period. You have unlimited respawns.</a:t>
            </a:r>
          </a:p>
          <a:p>
            <a:r>
              <a:rPr lang="en-GB" sz="1200" b="1" dirty="0"/>
              <a:t>Winning Condition</a:t>
            </a:r>
          </a:p>
          <a:p>
            <a:r>
              <a:rPr lang="en-GB" sz="1200" dirty="0"/>
              <a:t>The first player to achieve ten kills wins the game.</a:t>
            </a:r>
          </a:p>
          <a:p>
            <a:endParaRPr lang="en-US" sz="1200" dirty="0"/>
          </a:p>
        </p:txBody>
      </p:sp>
      <p:sp>
        <p:nvSpPr>
          <p:cNvPr id="2" name="Rechteck 1"/>
          <p:cNvSpPr/>
          <p:nvPr/>
        </p:nvSpPr>
        <p:spPr bwMode="auto">
          <a:xfrm>
            <a:off x="665333" y="6439888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SCORING RULES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702027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Only the final hit counts. The last drone that strikes the killing blow receives credit for the elimination.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Assists do not exist. If you can’t finish, you loose!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GB" sz="1200" i="1" dirty="0"/>
              <a:t>“It’s not about who shoots the most ... It’s about who shoots last!”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73397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860235" y="1358901"/>
            <a:ext cx="5233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During an active battle, you can view the current scoreboard within the pause menu (see Figure 1). </a:t>
            </a:r>
          </a:p>
          <a:p>
            <a:r>
              <a:rPr lang="en-US" sz="1200" dirty="0"/>
              <a:t>As soon as the battle finishes, you will be presented a summary of the game (see Figure 2). You can view the scoreboard as long you do not restart or return to the home screen. There is no battle history.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4B0A18-3912-BBF8-28AF-E711BE9F2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22" y="2506540"/>
            <a:ext cx="2337452" cy="292515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BA03012-92DD-9783-3CC9-0762C344EC38}"/>
              </a:ext>
            </a:extLst>
          </p:cNvPr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SCOREBOARD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Grafik 16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DD2728D8-FFA6-F8D9-BDA2-48A2F28427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2506540"/>
            <a:ext cx="2337452" cy="292515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EEA103D-098F-FCA0-97B6-54D8B08ED89B}"/>
              </a:ext>
            </a:extLst>
          </p:cNvPr>
          <p:cNvSpPr txBox="1"/>
          <p:nvPr/>
        </p:nvSpPr>
        <p:spPr>
          <a:xfrm>
            <a:off x="860235" y="5428414"/>
            <a:ext cx="516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Fig. 1: Pause Menu	                  Fig. 2: Winner Screen with Stats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71DA56-9215-D2EB-5161-413087142F39}"/>
              </a:ext>
            </a:extLst>
          </p:cNvPr>
          <p:cNvSpPr txBox="1"/>
          <p:nvPr/>
        </p:nvSpPr>
        <p:spPr>
          <a:xfrm>
            <a:off x="714068" y="6700824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 player pauses the battle with button 1, only he can resume it with the same button again</a:t>
            </a:r>
            <a:r>
              <a:rPr lang="en-GB" sz="1200" dirty="0"/>
              <a:t>. During pause mode: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All in-game action is paused, but the rendering continues.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current scoreboard is shown (see Figure 1) and shows the current stats for each player.</a:t>
            </a:r>
          </a:p>
          <a:p>
            <a:endParaRPr lang="en-GB" sz="1200" dirty="0"/>
          </a:p>
          <a:p>
            <a:r>
              <a:rPr lang="en-GB" sz="1200" dirty="0"/>
              <a:t>Press Button 1 again to resume the battle.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EA78A7-EDEB-DC29-2BAD-527241743590}"/>
              </a:ext>
            </a:extLst>
          </p:cNvPr>
          <p:cNvSpPr/>
          <p:nvPr/>
        </p:nvSpPr>
        <p:spPr bwMode="auto">
          <a:xfrm>
            <a:off x="668017" y="6158336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PAUSE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236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0F29D-C7F7-9BB4-4397-AE5A677E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B9FE7F-8C52-B870-CA42-57C33CBF6D3D}"/>
              </a:ext>
            </a:extLst>
          </p:cNvPr>
          <p:cNvSpPr txBox="1"/>
          <p:nvPr/>
        </p:nvSpPr>
        <p:spPr>
          <a:xfrm>
            <a:off x="706488" y="1313019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Each drone starts with 50 health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Being hit by a bullet subtracts 10 points from the drone’s health.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When the health reaches 0, the drone is destroyed and removed from the arena.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It will respawn at a random position after a 4-second cooldown.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Drones have unlimited respawns.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CEB3933-7714-6E54-C47F-8BF6237C4685}"/>
              </a:ext>
            </a:extLst>
          </p:cNvPr>
          <p:cNvSpPr/>
          <p:nvPr/>
        </p:nvSpPr>
        <p:spPr bwMode="auto">
          <a:xfrm>
            <a:off x="665333" y="2771800"/>
            <a:ext cx="5545650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AFTER THE BATTLE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005D85-D526-D6EB-B4AD-97CB51CB6186}"/>
              </a:ext>
            </a:extLst>
          </p:cNvPr>
          <p:cNvSpPr txBox="1"/>
          <p:nvPr/>
        </p:nvSpPr>
        <p:spPr>
          <a:xfrm>
            <a:off x="783020" y="3382943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moment a player wins the battle a summary of the game will be shown. You can see the player who won, player stats and possible further actions.</a:t>
            </a:r>
          </a:p>
          <a:p>
            <a:r>
              <a:rPr lang="en-US" sz="1200" b="1" dirty="0"/>
              <a:t>PLAYER STATS	</a:t>
            </a:r>
          </a:p>
          <a:p>
            <a:r>
              <a:rPr lang="en-US" sz="1200" dirty="0"/>
              <a:t>A table with kills and deaths of each player will be shown, to compare yourself with your opponents. An asterisk indicates the player who won.</a:t>
            </a:r>
          </a:p>
          <a:p>
            <a:r>
              <a:rPr lang="en-US" sz="1200" b="1" dirty="0"/>
              <a:t>FURTHER ACTIONS</a:t>
            </a:r>
          </a:p>
          <a:p>
            <a:r>
              <a:rPr lang="en-US" sz="1200" dirty="0"/>
              <a:t>If you want to select a different game mode, press button 1. In case you enjoyed the game mode, please press the button 4 to play again.</a:t>
            </a:r>
          </a:p>
          <a:p>
            <a:endParaRPr lang="en-US" sz="1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AC19C5-65F8-6AD4-E88A-CCF6275C9801}"/>
              </a:ext>
            </a:extLst>
          </p:cNvPr>
          <p:cNvSpPr/>
          <p:nvPr/>
        </p:nvSpPr>
        <p:spPr bwMode="auto">
          <a:xfrm>
            <a:off x="665333" y="789264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HEALTH &amp; DAMAGE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7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82084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SETTING UP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94630" y="1213229"/>
            <a:ext cx="5068741" cy="5599113"/>
            <a:chOff x="894630" y="1772444"/>
            <a:chExt cx="5068741" cy="5599113"/>
          </a:xfrm>
        </p:grpSpPr>
        <p:pic>
          <p:nvPicPr>
            <p:cNvPr id="6146" name="Picture 2" descr="C:\Users\peer.johannsen.MA\Documents\Hochschule Pforzheim\Vorlesungen\Vorlesungen 2016 SS\Robot Programming\Manuals\Template\manual_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6" b="-6436"/>
            <a:stretch/>
          </p:blipFill>
          <p:spPr bwMode="auto">
            <a:xfrm>
              <a:off x="894630" y="1772444"/>
              <a:ext cx="5068741" cy="5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725144" y="6444208"/>
              <a:ext cx="93610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Abgerundetes Rechteck 2"/>
            <p:cNvSpPr/>
            <p:nvPr/>
          </p:nvSpPr>
          <p:spPr bwMode="auto">
            <a:xfrm>
              <a:off x="930255" y="2656606"/>
              <a:ext cx="1310234" cy="1527290"/>
            </a:xfrm>
            <a:prstGeom prst="roundRect">
              <a:avLst>
                <a:gd name="adj" fmla="val 9416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hteck 6"/>
          <p:cNvSpPr/>
          <p:nvPr/>
        </p:nvSpPr>
        <p:spPr bwMode="auto">
          <a:xfrm>
            <a:off x="665333" y="6670086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CREDITS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704" y="7222421"/>
            <a:ext cx="5328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game was developed by </a:t>
            </a:r>
            <a:r>
              <a:rPr lang="en-US" sz="1100" b="1" dirty="0"/>
              <a:t>Anthony Tonella </a:t>
            </a:r>
            <a:r>
              <a:rPr lang="en-US" sz="1100" dirty="0"/>
              <a:t>and programmed in C and MC6809 assembly language. It is the outcome of a student project which was part of the elective course “Advanced hardware-oriented C and Assembly Language Programming” at Pforzheim University, Germany, in spring term 2025, supervised and tutored by Prof. Dr. </a:t>
            </a:r>
            <a:r>
              <a:rPr lang="en-US" sz="1100" dirty="0" err="1"/>
              <a:t>rer</a:t>
            </a:r>
            <a:r>
              <a:rPr lang="en-US" sz="1100" dirty="0"/>
              <a:t>. nat. Peer Johannsen. </a:t>
            </a:r>
          </a:p>
        </p:txBody>
      </p:sp>
      <p:pic>
        <p:nvPicPr>
          <p:cNvPr id="9" name="Grafik 8" descr="Ein Bild, das Text, Screenshot, Multimedia, Software enthält.&#10;&#10;KI-generierte Inhalte können fehlerhaft sein.">
            <a:extLst>
              <a:ext uri="{FF2B5EF4-FFF2-40B4-BE49-F238E27FC236}">
                <a16:creationId xmlns:a16="http://schemas.microsoft.com/office/drawing/2014/main" id="{C21FAA14-5E8A-BFFF-4E2B-1EAC4042A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9" y="2108608"/>
            <a:ext cx="1169586" cy="15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7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er.johannsen.MA\Documents\Hochschule Pforzheim\Vorlesungen\Vorlesungen 2016 SS\Robot Programming\Manuals\Template\manual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785052"/>
            <a:ext cx="5502044" cy="7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83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684</Words>
  <Application>Microsoft Office PowerPoint</Application>
  <PresentationFormat>Bildschirmpräsentation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Anthony Tonella</cp:lastModifiedBy>
  <cp:revision>1060</cp:revision>
  <cp:lastPrinted>2016-03-08T07:59:56Z</cp:lastPrinted>
  <dcterms:created xsi:type="dcterms:W3CDTF">2004-10-10T13:55:48Z</dcterms:created>
  <dcterms:modified xsi:type="dcterms:W3CDTF">2025-07-30T22:15:25Z</dcterms:modified>
</cp:coreProperties>
</file>