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9"/>
  </p:notesMasterIdLst>
  <p:handoutMasterIdLst>
    <p:handoutMasterId r:id="rId10"/>
  </p:handoutMasterIdLst>
  <p:sldIdLst>
    <p:sldId id="1534" r:id="rId2"/>
    <p:sldId id="1527" r:id="rId3"/>
    <p:sldId id="1528" r:id="rId4"/>
    <p:sldId id="1536" r:id="rId5"/>
    <p:sldId id="1537" r:id="rId6"/>
    <p:sldId id="1535" r:id="rId7"/>
    <p:sldId id="1533" r:id="rId8"/>
  </p:sldIdLst>
  <p:sldSz cx="6858000" cy="9144000" type="screen4x3"/>
  <p:notesSz cx="6669088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161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322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481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642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5802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2963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124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283" algn="l" defTabSz="914322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95D8159-ADA1-412F-A702-29E4C2884022}">
          <p14:sldIdLst>
            <p14:sldId id="1534"/>
            <p14:sldId id="1527"/>
          </p14:sldIdLst>
        </p14:section>
        <p14:section name="Abschnitt ohne Titel" id="{627415BF-4ABB-45E5-8E27-D89E94AB468A}">
          <p14:sldIdLst>
            <p14:sldId id="1528"/>
            <p14:sldId id="1536"/>
            <p14:sldId id="1537"/>
            <p14:sldId id="1535"/>
            <p14:sldId id="15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2B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72806" autoAdjust="0"/>
  </p:normalViewPr>
  <p:slideViewPr>
    <p:cSldViewPr snapToObjects="1">
      <p:cViewPr varScale="1">
        <p:scale>
          <a:sx n="120" d="100"/>
          <a:sy n="120" d="100"/>
        </p:scale>
        <p:origin x="3138" y="108"/>
      </p:cViewPr>
      <p:guideLst>
        <p:guide orient="horz" pos="2880"/>
        <p:guide pos="21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notesViewPr>
    <p:cSldViewPr snapToObjects="1">
      <p:cViewPr varScale="1">
        <p:scale>
          <a:sx n="74" d="100"/>
          <a:sy n="74" d="100"/>
        </p:scale>
        <p:origin x="-2958" y="-102"/>
      </p:cViewPr>
      <p:guideLst>
        <p:guide orient="horz" pos="3109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0192" y="3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t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defTabSz="933702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0192" y="9379031"/>
            <a:ext cx="2888899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10" tIns="46705" rIns="93410" bIns="46705" numCol="1" anchor="b" anchorCtr="0" compatLnSpc="1">
            <a:prstTxWarp prst="textNoShape">
              <a:avLst/>
            </a:prstTxWarp>
          </a:bodyPr>
          <a:lstStyle>
            <a:lvl1pPr algn="r" defTabSz="933702" eaLnBrk="1" hangingPunct="1">
              <a:defRPr sz="1000">
                <a:latin typeface="Times New Roman" pitchFamily="18" charset="0"/>
              </a:defRPr>
            </a:lvl1pPr>
          </a:lstStyle>
          <a:p>
            <a:fld id="{BA857850-B7A5-439C-B106-41043176701C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399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075" y="3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947863" y="741363"/>
            <a:ext cx="2773362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10" y="4689517"/>
            <a:ext cx="5335270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075" y="9377451"/>
            <a:ext cx="2890458" cy="493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04" tIns="45202" rIns="90404" bIns="45202" numCol="1" anchor="b" anchorCtr="0" compatLnSpc="1">
            <a:prstTxWarp prst="textNoShape">
              <a:avLst/>
            </a:prstTxWarp>
          </a:bodyPr>
          <a:lstStyle>
            <a:lvl1pPr algn="r" defTabSz="90383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387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161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322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481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642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802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963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124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283" algn="l" defTabSz="91432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" y="2474308"/>
            <a:ext cx="3861197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3059831"/>
            <a:ext cx="6167438" cy="2736304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32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258" y="6300193"/>
            <a:ext cx="6161485" cy="1515533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en-GB" noProof="0" dirty="0" err="1"/>
              <a:t>Formatvorlage</a:t>
            </a:r>
            <a:r>
              <a:rPr lang="en-US" altLang="en-GB" noProof="0" dirty="0"/>
              <a:t> des </a:t>
            </a:r>
            <a:r>
              <a:rPr lang="en-US" altLang="en-GB" noProof="0" dirty="0" err="1"/>
              <a:t>Untertitelmasters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812919"/>
            <a:ext cx="4685135" cy="546101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2400" b="1"/>
            </a:lvl1pPr>
          </a:lstStyle>
          <a:p>
            <a:pPr lvl="0"/>
            <a:endParaRPr lang="de-DE" dirty="0"/>
          </a:p>
        </p:txBody>
      </p:sp>
      <p:pic>
        <p:nvPicPr>
          <p:cNvPr id="35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1" y="1"/>
            <a:ext cx="6858000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fik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9" y="1496826"/>
            <a:ext cx="1303311" cy="97748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38" name="Picture 4" descr="LogoHSPF-sw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1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818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9025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7660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1653221"/>
            <a:ext cx="4114800" cy="4650213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2" indent="0">
              <a:buNone/>
              <a:defRPr sz="2400"/>
            </a:lvl3pPr>
            <a:lvl4pPr marL="1371481" indent="0">
              <a:buNone/>
              <a:defRPr sz="2000"/>
            </a:lvl4pPr>
            <a:lvl5pPr marL="1828642" indent="0">
              <a:buNone/>
              <a:defRPr sz="2000"/>
            </a:lvl5pPr>
            <a:lvl6pPr marL="2285802" indent="0">
              <a:buNone/>
              <a:defRPr sz="2000"/>
            </a:lvl6pPr>
            <a:lvl7pPr marL="2742963" indent="0">
              <a:buNone/>
              <a:defRPr sz="2000"/>
            </a:lvl7pPr>
            <a:lvl8pPr marL="3200124" indent="0">
              <a:buNone/>
              <a:defRPr sz="2000"/>
            </a:lvl8pPr>
            <a:lvl9pPr marL="3657283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6588224"/>
            <a:ext cx="4114800" cy="1641376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1400"/>
            </a:lvl1pPr>
            <a:lvl2pPr marL="457161" indent="0">
              <a:buNone/>
              <a:defRPr sz="1100"/>
            </a:lvl2pPr>
            <a:lvl3pPr marL="914322" indent="0">
              <a:buNone/>
              <a:defRPr sz="1000"/>
            </a:lvl3pPr>
            <a:lvl4pPr marL="1371481" indent="0">
              <a:buNone/>
              <a:defRPr sz="900"/>
            </a:lvl4pPr>
            <a:lvl5pPr marL="1828642" indent="0">
              <a:buNone/>
              <a:defRPr sz="900"/>
            </a:lvl5pPr>
            <a:lvl6pPr marL="2285802" indent="0">
              <a:buNone/>
              <a:defRPr sz="900"/>
            </a:lvl6pPr>
            <a:lvl7pPr marL="2742963" indent="0">
              <a:buNone/>
              <a:defRPr sz="900"/>
            </a:lvl7pPr>
            <a:lvl8pPr marL="3200124" indent="0">
              <a:buNone/>
              <a:defRPr sz="900"/>
            </a:lvl8pPr>
            <a:lvl9pPr marL="3657283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1652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2" y="1691680"/>
            <a:ext cx="6384132" cy="6639520"/>
          </a:xfrm>
          <a:prstGeom prst="rect">
            <a:avLst/>
          </a:prstGeom>
        </p:spPr>
        <p:txBody>
          <a:bodyPr vert="eaVert"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288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086350" y="1345980"/>
            <a:ext cx="1600200" cy="6985221"/>
          </a:xfrm>
          <a:prstGeom prst="rect">
            <a:avLst/>
          </a:prstGeom>
        </p:spPr>
        <p:txBody>
          <a:bodyPr vert="eaVert" lIns="91432" tIns="45715" rIns="91432" bIns="45715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0" y="1345980"/>
            <a:ext cx="4686300" cy="6985221"/>
          </a:xfrm>
          <a:prstGeom prst="rect">
            <a:avLst/>
          </a:prstGeom>
        </p:spPr>
        <p:txBody>
          <a:bodyPr vert="eaVert"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9295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711201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85752" y="1524000"/>
            <a:ext cx="6384132" cy="6807200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endParaRPr lang="de-DE" noProof="0" dirty="0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99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0051" y="304800"/>
            <a:ext cx="6309122" cy="1016000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00051" y="1625600"/>
            <a:ext cx="3096816" cy="6502400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3611167" y="1625600"/>
            <a:ext cx="3098006" cy="6502400"/>
          </a:xfrm>
          <a:prstGeom prst="rect">
            <a:avLst/>
          </a:prstGeom>
        </p:spPr>
        <p:txBody>
          <a:bodyPr lIns="91432" tIns="45715" rIns="91432" bIns="45715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3" y="1175351"/>
            <a:ext cx="3960318" cy="335134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17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526107"/>
            <a:ext cx="43056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0" y="1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1653266"/>
            <a:ext cx="6167438" cy="614480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20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1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02.08.2025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-1192" y="2411760"/>
            <a:ext cx="6858001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-1190" y="8734875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289324" y="8802760"/>
            <a:ext cx="2491605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>
                <a:solidFill>
                  <a:srgbClr val="000000"/>
                </a:solidFill>
              </a:rPr>
              <a:t>Prof. Dr. Peer Johannsen </a:t>
            </a:r>
          </a:p>
        </p:txBody>
      </p:sp>
      <p:pic>
        <p:nvPicPr>
          <p:cNvPr id="13" name="Picture 4" descr="LogoHSPF-s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6223" y="8818360"/>
            <a:ext cx="2555875" cy="33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506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 bwMode="auto">
          <a:xfrm>
            <a:off x="656692" y="773930"/>
            <a:ext cx="5544616" cy="7596140"/>
          </a:xfrm>
          <a:prstGeom prst="rect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7032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6367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1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3" y="1250946"/>
            <a:ext cx="3960318" cy="393110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6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7" y="982475"/>
            <a:ext cx="968084" cy="726064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0" y="1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1835695"/>
            <a:ext cx="6167438" cy="936105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1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02.08.2025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86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1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3" y="1250946"/>
            <a:ext cx="3960318" cy="393110"/>
          </a:xfrm>
          <a:prstGeom prst="rect">
            <a:avLst/>
          </a:prstGeom>
        </p:spPr>
        <p:txBody>
          <a:bodyPr lIns="91432" tIns="45715" rIns="91432" bIns="45715"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6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7" y="982475"/>
            <a:ext cx="968084" cy="726064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0" y="1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2" y="162175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2" y="1835695"/>
            <a:ext cx="6167438" cy="936105"/>
          </a:xfrm>
          <a:prstGeom prst="rect">
            <a:avLst/>
          </a:prstGeom>
        </p:spPr>
        <p:txBody>
          <a:bodyPr lIns="91432" tIns="45715" rIns="91432" bIns="45715"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3104965" y="8802760"/>
            <a:ext cx="648071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AB5D789-8952-4F7F-91F0-CBC9618CA1CC}" type="slidenum">
              <a:rPr lang="de-DE" smtClean="0">
                <a:solidFill>
                  <a:srgbClr val="000000"/>
                </a:solidFill>
              </a:rPr>
              <a:pPr algn="ctr">
                <a:defRPr/>
              </a:pPr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8182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179512"/>
            <a:ext cx="6381750" cy="504056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5209" y="971600"/>
            <a:ext cx="6167584" cy="7560841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2521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,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52" y="1691680"/>
            <a:ext cx="6384132" cy="6639520"/>
          </a:xfrm>
          <a:prstGeom prst="rect">
            <a:avLst/>
          </a:prstGeom>
        </p:spPr>
        <p:txBody>
          <a:bodyPr lIns="91432" tIns="45715" rIns="91432" bIns="45715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6" name="Grafik 5"/>
          <p:cNvPicPr preferRelativeResize="0">
            <a:picLocks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4368" r="2324" b="2119"/>
          <a:stretch/>
        </p:blipFill>
        <p:spPr>
          <a:xfrm>
            <a:off x="5670000" y="7104001"/>
            <a:ext cx="999000" cy="120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-1190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842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1"/>
            <a:ext cx="6381750" cy="522784"/>
          </a:xfrm>
          <a:prstGeom prst="rect">
            <a:avLst/>
          </a:prstGeom>
        </p:spPr>
        <p:txBody>
          <a:bodyPr lIns="91432" tIns="45715" rIns="91432" bIns="45715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1" y="1524000"/>
            <a:ext cx="3134915" cy="6807200"/>
          </a:xfrm>
          <a:prstGeom prst="rect">
            <a:avLst/>
          </a:prstGeom>
        </p:spPr>
        <p:txBody>
          <a:bodyPr lIns="91432" tIns="45715" rIns="91432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34968" y="1524000"/>
            <a:ext cx="3134915" cy="6807200"/>
          </a:xfrm>
          <a:prstGeom prst="rect">
            <a:avLst/>
          </a:prstGeom>
        </p:spPr>
        <p:txBody>
          <a:bodyPr lIns="91432" tIns="45715" rIns="91432" bIns="4571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1115483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5" rIns="91432" bIns="45715"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493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7" r:id="rId3"/>
    <p:sldLayoutId id="2147483698" r:id="rId4"/>
    <p:sldLayoutId id="2147483696" r:id="rId5"/>
    <p:sldLayoutId id="2147483695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ransition/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5pPr>
      <a:lvl6pPr marL="457161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6pPr>
      <a:lvl7pPr marL="914322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7pPr>
      <a:lvl8pPr marL="1371481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8pPr>
      <a:lvl9pPr marL="1828642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9pPr>
    </p:titleStyle>
    <p:bodyStyle>
      <a:lvl1pPr marL="342871" indent="-342871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100">
          <a:solidFill>
            <a:schemeClr val="tx1"/>
          </a:solidFill>
          <a:latin typeface="+mn-lt"/>
          <a:ea typeface="+mn-ea"/>
          <a:cs typeface="+mn-cs"/>
        </a:defRPr>
      </a:lvl1pPr>
      <a:lvl2pPr marL="742886" indent="-285725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2pPr>
      <a:lvl3pPr marL="1142901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3pPr>
      <a:lvl4pPr marL="1600062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4pPr>
      <a:lvl5pPr marL="2057223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5pPr>
      <a:lvl6pPr marL="2514382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6pPr>
      <a:lvl7pPr marL="2971543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7pPr>
      <a:lvl8pPr marL="3428704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8pPr>
      <a:lvl9pPr marL="3885864" indent="-22858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753" y="755576"/>
            <a:ext cx="5544493" cy="761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/>
          <p:cNvSpPr txBox="1"/>
          <p:nvPr/>
        </p:nvSpPr>
        <p:spPr>
          <a:xfrm>
            <a:off x="656753" y="4911322"/>
            <a:ext cx="5292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err="1"/>
              <a:t>Vectrocopters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20340367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auto">
          <a:xfrm>
            <a:off x="665333" y="2499685"/>
            <a:ext cx="552733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GAME CONTROLS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64704" y="3150789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/>
              <a:t>Vectrocopters</a:t>
            </a:r>
            <a:r>
              <a:rPr lang="en-US" sz="1200" b="1" dirty="0"/>
              <a:t> </a:t>
            </a:r>
            <a:r>
              <a:rPr lang="en-US" sz="1200" dirty="0"/>
              <a:t>is designed to be played with the built-in control panel only. The functions of the controls are:</a:t>
            </a:r>
          </a:p>
          <a:p>
            <a:endParaRPr lang="en-US" sz="1800" dirty="0"/>
          </a:p>
        </p:txBody>
      </p:sp>
      <p:sp>
        <p:nvSpPr>
          <p:cNvPr id="4" name="Rechteck 3"/>
          <p:cNvSpPr/>
          <p:nvPr/>
        </p:nvSpPr>
        <p:spPr bwMode="auto">
          <a:xfrm>
            <a:off x="665333" y="791963"/>
            <a:ext cx="5527334" cy="136387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000" b="1" dirty="0" err="1"/>
              <a:t>Vectrocopters</a:t>
            </a:r>
            <a:endParaRPr kumimoji="0" lang="de-DE" sz="4000" b="1" i="0" u="none" strike="noStrike" normalizeH="0" dirty="0">
              <a:ln>
                <a:noFill/>
              </a:ln>
              <a:solidFill>
                <a:schemeClr val="tx1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908720" y="3961349"/>
            <a:ext cx="5283947" cy="4036081"/>
            <a:chOff x="908720" y="4099578"/>
            <a:chExt cx="5283947" cy="4036081"/>
          </a:xfrm>
        </p:grpSpPr>
        <p:pic>
          <p:nvPicPr>
            <p:cNvPr id="1027" name="Picture 3" descr="C:\Users\peer.johannsen.MA\Documents\Hochschule Pforzheim\Vorlesungen\Vorlesungen 2016 SS\Robot Programming\Manuals\Template\manual_0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484" y="4099578"/>
              <a:ext cx="3905032" cy="3290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1124744" y="4233934"/>
              <a:ext cx="164486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1</a:t>
              </a:r>
            </a:p>
            <a:p>
              <a:r>
                <a:rPr lang="en-US" sz="1050" dirty="0"/>
                <a:t>Pause / Resume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176443" y="4216532"/>
              <a:ext cx="201622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2</a:t>
              </a:r>
            </a:p>
            <a:p>
              <a:r>
                <a:rPr lang="en-US" sz="1050" dirty="0"/>
                <a:t>No function</a:t>
              </a: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908720" y="7396995"/>
              <a:ext cx="165618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Joystick</a:t>
              </a:r>
            </a:p>
            <a:p>
              <a:r>
                <a:rPr lang="en-GB" sz="1050" dirty="0"/>
                <a:t>Controls the movement of the </a:t>
              </a:r>
              <a:r>
                <a:rPr lang="en-GB" sz="1050" dirty="0" err="1"/>
                <a:t>vectrocopters</a:t>
              </a:r>
              <a:r>
                <a:rPr lang="en-GB" sz="1050" dirty="0"/>
                <a:t> in 8 directions</a:t>
              </a:r>
              <a:endParaRPr lang="en-US" sz="1050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769607" y="7389226"/>
              <a:ext cx="115212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3</a:t>
              </a:r>
            </a:p>
            <a:p>
              <a:r>
                <a:rPr lang="en-US" sz="1050" dirty="0"/>
                <a:t>No function</a:t>
              </a: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009359" y="7396995"/>
              <a:ext cx="157988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Button 4</a:t>
              </a:r>
            </a:p>
            <a:p>
              <a:r>
                <a:rPr lang="en-US" sz="1050" dirty="0"/>
                <a:t>Fires a bullet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800176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665333" y="790557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HOW TO PLAY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64704" y="1380946"/>
            <a:ext cx="53285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PLAYER SELECTION</a:t>
            </a:r>
          </a:p>
          <a:p>
            <a:r>
              <a:rPr lang="en-US" sz="1200" dirty="0" err="1"/>
              <a:t>Vectrocopters</a:t>
            </a:r>
            <a:r>
              <a:rPr lang="en-US" sz="1200" dirty="0"/>
              <a:t> offers three different game modes for up to two players: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/>
              <a:t>Singleplayer Mode:</a:t>
            </a:r>
            <a:r>
              <a:rPr lang="en-GB" sz="1200" dirty="0"/>
              <a:t> Are you better than the computer? One player fights with three computer-controlled </a:t>
            </a:r>
            <a:r>
              <a:rPr lang="en-GB" sz="1200" dirty="0" err="1"/>
              <a:t>vectrocopters</a:t>
            </a:r>
            <a:r>
              <a:rPr lang="en-GB" sz="1200" dirty="0"/>
              <a:t> in the arena.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/>
              <a:t>Multiplayer Mode:</a:t>
            </a:r>
            <a:r>
              <a:rPr lang="en-GB" sz="1200" dirty="0"/>
              <a:t> Invite a friend and let him join. Two human players and two computer-controlled </a:t>
            </a:r>
            <a:r>
              <a:rPr lang="en-GB" sz="1200" dirty="0" err="1"/>
              <a:t>vectrocopters</a:t>
            </a:r>
            <a:r>
              <a:rPr lang="en-GB" sz="1200" dirty="0"/>
              <a:t> fight individually.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b="1" dirty="0"/>
              <a:t>Duel Mode: </a:t>
            </a:r>
            <a:r>
              <a:rPr lang="en-GB" sz="1200" dirty="0"/>
              <a:t>Challenge a friend in direct combat! Only two human players compete against each other.</a:t>
            </a:r>
          </a:p>
          <a:p>
            <a:endParaRPr lang="en-GB" sz="1200" dirty="0"/>
          </a:p>
          <a:p>
            <a:r>
              <a:rPr lang="en-GB" sz="1200" dirty="0"/>
              <a:t>Remember: </a:t>
            </a:r>
            <a:r>
              <a:rPr lang="en-GB" sz="1200" dirty="0" err="1"/>
              <a:t>Vectrocopters</a:t>
            </a:r>
            <a:r>
              <a:rPr lang="en-GB" sz="1200" dirty="0"/>
              <a:t> have no feelings and can’t team up. All </a:t>
            </a:r>
            <a:r>
              <a:rPr lang="en-GB" sz="1200" dirty="0" err="1"/>
              <a:t>vectrocopters</a:t>
            </a:r>
            <a:r>
              <a:rPr lang="en-GB" sz="1200" dirty="0"/>
              <a:t> fight against each other. Only one </a:t>
            </a:r>
            <a:r>
              <a:rPr lang="en-GB" sz="1200" dirty="0" err="1"/>
              <a:t>vectrocopter</a:t>
            </a:r>
            <a:r>
              <a:rPr lang="en-GB" sz="1200" dirty="0"/>
              <a:t> can win!</a:t>
            </a:r>
            <a:endParaRPr lang="en-US" sz="1200" dirty="0"/>
          </a:p>
          <a:p>
            <a:endParaRPr lang="en-US" sz="1200" dirty="0"/>
          </a:p>
          <a:p>
            <a:r>
              <a:rPr lang="en-US" sz="1400" b="1" dirty="0"/>
              <a:t>OPTION SELECTION</a:t>
            </a:r>
          </a:p>
          <a:p>
            <a:r>
              <a:rPr lang="en-US" sz="1200" dirty="0"/>
              <a:t>The game boots directly into the game mode selection, which is already the only option to configure. Scroll with Button 2 or 3 through the game modes and start it with Button 4. The numbers correspond to the numbering above.</a:t>
            </a:r>
          </a:p>
          <a:p>
            <a:endParaRPr lang="en-US" sz="1200" dirty="0"/>
          </a:p>
          <a:p>
            <a:r>
              <a:rPr lang="en-US" sz="1400" b="1" dirty="0"/>
              <a:t>GAMEPLAY</a:t>
            </a:r>
          </a:p>
          <a:p>
            <a:r>
              <a:rPr lang="en-GB" sz="1200" b="1" dirty="0"/>
              <a:t>Objective</a:t>
            </a:r>
          </a:p>
          <a:p>
            <a:r>
              <a:rPr lang="en-GB" sz="1200" dirty="0"/>
              <a:t>Control your </a:t>
            </a:r>
            <a:r>
              <a:rPr lang="en-GB" sz="1200" dirty="0" err="1"/>
              <a:t>vectrocopter</a:t>
            </a:r>
            <a:r>
              <a:rPr lang="en-GB" sz="1200" dirty="0"/>
              <a:t> to shoot down the other </a:t>
            </a:r>
            <a:r>
              <a:rPr lang="en-GB" sz="1200" dirty="0" err="1"/>
              <a:t>vectrocopters</a:t>
            </a:r>
            <a:r>
              <a:rPr lang="en-GB" sz="1200" dirty="0"/>
              <a:t> while also avoiding their attacks.</a:t>
            </a:r>
          </a:p>
          <a:p>
            <a:r>
              <a:rPr lang="en-GB" sz="1200" b="1" dirty="0"/>
              <a:t>Respawning</a:t>
            </a:r>
          </a:p>
          <a:p>
            <a:r>
              <a:rPr lang="en-GB" sz="1200" dirty="0"/>
              <a:t>If your </a:t>
            </a:r>
            <a:r>
              <a:rPr lang="en-GB" sz="1200" dirty="0" err="1"/>
              <a:t>vectrocopter</a:t>
            </a:r>
            <a:r>
              <a:rPr lang="en-GB" sz="1200" dirty="0"/>
              <a:t> is shot down, don’t worry. You will receive a new </a:t>
            </a:r>
            <a:r>
              <a:rPr lang="en-GB" sz="1200" dirty="0" err="1"/>
              <a:t>vectrocopter</a:t>
            </a:r>
            <a:r>
              <a:rPr lang="en-GB" sz="1200" dirty="0"/>
              <a:t> after a 4-second cooldown period. You have unlimited respawns.</a:t>
            </a:r>
          </a:p>
          <a:p>
            <a:r>
              <a:rPr lang="en-GB" sz="1200" b="1" dirty="0"/>
              <a:t>Winning Condition</a:t>
            </a:r>
          </a:p>
          <a:p>
            <a:r>
              <a:rPr lang="en-GB" sz="1200" dirty="0"/>
              <a:t>The first player to achieve ten kills wins the game.</a:t>
            </a:r>
          </a:p>
          <a:p>
            <a:endParaRPr lang="en-US" sz="1200" dirty="0"/>
          </a:p>
        </p:txBody>
      </p:sp>
      <p:sp>
        <p:nvSpPr>
          <p:cNvPr id="2" name="Rechteck 1"/>
          <p:cNvSpPr/>
          <p:nvPr/>
        </p:nvSpPr>
        <p:spPr bwMode="auto">
          <a:xfrm>
            <a:off x="665333" y="6518074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SCORING RULES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64704" y="7020272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Only the final hit counts. The last </a:t>
            </a:r>
            <a:r>
              <a:rPr lang="en-GB" sz="1200" dirty="0" err="1"/>
              <a:t>vectrocopter</a:t>
            </a:r>
            <a:r>
              <a:rPr lang="en-GB" sz="1200" dirty="0"/>
              <a:t> that strikes the killing blow receives credit for the elimination.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Assists do not exist. If you can’t finish, you loose!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GB" sz="1200" i="1" dirty="0"/>
              <a:t>“It’s not about who shoots the most ... It’s about who shoots last!”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4733971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860235" y="1358901"/>
            <a:ext cx="5233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During an active battle, you can view the current scoreboard within the pause menu (see Figure 1). </a:t>
            </a:r>
          </a:p>
          <a:p>
            <a:r>
              <a:rPr lang="en-US" sz="1200" dirty="0"/>
              <a:t>As soon as the battle finishes, you will be presented a summary of the game (see Figure 2). You can view the scoreboard as long you do not restart or return to the home screen. There is no battle history.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BA03012-92DD-9783-3CC9-0762C344EC38}"/>
              </a:ext>
            </a:extLst>
          </p:cNvPr>
          <p:cNvSpPr/>
          <p:nvPr/>
        </p:nvSpPr>
        <p:spPr bwMode="auto">
          <a:xfrm>
            <a:off x="665333" y="790557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SCOREBOARD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EEA103D-098F-FCA0-97B6-54D8B08ED89B}"/>
              </a:ext>
            </a:extLst>
          </p:cNvPr>
          <p:cNvSpPr txBox="1"/>
          <p:nvPr/>
        </p:nvSpPr>
        <p:spPr>
          <a:xfrm>
            <a:off x="860235" y="5428414"/>
            <a:ext cx="5161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Fig. 1: Pause Menu	                  Fig. 2: Winner Screen with Stats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071DA56-9215-D2EB-5161-413087142F39}"/>
              </a:ext>
            </a:extLst>
          </p:cNvPr>
          <p:cNvSpPr txBox="1"/>
          <p:nvPr/>
        </p:nvSpPr>
        <p:spPr>
          <a:xfrm>
            <a:off x="714068" y="6700824"/>
            <a:ext cx="5328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a player pauses the battle with button 1, only he can resume it with the same button again</a:t>
            </a:r>
            <a:r>
              <a:rPr lang="en-GB" sz="1200" dirty="0"/>
              <a:t>. During pause mode: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All in-game action is paused, but the rendering continues.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The current scoreboard is shown (see Figure 1) and shows the current stats for each player.</a:t>
            </a:r>
          </a:p>
          <a:p>
            <a:endParaRPr lang="en-GB" sz="1200" dirty="0"/>
          </a:p>
          <a:p>
            <a:r>
              <a:rPr lang="en-GB" sz="1200" dirty="0"/>
              <a:t>Press Button 1 again to resume the battle.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EEA78A7-EDEB-DC29-2BAD-527241743590}"/>
              </a:ext>
            </a:extLst>
          </p:cNvPr>
          <p:cNvSpPr/>
          <p:nvPr/>
        </p:nvSpPr>
        <p:spPr bwMode="auto">
          <a:xfrm>
            <a:off x="668017" y="6158336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PAUSE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" name="Grafik 2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A0346560-BE4C-B0F7-1710-6154A81A0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96" y="2512835"/>
            <a:ext cx="2332422" cy="2918859"/>
          </a:xfrm>
          <a:prstGeom prst="rect">
            <a:avLst/>
          </a:prstGeom>
        </p:spPr>
      </p:pic>
      <p:pic>
        <p:nvPicPr>
          <p:cNvPr id="5" name="Grafik 4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D34B51CA-35FC-3D82-0672-BD0F815F91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84" y="2506540"/>
            <a:ext cx="2332422" cy="29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236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0F29D-C7F7-9BB4-4397-AE5A677E6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EB9FE7F-8C52-B870-CA42-57C33CBF6D3D}"/>
              </a:ext>
            </a:extLst>
          </p:cNvPr>
          <p:cNvSpPr txBox="1"/>
          <p:nvPr/>
        </p:nvSpPr>
        <p:spPr>
          <a:xfrm>
            <a:off x="706488" y="1313019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Each </a:t>
            </a:r>
            <a:r>
              <a:rPr lang="en-GB" sz="1200" dirty="0" err="1"/>
              <a:t>vectrocopter</a:t>
            </a:r>
            <a:r>
              <a:rPr lang="en-GB" sz="1200" dirty="0"/>
              <a:t> starts with 50 health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Being hit by a bullet subtracts 10 points from the </a:t>
            </a:r>
            <a:r>
              <a:rPr lang="en-GB" sz="1200" dirty="0" err="1"/>
              <a:t>vectrocopter’s</a:t>
            </a:r>
            <a:r>
              <a:rPr lang="en-GB" sz="1200" dirty="0"/>
              <a:t> health.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When the health reaches 0, the </a:t>
            </a:r>
            <a:r>
              <a:rPr lang="en-GB" sz="1200" dirty="0" err="1"/>
              <a:t>vectrocopter</a:t>
            </a:r>
            <a:r>
              <a:rPr lang="en-GB" sz="1200" dirty="0"/>
              <a:t> is destroyed and removed from the arena.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It will respawn at a random position after a 4-second cooldown.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/>
              <a:t>Vectrocopters</a:t>
            </a:r>
            <a:r>
              <a:rPr lang="en-GB" sz="1200" dirty="0"/>
              <a:t> have unlimited respawns.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CEB3933-7714-6E54-C47F-8BF6237C4685}"/>
              </a:ext>
            </a:extLst>
          </p:cNvPr>
          <p:cNvSpPr/>
          <p:nvPr/>
        </p:nvSpPr>
        <p:spPr bwMode="auto">
          <a:xfrm>
            <a:off x="665333" y="2771800"/>
            <a:ext cx="5545650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AFTER THE BATTLE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2005D85-D526-D6EB-B4AD-97CB51CB6186}"/>
              </a:ext>
            </a:extLst>
          </p:cNvPr>
          <p:cNvSpPr txBox="1"/>
          <p:nvPr/>
        </p:nvSpPr>
        <p:spPr>
          <a:xfrm>
            <a:off x="783020" y="3382943"/>
            <a:ext cx="53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moment a player wins the battle a summary of the game will be shown. You can see the player who won, player stats and possible further actions.</a:t>
            </a:r>
          </a:p>
          <a:p>
            <a:r>
              <a:rPr lang="en-US" sz="1200" b="1" dirty="0"/>
              <a:t>PLAYER STATS	</a:t>
            </a:r>
          </a:p>
          <a:p>
            <a:r>
              <a:rPr lang="en-US" sz="1200" dirty="0"/>
              <a:t>A table with kills and deaths of each player will be shown, to compare yourself with your opponents. An asterisk indicates the player who won.</a:t>
            </a:r>
          </a:p>
          <a:p>
            <a:r>
              <a:rPr lang="en-US" sz="1200" b="1" dirty="0"/>
              <a:t>FURTHER ACTIONS</a:t>
            </a:r>
          </a:p>
          <a:p>
            <a:r>
              <a:rPr lang="en-US" sz="1200" dirty="0"/>
              <a:t>If you want to select a different game mode, press button 1. In case you enjoyed the game mode, please press the button 4 to play again.</a:t>
            </a:r>
          </a:p>
          <a:p>
            <a:endParaRPr lang="en-US" sz="1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FAC19C5-65F8-6AD4-E88A-CCF6275C9801}"/>
              </a:ext>
            </a:extLst>
          </p:cNvPr>
          <p:cNvSpPr/>
          <p:nvPr/>
        </p:nvSpPr>
        <p:spPr bwMode="auto">
          <a:xfrm>
            <a:off x="665333" y="789264"/>
            <a:ext cx="5527334" cy="43636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HEALTH &amp; DAMAGE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772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auto">
          <a:xfrm>
            <a:off x="665333" y="782084"/>
            <a:ext cx="552733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SETTING UP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894630" y="1213229"/>
            <a:ext cx="5068741" cy="5599113"/>
            <a:chOff x="894630" y="1772444"/>
            <a:chExt cx="5068741" cy="5599113"/>
          </a:xfrm>
        </p:grpSpPr>
        <p:pic>
          <p:nvPicPr>
            <p:cNvPr id="6146" name="Picture 2" descr="C:\Users\peer.johannsen.MA\Documents\Hochschule Pforzheim\Vorlesungen\Vorlesungen 2016 SS\Robot Programming\Manuals\Template\manual_03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36" b="-6436"/>
            <a:stretch/>
          </p:blipFill>
          <p:spPr bwMode="auto">
            <a:xfrm>
              <a:off x="894630" y="1772444"/>
              <a:ext cx="5068741" cy="5599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hteck 1"/>
            <p:cNvSpPr/>
            <p:nvPr/>
          </p:nvSpPr>
          <p:spPr bwMode="auto">
            <a:xfrm>
              <a:off x="4725144" y="6444208"/>
              <a:ext cx="936104" cy="1440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Abgerundetes Rechteck 2"/>
            <p:cNvSpPr/>
            <p:nvPr/>
          </p:nvSpPr>
          <p:spPr bwMode="auto">
            <a:xfrm>
              <a:off x="930255" y="2656606"/>
              <a:ext cx="1310234" cy="1527290"/>
            </a:xfrm>
            <a:prstGeom prst="roundRect">
              <a:avLst>
                <a:gd name="adj" fmla="val 9416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hteck 6"/>
          <p:cNvSpPr/>
          <p:nvPr/>
        </p:nvSpPr>
        <p:spPr bwMode="auto">
          <a:xfrm>
            <a:off x="665333" y="6670086"/>
            <a:ext cx="5527334" cy="43204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2400" b="1" dirty="0"/>
              <a:t>CREDITS</a:t>
            </a:r>
            <a:endParaRPr kumimoji="0" lang="de-D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64704" y="7222421"/>
            <a:ext cx="532859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This game was developed by </a:t>
            </a:r>
            <a:r>
              <a:rPr lang="en-US" sz="1100" b="1" dirty="0"/>
              <a:t>Anthony Tonella </a:t>
            </a:r>
            <a:r>
              <a:rPr lang="en-US" sz="1100" dirty="0"/>
              <a:t>and programmed in C and MC6809 assembly language. It is the outcome of a student project which was part of the elective course “Advanced hardware-oriented C and Assembly Language Programming” at Pforzheim University, Germany, in spring term 2025, supervised and tutored by Prof. Dr. </a:t>
            </a:r>
            <a:r>
              <a:rPr lang="en-US" sz="1100" dirty="0" err="1"/>
              <a:t>rer</a:t>
            </a:r>
            <a:r>
              <a:rPr lang="en-US" sz="1100" dirty="0"/>
              <a:t>. nat. Peer Johannsen. </a:t>
            </a:r>
          </a:p>
        </p:txBody>
      </p:sp>
      <p:pic>
        <p:nvPicPr>
          <p:cNvPr id="10" name="Grafik 9" descr="Ein Bild, das Text, Screenshot, Multimedia, Software enthält.&#10;&#10;KI-generierte Inhalte können fehlerhaft sein.">
            <a:extLst>
              <a:ext uri="{FF2B5EF4-FFF2-40B4-BE49-F238E27FC236}">
                <a16:creationId xmlns:a16="http://schemas.microsoft.com/office/drawing/2014/main" id="{82D68649-A843-2B0C-4AE5-167839273D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61" y="2097391"/>
            <a:ext cx="1187022" cy="152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970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eer.johannsen.MA\Documents\Hochschule Pforzheim\Vorlesungen\Vorlesungen 2016 SS\Robot Programming\Manuals\Template\manual_0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96" y="785052"/>
            <a:ext cx="5502044" cy="760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08343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Vorlage FH">
  <a:themeElements>
    <a:clrScheme name="Vorlage FH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5C65C2"/>
      </a:accent1>
      <a:accent2>
        <a:srgbClr val="97B8E1"/>
      </a:accent2>
      <a:accent3>
        <a:srgbClr val="FFFFFF"/>
      </a:accent3>
      <a:accent4>
        <a:srgbClr val="000000"/>
      </a:accent4>
      <a:accent5>
        <a:srgbClr val="B5B8DD"/>
      </a:accent5>
      <a:accent6>
        <a:srgbClr val="88A6CC"/>
      </a:accent6>
      <a:hlink>
        <a:srgbClr val="7F96D2"/>
      </a:hlink>
      <a:folHlink>
        <a:srgbClr val="6B82D7"/>
      </a:folHlink>
    </a:clrScheme>
    <a:fontScheme name="PJ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 FH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5C65C2"/>
        </a:accent1>
        <a:accent2>
          <a:srgbClr val="97B8E1"/>
        </a:accent2>
        <a:accent3>
          <a:srgbClr val="FFFFFF"/>
        </a:accent3>
        <a:accent4>
          <a:srgbClr val="000000"/>
        </a:accent4>
        <a:accent5>
          <a:srgbClr val="B5B8DD"/>
        </a:accent5>
        <a:accent6>
          <a:srgbClr val="88A6CC"/>
        </a:accent6>
        <a:hlink>
          <a:srgbClr val="7F96D2"/>
        </a:hlink>
        <a:folHlink>
          <a:srgbClr val="6B82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3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822DDC"/>
        </a:accent1>
        <a:accent2>
          <a:srgbClr val="A691EE"/>
        </a:accent2>
        <a:accent3>
          <a:srgbClr val="FFFFFF"/>
        </a:accent3>
        <a:accent4>
          <a:srgbClr val="000000"/>
        </a:accent4>
        <a:accent5>
          <a:srgbClr val="C1ADEB"/>
        </a:accent5>
        <a:accent6>
          <a:srgbClr val="9683D8"/>
        </a:accent6>
        <a:hlink>
          <a:srgbClr val="9B7BEA"/>
        </a:hlink>
        <a:folHlink>
          <a:srgbClr val="754F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4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CB3974"/>
        </a:accent1>
        <a:accent2>
          <a:srgbClr val="DE8CAE"/>
        </a:accent2>
        <a:accent3>
          <a:srgbClr val="FFFFFF"/>
        </a:accent3>
        <a:accent4>
          <a:srgbClr val="000000"/>
        </a:accent4>
        <a:accent5>
          <a:srgbClr val="E2AEBC"/>
        </a:accent5>
        <a:accent6>
          <a:srgbClr val="C97E9D"/>
        </a:accent6>
        <a:hlink>
          <a:srgbClr val="DA779F"/>
        </a:hlink>
        <a:folHlink>
          <a:srgbClr val="D463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5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24983C"/>
        </a:accent1>
        <a:accent2>
          <a:srgbClr val="75DC75"/>
        </a:accent2>
        <a:accent3>
          <a:srgbClr val="FFFFFF"/>
        </a:accent3>
        <a:accent4>
          <a:srgbClr val="000000"/>
        </a:accent4>
        <a:accent5>
          <a:srgbClr val="ACCAAF"/>
        </a:accent5>
        <a:accent6>
          <a:srgbClr val="69C769"/>
        </a:accent6>
        <a:hlink>
          <a:srgbClr val="52D544"/>
        </a:hlink>
        <a:folHlink>
          <a:srgbClr val="45B0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6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EB9E0C"/>
        </a:accent1>
        <a:accent2>
          <a:srgbClr val="F3DC97"/>
        </a:accent2>
        <a:accent3>
          <a:srgbClr val="FFFFFF"/>
        </a:accent3>
        <a:accent4>
          <a:srgbClr val="000000"/>
        </a:accent4>
        <a:accent5>
          <a:srgbClr val="F3CCAA"/>
        </a:accent5>
        <a:accent6>
          <a:srgbClr val="DCC788"/>
        </a:accent6>
        <a:hlink>
          <a:srgbClr val="E7C76F"/>
        </a:hlink>
        <a:folHlink>
          <a:srgbClr val="E3B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680</Words>
  <Application>Microsoft Office PowerPoint</Application>
  <PresentationFormat>Bildschirmpräsentation (4:3)</PresentationFormat>
  <Paragraphs>65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Frutiger 45 Light</vt:lpstr>
      <vt:lpstr>Symbol</vt:lpstr>
      <vt:lpstr>Times New Roman</vt:lpstr>
      <vt:lpstr>2_Vorlage FH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Software-Entwicklung 1 - 01 - Grundlagen von C</dc:title>
  <dc:creator>Prof. Dr. rer. nat. Peer Johannsen</dc:creator>
  <cp:lastModifiedBy>Anthony Tonella</cp:lastModifiedBy>
  <cp:revision>1064</cp:revision>
  <cp:lastPrinted>2016-03-08T07:59:56Z</cp:lastPrinted>
  <dcterms:created xsi:type="dcterms:W3CDTF">2004-10-10T13:55:48Z</dcterms:created>
  <dcterms:modified xsi:type="dcterms:W3CDTF">2025-08-02T13:13:40Z</dcterms:modified>
</cp:coreProperties>
</file>