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60" r:id="rId4"/>
    <p:sldId id="259" r:id="rId5"/>
    <p:sldId id="264" r:id="rId6"/>
    <p:sldId id="258" r:id="rId7"/>
    <p:sldId id="262" r:id="rId8"/>
    <p:sldId id="263" r:id="rId9"/>
    <p:sldId id="270" r:id="rId10"/>
    <p:sldId id="272" r:id="rId11"/>
    <p:sldId id="266" r:id="rId12"/>
    <p:sldId id="271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5" d="100"/>
          <a:sy n="125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3B5E-7F50-E446-8537-E9CE9F9DD00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CE00-8D06-D94C-95AC-9D1C265B4C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Untargeted </a:t>
            </a:r>
            <a:r>
              <a:rPr lang="en-US" dirty="0" err="1" smtClean="0"/>
              <a:t>Metabolomics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Autofit/>
          </a:bodyPr>
          <a:lstStyle/>
          <a:p>
            <a:pPr marR="64008" algn="ctr">
              <a:spcBef>
                <a:spcPts val="400"/>
              </a:spcBef>
              <a:buSzPct val="68000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Alexander Tong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, Nicholas Alden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,</a:t>
            </a:r>
            <a:r>
              <a:rPr lang="en-US" sz="1600" dirty="0"/>
              <a:t> </a:t>
            </a:r>
            <a:endParaRPr lang="en-US" sz="1600" dirty="0" smtClean="0"/>
          </a:p>
          <a:p>
            <a:pPr marR="64008" algn="ctr">
              <a:spcBef>
                <a:spcPts val="400"/>
              </a:spcBef>
              <a:buSzPct val="68000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Vlad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Porokhin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, Neda Hassanpour, </a:t>
            </a:r>
            <a:r>
              <a:rPr lang="en-US" sz="1600" dirty="0"/>
              <a:t> </a:t>
            </a:r>
            <a:endParaRPr lang="en-US" sz="1600" dirty="0" smtClean="0"/>
          </a:p>
          <a:p>
            <a:pPr marR="64008" algn="ctr">
              <a:spcBef>
                <a:spcPts val="400"/>
              </a:spcBef>
              <a:buSzPct val="68000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Kyongbum Lee, Soha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Hassoun</a:t>
            </a:r>
            <a:endParaRPr lang="en-US" sz="1600" b="1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R="64008" algn="ctr">
              <a:spcBef>
                <a:spcPts val="400"/>
              </a:spcBef>
              <a:buSzPct val="68000"/>
            </a:pPr>
            <a:endParaRPr lang="en-US" sz="1600" b="1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6" name="Content Placeholder 5" descr="v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93015"/>
            <a:ext cx="4038600" cy="1940333"/>
          </a:xfrm>
        </p:spPr>
      </p:pic>
      <p:pic>
        <p:nvPicPr>
          <p:cNvPr id="11" name="Content Placeholder 10" descr="Screenshot 2016-12-12 17.47.40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3219346"/>
            <a:ext cx="4038600" cy="128767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</a:t>
            </a:r>
            <a:endParaRPr lang="en-US" dirty="0"/>
          </a:p>
        </p:txBody>
      </p:sp>
      <p:pic>
        <p:nvPicPr>
          <p:cNvPr id="6" name="Content Placeholder 5" descr="BayesN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881981"/>
            <a:ext cx="3987800" cy="3962400"/>
          </a:xfrm>
        </p:spPr>
      </p:pic>
      <p:sp>
        <p:nvSpPr>
          <p:cNvPr id="12" name="TextBox 11"/>
          <p:cNvSpPr txBox="1"/>
          <p:nvPr/>
        </p:nvSpPr>
        <p:spPr>
          <a:xfrm>
            <a:off x="6781800" y="19372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 = 86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#O = 2700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426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#M = 1600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5257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#V = 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pic>
        <p:nvPicPr>
          <p:cNvPr id="4" name="Content Placeholder 3" descr="sprinkl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834" y="1600200"/>
            <a:ext cx="54423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model </a:t>
            </a:r>
            <a:r>
              <a:rPr lang="en-US" dirty="0" err="1" smtClean="0"/>
              <a:t>MetFrag</a:t>
            </a:r>
            <a:r>
              <a:rPr lang="en-US" dirty="0" smtClean="0"/>
              <a:t> Output?</a:t>
            </a:r>
          </a:p>
          <a:p>
            <a:pPr lvl="1"/>
            <a:r>
              <a:rPr lang="en-US" dirty="0" smtClean="0"/>
              <a:t>Observations of probability distribution on M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Prob(M</a:t>
            </a:r>
            <a:r>
              <a:rPr lang="en-US" baseline="-25000" dirty="0" err="1" smtClean="0"/>
              <a:t>i</a:t>
            </a:r>
            <a:r>
              <a:rPr lang="en-US" dirty="0" smtClean="0"/>
              <a:t>) = 0.75</a:t>
            </a:r>
          </a:p>
          <a:p>
            <a:r>
              <a:rPr lang="en-US" dirty="0" smtClean="0"/>
              <a:t>Set V</a:t>
            </a:r>
            <a:r>
              <a:rPr lang="en-US" baseline="-25000" dirty="0" smtClean="0"/>
              <a:t>i</a:t>
            </a:r>
            <a:r>
              <a:rPr lang="en-US" dirty="0" smtClean="0"/>
              <a:t> = 1, Incorporate evidence into CPT of V </a:t>
            </a:r>
          </a:p>
        </p:txBody>
      </p:sp>
      <p:pic>
        <p:nvPicPr>
          <p:cNvPr id="4" name="Picture 3" descr="VirtualEvi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271963"/>
            <a:ext cx="3327400" cy="1295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038600"/>
          <a:ext cx="43434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P(V | M)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Evidence Only</a:t>
            </a:r>
          </a:p>
          <a:p>
            <a:pPr lvl="1"/>
            <a:r>
              <a:rPr lang="en-US" dirty="0" smtClean="0"/>
              <a:t>Marginal Posterior (cge00020) = 0.0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MetFrag</a:t>
            </a:r>
            <a:r>
              <a:rPr lang="en-US" dirty="0" smtClean="0"/>
              <a:t> (Virtual Evidence)</a:t>
            </a:r>
          </a:p>
          <a:p>
            <a:pPr lvl="1"/>
            <a:r>
              <a:rPr lang="en-US" dirty="0" smtClean="0"/>
              <a:t>Marginal Posterior(cge00020) = 1.0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C05381 only in cge00020</a:t>
            </a:r>
          </a:p>
          <a:p>
            <a:pPr lvl="2"/>
            <a:r>
              <a:rPr lang="en-US" dirty="0" err="1" smtClean="0"/>
              <a:t>MetFrag</a:t>
            </a:r>
            <a:r>
              <a:rPr lang="en-US" dirty="0" smtClean="0"/>
              <a:t> score 0.75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Continued Work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Convergence of MCMC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Untargeted </a:t>
            </a:r>
            <a:r>
              <a:rPr lang="en-US" dirty="0" err="1" smtClean="0"/>
              <a:t>Metabolomics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Targeted </a:t>
            </a:r>
            <a:r>
              <a:rPr lang="en-US" dirty="0" err="1" smtClean="0"/>
              <a:t>Metabolomics</a:t>
            </a:r>
            <a:endParaRPr lang="en-US" dirty="0" smtClean="0"/>
          </a:p>
          <a:p>
            <a:pPr lvl="1"/>
            <a:r>
              <a:rPr lang="en-US" dirty="0" smtClean="0"/>
              <a:t>Measures the end products</a:t>
            </a:r>
          </a:p>
          <a:p>
            <a:pPr lvl="1"/>
            <a:r>
              <a:rPr lang="en-US" dirty="0" smtClean="0"/>
              <a:t>Snapshot of biological status</a:t>
            </a:r>
          </a:p>
          <a:p>
            <a:pPr lvl="1"/>
            <a:r>
              <a:rPr lang="en-US" dirty="0" smtClean="0"/>
              <a:t>Measure small target set of molecules</a:t>
            </a:r>
          </a:p>
          <a:p>
            <a:r>
              <a:rPr lang="en-US" dirty="0" smtClean="0"/>
              <a:t>Untargeted </a:t>
            </a:r>
            <a:r>
              <a:rPr lang="en-US" dirty="0" err="1" smtClean="0"/>
              <a:t>Metabolomics</a:t>
            </a:r>
            <a:endParaRPr lang="en-US" dirty="0" smtClean="0"/>
          </a:p>
          <a:p>
            <a:pPr lvl="1"/>
            <a:r>
              <a:rPr lang="en-US" dirty="0" smtClean="0"/>
              <a:t>Simultaneous measurement of thousands of metabolites</a:t>
            </a:r>
          </a:p>
          <a:p>
            <a:pPr lvl="1"/>
            <a:r>
              <a:rPr lang="en-US" dirty="0" smtClean="0"/>
              <a:t>Uses mass spectrometry techniques</a:t>
            </a:r>
          </a:p>
          <a:p>
            <a:pPr lvl="1"/>
            <a:r>
              <a:rPr lang="en-US" dirty="0" smtClean="0"/>
              <a:t>Computationally harder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Spec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Identify Compound by Molecular weight</a:t>
            </a:r>
          </a:p>
          <a:p>
            <a:pPr lvl="1"/>
            <a:r>
              <a:rPr lang="en-US" dirty="0" err="1" smtClean="0"/>
              <a:t>m/z</a:t>
            </a:r>
            <a:r>
              <a:rPr lang="en-US" dirty="0" smtClean="0"/>
              <a:t> ratio</a:t>
            </a:r>
          </a:p>
        </p:txBody>
      </p:sp>
      <p:pic>
        <p:nvPicPr>
          <p:cNvPr id="18" name="Content Placeholder 17" descr="mesoxid1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31705"/>
            <a:ext cx="4038600" cy="26629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Questions</a:t>
            </a:r>
          </a:p>
          <a:p>
            <a:pPr lvl="1"/>
            <a:r>
              <a:rPr lang="en-US" dirty="0" smtClean="0">
                <a:sym typeface="Wingdings"/>
              </a:rPr>
              <a:t>What metabolic pathways are active?</a:t>
            </a:r>
          </a:p>
          <a:p>
            <a:pPr lvl="1"/>
            <a:r>
              <a:rPr lang="en-US" dirty="0" smtClean="0">
                <a:sym typeface="Wingdings"/>
              </a:rPr>
              <a:t>What undetected metabolites are we likely/unlikely to find?</a:t>
            </a:r>
          </a:p>
          <a:p>
            <a:r>
              <a:rPr lang="en-US" dirty="0" smtClean="0">
                <a:sym typeface="Wingdings"/>
              </a:rPr>
              <a:t>Idea</a:t>
            </a:r>
          </a:p>
          <a:p>
            <a:pPr lvl="1"/>
            <a:r>
              <a:rPr lang="en-US" dirty="0" smtClean="0">
                <a:sym typeface="Wingdings"/>
              </a:rPr>
              <a:t>Use Biological Context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ge00020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3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Databases</a:t>
            </a:r>
          </a:p>
          <a:p>
            <a:pPr lvl="1"/>
            <a:r>
              <a:rPr lang="en-US" dirty="0" err="1" smtClean="0"/>
              <a:t>Metlin</a:t>
            </a:r>
            <a:endParaRPr lang="en-US" dirty="0" smtClean="0"/>
          </a:p>
          <a:p>
            <a:pPr lvl="1"/>
            <a:r>
              <a:rPr lang="en-US" dirty="0" smtClean="0"/>
              <a:t>HMDB</a:t>
            </a:r>
          </a:p>
          <a:p>
            <a:r>
              <a:rPr lang="en-US" dirty="0" smtClean="0"/>
              <a:t>Compound Library</a:t>
            </a:r>
          </a:p>
          <a:p>
            <a:pPr lvl="1"/>
            <a:r>
              <a:rPr lang="en-US" dirty="0" smtClean="0"/>
              <a:t>KEGG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Silico</a:t>
            </a:r>
            <a:r>
              <a:rPr lang="en-US" dirty="0" smtClean="0"/>
              <a:t> Fragmentation</a:t>
            </a:r>
          </a:p>
          <a:p>
            <a:pPr lvl="1"/>
            <a:r>
              <a:rPr lang="en-US" dirty="0" err="1" smtClean="0"/>
              <a:t>Metfrag</a:t>
            </a:r>
            <a:endParaRPr lang="en-US" dirty="0"/>
          </a:p>
        </p:txBody>
      </p:sp>
      <p:pic>
        <p:nvPicPr>
          <p:cNvPr id="4" name="Picture 3" descr="Venn_all_bas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7645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8" name="Content Placeholder 7" descr="Work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5109"/>
            <a:ext cx="8229600" cy="31361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MetFrag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MW=89.0247 </a:t>
            </a:r>
            <a:r>
              <a:rPr lang="en-US" dirty="0" err="1" smtClean="0"/>
              <a:t>g</a:t>
            </a:r>
            <a:r>
              <a:rPr lang="en-US" dirty="0" smtClean="0"/>
              <a:t>/mol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7" y="1511686"/>
            <a:ext cx="1397000" cy="99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12" y="2478898"/>
            <a:ext cx="186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D-Glyceraldehyde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52" y="1346586"/>
            <a:ext cx="1295400" cy="132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5003" y="2478898"/>
            <a:ext cx="86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Lactate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567" y="1498986"/>
            <a:ext cx="1511300" cy="10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91041" y="2478898"/>
            <a:ext cx="228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en-US" dirty="0"/>
              <a:t>-Hydroxypropanoate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0697" y="2478898"/>
            <a:ext cx="115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Glycerone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382" y="1530736"/>
            <a:ext cx="1524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Network</a:t>
            </a:r>
          </a:p>
          <a:p>
            <a:r>
              <a:rPr lang="en-US" dirty="0" err="1" smtClean="0"/>
              <a:t>PyMC</a:t>
            </a:r>
            <a:endParaRPr lang="en-US" dirty="0" smtClean="0"/>
          </a:p>
          <a:p>
            <a:r>
              <a:rPr lang="en-US" dirty="0" smtClean="0"/>
              <a:t>MCMC sampling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239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in Untargeted Metabolomics</vt:lpstr>
      <vt:lpstr>Untargeted Metabolomics</vt:lpstr>
      <vt:lpstr>Mass Spec</vt:lpstr>
      <vt:lpstr>Problem</vt:lpstr>
      <vt:lpstr>Slide 5</vt:lpstr>
      <vt:lpstr>Databases/Tools</vt:lpstr>
      <vt:lpstr>Data Flow</vt:lpstr>
      <vt:lpstr>MetFrag Example</vt:lpstr>
      <vt:lpstr>Setup</vt:lpstr>
      <vt:lpstr>Network</vt:lpstr>
      <vt:lpstr>Example Network</vt:lpstr>
      <vt:lpstr>Classic Example</vt:lpstr>
      <vt:lpstr>Virtual Evidence</vt:lpstr>
      <vt:lpstr>Preliminary 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Untargeted Metabolomics</dc:title>
  <dc:creator>Alex</dc:creator>
  <cp:lastModifiedBy>Alex</cp:lastModifiedBy>
  <cp:revision>20</cp:revision>
  <dcterms:created xsi:type="dcterms:W3CDTF">2016-12-12T17:02:58Z</dcterms:created>
  <dcterms:modified xsi:type="dcterms:W3CDTF">2016-12-12T23:22:24Z</dcterms:modified>
</cp:coreProperties>
</file>