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ow" charset="1" panose="00000500000000000000"/>
      <p:regular r:id="rId17"/>
    </p:embeddedFont>
    <p:embeddedFont>
      <p:font typeface="League Spartan" charset="1" panose="000008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" charset="1" panose="020B0606030504020204"/>
      <p:regular r:id="rId21"/>
    </p:embeddedFont>
    <p:embeddedFont>
      <p:font typeface="Arimo Bold" charset="1" panose="020B07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1847" y="667104"/>
            <a:ext cx="7044307" cy="7207236"/>
          </a:xfrm>
          <a:custGeom>
            <a:avLst/>
            <a:gdLst/>
            <a:ahLst/>
            <a:cxnLst/>
            <a:rect r="r" b="b" t="t" l="l"/>
            <a:pathLst>
              <a:path h="7207236" w="7044307">
                <a:moveTo>
                  <a:pt x="0" y="0"/>
                </a:moveTo>
                <a:lnTo>
                  <a:pt x="7044306" y="0"/>
                </a:lnTo>
                <a:lnTo>
                  <a:pt x="7044306" y="7207237"/>
                </a:lnTo>
                <a:lnTo>
                  <a:pt x="0" y="7207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1878620" y="4915852"/>
            <a:ext cx="571748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666057"/>
                </a:solidFill>
                <a:latin typeface="Now"/>
              </a:rPr>
              <a:t>github.com/atoosa-r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5258" y="9013825"/>
            <a:ext cx="57174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E73113"/>
                </a:solidFill>
                <a:latin typeface="Now"/>
              </a:rPr>
              <a:t>ATOOSA RASHID</a:t>
            </a:r>
          </a:p>
        </p:txBody>
      </p:sp>
      <p:sp>
        <p:nvSpPr>
          <p:cNvPr name="TextBox 5" id="5"/>
          <p:cNvSpPr txBox="true"/>
          <p:nvPr/>
        </p:nvSpPr>
        <p:spPr>
          <a:xfrm rot="5400000">
            <a:off x="14449136" y="4915852"/>
            <a:ext cx="571748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666057"/>
                </a:solidFill>
                <a:latin typeface="Now"/>
              </a:rPr>
              <a:t>github.com/atoosa-r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0057" y="7020126"/>
            <a:ext cx="8667886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 spc="1480">
                <a:solidFill>
                  <a:srgbClr val="E73113"/>
                </a:solidFill>
                <a:latin typeface="Now"/>
              </a:rPr>
              <a:t>RECOMMENDATION SYSTEMS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61316"/>
            <a:ext cx="7292323" cy="5474267"/>
          </a:xfrm>
          <a:custGeom>
            <a:avLst/>
            <a:gdLst/>
            <a:ahLst/>
            <a:cxnLst/>
            <a:rect r="r" b="b" t="t" l="l"/>
            <a:pathLst>
              <a:path h="5474267" w="7292323">
                <a:moveTo>
                  <a:pt x="0" y="0"/>
                </a:moveTo>
                <a:lnTo>
                  <a:pt x="7292323" y="0"/>
                </a:lnTo>
                <a:lnTo>
                  <a:pt x="7292323" y="5474267"/>
                </a:lnTo>
                <a:lnTo>
                  <a:pt x="0" y="547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12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840238"/>
            <a:ext cx="12867159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719">
                <a:solidFill>
                  <a:srgbClr val="E73113"/>
                </a:solidFill>
                <a:latin typeface="League Spartan"/>
              </a:rPr>
              <a:t>NEXT STEPS &amp; ADVANCED MODELLING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1394641"/>
            <a:ext cx="7443147" cy="556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9971" indent="-264985" lvl="1">
              <a:lnSpc>
                <a:spcPts val="3731"/>
              </a:lnSpc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Open Sans Bold"/>
              </a:rPr>
              <a:t>Advanced Preprocessing</a:t>
            </a:r>
          </a:p>
          <a:p>
            <a:pPr algn="l" marL="1059942" indent="-353314" lvl="2">
              <a:lnSpc>
                <a:spcPts val="3731"/>
              </a:lnSpc>
              <a:buFont typeface="Arial"/>
              <a:buChar char="⚬"/>
            </a:pPr>
            <a:r>
              <a:rPr lang="en-US" sz="2454">
                <a:solidFill>
                  <a:srgbClr val="000000"/>
                </a:solidFill>
                <a:latin typeface="Open Sans"/>
              </a:rPr>
              <a:t>Word Embedding</a:t>
            </a:r>
          </a:p>
          <a:p>
            <a:pPr algn="l" marL="1059942" indent="-353314" lvl="2">
              <a:lnSpc>
                <a:spcPts val="3731"/>
              </a:lnSpc>
              <a:buFont typeface="Arial"/>
              <a:buChar char="⚬"/>
            </a:pPr>
            <a:r>
              <a:rPr lang="en-US" sz="2454">
                <a:solidFill>
                  <a:srgbClr val="000000"/>
                </a:solidFill>
                <a:latin typeface="Open Sans"/>
              </a:rPr>
              <a:t>Additional Customer Data</a:t>
            </a:r>
          </a:p>
          <a:p>
            <a:pPr algn="l" marL="529971" indent="-264985" lvl="1">
              <a:lnSpc>
                <a:spcPts val="3731"/>
              </a:lnSpc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Open Sans Bold"/>
              </a:rPr>
              <a:t>Enhanced Modelling</a:t>
            </a:r>
          </a:p>
          <a:p>
            <a:pPr algn="l" marL="1059942" indent="-353314" lvl="2">
              <a:lnSpc>
                <a:spcPts val="3731"/>
              </a:lnSpc>
              <a:buFont typeface="Arial"/>
              <a:buChar char="⚬"/>
            </a:pPr>
            <a:r>
              <a:rPr lang="en-US" sz="2454">
                <a:solidFill>
                  <a:srgbClr val="000000"/>
                </a:solidFill>
                <a:latin typeface="Open Sans"/>
              </a:rPr>
              <a:t>Using advanced Natural Language Processing (NLP) on product descriptions </a:t>
            </a:r>
          </a:p>
          <a:p>
            <a:pPr algn="l" marL="1059942" indent="-353314" lvl="2">
              <a:lnSpc>
                <a:spcPts val="3731"/>
              </a:lnSpc>
              <a:buFont typeface="Arial"/>
              <a:buChar char="⚬"/>
            </a:pPr>
            <a:r>
              <a:rPr lang="en-US" sz="2454">
                <a:solidFill>
                  <a:srgbClr val="000000"/>
                </a:solidFill>
                <a:latin typeface="Open Sans"/>
              </a:rPr>
              <a:t>Hybrid Models - combining content-based and collaborative filtering</a:t>
            </a:r>
          </a:p>
          <a:p>
            <a:pPr algn="l" marL="529971" indent="-264985" lvl="1">
              <a:lnSpc>
                <a:spcPts val="3731"/>
              </a:lnSpc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Open Sans Bold"/>
              </a:rPr>
              <a:t>Computational Efficiency</a:t>
            </a:r>
          </a:p>
          <a:p>
            <a:pPr algn="l" marL="529971" indent="-264985" lvl="1">
              <a:lnSpc>
                <a:spcPts val="3731"/>
              </a:lnSpc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Open Sans Bold"/>
              </a:rPr>
              <a:t>Model Testing</a:t>
            </a:r>
          </a:p>
          <a:p>
            <a:pPr algn="l" marL="1059942" indent="-353314" lvl="2">
              <a:lnSpc>
                <a:spcPts val="3731"/>
              </a:lnSpc>
              <a:buFont typeface="Arial"/>
              <a:buChar char="⚬"/>
            </a:pPr>
            <a:r>
              <a:rPr lang="en-US" sz="2454">
                <a:solidFill>
                  <a:srgbClr val="000000"/>
                </a:solidFill>
                <a:latin typeface="Open Sans"/>
              </a:rPr>
              <a:t>Additional Sampling Data</a:t>
            </a:r>
          </a:p>
          <a:p>
            <a:pPr algn="l">
              <a:lnSpc>
                <a:spcPts val="373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5042" y="2227831"/>
            <a:ext cx="10522958" cy="5531860"/>
          </a:xfrm>
          <a:custGeom>
            <a:avLst/>
            <a:gdLst/>
            <a:ahLst/>
            <a:cxnLst/>
            <a:rect r="r" b="b" t="t" l="l"/>
            <a:pathLst>
              <a:path h="5531860" w="10522958">
                <a:moveTo>
                  <a:pt x="0" y="0"/>
                </a:moveTo>
                <a:lnTo>
                  <a:pt x="10522958" y="0"/>
                </a:lnTo>
                <a:lnTo>
                  <a:pt x="10522958" y="5531861"/>
                </a:lnTo>
                <a:lnTo>
                  <a:pt x="0" y="5531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8589" y="1789681"/>
            <a:ext cx="7945144" cy="415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4"/>
              </a:lnSpc>
            </a:pPr>
            <a:r>
              <a:rPr lang="en-US" sz="10299" spc="1235">
                <a:solidFill>
                  <a:srgbClr val="E73113"/>
                </a:solidFill>
                <a:latin typeface="League Spartan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71428" y="8970299"/>
            <a:ext cx="794514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spc="479">
                <a:solidFill>
                  <a:srgbClr val="E73113"/>
                </a:solidFill>
                <a:latin typeface="League Spartan"/>
              </a:rPr>
              <a:t>QUESTIONS?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7706" y="1970307"/>
            <a:ext cx="4349578" cy="6574381"/>
          </a:xfrm>
          <a:custGeom>
            <a:avLst/>
            <a:gdLst/>
            <a:ahLst/>
            <a:cxnLst/>
            <a:rect r="r" b="b" t="t" l="l"/>
            <a:pathLst>
              <a:path h="6574381" w="4349578">
                <a:moveTo>
                  <a:pt x="0" y="0"/>
                </a:moveTo>
                <a:lnTo>
                  <a:pt x="4349578" y="0"/>
                </a:lnTo>
                <a:lnTo>
                  <a:pt x="4349578" y="6574381"/>
                </a:lnTo>
                <a:lnTo>
                  <a:pt x="0" y="6574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257" t="0" r="-6327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7052" y="3151785"/>
            <a:ext cx="770673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0"/>
              </a:lnSpc>
            </a:pPr>
            <a:r>
              <a:rPr lang="en-US" sz="7900" spc="948">
                <a:solidFill>
                  <a:srgbClr val="E73113"/>
                </a:solidFill>
                <a:latin typeface="League Spartan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7052" y="4544873"/>
            <a:ext cx="7706737" cy="311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538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Problem: </a:t>
            </a:r>
            <a:r>
              <a:rPr lang="en-US" sz="2199">
                <a:solidFill>
                  <a:srgbClr val="000000"/>
                </a:solidFill>
                <a:latin typeface="Open Sans Light"/>
              </a:rPr>
              <a:t>Difficulty finding suitable fashion items.</a:t>
            </a:r>
          </a:p>
          <a:p>
            <a:pPr algn="l" marL="474978" indent="-237489" lvl="1">
              <a:lnSpc>
                <a:spcPts val="538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Solution:</a:t>
            </a:r>
            <a:r>
              <a:rPr lang="en-US" sz="2199">
                <a:solidFill>
                  <a:srgbClr val="000000"/>
                </a:solidFill>
                <a:latin typeface="Open Sans Light"/>
              </a:rPr>
              <a:t> Personalized recommendation system.</a:t>
            </a:r>
          </a:p>
          <a:p>
            <a:pPr algn="l" marL="474978" indent="-237489" lvl="1">
              <a:lnSpc>
                <a:spcPts val="538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Bold"/>
              </a:rPr>
              <a:t>Impact: </a:t>
            </a:r>
            <a:r>
              <a:rPr lang="en-US" sz="2199">
                <a:solidFill>
                  <a:srgbClr val="000000"/>
                </a:solidFill>
                <a:latin typeface="Open Sans Light"/>
              </a:rPr>
              <a:t>Enhanced shopping experience, increased satisfaction, reduced returns.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61316"/>
            <a:ext cx="7292323" cy="5474267"/>
          </a:xfrm>
          <a:custGeom>
            <a:avLst/>
            <a:gdLst/>
            <a:ahLst/>
            <a:cxnLst/>
            <a:rect r="r" b="b" t="t" l="l"/>
            <a:pathLst>
              <a:path h="5474267" w="7292323">
                <a:moveTo>
                  <a:pt x="0" y="0"/>
                </a:moveTo>
                <a:lnTo>
                  <a:pt x="7292323" y="0"/>
                </a:lnTo>
                <a:lnTo>
                  <a:pt x="7292323" y="5474267"/>
                </a:lnTo>
                <a:lnTo>
                  <a:pt x="0" y="547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12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2004" y="7596188"/>
            <a:ext cx="9920638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864">
                <a:solidFill>
                  <a:srgbClr val="E73113"/>
                </a:solidFill>
                <a:latin typeface="League Spartan"/>
              </a:rPr>
              <a:t>DATASET &amp;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1932857"/>
            <a:ext cx="7443147" cy="300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835" indent="-265917" lvl="1">
              <a:lnSpc>
                <a:spcPts val="4163"/>
              </a:lnSpc>
              <a:buFont typeface="Arial"/>
              <a:buChar char="•"/>
            </a:pPr>
            <a:r>
              <a:rPr lang="en-US" sz="2463">
                <a:solidFill>
                  <a:srgbClr val="000000"/>
                </a:solidFill>
                <a:latin typeface="Open Sans Bold"/>
              </a:rPr>
              <a:t>Datasets: </a:t>
            </a:r>
            <a:r>
              <a:rPr lang="en-US" sz="2463">
                <a:solidFill>
                  <a:srgbClr val="000000"/>
                </a:solidFill>
                <a:latin typeface="Open Sans"/>
              </a:rPr>
              <a:t>Transactions, Articles, Customers.</a:t>
            </a:r>
          </a:p>
          <a:p>
            <a:pPr algn="l" marL="531835" indent="-265917" lvl="1">
              <a:lnSpc>
                <a:spcPts val="4163"/>
              </a:lnSpc>
              <a:buFont typeface="Arial"/>
              <a:buChar char="•"/>
            </a:pPr>
            <a:r>
              <a:rPr lang="en-US" sz="2463">
                <a:solidFill>
                  <a:srgbClr val="000000"/>
                </a:solidFill>
                <a:latin typeface="Open Sans Bold"/>
              </a:rPr>
              <a:t>Preprocessing: </a:t>
            </a:r>
            <a:r>
              <a:rPr lang="en-US" sz="2463">
                <a:solidFill>
                  <a:srgbClr val="000000"/>
                </a:solidFill>
                <a:latin typeface="Open Sans"/>
              </a:rPr>
              <a:t>Cleaning, Feature Engineering, Text Processing.</a:t>
            </a:r>
          </a:p>
          <a:p>
            <a:pPr algn="l" marL="531835" indent="-265917" lvl="1">
              <a:lnSpc>
                <a:spcPts val="4163"/>
              </a:lnSpc>
              <a:buFont typeface="Arial"/>
              <a:buChar char="•"/>
            </a:pPr>
            <a:r>
              <a:rPr lang="en-US" sz="2463">
                <a:solidFill>
                  <a:srgbClr val="000000"/>
                </a:solidFill>
                <a:latin typeface="Open Sans Bold"/>
              </a:rPr>
              <a:t>Data Source:</a:t>
            </a:r>
            <a:r>
              <a:rPr lang="en-US" sz="2463">
                <a:solidFill>
                  <a:srgbClr val="000000"/>
                </a:solidFill>
                <a:latin typeface="Open Sans"/>
              </a:rPr>
              <a:t> The dataset is sourced from H&amp;M's transactional and product databases.</a:t>
            </a:r>
          </a:p>
          <a:p>
            <a:pPr algn="l">
              <a:lnSpc>
                <a:spcPts val="30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83574" y="3897720"/>
            <a:ext cx="4387035" cy="4697044"/>
            <a:chOff x="0" y="0"/>
            <a:chExt cx="1155433" cy="1237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433" cy="1237082"/>
            </a:xfrm>
            <a:custGeom>
              <a:avLst/>
              <a:gdLst/>
              <a:ahLst/>
              <a:cxnLst/>
              <a:rect r="r" b="b" t="t" l="l"/>
              <a:pathLst>
                <a:path h="123708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1237082"/>
                  </a:lnTo>
                  <a:lnTo>
                    <a:pt x="0" y="1237082"/>
                  </a:lnTo>
                  <a:close/>
                </a:path>
              </a:pathLst>
            </a:custGeom>
            <a:solidFill>
              <a:srgbClr val="D9D9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433" cy="127518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Building on initial EDA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Reviewing </a:t>
              </a: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top words 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within product descriptions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 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Analyzing top words by department 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51609" y="3897720"/>
            <a:ext cx="4387035" cy="4697044"/>
            <a:chOff x="0" y="0"/>
            <a:chExt cx="1155433" cy="1237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5433" cy="1237082"/>
            </a:xfrm>
            <a:custGeom>
              <a:avLst/>
              <a:gdLst/>
              <a:ahLst/>
              <a:cxnLst/>
              <a:rect r="r" b="b" t="t" l="l"/>
              <a:pathLst>
                <a:path h="123708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1237082"/>
                  </a:lnTo>
                  <a:lnTo>
                    <a:pt x="0" y="123708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55433" cy="127518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Data Cleaning: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 Removed duplicates and handled missing values to ensure data quality.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Feature Engineering: 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Aggregated transaction data to derive insights on customer spending habits and article popularity.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Text </a:t>
              </a: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Processing: 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Tokenized product descriptions, removed stopwords. Preparing for word embedding.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19644" y="3897720"/>
            <a:ext cx="4387035" cy="4697044"/>
            <a:chOff x="0" y="0"/>
            <a:chExt cx="1155433" cy="1237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5433" cy="1237082"/>
            </a:xfrm>
            <a:custGeom>
              <a:avLst/>
              <a:gdLst/>
              <a:ahLst/>
              <a:cxnLst/>
              <a:rect r="r" b="b" t="t" l="l"/>
              <a:pathLst>
                <a:path h="123708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1237082"/>
                  </a:lnTo>
                  <a:lnTo>
                    <a:pt x="0" y="1237082"/>
                  </a:lnTo>
                  <a:close/>
                </a:path>
              </a:pathLst>
            </a:custGeom>
            <a:solidFill>
              <a:srgbClr val="EA696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55433" cy="1275182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Collaborative Filtering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 with Cosine Similarity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Bold"/>
                </a:rPr>
                <a:t>User-Item</a:t>
              </a: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 Matrix creation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 Light"/>
                </a:rPr>
                <a:t>Sample Recommendations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83574" y="2892832"/>
            <a:ext cx="373360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99">
                <a:solidFill>
                  <a:srgbClr val="E73113"/>
                </a:solidFill>
                <a:latin typeface="Arimo Bold"/>
              </a:rPr>
              <a:t>EXPLORATORY DATA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51609" y="3002370"/>
            <a:ext cx="438703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384">
                <a:solidFill>
                  <a:srgbClr val="E73113"/>
                </a:solidFill>
                <a:latin typeface="Arimo Bold"/>
              </a:rPr>
              <a:t>PREPROCESSING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23441" y="2992845"/>
            <a:ext cx="373360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 spc="395">
                <a:solidFill>
                  <a:srgbClr val="E73113"/>
                </a:solidFill>
                <a:latin typeface="Arimo Bold"/>
              </a:rPr>
              <a:t>MODELING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417369" y="6029246"/>
            <a:ext cx="3919443" cy="2397702"/>
          </a:xfrm>
          <a:custGeom>
            <a:avLst/>
            <a:gdLst/>
            <a:ahLst/>
            <a:cxnLst/>
            <a:rect r="r" b="b" t="t" l="l"/>
            <a:pathLst>
              <a:path h="2397702" w="3919443">
                <a:moveTo>
                  <a:pt x="0" y="0"/>
                </a:moveTo>
                <a:lnTo>
                  <a:pt x="3919444" y="0"/>
                </a:lnTo>
                <a:lnTo>
                  <a:pt x="3919444" y="2397702"/>
                </a:lnTo>
                <a:lnTo>
                  <a:pt x="0" y="2397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9151" y="2657225"/>
            <a:ext cx="7586271" cy="4333939"/>
          </a:xfrm>
          <a:custGeom>
            <a:avLst/>
            <a:gdLst/>
            <a:ahLst/>
            <a:cxnLst/>
            <a:rect r="r" b="b" t="t" l="l"/>
            <a:pathLst>
              <a:path h="4333939" w="7586271">
                <a:moveTo>
                  <a:pt x="0" y="0"/>
                </a:moveTo>
                <a:lnTo>
                  <a:pt x="7586272" y="0"/>
                </a:lnTo>
                <a:lnTo>
                  <a:pt x="7586272" y="4333939"/>
                </a:lnTo>
                <a:lnTo>
                  <a:pt x="0" y="433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3058" y="2657225"/>
            <a:ext cx="7336669" cy="4218585"/>
          </a:xfrm>
          <a:custGeom>
            <a:avLst/>
            <a:gdLst/>
            <a:ahLst/>
            <a:cxnLst/>
            <a:rect r="r" b="b" t="t" l="l"/>
            <a:pathLst>
              <a:path h="4218585" w="7336669">
                <a:moveTo>
                  <a:pt x="0" y="0"/>
                </a:moveTo>
                <a:lnTo>
                  <a:pt x="7336669" y="0"/>
                </a:lnTo>
                <a:lnTo>
                  <a:pt x="7336669" y="4218584"/>
                </a:lnTo>
                <a:lnTo>
                  <a:pt x="0" y="4218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3311" y="8159619"/>
            <a:ext cx="992063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spc="600">
                <a:solidFill>
                  <a:srgbClr val="E73113"/>
                </a:solidFill>
                <a:latin typeface="League Spartan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37706" y="1970307"/>
            <a:ext cx="4349578" cy="6574381"/>
          </a:xfrm>
          <a:custGeom>
            <a:avLst/>
            <a:gdLst/>
            <a:ahLst/>
            <a:cxnLst/>
            <a:rect r="r" b="b" t="t" l="l"/>
            <a:pathLst>
              <a:path h="6574381" w="4349578">
                <a:moveTo>
                  <a:pt x="0" y="0"/>
                </a:moveTo>
                <a:lnTo>
                  <a:pt x="4349578" y="0"/>
                </a:lnTo>
                <a:lnTo>
                  <a:pt x="4349578" y="6574381"/>
                </a:lnTo>
                <a:lnTo>
                  <a:pt x="0" y="6574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257" t="0" r="-6327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07052" y="1665885"/>
            <a:ext cx="7706737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5900" spc="708">
                <a:solidFill>
                  <a:srgbClr val="E73113"/>
                </a:solidFill>
                <a:latin typeface="League Spartan"/>
              </a:rPr>
              <a:t>BASELINE MODEL AND EVALUATION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7052" y="4735373"/>
            <a:ext cx="7706737" cy="485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254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 Bold"/>
              </a:rPr>
              <a:t>Collaborative Filtering:</a:t>
            </a:r>
          </a:p>
          <a:p>
            <a:pPr algn="l" marL="906777" indent="-302259" lvl="2">
              <a:lnSpc>
                <a:spcPts val="3254"/>
              </a:lnSpc>
              <a:buFont typeface="Arial"/>
              <a:buChar char="⚬"/>
            </a:pPr>
            <a:r>
              <a:rPr lang="en-US" sz="2099">
                <a:solidFill>
                  <a:srgbClr val="000000"/>
                </a:solidFill>
                <a:latin typeface="Open Sans"/>
              </a:rPr>
              <a:t>Measuring</a:t>
            </a:r>
            <a:r>
              <a:rPr lang="en-US" sz="2099">
                <a:solidFill>
                  <a:srgbClr val="000000"/>
                </a:solidFill>
                <a:latin typeface="Open Sans"/>
              </a:rPr>
              <a:t> cosine similarity between customers based on purchase history. </a:t>
            </a:r>
          </a:p>
          <a:p>
            <a:pPr algn="l" marL="906777" indent="-302259" lvl="2">
              <a:lnSpc>
                <a:spcPts val="3254"/>
              </a:lnSpc>
              <a:buFont typeface="Arial"/>
              <a:buChar char="⚬"/>
            </a:pPr>
            <a:r>
              <a:rPr lang="en-US" sz="2099">
                <a:solidFill>
                  <a:srgbClr val="000000"/>
                </a:solidFill>
                <a:latin typeface="Open Sans"/>
              </a:rPr>
              <a:t>I</a:t>
            </a:r>
            <a:r>
              <a:rPr lang="en-US" sz="2099">
                <a:solidFill>
                  <a:srgbClr val="000000"/>
                </a:solidFill>
                <a:latin typeface="Open Sans"/>
              </a:rPr>
              <a:t>dentifying customers with similar tastes.</a:t>
            </a:r>
          </a:p>
          <a:p>
            <a:pPr algn="l" marL="453388" indent="-226694" lvl="1">
              <a:lnSpc>
                <a:spcPts val="3254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 Bold"/>
              </a:rPr>
              <a:t>User-Item Matrix:</a:t>
            </a:r>
          </a:p>
          <a:p>
            <a:pPr algn="l" marL="906777" indent="-302259" lvl="2">
              <a:lnSpc>
                <a:spcPts val="3254"/>
              </a:lnSpc>
              <a:buFont typeface="Arial"/>
              <a:buChar char="⚬"/>
            </a:pPr>
            <a:r>
              <a:rPr lang="en-US" sz="2099">
                <a:solidFill>
                  <a:srgbClr val="000000"/>
                </a:solidFill>
                <a:latin typeface="Open Sans"/>
              </a:rPr>
              <a:t>Created a user-item matrix where each row represents a customer and each column represents an article.</a:t>
            </a:r>
          </a:p>
          <a:p>
            <a:pPr algn="l" marL="453388" indent="-226694" lvl="1">
              <a:lnSpc>
                <a:spcPts val="3254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 Bold"/>
              </a:rPr>
              <a:t>Evaluation:</a:t>
            </a:r>
          </a:p>
          <a:p>
            <a:pPr algn="l" marL="906777" indent="-302259" lvl="2">
              <a:lnSpc>
                <a:spcPts val="3254"/>
              </a:lnSpc>
              <a:buFont typeface="Arial"/>
              <a:buChar char="⚬"/>
            </a:pPr>
            <a:r>
              <a:rPr lang="en-US" sz="2099">
                <a:solidFill>
                  <a:srgbClr val="000000"/>
                </a:solidFill>
                <a:latin typeface="Open Sans"/>
              </a:rPr>
              <a:t>Evaluated the recommendations by checking the similarity scores and the relevance of suggested items. </a:t>
            </a:r>
          </a:p>
          <a:p>
            <a:pPr algn="l">
              <a:lnSpc>
                <a:spcPts val="294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53468" y="1261012"/>
            <a:ext cx="5418023" cy="2334325"/>
            <a:chOff x="0" y="0"/>
            <a:chExt cx="1155433" cy="497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53468" y="3976337"/>
            <a:ext cx="5418023" cy="2334325"/>
            <a:chOff x="0" y="0"/>
            <a:chExt cx="1155433" cy="4978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53468" y="6691663"/>
            <a:ext cx="5418023" cy="2334325"/>
            <a:chOff x="0" y="0"/>
            <a:chExt cx="1155433" cy="497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2516753" y="3457747"/>
            <a:ext cx="691454" cy="345727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31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28756" y="3943350"/>
            <a:ext cx="8224025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5300" spc="636">
                <a:solidFill>
                  <a:srgbClr val="E73113"/>
                </a:solidFill>
                <a:latin typeface="League Spartan"/>
              </a:rPr>
              <a:t>COLLABORATIVE FILTERING</a:t>
            </a:r>
          </a:p>
          <a:p>
            <a:pPr algn="l">
              <a:lnSpc>
                <a:spcPts val="6360"/>
              </a:lnSpc>
            </a:pPr>
            <a:r>
              <a:rPr lang="en-US" sz="5300" spc="636">
                <a:solidFill>
                  <a:srgbClr val="E73113"/>
                </a:solidFill>
                <a:latin typeface="League Spartan"/>
              </a:rPr>
              <a:t>RECOMMENDATION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39763" y="2284758"/>
            <a:ext cx="4445434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 spc="312">
                <a:solidFill>
                  <a:srgbClr val="E73113"/>
                </a:solidFill>
                <a:latin typeface="League Spartan"/>
              </a:rPr>
              <a:t>INPUT CUSTOMER 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6615" y="4343400"/>
            <a:ext cx="4931729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GET CUSTOMER SIMILARITY SCORES</a:t>
            </a:r>
          </a:p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IDENTIFY TOP SIMILAR CUSTOMERS</a:t>
            </a:r>
          </a:p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RECOMMEND ARTICLES</a:t>
            </a:r>
          </a:p>
          <a:p>
            <a:pPr algn="ctr">
              <a:lnSpc>
                <a:spcPts val="2355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5400000">
            <a:off x="12516753" y="6173072"/>
            <a:ext cx="691454" cy="345727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311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396615" y="7367938"/>
            <a:ext cx="493172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PRINT OUT TOP 5 ARTICLE IDS, ARTICLE NAMES, AND IMAGES</a:t>
            </a:r>
          </a:p>
          <a:p>
            <a:pPr algn="ctr">
              <a:lnSpc>
                <a:spcPts val="235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53468" y="1261012"/>
            <a:ext cx="5418023" cy="2334325"/>
            <a:chOff x="0" y="0"/>
            <a:chExt cx="1155433" cy="497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53468" y="3976337"/>
            <a:ext cx="5418023" cy="2334325"/>
            <a:chOff x="0" y="0"/>
            <a:chExt cx="1155433" cy="4978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53468" y="6691663"/>
            <a:ext cx="5418023" cy="2334325"/>
            <a:chOff x="0" y="0"/>
            <a:chExt cx="1155433" cy="497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5433" cy="497812"/>
            </a:xfrm>
            <a:custGeom>
              <a:avLst/>
              <a:gdLst/>
              <a:ahLst/>
              <a:cxnLst/>
              <a:rect r="r" b="b" t="t" l="l"/>
              <a:pathLst>
                <a:path h="497812" w="1155433">
                  <a:moveTo>
                    <a:pt x="0" y="0"/>
                  </a:moveTo>
                  <a:lnTo>
                    <a:pt x="1155433" y="0"/>
                  </a:lnTo>
                  <a:lnTo>
                    <a:pt x="1155433" y="497812"/>
                  </a:lnTo>
                  <a:lnTo>
                    <a:pt x="0" y="497812"/>
                  </a:lnTo>
                  <a:close/>
                </a:path>
              </a:pathLst>
            </a:custGeom>
            <a:solidFill>
              <a:srgbClr val="F3BAB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55433" cy="535912"/>
            </a:xfrm>
            <a:prstGeom prst="rect">
              <a:avLst/>
            </a:prstGeom>
          </p:spPr>
          <p:txBody>
            <a:bodyPr anchor="ctr" rtlCol="false" tIns="203200" lIns="203200" bIns="203200" rIns="2032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2516753" y="3457747"/>
            <a:ext cx="691454" cy="345727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31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28756" y="3943350"/>
            <a:ext cx="8224025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5300" spc="636">
                <a:solidFill>
                  <a:srgbClr val="E73113"/>
                </a:solidFill>
                <a:latin typeface="League Spartan"/>
              </a:rPr>
              <a:t>COLLABORATIVE FILTERING</a:t>
            </a:r>
          </a:p>
          <a:p>
            <a:pPr algn="l">
              <a:lnSpc>
                <a:spcPts val="6360"/>
              </a:lnSpc>
            </a:pPr>
            <a:r>
              <a:rPr lang="en-US" sz="5300" spc="636">
                <a:solidFill>
                  <a:srgbClr val="E73113"/>
                </a:solidFill>
                <a:latin typeface="League Spartan"/>
              </a:rPr>
              <a:t>RECOMMENDATION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39763" y="2076774"/>
            <a:ext cx="4445434" cy="80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sz="1300" spc="156">
                <a:solidFill>
                  <a:srgbClr val="E73113"/>
                </a:solidFill>
                <a:latin typeface="League Spartan"/>
              </a:rPr>
              <a:t>EXAMPLE :</a:t>
            </a:r>
          </a:p>
          <a:p>
            <a:pPr algn="ctr">
              <a:lnSpc>
                <a:spcPts val="1560"/>
              </a:lnSpc>
            </a:pPr>
          </a:p>
          <a:p>
            <a:pPr algn="ctr">
              <a:lnSpc>
                <a:spcPts val="1560"/>
              </a:lnSpc>
            </a:pPr>
            <a:r>
              <a:rPr lang="en-US" sz="1300" spc="156">
                <a:solidFill>
                  <a:srgbClr val="E73113"/>
                </a:solidFill>
                <a:latin typeface="League Spartan"/>
              </a:rPr>
              <a:t>000493DD9FC463DF1ACC2081450C9E75EF8E87D5DD17ED6396773839F6BF71A9</a:t>
            </a:r>
          </a:p>
          <a:p>
            <a:pPr algn="ctr">
              <a:lnSpc>
                <a:spcPts val="12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396615" y="4343400"/>
            <a:ext cx="4931729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GET CUSTOMER SIMILARITY SCORES</a:t>
            </a:r>
          </a:p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IDENTIFY TOP SIMILAR CUSTOMERS</a:t>
            </a:r>
          </a:p>
          <a:p>
            <a:pPr algn="l" marL="423737" indent="-211868" lvl="1">
              <a:lnSpc>
                <a:spcPts val="2355"/>
              </a:lnSpc>
              <a:buFont typeface="Arial"/>
              <a:buChar char="•"/>
            </a:pPr>
            <a:r>
              <a:rPr lang="en-US" sz="1962" spc="235">
                <a:solidFill>
                  <a:srgbClr val="E73113"/>
                </a:solidFill>
                <a:latin typeface="League Spartan"/>
              </a:rPr>
              <a:t>RECOMMEND ARTICLES</a:t>
            </a:r>
          </a:p>
          <a:p>
            <a:pPr algn="ctr">
              <a:lnSpc>
                <a:spcPts val="2355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5400000">
            <a:off x="12516753" y="6173072"/>
            <a:ext cx="691454" cy="345727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311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75042" y="7074320"/>
            <a:ext cx="5174876" cy="154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310" spc="157">
                <a:solidFill>
                  <a:srgbClr val="E73113"/>
                </a:solidFill>
                <a:latin typeface="League Spartan"/>
              </a:rPr>
              <a:t>RECOMMENDED ARTICLES: </a:t>
            </a:r>
          </a:p>
          <a:p>
            <a:pPr algn="l">
              <a:lnSpc>
                <a:spcPts val="1989"/>
              </a:lnSpc>
            </a:pPr>
            <a:r>
              <a:rPr lang="en-US" sz="1010" spc="121">
                <a:solidFill>
                  <a:srgbClr val="E73113"/>
                </a:solidFill>
                <a:latin typeface="League Spartan"/>
              </a:rPr>
              <a:t>ARTICLE ID: 556539030, PRODUCT NAME: VELVET SCRUNCHIE </a:t>
            </a:r>
          </a:p>
          <a:p>
            <a:pPr algn="l">
              <a:lnSpc>
                <a:spcPts val="1989"/>
              </a:lnSpc>
            </a:pPr>
            <a:r>
              <a:rPr lang="en-US" sz="1010" spc="121">
                <a:solidFill>
                  <a:srgbClr val="E73113"/>
                </a:solidFill>
                <a:latin typeface="League Spartan"/>
              </a:rPr>
              <a:t>ARTICLE ID: 685604061, PRODUCT NAME: TOM FANCY </a:t>
            </a:r>
          </a:p>
          <a:p>
            <a:pPr algn="l">
              <a:lnSpc>
                <a:spcPts val="1989"/>
              </a:lnSpc>
            </a:pPr>
            <a:r>
              <a:rPr lang="en-US" sz="1010" spc="121">
                <a:solidFill>
                  <a:srgbClr val="E73113"/>
                </a:solidFill>
                <a:latin typeface="League Spartan"/>
              </a:rPr>
              <a:t>ARTICLE ID: 757964001, PRODUCT NAME: AMARYLLIS BLANKET </a:t>
            </a:r>
          </a:p>
          <a:p>
            <a:pPr algn="l">
              <a:lnSpc>
                <a:spcPts val="1989"/>
              </a:lnSpc>
            </a:pPr>
            <a:r>
              <a:rPr lang="en-US" sz="1010" spc="121">
                <a:solidFill>
                  <a:srgbClr val="E73113"/>
                </a:solidFill>
                <a:latin typeface="League Spartan"/>
              </a:rPr>
              <a:t>ARTICLE ID: 758027001, PRODUCT NAME: MARIELLE TOP </a:t>
            </a:r>
          </a:p>
          <a:p>
            <a:pPr algn="l">
              <a:lnSpc>
                <a:spcPts val="1989"/>
              </a:lnSpc>
            </a:pPr>
            <a:r>
              <a:rPr lang="en-US" sz="1010" spc="121">
                <a:solidFill>
                  <a:srgbClr val="E73113"/>
                </a:solidFill>
                <a:latin typeface="League Spartan"/>
              </a:rPr>
              <a:t>ARTICLE ID: 783359014, PRODUCT NAME: CAP EAZY SUEDE MIX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B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4631" y="1028700"/>
            <a:ext cx="3838739" cy="4404003"/>
          </a:xfrm>
          <a:custGeom>
            <a:avLst/>
            <a:gdLst/>
            <a:ahLst/>
            <a:cxnLst/>
            <a:rect r="r" b="b" t="t" l="l"/>
            <a:pathLst>
              <a:path h="4404003" w="3838739">
                <a:moveTo>
                  <a:pt x="0" y="0"/>
                </a:moveTo>
                <a:lnTo>
                  <a:pt x="3838738" y="0"/>
                </a:lnTo>
                <a:lnTo>
                  <a:pt x="3838738" y="4404003"/>
                </a:lnTo>
                <a:lnTo>
                  <a:pt x="0" y="4404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4000" y="1028700"/>
            <a:ext cx="4159336" cy="4404003"/>
          </a:xfrm>
          <a:custGeom>
            <a:avLst/>
            <a:gdLst/>
            <a:ahLst/>
            <a:cxnLst/>
            <a:rect r="r" b="b" t="t" l="l"/>
            <a:pathLst>
              <a:path h="4404003" w="4159336">
                <a:moveTo>
                  <a:pt x="0" y="0"/>
                </a:moveTo>
                <a:lnTo>
                  <a:pt x="4159336" y="0"/>
                </a:lnTo>
                <a:lnTo>
                  <a:pt x="4159336" y="4404003"/>
                </a:lnTo>
                <a:lnTo>
                  <a:pt x="0" y="4404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03159" y="5625676"/>
            <a:ext cx="4076849" cy="4404003"/>
          </a:xfrm>
          <a:custGeom>
            <a:avLst/>
            <a:gdLst/>
            <a:ahLst/>
            <a:cxnLst/>
            <a:rect r="r" b="b" t="t" l="l"/>
            <a:pathLst>
              <a:path h="4404003" w="4076849">
                <a:moveTo>
                  <a:pt x="0" y="0"/>
                </a:moveTo>
                <a:lnTo>
                  <a:pt x="4076849" y="0"/>
                </a:lnTo>
                <a:lnTo>
                  <a:pt x="4076849" y="4404003"/>
                </a:lnTo>
                <a:lnTo>
                  <a:pt x="0" y="4404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78518" y="5625676"/>
            <a:ext cx="4200742" cy="4404003"/>
          </a:xfrm>
          <a:custGeom>
            <a:avLst/>
            <a:gdLst/>
            <a:ahLst/>
            <a:cxnLst/>
            <a:rect r="r" b="b" t="t" l="l"/>
            <a:pathLst>
              <a:path h="4404003" w="4200742">
                <a:moveTo>
                  <a:pt x="0" y="0"/>
                </a:moveTo>
                <a:lnTo>
                  <a:pt x="4200741" y="0"/>
                </a:lnTo>
                <a:lnTo>
                  <a:pt x="4200741" y="4404003"/>
                </a:lnTo>
                <a:lnTo>
                  <a:pt x="0" y="4404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60905" y="1028700"/>
            <a:ext cx="3635050" cy="4404003"/>
          </a:xfrm>
          <a:custGeom>
            <a:avLst/>
            <a:gdLst/>
            <a:ahLst/>
            <a:cxnLst/>
            <a:rect r="r" b="b" t="t" l="l"/>
            <a:pathLst>
              <a:path h="4404003" w="3635050">
                <a:moveTo>
                  <a:pt x="0" y="0"/>
                </a:moveTo>
                <a:lnTo>
                  <a:pt x="3635051" y="0"/>
                </a:lnTo>
                <a:lnTo>
                  <a:pt x="3635051" y="4404003"/>
                </a:lnTo>
                <a:lnTo>
                  <a:pt x="0" y="44040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DAGJAnUeTng</dc:identifier>
  <dcterms:modified xsi:type="dcterms:W3CDTF">2011-08-01T06:04:30Z</dcterms:modified>
  <cp:revision>1</cp:revision>
  <dc:title>Capstone project</dc:title>
</cp:coreProperties>
</file>