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34"/>
  </p:notesMasterIdLst>
  <p:handoutMasterIdLst>
    <p:handoutMasterId r:id="rId35"/>
  </p:handoutMasterIdLst>
  <p:sldIdLst>
    <p:sldId id="308" r:id="rId2"/>
    <p:sldId id="434" r:id="rId3"/>
    <p:sldId id="462" r:id="rId4"/>
    <p:sldId id="402" r:id="rId5"/>
    <p:sldId id="403" r:id="rId6"/>
    <p:sldId id="423" r:id="rId7"/>
    <p:sldId id="427" r:id="rId8"/>
    <p:sldId id="426" r:id="rId9"/>
    <p:sldId id="463" r:id="rId10"/>
    <p:sldId id="412" r:id="rId11"/>
    <p:sldId id="421" r:id="rId12"/>
    <p:sldId id="419" r:id="rId13"/>
    <p:sldId id="422" r:id="rId14"/>
    <p:sldId id="441" r:id="rId15"/>
    <p:sldId id="442" r:id="rId16"/>
    <p:sldId id="443" r:id="rId17"/>
    <p:sldId id="444" r:id="rId18"/>
    <p:sldId id="445" r:id="rId19"/>
    <p:sldId id="446" r:id="rId20"/>
    <p:sldId id="447" r:id="rId21"/>
    <p:sldId id="452" r:id="rId22"/>
    <p:sldId id="464" r:id="rId23"/>
    <p:sldId id="451" r:id="rId24"/>
    <p:sldId id="448" r:id="rId25"/>
    <p:sldId id="449" r:id="rId26"/>
    <p:sldId id="456" r:id="rId27"/>
    <p:sldId id="455" r:id="rId28"/>
    <p:sldId id="457" r:id="rId29"/>
    <p:sldId id="460" r:id="rId30"/>
    <p:sldId id="458" r:id="rId31"/>
    <p:sldId id="454" r:id="rId32"/>
    <p:sldId id="465" r:id="rId33"/>
  </p:sldIdLst>
  <p:sldSz cx="9144000" cy="6858000" type="screen4x3"/>
  <p:notesSz cx="6797675" cy="9928225"/>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32" autoAdjust="0"/>
    <p:restoredTop sz="86439" autoAdjust="0"/>
  </p:normalViewPr>
  <p:slideViewPr>
    <p:cSldViewPr>
      <p:cViewPr varScale="1">
        <p:scale>
          <a:sx n="74" d="100"/>
          <a:sy n="74" d="100"/>
        </p:scale>
        <p:origin x="8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31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967290A8-E05C-48FD-BA4C-6F41DD5E8970}" type="datetimeFigureOut">
              <a:rPr lang="en-GB"/>
              <a:pPr>
                <a:defRPr/>
              </a:pPr>
              <a:t>09/09/2015</a:t>
            </a:fld>
            <a:endParaRPr lang="en-GB" dirty="0"/>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pPr>
              <a:defRPr/>
            </a:pPr>
            <a:fld id="{51E4B646-DF49-4D00-9054-95124E56EA95}" type="slidenum">
              <a:rPr lang="en-GB"/>
              <a:pPr>
                <a:defRPr/>
              </a:pPr>
              <a:t>‹#›</a:t>
            </a:fld>
            <a:endParaRPr lang="en-GB" dirty="0"/>
          </a:p>
        </p:txBody>
      </p:sp>
    </p:spTree>
    <p:extLst>
      <p:ext uri="{BB962C8B-B14F-4D97-AF65-F5344CB8AC3E}">
        <p14:creationId xmlns:p14="http://schemas.microsoft.com/office/powerpoint/2010/main" val="151987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7168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4096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1686"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71687"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AA5117C-B96B-4BD9-8296-2D11FA16960F}" type="slidenum">
              <a:rPr lang="en-GB"/>
              <a:pPr>
                <a:defRPr/>
              </a:pPr>
              <a:t>‹#›</a:t>
            </a:fld>
            <a:endParaRPr lang="en-GB" dirty="0"/>
          </a:p>
        </p:txBody>
      </p:sp>
    </p:spTree>
    <p:extLst>
      <p:ext uri="{BB962C8B-B14F-4D97-AF65-F5344CB8AC3E}">
        <p14:creationId xmlns:p14="http://schemas.microsoft.com/office/powerpoint/2010/main" val="1179096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247141B1-0DC1-4FEF-87B6-97CADC2EE17A}" type="slidenum">
              <a:rPr lang="en-GB" sz="1200"/>
              <a:pPr algn="r"/>
              <a:t>4</a:t>
            </a:fld>
            <a:endParaRPr lang="en-GB"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0698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49881B13-F11C-459B-8E62-F5F4FFCDBD74}" type="slidenum">
              <a:rPr lang="en-GB" sz="1200"/>
              <a:pPr algn="r"/>
              <a:t>20</a:t>
            </a:fld>
            <a:endParaRPr lang="en-GB"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7053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BBEF9808-5262-40A5-B8FD-0E3CA5AA433E}" type="slidenum">
              <a:rPr lang="en-GB" sz="1200"/>
              <a:pPr algn="r"/>
              <a:t>21</a:t>
            </a:fld>
            <a:endParaRPr lang="en-GB"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27532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3883680" y="8685000"/>
            <a:ext cx="2971440" cy="456480"/>
          </a:xfrm>
          <a:prstGeom prst="rect">
            <a:avLst/>
          </a:prstGeom>
          <a:noFill/>
          <a:ln w="9360">
            <a:noFill/>
          </a:ln>
        </p:spPr>
        <p:txBody>
          <a:bodyPr lIns="90000" tIns="45000" rIns="90000" bIns="45000" anchor="b"/>
          <a:lstStyle/>
          <a:p>
            <a:pPr algn="r">
              <a:lnSpc>
                <a:spcPct val="100000"/>
              </a:lnSpc>
            </a:pPr>
            <a:fld id="{FFDCB845-1C08-4D6F-BAAC-66B0FE5B92E9}" type="slidenum">
              <a:rPr lang="en-GB" sz="1200">
                <a:solidFill>
                  <a:srgbClr val="000000"/>
                </a:solidFill>
                <a:latin typeface="Arial"/>
                <a:ea typeface="+mn-ea"/>
              </a:rPr>
              <a:t>22</a:t>
            </a:fld>
            <a:endParaRPr/>
          </a:p>
        </p:txBody>
      </p:sp>
      <p:sp>
        <p:nvSpPr>
          <p:cNvPr id="155" name="PlaceHolder 2"/>
          <p:cNvSpPr>
            <a:spLocks noGrp="1"/>
          </p:cNvSpPr>
          <p:nvPr>
            <p:ph type="body"/>
          </p:nvPr>
        </p:nvSpPr>
        <p:spPr>
          <a:xfrm>
            <a:off x="685800" y="4343400"/>
            <a:ext cx="5485320" cy="4113720"/>
          </a:xfrm>
          <a:prstGeom prst="rect">
            <a:avLst/>
          </a:prstGeom>
        </p:spPr>
        <p:txBody>
          <a:bodyPr lIns="0" tIns="0" rIns="0" bIns="0"/>
          <a:lstStyle/>
          <a:p>
            <a:endParaRPr/>
          </a:p>
        </p:txBody>
      </p:sp>
    </p:spTree>
    <p:extLst>
      <p:ext uri="{BB962C8B-B14F-4D97-AF65-F5344CB8AC3E}">
        <p14:creationId xmlns:p14="http://schemas.microsoft.com/office/powerpoint/2010/main" val="397420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1C5F48EC-8D75-429C-94FB-A733E45A283A}" type="slidenum">
              <a:rPr lang="en-GB" sz="1200"/>
              <a:pPr algn="r"/>
              <a:t>23</a:t>
            </a:fld>
            <a:endParaRPr lang="en-GB"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47985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E2D38896-8219-4338-9DF3-B306F8790FFB}" type="slidenum">
              <a:rPr lang="en-GB" sz="1200"/>
              <a:pPr algn="r"/>
              <a:t>25</a:t>
            </a:fld>
            <a:endParaRPr lang="en-GB"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45031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A676751B-12B4-44AD-B923-9B9E619B8318}" type="slidenum">
              <a:rPr lang="en-GB" sz="1200"/>
              <a:pPr algn="r"/>
              <a:t>26</a:t>
            </a:fld>
            <a:endParaRPr lang="en-GB"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15959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7D4174A4-BEE3-4898-BDF3-49C04FB9C66A}" type="slidenum">
              <a:rPr lang="en-GB" sz="1200"/>
              <a:pPr algn="r"/>
              <a:t>27</a:t>
            </a:fld>
            <a:endParaRPr lang="en-GB"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07293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9C7BDB97-CF23-4596-BFE8-F9E60BB9B064}" type="slidenum">
              <a:rPr lang="en-GB" sz="1200"/>
              <a:pPr algn="r"/>
              <a:t>28</a:t>
            </a:fld>
            <a:endParaRPr lang="en-GB"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68173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9C7BDB97-CF23-4596-BFE8-F9E60BB9B064}" type="slidenum">
              <a:rPr lang="en-GB" sz="1200"/>
              <a:pPr algn="r"/>
              <a:t>29</a:t>
            </a:fld>
            <a:endParaRPr lang="en-GB"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13026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2C4DE8F6-058E-45B5-B620-9077F259AE69}" type="slidenum">
              <a:rPr lang="en-GB" sz="1200"/>
              <a:pPr algn="r"/>
              <a:t>30</a:t>
            </a:fld>
            <a:endParaRPr lang="en-GB"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0381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4B2BF765-EB16-4AF6-86A5-7E249D321109}" type="slidenum">
              <a:rPr lang="en-GB" sz="1200"/>
              <a:pPr algn="r"/>
              <a:t>5</a:t>
            </a:fld>
            <a:endParaRPr lang="en-GB"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87233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B096B82A-53A6-45ED-961C-B60FD242A46C}" type="slidenum">
              <a:rPr lang="en-GB" sz="1200"/>
              <a:pPr algn="r"/>
              <a:t>31</a:t>
            </a:fld>
            <a:endParaRPr lang="en-GB"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3235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2C4DE8F6-058E-45B5-B620-9077F259AE69}" type="slidenum">
              <a:rPr lang="en-GB" sz="1200"/>
              <a:pPr algn="r"/>
              <a:t>32</a:t>
            </a:fld>
            <a:endParaRPr lang="en-GB"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3084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6331C437-CCFE-435E-975E-EE22CB0992F8}" type="slidenum">
              <a:rPr lang="en-GB" sz="1200"/>
              <a:pPr algn="r"/>
              <a:t>13</a:t>
            </a:fld>
            <a:endParaRPr lang="en-GB"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4898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FB16E50-4AFC-4A3D-BBA7-5ECDD33501F7}" type="slidenum">
              <a:rPr lang="en-GB" smtClean="0"/>
              <a:pPr/>
              <a:t>14</a:t>
            </a:fld>
            <a:endParaRPr lang="en-GB"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8620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6E32C27-AD71-4F5E-8138-69FEED70656C}" type="slidenum">
              <a:rPr lang="en-GB" smtClean="0"/>
              <a:pPr/>
              <a:t>15</a:t>
            </a:fld>
            <a:endParaRPr lang="en-GB"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6793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3B92E089-A2D0-45A4-B517-F5794DC67CEA}" type="slidenum">
              <a:rPr lang="en-GB" sz="1200"/>
              <a:pPr algn="r"/>
              <a:t>16</a:t>
            </a:fld>
            <a:endParaRPr lang="en-GB"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2809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333E9059-CC8D-4155-9C97-E7B85A6179AD}" type="slidenum">
              <a:rPr lang="en-GB" sz="1200"/>
              <a:pPr algn="r"/>
              <a:t>17</a:t>
            </a:fld>
            <a:endParaRPr lang="en-GB"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7561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D47F3449-C7EA-4B2E-AB75-04D75942E348}" type="slidenum">
              <a:rPr lang="en-GB" sz="1200"/>
              <a:pPr algn="r"/>
              <a:t>18</a:t>
            </a:fld>
            <a:endParaRPr lang="en-GB"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7521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49688" y="9429750"/>
            <a:ext cx="2946400" cy="496888"/>
          </a:xfrm>
          <a:prstGeom prst="rect">
            <a:avLst/>
          </a:prstGeom>
          <a:noFill/>
          <a:ln w="9525">
            <a:noFill/>
            <a:miter lim="800000"/>
            <a:headEnd/>
            <a:tailEnd/>
          </a:ln>
        </p:spPr>
        <p:txBody>
          <a:bodyPr anchor="b"/>
          <a:lstStyle/>
          <a:p>
            <a:pPr algn="r"/>
            <a:fld id="{F283F273-417D-459F-A0FA-72DDE5D972CB}" type="slidenum">
              <a:rPr lang="en-GB" sz="1200"/>
              <a:pPr algn="r"/>
              <a:t>19</a:t>
            </a:fld>
            <a:endParaRPr lang="en-GB"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2267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55B5EDC-60FC-45FA-8568-987F1ECC795D}" type="slidenum">
              <a:rPr lang="en-GB" smtClean="0"/>
              <a:pPr>
                <a:defRPr/>
              </a:pPr>
              <a:t>‹#›</a:t>
            </a:fld>
            <a:endParaRPr lang="en-GB" dirty="0"/>
          </a:p>
        </p:txBody>
      </p:sp>
    </p:spTree>
    <p:extLst>
      <p:ext uri="{BB962C8B-B14F-4D97-AF65-F5344CB8AC3E}">
        <p14:creationId xmlns:p14="http://schemas.microsoft.com/office/powerpoint/2010/main" val="148630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84028C40-F008-44F5-A4E0-4A70213D2A91}" type="slidenum">
              <a:rPr lang="en-GB" smtClean="0"/>
              <a:pPr>
                <a:defRPr/>
              </a:pPr>
              <a:t>‹#›</a:t>
            </a:fld>
            <a:endParaRPr lang="en-GB" dirty="0"/>
          </a:p>
        </p:txBody>
      </p:sp>
    </p:spTree>
    <p:extLst>
      <p:ext uri="{BB962C8B-B14F-4D97-AF65-F5344CB8AC3E}">
        <p14:creationId xmlns:p14="http://schemas.microsoft.com/office/powerpoint/2010/main" val="218260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84028C40-F008-44F5-A4E0-4A70213D2A91}" type="slidenum">
              <a:rPr lang="en-GB" smtClean="0"/>
              <a:pPr>
                <a:defRPr/>
              </a:pPr>
              <a:t>‹#›</a:t>
            </a:fld>
            <a:endParaRPr lang="en-GB" dirty="0"/>
          </a:p>
        </p:txBody>
      </p:sp>
    </p:spTree>
    <p:extLst>
      <p:ext uri="{BB962C8B-B14F-4D97-AF65-F5344CB8AC3E}">
        <p14:creationId xmlns:p14="http://schemas.microsoft.com/office/powerpoint/2010/main" val="1095648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84028C40-F008-44F5-A4E0-4A70213D2A91}" type="slidenum">
              <a:rPr lang="en-GB" smtClean="0"/>
              <a:pPr>
                <a:defRPr/>
              </a:pPr>
              <a:t>‹#›</a:t>
            </a:fld>
            <a:endParaRPr lang="en-GB"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743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84028C40-F008-44F5-A4E0-4A70213D2A91}" type="slidenum">
              <a:rPr lang="en-GB" smtClean="0"/>
              <a:pPr>
                <a:defRPr/>
              </a:pPr>
              <a:t>‹#›</a:t>
            </a:fld>
            <a:endParaRPr lang="en-GB" dirty="0"/>
          </a:p>
        </p:txBody>
      </p:sp>
    </p:spTree>
    <p:extLst>
      <p:ext uri="{BB962C8B-B14F-4D97-AF65-F5344CB8AC3E}">
        <p14:creationId xmlns:p14="http://schemas.microsoft.com/office/powerpoint/2010/main" val="1237491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84028C40-F008-44F5-A4E0-4A70213D2A91}" type="slidenum">
              <a:rPr lang="en-GB" smtClean="0"/>
              <a:pPr>
                <a:defRPr/>
              </a:pPr>
              <a:t>‹#›</a:t>
            </a:fld>
            <a:endParaRPr lang="en-GB"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53520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84028C40-F008-44F5-A4E0-4A70213D2A91}" type="slidenum">
              <a:rPr lang="en-GB" smtClean="0"/>
              <a:pPr>
                <a:defRPr/>
              </a:pPr>
              <a:t>‹#›</a:t>
            </a:fld>
            <a:endParaRPr lang="en-GB" dirty="0"/>
          </a:p>
        </p:txBody>
      </p:sp>
    </p:spTree>
    <p:extLst>
      <p:ext uri="{BB962C8B-B14F-4D97-AF65-F5344CB8AC3E}">
        <p14:creationId xmlns:p14="http://schemas.microsoft.com/office/powerpoint/2010/main" val="2377561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80FD29F2-C54E-4BEB-BD08-994D6FAB2388}" type="slidenum">
              <a:rPr lang="en-GB" smtClean="0"/>
              <a:pPr>
                <a:defRPr/>
              </a:pPr>
              <a:t>‹#›</a:t>
            </a:fld>
            <a:endParaRPr lang="en-GB" dirty="0"/>
          </a:p>
        </p:txBody>
      </p:sp>
    </p:spTree>
    <p:extLst>
      <p:ext uri="{BB962C8B-B14F-4D97-AF65-F5344CB8AC3E}">
        <p14:creationId xmlns:p14="http://schemas.microsoft.com/office/powerpoint/2010/main" val="151316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2EFD722D-04B8-476F-BDAD-6F236A6A6D3C}" type="slidenum">
              <a:rPr lang="en-GB" smtClean="0"/>
              <a:pPr>
                <a:defRPr/>
              </a:pPr>
              <a:t>‹#›</a:t>
            </a:fld>
            <a:endParaRPr lang="en-GB" dirty="0"/>
          </a:p>
        </p:txBody>
      </p:sp>
    </p:spTree>
    <p:extLst>
      <p:ext uri="{BB962C8B-B14F-4D97-AF65-F5344CB8AC3E}">
        <p14:creationId xmlns:p14="http://schemas.microsoft.com/office/powerpoint/2010/main" val="304432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105AC01-03E9-47CC-AAE5-41D562577884}" type="slidenum">
              <a:rPr lang="en-GB" smtClean="0"/>
              <a:pPr>
                <a:defRPr/>
              </a:pPr>
              <a:t>‹#›</a:t>
            </a:fld>
            <a:endParaRPr lang="en-GB" dirty="0"/>
          </a:p>
        </p:txBody>
      </p:sp>
    </p:spTree>
    <p:extLst>
      <p:ext uri="{BB962C8B-B14F-4D97-AF65-F5344CB8AC3E}">
        <p14:creationId xmlns:p14="http://schemas.microsoft.com/office/powerpoint/2010/main" val="263365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C14CCCDF-0F45-4E83-A242-BF28EBC76B43}" type="slidenum">
              <a:rPr lang="en-GB" smtClean="0"/>
              <a:pPr>
                <a:defRPr/>
              </a:pPr>
              <a:t>‹#›</a:t>
            </a:fld>
            <a:endParaRPr lang="en-GB" dirty="0"/>
          </a:p>
        </p:txBody>
      </p:sp>
    </p:spTree>
    <p:extLst>
      <p:ext uri="{BB962C8B-B14F-4D97-AF65-F5344CB8AC3E}">
        <p14:creationId xmlns:p14="http://schemas.microsoft.com/office/powerpoint/2010/main" val="220376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676265EF-ED5B-46AE-B407-B89F72ADA819}" type="slidenum">
              <a:rPr lang="en-GB" smtClean="0"/>
              <a:pPr>
                <a:defRPr/>
              </a:pPr>
              <a:t>‹#›</a:t>
            </a:fld>
            <a:endParaRPr lang="en-GB" dirty="0"/>
          </a:p>
        </p:txBody>
      </p:sp>
    </p:spTree>
    <p:extLst>
      <p:ext uri="{BB962C8B-B14F-4D97-AF65-F5344CB8AC3E}">
        <p14:creationId xmlns:p14="http://schemas.microsoft.com/office/powerpoint/2010/main" val="362841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E857EDEB-06D0-49D2-B663-505A3E47A795}" type="slidenum">
              <a:rPr lang="en-GB" smtClean="0"/>
              <a:pPr>
                <a:defRPr/>
              </a:pPr>
              <a:t>‹#›</a:t>
            </a:fld>
            <a:endParaRPr lang="en-GB" dirty="0"/>
          </a:p>
        </p:txBody>
      </p:sp>
    </p:spTree>
    <p:extLst>
      <p:ext uri="{BB962C8B-B14F-4D97-AF65-F5344CB8AC3E}">
        <p14:creationId xmlns:p14="http://schemas.microsoft.com/office/powerpoint/2010/main" val="354717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F4023696-D645-4E00-9DA8-A1C0DD2F3397}" type="slidenum">
              <a:rPr lang="en-GB" smtClean="0"/>
              <a:pPr>
                <a:defRPr/>
              </a:pPr>
              <a:t>‹#›</a:t>
            </a:fld>
            <a:endParaRPr lang="en-GB" dirty="0"/>
          </a:p>
        </p:txBody>
      </p:sp>
    </p:spTree>
    <p:extLst>
      <p:ext uri="{BB962C8B-B14F-4D97-AF65-F5344CB8AC3E}">
        <p14:creationId xmlns:p14="http://schemas.microsoft.com/office/powerpoint/2010/main" val="300816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B6C9C3DD-F1C2-4E4D-93C2-D2C9E527709E}" type="slidenum">
              <a:rPr lang="en-GB" smtClean="0"/>
              <a:pPr>
                <a:defRPr/>
              </a:pPr>
              <a:t>‹#›</a:t>
            </a:fld>
            <a:endParaRPr lang="en-GB" dirty="0"/>
          </a:p>
        </p:txBody>
      </p:sp>
    </p:spTree>
    <p:extLst>
      <p:ext uri="{BB962C8B-B14F-4D97-AF65-F5344CB8AC3E}">
        <p14:creationId xmlns:p14="http://schemas.microsoft.com/office/powerpoint/2010/main" val="334614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992CCAFC-206A-44A4-B5A5-B457841E0763}" type="slidenum">
              <a:rPr lang="en-GB" smtClean="0"/>
              <a:pPr>
                <a:defRPr/>
              </a:pPr>
              <a:t>‹#›</a:t>
            </a:fld>
            <a:endParaRPr lang="en-GB" dirty="0"/>
          </a:p>
        </p:txBody>
      </p:sp>
    </p:spTree>
    <p:extLst>
      <p:ext uri="{BB962C8B-B14F-4D97-AF65-F5344CB8AC3E}">
        <p14:creationId xmlns:p14="http://schemas.microsoft.com/office/powerpoint/2010/main" val="170891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a:xfrm>
            <a:off x="533400" y="6172200"/>
            <a:ext cx="5811724" cy="365125"/>
          </a:xfrm>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852B40CB-E347-4221-9B64-AF620A9B716D}" type="slidenum">
              <a:rPr lang="en-GB" smtClean="0"/>
              <a:pPr>
                <a:defRPr/>
              </a:pPr>
              <a:t>‹#›</a:t>
            </a:fld>
            <a:endParaRPr lang="en-GB" dirty="0"/>
          </a:p>
        </p:txBody>
      </p:sp>
    </p:spTree>
    <p:extLst>
      <p:ext uri="{BB962C8B-B14F-4D97-AF65-F5344CB8AC3E}">
        <p14:creationId xmlns:p14="http://schemas.microsoft.com/office/powerpoint/2010/main" val="151216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endParaRPr lang="en-GB"/>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en-GB"/>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a:defRPr/>
            </a:pPr>
            <a:fld id="{84028C40-F008-44F5-A4E0-4A70213D2A91}" type="slidenum">
              <a:rPr lang="en-GB" smtClean="0"/>
              <a:pPr>
                <a:defRPr/>
              </a:pPr>
              <a:t>‹#›</a:t>
            </a:fld>
            <a:endParaRPr lang="en-GB" dirty="0"/>
          </a:p>
        </p:txBody>
      </p:sp>
    </p:spTree>
    <p:extLst>
      <p:ext uri="{BB962C8B-B14F-4D97-AF65-F5344CB8AC3E}">
        <p14:creationId xmlns:p14="http://schemas.microsoft.com/office/powerpoint/2010/main" val="2222482743"/>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leedsbeckett.ac.uk/studenthub/research-ethics.ht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cs.org/category/6030"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bcs.org/category/603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bcs.org/category/6030"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bcs.org/category/603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bcs.org/category/6030"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bcs.org/category/6030"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leedsmet.ac.uk/studenthub/research-ethics.ht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ctrTitle"/>
          </p:nvPr>
        </p:nvSpPr>
        <p:spPr>
          <a:xfrm>
            <a:off x="395288" y="404813"/>
            <a:ext cx="8147050" cy="2087562"/>
          </a:xfrm>
        </p:spPr>
        <p:txBody>
          <a:bodyPr>
            <a:normAutofit/>
          </a:bodyPr>
          <a:lstStyle/>
          <a:p>
            <a:pPr eaLnBrk="1" hangingPunct="1">
              <a:defRPr/>
            </a:pPr>
            <a:r>
              <a:rPr lang="en-GB" sz="6000" cap="none" smtClean="0">
                <a:solidFill>
                  <a:schemeClr val="bg1"/>
                </a:solidFill>
                <a:latin typeface="Arial" panose="020B0604020202020204" pitchFamily="34" charset="0"/>
                <a:cs typeface="Arial" panose="020B0604020202020204" pitchFamily="34" charset="0"/>
              </a:rPr>
              <a:t>Final year computing project – lecture 2</a:t>
            </a:r>
            <a:endParaRPr lang="en-GB" sz="6000" cap="none" dirty="0" smtClean="0">
              <a:solidFill>
                <a:schemeClr val="bg1"/>
              </a:solidFill>
              <a:latin typeface="Arial" panose="020B0604020202020204" pitchFamily="34" charset="0"/>
              <a:cs typeface="Arial" panose="020B0604020202020204" pitchFamily="34" charset="0"/>
            </a:endParaRPr>
          </a:p>
        </p:txBody>
      </p:sp>
      <p:sp>
        <p:nvSpPr>
          <p:cNvPr id="69634" name="Rectangle 2"/>
          <p:cNvSpPr>
            <a:spLocks noGrp="1" noChangeArrowheads="1"/>
          </p:cNvSpPr>
          <p:nvPr>
            <p:ph type="subTitle" idx="1"/>
          </p:nvPr>
        </p:nvSpPr>
        <p:spPr>
          <a:xfrm>
            <a:off x="755650" y="2492375"/>
            <a:ext cx="8207375" cy="2880841"/>
          </a:xfrm>
        </p:spPr>
        <p:txBody>
          <a:bodyPr/>
          <a:lstStyle/>
          <a:p>
            <a:pPr algn="r">
              <a:lnSpc>
                <a:spcPct val="100000"/>
              </a:lnSpc>
            </a:pPr>
            <a:r>
              <a:rPr lang="de-DE" sz="3200" dirty="0" smtClean="0">
                <a:solidFill>
                  <a:schemeClr val="bg1"/>
                </a:solidFill>
              </a:rPr>
              <a:t>Dr. Mark Dixon (Module Leader)</a:t>
            </a:r>
            <a:endParaRPr lang="de-DE" dirty="0" smtClean="0">
              <a:solidFill>
                <a:schemeClr val="bg1"/>
              </a:solidFill>
            </a:endParaRPr>
          </a:p>
          <a:p>
            <a:pPr marL="457200" lvl="1" indent="0" algn="r" eaLnBrk="1" hangingPunct="1">
              <a:buClr>
                <a:srgbClr val="FFFF99"/>
              </a:buClr>
              <a:buFont typeface="Wingdings" pitchFamily="2" charset="2"/>
              <a:buNone/>
              <a:defRPr/>
            </a:pPr>
            <a:r>
              <a:rPr lang="en-GB" sz="2400" dirty="0" smtClean="0">
                <a:solidFill>
                  <a:schemeClr val="bg1"/>
                </a:solidFill>
              </a:rPr>
              <a:t>Caedmon 118</a:t>
            </a:r>
          </a:p>
          <a:p>
            <a:pPr marL="457200" lvl="1" indent="0" algn="r" eaLnBrk="1" hangingPunct="1">
              <a:buClr>
                <a:srgbClr val="FFFF99"/>
              </a:buClr>
              <a:buFont typeface="Wingdings" pitchFamily="2" charset="2"/>
              <a:buNone/>
              <a:defRPr/>
            </a:pPr>
            <a:endParaRPr lang="en-GB" sz="2400" i="1" dirty="0" smtClean="0">
              <a:solidFill>
                <a:schemeClr val="bg1"/>
              </a:solidFill>
            </a:endParaRPr>
          </a:p>
          <a:p>
            <a:pPr marL="457200" lvl="1" indent="0" algn="r" eaLnBrk="1" hangingPunct="1">
              <a:buClr>
                <a:srgbClr val="FFFF99"/>
              </a:buClr>
              <a:buFont typeface="Wingdings" pitchFamily="2" charset="2"/>
              <a:buNone/>
              <a:defRPr/>
            </a:pPr>
            <a:r>
              <a:rPr lang="en-GB" sz="2400" i="1" dirty="0" smtClean="0">
                <a:solidFill>
                  <a:schemeClr val="bg1"/>
                </a:solidFill>
              </a:rPr>
              <a:t>With significant </a:t>
            </a:r>
            <a:r>
              <a:rPr lang="en-GB" sz="2400" i="1" dirty="0" smtClean="0">
                <a:solidFill>
                  <a:schemeClr val="bg1"/>
                </a:solidFill>
              </a:rPr>
              <a:t>contribution </a:t>
            </a:r>
          </a:p>
          <a:p>
            <a:pPr marL="457200" lvl="1" indent="0" algn="r" eaLnBrk="1" hangingPunct="1">
              <a:buClr>
                <a:srgbClr val="FFFF99"/>
              </a:buClr>
              <a:buFont typeface="Wingdings" pitchFamily="2" charset="2"/>
              <a:buNone/>
              <a:defRPr/>
            </a:pPr>
            <a:r>
              <a:rPr lang="en-GB" sz="2400" i="1" dirty="0" smtClean="0">
                <a:solidFill>
                  <a:schemeClr val="bg1"/>
                </a:solidFill>
              </a:rPr>
              <a:t>from Maurice Calvert</a:t>
            </a:r>
            <a:endParaRPr lang="en-GB" sz="2400" i="1" dirty="0" smtClean="0">
              <a:solidFill>
                <a:schemeClr val="bg1"/>
              </a:solidFill>
            </a:endParaRPr>
          </a:p>
        </p:txBody>
      </p:sp>
      <p:sp>
        <p:nvSpPr>
          <p:cNvPr id="3075" name="Rectangle 3"/>
          <p:cNvSpPr>
            <a:spLocks noChangeArrowheads="1"/>
          </p:cNvSpPr>
          <p:nvPr/>
        </p:nvSpPr>
        <p:spPr bwMode="auto">
          <a:xfrm flipV="1">
            <a:off x="0" y="6597650"/>
            <a:ext cx="9144000" cy="260350"/>
          </a:xfrm>
          <a:prstGeom prst="rect">
            <a:avLst/>
          </a:prstGeom>
          <a:noFill/>
          <a:ln w="9525">
            <a:noFill/>
            <a:miter lim="800000"/>
            <a:headEnd/>
            <a:tailEnd/>
          </a:ln>
        </p:spPr>
        <p:txBody>
          <a:bodyPr rot="10800000"/>
          <a:lstStyle/>
          <a:p>
            <a:pPr>
              <a:tabLst>
                <a:tab pos="8882063" algn="r"/>
              </a:tabLst>
            </a:pPr>
            <a:r>
              <a:rPr lang="en-GB" sz="1400" dirty="0" smtClean="0"/>
              <a:t>Mark Dixon</a:t>
            </a:r>
            <a:r>
              <a:rPr lang="en-GB" sz="1400" dirty="0"/>
              <a:t>	Leeds Beckett University</a:t>
            </a:r>
          </a:p>
        </p:txBody>
      </p:sp>
      <p:pic>
        <p:nvPicPr>
          <p:cNvPr id="3077" name="Picture 7" descr="https://fbcdn-sphotos-b-a.akamaihd.net/hphotos-ak-ash4/p480x480/998856_10151563009927083_207691902_n.jpg"/>
          <p:cNvPicPr>
            <a:picLocks noChangeAspect="1" noChangeArrowheads="1"/>
          </p:cNvPicPr>
          <p:nvPr/>
        </p:nvPicPr>
        <p:blipFill>
          <a:blip r:embed="rId2" cstate="print"/>
          <a:srcRect/>
          <a:stretch>
            <a:fillRect/>
          </a:stretch>
        </p:blipFill>
        <p:spPr bwMode="auto">
          <a:xfrm>
            <a:off x="179388" y="3429000"/>
            <a:ext cx="4168443" cy="2771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ctrTitle"/>
          </p:nvPr>
        </p:nvSpPr>
        <p:spPr>
          <a:xfrm>
            <a:off x="461963" y="19050"/>
            <a:ext cx="8218487" cy="792163"/>
          </a:xfrm>
        </p:spPr>
        <p:txBody>
          <a:bodyPr>
            <a:noAutofit/>
          </a:bodyPr>
          <a:lstStyle/>
          <a:p>
            <a:pPr algn="ctr" eaLnBrk="1" hangingPunct="1">
              <a:defRPr/>
            </a:pPr>
            <a:r>
              <a:rPr lang="en-GB" sz="4800" cap="none" dirty="0" smtClean="0">
                <a:solidFill>
                  <a:schemeClr val="bg1"/>
                </a:solidFill>
                <a:latin typeface="Arial" panose="020B0604020202020204" pitchFamily="34" charset="0"/>
                <a:cs typeface="Arial" panose="020B0604020202020204" pitchFamily="34" charset="0"/>
              </a:rPr>
              <a:t>Plan the whole year</a:t>
            </a:r>
            <a:endParaRPr lang="en-GB" sz="4800" cap="none" dirty="0" smtClean="0">
              <a:solidFill>
                <a:schemeClr val="bg1"/>
              </a:solidFill>
              <a:latin typeface="Arial" panose="020B0604020202020204" pitchFamily="34" charset="0"/>
              <a:cs typeface="Arial" panose="020B0604020202020204" pitchFamily="34" charset="0"/>
            </a:endParaRPr>
          </a:p>
        </p:txBody>
      </p:sp>
      <p:sp>
        <p:nvSpPr>
          <p:cNvPr id="86018" name="Rectangle 2"/>
          <p:cNvSpPr>
            <a:spLocks noGrp="1" noChangeArrowheads="1"/>
          </p:cNvSpPr>
          <p:nvPr>
            <p:ph type="subTitle" idx="1"/>
          </p:nvPr>
        </p:nvSpPr>
        <p:spPr>
          <a:xfrm>
            <a:off x="468313" y="1916113"/>
            <a:ext cx="8207375" cy="4033837"/>
          </a:xfrm>
        </p:spPr>
        <p:txBody>
          <a:bodyPr/>
          <a:lstStyle/>
          <a:p>
            <a:pPr marL="457200" lvl="1" indent="0" algn="ctr" eaLnBrk="1" hangingPunct="1">
              <a:buFontTx/>
              <a:buNone/>
              <a:defRPr/>
            </a:pPr>
            <a:r>
              <a:rPr lang="en-GB" dirty="0" smtClean="0"/>
              <a:t> </a:t>
            </a:r>
          </a:p>
        </p:txBody>
      </p:sp>
      <p:pic>
        <p:nvPicPr>
          <p:cNvPr id="18437" name="Picture 7"/>
          <p:cNvPicPr>
            <a:picLocks noChangeAspect="1" noChangeArrowheads="1"/>
          </p:cNvPicPr>
          <p:nvPr/>
        </p:nvPicPr>
        <p:blipFill>
          <a:blip r:embed="rId2" cstate="print"/>
          <a:srcRect/>
          <a:stretch>
            <a:fillRect/>
          </a:stretch>
        </p:blipFill>
        <p:spPr bwMode="auto">
          <a:xfrm>
            <a:off x="179388" y="1125538"/>
            <a:ext cx="8785225" cy="539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ctrTitle"/>
          </p:nvPr>
        </p:nvSpPr>
        <p:spPr>
          <a:xfrm>
            <a:off x="461963" y="19050"/>
            <a:ext cx="8218487" cy="792163"/>
          </a:xfrm>
        </p:spPr>
        <p:txBody>
          <a:bodyPr>
            <a:noAutofit/>
          </a:bodyPr>
          <a:lstStyle/>
          <a:p>
            <a:pPr eaLnBrk="1" hangingPunct="1">
              <a:defRPr/>
            </a:pPr>
            <a:r>
              <a:rPr lang="en-GB" sz="4800" cap="none" dirty="0" smtClean="0">
                <a:solidFill>
                  <a:schemeClr val="bg1"/>
                </a:solidFill>
                <a:latin typeface="Arial" panose="020B0604020202020204" pitchFamily="34" charset="0"/>
                <a:cs typeface="Arial" panose="020B0604020202020204" pitchFamily="34" charset="0"/>
              </a:rPr>
              <a:t>Plan for </a:t>
            </a:r>
            <a:r>
              <a:rPr lang="en-GB" sz="4800" b="1" cap="none" dirty="0" smtClean="0">
                <a:solidFill>
                  <a:schemeClr val="bg1"/>
                </a:solidFill>
                <a:latin typeface="Arial" panose="020B0604020202020204" pitchFamily="34" charset="0"/>
                <a:cs typeface="Arial" panose="020B0604020202020204" pitchFamily="34" charset="0"/>
              </a:rPr>
              <a:t>your</a:t>
            </a:r>
            <a:r>
              <a:rPr lang="en-GB" sz="4800" cap="none" dirty="0" smtClean="0">
                <a:solidFill>
                  <a:schemeClr val="bg1"/>
                </a:solidFill>
                <a:latin typeface="Arial" panose="020B0604020202020204" pitchFamily="34" charset="0"/>
                <a:cs typeface="Arial" panose="020B0604020202020204" pitchFamily="34" charset="0"/>
              </a:rPr>
              <a:t> year!</a:t>
            </a:r>
            <a:endParaRPr lang="en-GB" sz="4800" cap="none" dirty="0" smtClean="0">
              <a:solidFill>
                <a:schemeClr val="bg1"/>
              </a:solidFill>
              <a:latin typeface="Arial" panose="020B0604020202020204" pitchFamily="34" charset="0"/>
              <a:cs typeface="Arial" panose="020B0604020202020204" pitchFamily="34" charset="0"/>
            </a:endParaRPr>
          </a:p>
        </p:txBody>
      </p:sp>
      <p:sp>
        <p:nvSpPr>
          <p:cNvPr id="86018" name="Rectangle 2"/>
          <p:cNvSpPr>
            <a:spLocks noGrp="1" noChangeArrowheads="1"/>
          </p:cNvSpPr>
          <p:nvPr>
            <p:ph type="subTitle" idx="1"/>
          </p:nvPr>
        </p:nvSpPr>
        <p:spPr>
          <a:xfrm>
            <a:off x="468313" y="1916113"/>
            <a:ext cx="8207375" cy="4033837"/>
          </a:xfrm>
        </p:spPr>
        <p:txBody>
          <a:bodyPr/>
          <a:lstStyle/>
          <a:p>
            <a:pPr marL="457200" lvl="1" indent="0" algn="ctr" eaLnBrk="1" hangingPunct="1">
              <a:buFontTx/>
              <a:buNone/>
              <a:defRPr/>
            </a:pPr>
            <a:r>
              <a:rPr lang="en-GB" dirty="0" smtClean="0"/>
              <a:t> </a:t>
            </a:r>
          </a:p>
        </p:txBody>
      </p:sp>
      <p:pic>
        <p:nvPicPr>
          <p:cNvPr id="19461" name="Picture 2"/>
          <p:cNvPicPr>
            <a:picLocks noChangeAspect="1" noChangeArrowheads="1"/>
          </p:cNvPicPr>
          <p:nvPr/>
        </p:nvPicPr>
        <p:blipFill>
          <a:blip r:embed="rId2" cstate="print"/>
          <a:srcRect/>
          <a:stretch>
            <a:fillRect/>
          </a:stretch>
        </p:blipFill>
        <p:spPr bwMode="auto">
          <a:xfrm>
            <a:off x="827088" y="981075"/>
            <a:ext cx="7058025" cy="5411788"/>
          </a:xfrm>
          <a:prstGeom prst="rect">
            <a:avLst/>
          </a:prstGeom>
          <a:noFill/>
          <a:ln w="9525">
            <a:noFill/>
            <a:miter lim="800000"/>
            <a:headEnd/>
            <a:tailEnd/>
          </a:ln>
        </p:spPr>
      </p:pic>
      <p:cxnSp>
        <p:nvCxnSpPr>
          <p:cNvPr id="3" name="Straight Arrow Connector 2"/>
          <p:cNvCxnSpPr/>
          <p:nvPr/>
        </p:nvCxnSpPr>
        <p:spPr>
          <a:xfrm flipH="1">
            <a:off x="2555776" y="764704"/>
            <a:ext cx="1080120" cy="1800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ctrTitle"/>
          </p:nvPr>
        </p:nvSpPr>
        <p:spPr>
          <a:xfrm>
            <a:off x="461963" y="19050"/>
            <a:ext cx="8218487" cy="792163"/>
          </a:xfrm>
        </p:spPr>
        <p:txBody>
          <a:bodyPr>
            <a:noAutofit/>
          </a:bodyPr>
          <a:lstStyle/>
          <a:p>
            <a:pPr algn="ctr" eaLnBrk="1" hangingPunct="1">
              <a:defRPr/>
            </a:pPr>
            <a:r>
              <a:rPr lang="en-GB" sz="4800" cap="none" dirty="0" smtClean="0">
                <a:solidFill>
                  <a:schemeClr val="bg1"/>
                </a:solidFill>
                <a:latin typeface="Arial" panose="020B0604020202020204" pitchFamily="34" charset="0"/>
                <a:cs typeface="Arial" panose="020B0604020202020204" pitchFamily="34" charset="0"/>
              </a:rPr>
              <a:t>Plan for EACH week</a:t>
            </a:r>
            <a:endParaRPr lang="en-GB" sz="4800" cap="none" dirty="0" smtClean="0">
              <a:solidFill>
                <a:schemeClr val="bg1"/>
              </a:solidFill>
              <a:latin typeface="Arial" panose="020B0604020202020204" pitchFamily="34" charset="0"/>
              <a:cs typeface="Arial" panose="020B0604020202020204" pitchFamily="34" charset="0"/>
            </a:endParaRPr>
          </a:p>
        </p:txBody>
      </p:sp>
      <p:sp>
        <p:nvSpPr>
          <p:cNvPr id="86018" name="Rectangle 2"/>
          <p:cNvSpPr>
            <a:spLocks noGrp="1" noChangeArrowheads="1"/>
          </p:cNvSpPr>
          <p:nvPr>
            <p:ph type="subTitle" idx="1"/>
          </p:nvPr>
        </p:nvSpPr>
        <p:spPr>
          <a:xfrm>
            <a:off x="468313" y="1916113"/>
            <a:ext cx="8207375" cy="4033837"/>
          </a:xfrm>
        </p:spPr>
        <p:txBody>
          <a:bodyPr/>
          <a:lstStyle/>
          <a:p>
            <a:pPr marL="457200" lvl="1" indent="0" algn="ctr" eaLnBrk="1" hangingPunct="1">
              <a:buFontTx/>
              <a:buNone/>
              <a:defRPr/>
            </a:pPr>
            <a:r>
              <a:rPr lang="en-GB" dirty="0" smtClean="0"/>
              <a:t> </a:t>
            </a:r>
          </a:p>
        </p:txBody>
      </p:sp>
      <p:pic>
        <p:nvPicPr>
          <p:cNvPr id="20485" name="Picture 3"/>
          <p:cNvPicPr>
            <a:picLocks noChangeAspect="1" noChangeArrowheads="1"/>
          </p:cNvPicPr>
          <p:nvPr/>
        </p:nvPicPr>
        <p:blipFill>
          <a:blip r:embed="rId2" cstate="print"/>
          <a:srcRect/>
          <a:stretch>
            <a:fillRect/>
          </a:stretch>
        </p:blipFill>
        <p:spPr bwMode="auto">
          <a:xfrm>
            <a:off x="209550" y="1484784"/>
            <a:ext cx="8724900" cy="403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0" y="0"/>
            <a:ext cx="8229600" cy="919163"/>
          </a:xfrm>
        </p:spPr>
        <p:txBody>
          <a:bodyPr/>
          <a:lstStyle/>
          <a:p>
            <a:pPr algn="ctr" eaLnBrk="1" hangingPunct="1">
              <a:defRPr/>
            </a:pPr>
            <a:r>
              <a:rPr lang="en-GB" sz="4800" cap="none" dirty="0" smtClean="0">
                <a:solidFill>
                  <a:schemeClr val="bg1"/>
                </a:solidFill>
                <a:latin typeface="Arial" panose="020B0604020202020204" pitchFamily="34" charset="0"/>
                <a:cs typeface="Arial" panose="020B0604020202020204" pitchFamily="34" charset="0"/>
              </a:rPr>
              <a:t>Ethics</a:t>
            </a:r>
            <a:endParaRPr lang="en-GB" sz="4800" cap="none" dirty="0" smtClean="0">
              <a:solidFill>
                <a:schemeClr val="bg1"/>
              </a:solidFill>
              <a:latin typeface="Arial" panose="020B0604020202020204" pitchFamily="34" charset="0"/>
              <a:cs typeface="Arial" panose="020B0604020202020204" pitchFamily="34" charset="0"/>
            </a:endParaRPr>
          </a:p>
        </p:txBody>
      </p:sp>
      <p:sp>
        <p:nvSpPr>
          <p:cNvPr id="21507" name="Rectangle 3"/>
          <p:cNvSpPr>
            <a:spLocks noGrp="1" noChangeArrowheads="1"/>
          </p:cNvSpPr>
          <p:nvPr>
            <p:ph type="body" idx="4294967295"/>
          </p:nvPr>
        </p:nvSpPr>
        <p:spPr>
          <a:xfrm>
            <a:off x="251520" y="1340247"/>
            <a:ext cx="8712968" cy="5545137"/>
          </a:xfrm>
          <a:noFill/>
        </p:spPr>
        <p:txBody>
          <a:bodyPr anchor="t">
            <a:normAutofit/>
          </a:bodyPr>
          <a:lstStyle/>
          <a:p>
            <a:pPr eaLnBrk="1" hangingPunct="1">
              <a:lnSpc>
                <a:spcPct val="90000"/>
              </a:lnSpc>
              <a:spcAft>
                <a:spcPts val="1200"/>
              </a:spcAft>
              <a:buClrTx/>
              <a:buSzPct val="100000"/>
              <a:buFont typeface="Arial" panose="020B0604020202020204" pitchFamily="34" charset="0"/>
              <a:buChar char="•"/>
            </a:pPr>
            <a:r>
              <a:rPr lang="en-GB" sz="2400" dirty="0" smtClean="0">
                <a:solidFill>
                  <a:schemeClr val="bg1"/>
                </a:solidFill>
                <a:effectLst/>
              </a:rPr>
              <a:t>Every profession expects you to act ethically – there are often ethical guidelines which you are expected to </a:t>
            </a:r>
            <a:r>
              <a:rPr lang="en-GB" sz="2400" dirty="0" smtClean="0">
                <a:solidFill>
                  <a:schemeClr val="bg1"/>
                </a:solidFill>
                <a:effectLst/>
              </a:rPr>
              <a:t>follow.</a:t>
            </a:r>
          </a:p>
          <a:p>
            <a:pPr eaLnBrk="1" hangingPunct="1">
              <a:lnSpc>
                <a:spcPct val="90000"/>
              </a:lnSpc>
              <a:spcAft>
                <a:spcPts val="1200"/>
              </a:spcAft>
              <a:buClrTx/>
              <a:buSzPct val="100000"/>
              <a:buFont typeface="Arial" panose="020B0604020202020204" pitchFamily="34" charset="0"/>
              <a:buChar char="•"/>
            </a:pPr>
            <a:endParaRPr lang="en-GB" sz="1000" dirty="0" smtClean="0">
              <a:solidFill>
                <a:schemeClr val="bg1"/>
              </a:solidFill>
              <a:effectLst/>
            </a:endParaRPr>
          </a:p>
          <a:p>
            <a:pPr eaLnBrk="1" hangingPunct="1">
              <a:lnSpc>
                <a:spcPct val="90000"/>
              </a:lnSpc>
              <a:spcAft>
                <a:spcPts val="1200"/>
              </a:spcAft>
              <a:buClrTx/>
              <a:buSzPct val="100000"/>
              <a:buFont typeface="Arial" panose="020B0604020202020204" pitchFamily="34" charset="0"/>
              <a:buChar char="•"/>
            </a:pPr>
            <a:r>
              <a:rPr lang="en-GB" sz="2400" dirty="0" smtClean="0">
                <a:solidFill>
                  <a:schemeClr val="bg1"/>
                </a:solidFill>
                <a:effectLst/>
              </a:rPr>
              <a:t>The </a:t>
            </a:r>
            <a:r>
              <a:rPr lang="en-GB" sz="2400" dirty="0" smtClean="0">
                <a:solidFill>
                  <a:schemeClr val="bg1"/>
                </a:solidFill>
                <a:effectLst/>
              </a:rPr>
              <a:t>University takes ethical issues very seriously and expects every Level 6 student to consider the ethics of their </a:t>
            </a:r>
            <a:r>
              <a:rPr lang="en-GB" sz="2400" dirty="0" smtClean="0">
                <a:solidFill>
                  <a:schemeClr val="bg1"/>
                </a:solidFill>
                <a:effectLst/>
              </a:rPr>
              <a:t>project.</a:t>
            </a:r>
          </a:p>
          <a:p>
            <a:pPr eaLnBrk="1" hangingPunct="1">
              <a:lnSpc>
                <a:spcPct val="90000"/>
              </a:lnSpc>
              <a:spcAft>
                <a:spcPts val="1200"/>
              </a:spcAft>
              <a:buClrTx/>
              <a:buSzPct val="100000"/>
              <a:buFont typeface="Arial" panose="020B0604020202020204" pitchFamily="34" charset="0"/>
              <a:buChar char="•"/>
            </a:pPr>
            <a:endParaRPr lang="en-GB" sz="1000" dirty="0" smtClean="0">
              <a:solidFill>
                <a:schemeClr val="bg1"/>
              </a:solidFill>
              <a:effectLst/>
            </a:endParaRPr>
          </a:p>
          <a:p>
            <a:pPr eaLnBrk="1" hangingPunct="1">
              <a:lnSpc>
                <a:spcPct val="90000"/>
              </a:lnSpc>
              <a:spcAft>
                <a:spcPts val="1200"/>
              </a:spcAft>
              <a:buClrTx/>
              <a:buSzPct val="100000"/>
              <a:buFont typeface="Arial" panose="020B0604020202020204" pitchFamily="34" charset="0"/>
              <a:buChar char="•"/>
            </a:pPr>
            <a:r>
              <a:rPr lang="en-GB" sz="2400" dirty="0" smtClean="0">
                <a:solidFill>
                  <a:schemeClr val="bg1"/>
                </a:solidFill>
                <a:effectLst/>
              </a:rPr>
              <a:t>The </a:t>
            </a:r>
            <a:r>
              <a:rPr lang="en-GB" sz="2400" dirty="0" smtClean="0">
                <a:solidFill>
                  <a:schemeClr val="bg1"/>
                </a:solidFill>
                <a:effectLst/>
              </a:rPr>
              <a:t>University uses an online </a:t>
            </a:r>
            <a:r>
              <a:rPr lang="en-GB" sz="2400" dirty="0" smtClean="0">
                <a:solidFill>
                  <a:schemeClr val="bg1"/>
                </a:solidFill>
                <a:effectLst/>
              </a:rPr>
              <a:t>system, which you MUST use as part of the project contract phase.</a:t>
            </a:r>
          </a:p>
          <a:p>
            <a:pPr marL="0" indent="0" eaLnBrk="1" hangingPunct="1">
              <a:lnSpc>
                <a:spcPct val="90000"/>
              </a:lnSpc>
              <a:spcAft>
                <a:spcPts val="1200"/>
              </a:spcAft>
              <a:buClrTx/>
              <a:buSzPct val="100000"/>
              <a:buNone/>
            </a:pPr>
            <a:endParaRPr lang="en-GB" sz="2400" dirty="0" smtClean="0">
              <a:solidFill>
                <a:schemeClr val="bg1"/>
              </a:solidFill>
              <a:effectLst/>
            </a:endParaRPr>
          </a:p>
          <a:p>
            <a:pPr marL="609600" indent="-609600" eaLnBrk="1" hangingPunct="1">
              <a:lnSpc>
                <a:spcPct val="90000"/>
              </a:lnSpc>
              <a:spcAft>
                <a:spcPts val="1200"/>
              </a:spcAft>
              <a:buClr>
                <a:srgbClr val="FFFF99"/>
              </a:buClr>
              <a:buFont typeface="Wingdings" pitchFamily="2" charset="2"/>
              <a:buNone/>
            </a:pPr>
            <a:r>
              <a:rPr lang="en-GB" dirty="0" smtClean="0">
                <a:solidFill>
                  <a:schemeClr val="bg1"/>
                </a:solidFill>
                <a:effectLst/>
                <a:hlinkClick r:id="rId3"/>
              </a:rPr>
              <a:t>https://www.leedsbeckett.ac.uk/studenthub/research-ethics.htm</a:t>
            </a:r>
            <a:endParaRPr lang="en-GB" dirty="0" smtClean="0">
              <a:solidFill>
                <a:schemeClr val="bg1"/>
              </a:solidFill>
              <a:effectLst/>
            </a:endParaRPr>
          </a:p>
          <a:p>
            <a:pPr marL="609600" indent="-609600" eaLnBrk="1" hangingPunct="1">
              <a:lnSpc>
                <a:spcPct val="90000"/>
              </a:lnSpc>
              <a:buClr>
                <a:srgbClr val="FFFF99"/>
              </a:buClr>
              <a:buFont typeface="Wingdings" pitchFamily="2" charset="2"/>
              <a:buNone/>
            </a:pPr>
            <a:endParaRPr lang="en-GB" sz="2800" dirty="0" smtClean="0">
              <a:solidFill>
                <a:srgbClr val="FFFF99"/>
              </a:solidFill>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533400" y="5301208"/>
            <a:ext cx="6554867" cy="1524000"/>
          </a:xfrm>
        </p:spPr>
        <p:txBody>
          <a:bodyPr/>
          <a:lstStyle/>
          <a:p>
            <a:pPr>
              <a:defRPr/>
            </a:pPr>
            <a:r>
              <a:rPr lang="en-GB" b="1" dirty="0">
                <a:solidFill>
                  <a:schemeClr val="bg1"/>
                </a:solidFill>
              </a:rPr>
              <a:t>Research Should</a:t>
            </a:r>
          </a:p>
        </p:txBody>
      </p:sp>
      <p:sp>
        <p:nvSpPr>
          <p:cNvPr id="22531" name="Rectangle 3"/>
          <p:cNvSpPr>
            <a:spLocks noGrp="1" noChangeArrowheads="1"/>
          </p:cNvSpPr>
          <p:nvPr>
            <p:ph idx="1"/>
          </p:nvPr>
        </p:nvSpPr>
        <p:spPr>
          <a:xfrm>
            <a:off x="533400" y="533400"/>
            <a:ext cx="8287072" cy="4479776"/>
          </a:xfrm>
        </p:spPr>
        <p:txBody>
          <a:bodyPr anchor="t">
            <a:noAutofit/>
          </a:bodyPr>
          <a:lstStyle/>
          <a:p>
            <a:pPr>
              <a:lnSpc>
                <a:spcPct val="80000"/>
              </a:lnSpc>
              <a:spcAft>
                <a:spcPts val="1200"/>
              </a:spcAft>
              <a:buClrTx/>
              <a:buSzPct val="100000"/>
              <a:buFont typeface="Arial" panose="020B0604020202020204" pitchFamily="34" charset="0"/>
              <a:buChar char="•"/>
            </a:pPr>
            <a:r>
              <a:rPr lang="en-GB" sz="2800" dirty="0" smtClean="0">
                <a:solidFill>
                  <a:schemeClr val="bg1"/>
                </a:solidFill>
                <a:effectLst/>
              </a:rPr>
              <a:t>Benefit </a:t>
            </a:r>
            <a:r>
              <a:rPr lang="en-GB" sz="2800" dirty="0" smtClean="0">
                <a:solidFill>
                  <a:schemeClr val="bg1"/>
                </a:solidFill>
                <a:effectLst/>
              </a:rPr>
              <a:t>society by adding to human knowledge. </a:t>
            </a:r>
            <a:endParaRPr lang="en-GB" sz="2800" dirty="0">
              <a:solidFill>
                <a:schemeClr val="bg1"/>
              </a:solidFill>
            </a:endParaRPr>
          </a:p>
          <a:p>
            <a:pPr>
              <a:lnSpc>
                <a:spcPct val="80000"/>
              </a:lnSpc>
              <a:spcAft>
                <a:spcPts val="1200"/>
              </a:spcAft>
              <a:buClrTx/>
              <a:buSzPct val="100000"/>
              <a:buFont typeface="Arial" panose="020B0604020202020204" pitchFamily="34" charset="0"/>
              <a:buChar char="•"/>
            </a:pPr>
            <a:r>
              <a:rPr lang="en-GB" sz="2800" dirty="0" smtClean="0">
                <a:solidFill>
                  <a:schemeClr val="bg1"/>
                </a:solidFill>
                <a:effectLst/>
              </a:rPr>
              <a:t>Avoid </a:t>
            </a:r>
            <a:r>
              <a:rPr lang="en-GB" sz="2800" dirty="0" smtClean="0">
                <a:solidFill>
                  <a:schemeClr val="bg1"/>
                </a:solidFill>
                <a:effectLst/>
              </a:rPr>
              <a:t>or minimise </a:t>
            </a:r>
            <a:r>
              <a:rPr lang="en-GB" sz="2800" dirty="0" smtClean="0">
                <a:solidFill>
                  <a:schemeClr val="bg1"/>
                </a:solidFill>
                <a:effectLst/>
              </a:rPr>
              <a:t>harm.</a:t>
            </a:r>
          </a:p>
          <a:p>
            <a:pPr>
              <a:lnSpc>
                <a:spcPct val="80000"/>
              </a:lnSpc>
              <a:spcAft>
                <a:spcPts val="1200"/>
              </a:spcAft>
              <a:buClrTx/>
              <a:buSzPct val="100000"/>
              <a:buFont typeface="Arial" panose="020B0604020202020204" pitchFamily="34" charset="0"/>
              <a:buChar char="•"/>
            </a:pPr>
            <a:r>
              <a:rPr lang="en-GB" sz="2800" dirty="0" smtClean="0">
                <a:solidFill>
                  <a:schemeClr val="bg1"/>
                </a:solidFill>
                <a:effectLst/>
              </a:rPr>
              <a:t>Give </a:t>
            </a:r>
            <a:r>
              <a:rPr lang="en-GB" sz="2800" dirty="0" smtClean="0">
                <a:solidFill>
                  <a:schemeClr val="bg1"/>
                </a:solidFill>
                <a:effectLst/>
              </a:rPr>
              <a:t>due consideration to “informed consent” with regard to everyone involved in the research </a:t>
            </a:r>
            <a:endParaRPr lang="en-GB" sz="2800" dirty="0" smtClean="0">
              <a:solidFill>
                <a:schemeClr val="bg1"/>
              </a:solidFill>
              <a:effectLst/>
            </a:endParaRPr>
          </a:p>
          <a:p>
            <a:pPr>
              <a:lnSpc>
                <a:spcPct val="80000"/>
              </a:lnSpc>
              <a:spcAft>
                <a:spcPts val="1200"/>
              </a:spcAft>
              <a:buClrTx/>
              <a:buSzPct val="100000"/>
              <a:buFont typeface="Arial" panose="020B0604020202020204" pitchFamily="34" charset="0"/>
              <a:buChar char="•"/>
            </a:pPr>
            <a:r>
              <a:rPr lang="en-GB" sz="2800" dirty="0" smtClean="0">
                <a:solidFill>
                  <a:schemeClr val="bg1"/>
                </a:solidFill>
                <a:effectLst/>
              </a:rPr>
              <a:t>Respect </a:t>
            </a:r>
            <a:r>
              <a:rPr lang="en-GB" sz="2800" dirty="0" smtClean="0">
                <a:solidFill>
                  <a:schemeClr val="bg1"/>
                </a:solidFill>
                <a:effectLst/>
              </a:rPr>
              <a:t>issues around confidentiality and anonymity. </a:t>
            </a:r>
            <a:endParaRPr lang="en-GB" sz="2800" dirty="0" smtClean="0">
              <a:solidFill>
                <a:schemeClr val="bg1"/>
              </a:solidFill>
              <a:effectLst/>
            </a:endParaRPr>
          </a:p>
          <a:p>
            <a:pPr>
              <a:lnSpc>
                <a:spcPct val="80000"/>
              </a:lnSpc>
              <a:spcAft>
                <a:spcPts val="1200"/>
              </a:spcAft>
              <a:buClrTx/>
              <a:buSzPct val="100000"/>
              <a:buFont typeface="Arial" panose="020B0604020202020204" pitchFamily="34" charset="0"/>
              <a:buChar char="•"/>
            </a:pPr>
            <a:r>
              <a:rPr lang="en-GB" sz="2800" dirty="0" smtClean="0">
                <a:solidFill>
                  <a:schemeClr val="bg1"/>
                </a:solidFill>
                <a:effectLst/>
              </a:rPr>
              <a:t>Research </a:t>
            </a:r>
            <a:r>
              <a:rPr lang="en-GB" sz="2800" dirty="0" smtClean="0">
                <a:solidFill>
                  <a:schemeClr val="bg1"/>
                </a:solidFill>
                <a:effectLst/>
              </a:rPr>
              <a:t>outcomes must be disseminated appropriately and their independence must be protected.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5289376"/>
            <a:ext cx="6554867" cy="1524000"/>
          </a:xfrm>
        </p:spPr>
        <p:txBody>
          <a:bodyPr/>
          <a:lstStyle/>
          <a:p>
            <a:r>
              <a:rPr lang="en-GB" b="1" dirty="0" smtClean="0">
                <a:solidFill>
                  <a:schemeClr val="bg1"/>
                </a:solidFill>
                <a:effectLst/>
              </a:rPr>
              <a:t>Research Should Not</a:t>
            </a:r>
          </a:p>
        </p:txBody>
      </p:sp>
      <p:sp>
        <p:nvSpPr>
          <p:cNvPr id="23555" name="Rectangle 3"/>
          <p:cNvSpPr>
            <a:spLocks noGrp="1" noChangeArrowheads="1"/>
          </p:cNvSpPr>
          <p:nvPr>
            <p:ph idx="1"/>
          </p:nvPr>
        </p:nvSpPr>
        <p:spPr/>
        <p:txBody>
          <a:bodyPr/>
          <a:lstStyle/>
          <a:p>
            <a:pPr>
              <a:spcAft>
                <a:spcPts val="1200"/>
              </a:spcAft>
              <a:buClrTx/>
              <a:buSzPct val="100000"/>
              <a:buFont typeface="Arial" panose="020B0604020202020204" pitchFamily="34" charset="0"/>
              <a:buChar char="•"/>
            </a:pPr>
            <a:r>
              <a:rPr lang="en-GB" sz="2800" dirty="0" smtClean="0">
                <a:solidFill>
                  <a:schemeClr val="bg1"/>
                </a:solidFill>
                <a:effectLst/>
              </a:rPr>
              <a:t>‘Steal’ by plagiarising or claiming as your </a:t>
            </a:r>
            <a:r>
              <a:rPr lang="en-GB" sz="2800" dirty="0" smtClean="0">
                <a:solidFill>
                  <a:schemeClr val="bg1"/>
                </a:solidFill>
                <a:effectLst/>
              </a:rPr>
              <a:t>own, </a:t>
            </a:r>
            <a:r>
              <a:rPr lang="en-GB" sz="2800" dirty="0" smtClean="0">
                <a:solidFill>
                  <a:schemeClr val="bg1"/>
                </a:solidFill>
                <a:effectLst/>
              </a:rPr>
              <a:t>the work of </a:t>
            </a:r>
            <a:r>
              <a:rPr lang="en-GB" sz="2800" dirty="0" smtClean="0">
                <a:solidFill>
                  <a:schemeClr val="bg1"/>
                </a:solidFill>
                <a:effectLst/>
              </a:rPr>
              <a:t>others.</a:t>
            </a:r>
          </a:p>
          <a:p>
            <a:pPr>
              <a:spcAft>
                <a:spcPts val="1200"/>
              </a:spcAft>
              <a:buClrTx/>
              <a:buSzPct val="100000"/>
              <a:buFont typeface="Arial" panose="020B0604020202020204" pitchFamily="34" charset="0"/>
              <a:buChar char="•"/>
            </a:pPr>
            <a:r>
              <a:rPr lang="en-GB" sz="2800" dirty="0" smtClean="0">
                <a:solidFill>
                  <a:schemeClr val="bg1"/>
                </a:solidFill>
                <a:effectLst/>
              </a:rPr>
              <a:t>Submit </a:t>
            </a:r>
            <a:r>
              <a:rPr lang="en-GB" sz="2800" dirty="0" smtClean="0">
                <a:solidFill>
                  <a:schemeClr val="bg1"/>
                </a:solidFill>
                <a:effectLst/>
              </a:rPr>
              <a:t>data if you have questions about its </a:t>
            </a:r>
            <a:r>
              <a:rPr lang="en-GB" sz="2800" dirty="0" smtClean="0">
                <a:solidFill>
                  <a:schemeClr val="bg1"/>
                </a:solidFill>
                <a:effectLst/>
              </a:rPr>
              <a:t>accuracy. </a:t>
            </a:r>
          </a:p>
          <a:p>
            <a:pPr>
              <a:spcAft>
                <a:spcPts val="1200"/>
              </a:spcAft>
              <a:buClrTx/>
              <a:buSzPct val="100000"/>
              <a:buFont typeface="Arial" panose="020B0604020202020204" pitchFamily="34" charset="0"/>
              <a:buChar char="•"/>
            </a:pPr>
            <a:r>
              <a:rPr lang="en-GB" sz="2800" dirty="0" smtClean="0">
                <a:solidFill>
                  <a:schemeClr val="bg1"/>
                </a:solidFill>
                <a:effectLst/>
              </a:rPr>
              <a:t>Misrepresent </a:t>
            </a:r>
            <a:r>
              <a:rPr lang="en-GB" sz="2800" dirty="0" smtClean="0">
                <a:solidFill>
                  <a:schemeClr val="bg1"/>
                </a:solidFill>
                <a:effectLst/>
              </a:rPr>
              <a:t>opposing </a:t>
            </a:r>
            <a:r>
              <a:rPr lang="en-GB" sz="2800" dirty="0" smtClean="0">
                <a:solidFill>
                  <a:schemeClr val="bg1"/>
                </a:solidFill>
                <a:effectLst/>
              </a:rPr>
              <a:t>views. </a:t>
            </a:r>
            <a:endParaRPr lang="en-GB" sz="2800" dirty="0" smtClean="0">
              <a:solidFill>
                <a:schemeClr val="bg1"/>
              </a:solidFill>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360040" y="277812"/>
            <a:ext cx="8532440" cy="1567011"/>
          </a:xfrm>
        </p:spPr>
        <p:txBody>
          <a:bodyPr>
            <a:normAutofit fontScale="90000"/>
          </a:bodyPr>
          <a:lstStyle/>
          <a:p>
            <a:pPr algn="ctr" eaLnBrk="1" hangingPunct="1">
              <a:defRPr/>
            </a:pPr>
            <a:r>
              <a:rPr lang="en-GB" sz="4800" cap="none" dirty="0" smtClean="0">
                <a:solidFill>
                  <a:schemeClr val="bg1"/>
                </a:solidFill>
                <a:latin typeface="Arial" panose="020B0604020202020204" pitchFamily="34" charset="0"/>
                <a:cs typeface="Arial" panose="020B0604020202020204" pitchFamily="34" charset="0"/>
              </a:rPr>
              <a:t>BCS code of conduct</a:t>
            </a:r>
            <a:br>
              <a:rPr lang="en-GB" sz="4800" cap="none" dirty="0" smtClean="0">
                <a:solidFill>
                  <a:schemeClr val="bg1"/>
                </a:solidFill>
                <a:latin typeface="Arial" panose="020B0604020202020204" pitchFamily="34" charset="0"/>
                <a:cs typeface="Arial" panose="020B0604020202020204" pitchFamily="34" charset="0"/>
              </a:rPr>
            </a:br>
            <a:r>
              <a:rPr lang="en-GB" sz="2800" cap="none" dirty="0" smtClean="0">
                <a:solidFill>
                  <a:schemeClr val="bg1"/>
                </a:solidFill>
                <a:latin typeface="Arial" panose="020B0604020202020204" pitchFamily="34" charset="0"/>
                <a:cs typeface="Arial" panose="020B0604020202020204" pitchFamily="34" charset="0"/>
              </a:rPr>
              <a:t>see </a:t>
            </a:r>
            <a:r>
              <a:rPr lang="en-GB" sz="2800" cap="none" dirty="0" smtClean="0">
                <a:solidFill>
                  <a:schemeClr val="bg1"/>
                </a:solidFill>
                <a:latin typeface="Arial" panose="020B0604020202020204" pitchFamily="34" charset="0"/>
                <a:cs typeface="Arial" panose="020B0604020202020204" pitchFamily="34" charset="0"/>
                <a:hlinkClick r:id="rId3"/>
              </a:rPr>
              <a:t>http://www.Bcs.Org/category/6030</a:t>
            </a:r>
            <a:r>
              <a:rPr lang="en-GB" sz="2800" cap="none" dirty="0" smtClean="0">
                <a:solidFill>
                  <a:schemeClr val="bg1"/>
                </a:solidFill>
                <a:latin typeface="Arial" panose="020B0604020202020204" pitchFamily="34" charset="0"/>
                <a:cs typeface="Arial" panose="020B0604020202020204" pitchFamily="34" charset="0"/>
              </a:rPr>
              <a:t/>
            </a:r>
            <a:br>
              <a:rPr lang="en-GB" sz="2800" cap="none" dirty="0" smtClean="0">
                <a:solidFill>
                  <a:schemeClr val="bg1"/>
                </a:solidFill>
                <a:latin typeface="Arial" panose="020B0604020202020204" pitchFamily="34" charset="0"/>
                <a:cs typeface="Arial" panose="020B0604020202020204" pitchFamily="34" charset="0"/>
              </a:rPr>
            </a:br>
            <a:endParaRPr lang="en-GB" sz="4800" cap="none" dirty="0" smtClean="0">
              <a:solidFill>
                <a:schemeClr val="bg1"/>
              </a:solidFill>
              <a:latin typeface="Arial" panose="020B0604020202020204" pitchFamily="34" charset="0"/>
              <a:cs typeface="Arial" panose="020B0604020202020204" pitchFamily="34" charset="0"/>
            </a:endParaRPr>
          </a:p>
        </p:txBody>
      </p:sp>
      <p:sp>
        <p:nvSpPr>
          <p:cNvPr id="24579" name="Rectangle 3"/>
          <p:cNvSpPr>
            <a:spLocks noGrp="1" noChangeArrowheads="1"/>
          </p:cNvSpPr>
          <p:nvPr>
            <p:ph type="body" idx="4294967295"/>
          </p:nvPr>
        </p:nvSpPr>
        <p:spPr>
          <a:xfrm>
            <a:off x="395536" y="1844824"/>
            <a:ext cx="8496944" cy="4176340"/>
          </a:xfrm>
          <a:noFill/>
        </p:spPr>
        <p:txBody>
          <a:bodyPr anchor="t"/>
          <a:lstStyle/>
          <a:p>
            <a:pPr eaLnBrk="1" hangingPunct="1">
              <a:lnSpc>
                <a:spcPct val="90000"/>
              </a:lnSpc>
              <a:spcAft>
                <a:spcPts val="1200"/>
              </a:spcAft>
              <a:buClrTx/>
              <a:buSzPct val="100000"/>
              <a:buFont typeface="Arial" panose="020B0604020202020204" pitchFamily="34" charset="0"/>
              <a:buChar char="•"/>
            </a:pPr>
            <a:r>
              <a:rPr lang="en-GB" sz="2800" dirty="0" smtClean="0">
                <a:solidFill>
                  <a:schemeClr val="bg1"/>
                </a:solidFill>
                <a:effectLst/>
              </a:rPr>
              <a:t>Sets </a:t>
            </a:r>
            <a:r>
              <a:rPr lang="en-GB" sz="2800" dirty="0" smtClean="0">
                <a:solidFill>
                  <a:schemeClr val="bg1"/>
                </a:solidFill>
                <a:effectLst/>
              </a:rPr>
              <a:t>out the professional standards required by BCS as a condition of </a:t>
            </a:r>
            <a:r>
              <a:rPr lang="en-GB" sz="2800" dirty="0" smtClean="0">
                <a:solidFill>
                  <a:schemeClr val="bg1"/>
                </a:solidFill>
                <a:effectLst/>
              </a:rPr>
              <a:t>membership</a:t>
            </a:r>
          </a:p>
          <a:p>
            <a:pPr eaLnBrk="1" hangingPunct="1">
              <a:lnSpc>
                <a:spcPct val="90000"/>
              </a:lnSpc>
              <a:spcAft>
                <a:spcPts val="1200"/>
              </a:spcAft>
              <a:buClrTx/>
              <a:buSzPct val="100000"/>
              <a:buFont typeface="Arial" panose="020B0604020202020204" pitchFamily="34" charset="0"/>
              <a:buChar char="•"/>
            </a:pPr>
            <a:r>
              <a:rPr lang="en-GB" sz="2800" dirty="0" smtClean="0">
                <a:solidFill>
                  <a:schemeClr val="bg1"/>
                </a:solidFill>
                <a:effectLst/>
              </a:rPr>
              <a:t>Applies </a:t>
            </a:r>
            <a:r>
              <a:rPr lang="en-GB" sz="2800" dirty="0" smtClean="0">
                <a:solidFill>
                  <a:schemeClr val="bg1"/>
                </a:solidFill>
                <a:effectLst/>
              </a:rPr>
              <a:t>to all members </a:t>
            </a:r>
            <a:endParaRPr lang="en-GB" sz="2800" dirty="0" smtClean="0">
              <a:solidFill>
                <a:schemeClr val="bg1"/>
              </a:solidFill>
              <a:effectLst/>
            </a:endParaRPr>
          </a:p>
          <a:p>
            <a:pPr eaLnBrk="1" hangingPunct="1">
              <a:lnSpc>
                <a:spcPct val="90000"/>
              </a:lnSpc>
              <a:spcAft>
                <a:spcPts val="1200"/>
              </a:spcAft>
              <a:buClrTx/>
              <a:buSzPct val="100000"/>
              <a:buFont typeface="Arial" panose="020B0604020202020204" pitchFamily="34" charset="0"/>
              <a:buChar char="•"/>
            </a:pPr>
            <a:r>
              <a:rPr lang="en-GB" sz="2800" dirty="0" smtClean="0">
                <a:solidFill>
                  <a:schemeClr val="bg1"/>
                </a:solidFill>
                <a:effectLst/>
              </a:rPr>
              <a:t>Governs </a:t>
            </a:r>
            <a:r>
              <a:rPr lang="en-GB" sz="2800" dirty="0" smtClean="0">
                <a:solidFill>
                  <a:schemeClr val="bg1"/>
                </a:solidFill>
                <a:effectLst/>
              </a:rPr>
              <a:t>the conduct of the individual, not the nature of the </a:t>
            </a:r>
            <a:r>
              <a:rPr lang="en-GB" sz="2800" dirty="0" smtClean="0">
                <a:solidFill>
                  <a:schemeClr val="bg1"/>
                </a:solidFill>
                <a:effectLst/>
              </a:rPr>
              <a:t>business</a:t>
            </a:r>
          </a:p>
          <a:p>
            <a:pPr eaLnBrk="1" hangingPunct="1">
              <a:lnSpc>
                <a:spcPct val="90000"/>
              </a:lnSpc>
              <a:spcAft>
                <a:spcPts val="1200"/>
              </a:spcAft>
              <a:buClrTx/>
              <a:buSzPct val="100000"/>
              <a:buFont typeface="Arial" panose="020B0604020202020204" pitchFamily="34" charset="0"/>
              <a:buChar char="•"/>
            </a:pPr>
            <a:r>
              <a:rPr lang="en-GB" sz="2800" dirty="0" smtClean="0">
                <a:solidFill>
                  <a:schemeClr val="bg1"/>
                </a:solidFill>
                <a:effectLst/>
              </a:rPr>
              <a:t>You </a:t>
            </a:r>
            <a:r>
              <a:rPr lang="en-GB" sz="2800" dirty="0" smtClean="0">
                <a:solidFill>
                  <a:schemeClr val="bg1"/>
                </a:solidFill>
                <a:effectLst/>
              </a:rPr>
              <a:t>need to refer to BCS as the “Learned Society” as part of the Online Ethics form.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4294967295"/>
          </p:nvPr>
        </p:nvSpPr>
        <p:spPr>
          <a:xfrm>
            <a:off x="467544" y="1484784"/>
            <a:ext cx="8028756" cy="4248894"/>
          </a:xfrm>
          <a:extLst/>
        </p:spPr>
        <p:txBody>
          <a:bodyPr/>
          <a:lstStyle/>
          <a:p>
            <a:pPr marL="0" indent="0" eaLnBrk="1" hangingPunct="1">
              <a:lnSpc>
                <a:spcPct val="90000"/>
              </a:lnSpc>
              <a:spcAft>
                <a:spcPts val="1200"/>
              </a:spcAft>
              <a:buClr>
                <a:srgbClr val="FFFF99"/>
              </a:buClr>
              <a:buFont typeface="Wingdings" pitchFamily="2" charset="2"/>
              <a:buNone/>
              <a:defRPr/>
            </a:pPr>
            <a:r>
              <a:rPr lang="en-GB" sz="2800" dirty="0" smtClean="0">
                <a:solidFill>
                  <a:schemeClr val="bg1"/>
                </a:solidFill>
                <a:effectLst/>
              </a:rPr>
              <a:t>FOUR MAJOR HEADINGS</a:t>
            </a:r>
          </a:p>
          <a:p>
            <a:pPr marL="0" indent="0" eaLnBrk="1" hangingPunct="1">
              <a:lnSpc>
                <a:spcPct val="90000"/>
              </a:lnSpc>
              <a:spcAft>
                <a:spcPts val="1200"/>
              </a:spcAft>
              <a:buClr>
                <a:srgbClr val="FFFF99"/>
              </a:buClr>
              <a:buFont typeface="Wingdings" pitchFamily="2" charset="2"/>
              <a:buNone/>
              <a:defRPr/>
            </a:pPr>
            <a:endParaRPr lang="en-GB" sz="2800" dirty="0" smtClean="0">
              <a:solidFill>
                <a:schemeClr val="bg1"/>
              </a:solidFill>
              <a:effectLst/>
            </a:endParaRPr>
          </a:p>
          <a:p>
            <a:pPr eaLnBrk="1" hangingPunct="1">
              <a:lnSpc>
                <a:spcPct val="90000"/>
              </a:lnSpc>
              <a:spcAft>
                <a:spcPts val="1200"/>
              </a:spcAft>
              <a:buClrTx/>
              <a:buSzPct val="100000"/>
              <a:buFont typeface="Arial" panose="020B0604020202020204" pitchFamily="34" charset="0"/>
              <a:buChar char="•"/>
              <a:defRPr/>
            </a:pPr>
            <a:r>
              <a:rPr lang="en-GB" sz="2800" dirty="0" smtClean="0">
                <a:solidFill>
                  <a:schemeClr val="bg1"/>
                </a:solidFill>
                <a:effectLst/>
              </a:rPr>
              <a:t>Public Interest</a:t>
            </a:r>
          </a:p>
          <a:p>
            <a:pPr eaLnBrk="1" hangingPunct="1">
              <a:lnSpc>
                <a:spcPct val="90000"/>
              </a:lnSpc>
              <a:spcAft>
                <a:spcPts val="1200"/>
              </a:spcAft>
              <a:buClrTx/>
              <a:buSzPct val="100000"/>
              <a:buFont typeface="Arial" panose="020B0604020202020204" pitchFamily="34" charset="0"/>
              <a:buChar char="•"/>
              <a:defRPr/>
            </a:pPr>
            <a:r>
              <a:rPr lang="en-GB" sz="2800" dirty="0" smtClean="0">
                <a:solidFill>
                  <a:schemeClr val="bg1"/>
                </a:solidFill>
                <a:effectLst/>
              </a:rPr>
              <a:t>Professional </a:t>
            </a:r>
            <a:r>
              <a:rPr lang="en-GB" sz="2800" dirty="0" smtClean="0">
                <a:solidFill>
                  <a:schemeClr val="bg1"/>
                </a:solidFill>
                <a:effectLst/>
              </a:rPr>
              <a:t>Competence and </a:t>
            </a:r>
            <a:r>
              <a:rPr lang="en-GB" sz="2800" dirty="0" smtClean="0">
                <a:solidFill>
                  <a:schemeClr val="bg1"/>
                </a:solidFill>
                <a:effectLst/>
              </a:rPr>
              <a:t>Integrity</a:t>
            </a:r>
          </a:p>
          <a:p>
            <a:pPr eaLnBrk="1" hangingPunct="1">
              <a:lnSpc>
                <a:spcPct val="90000"/>
              </a:lnSpc>
              <a:spcAft>
                <a:spcPts val="1200"/>
              </a:spcAft>
              <a:buClrTx/>
              <a:buSzPct val="100000"/>
              <a:buFont typeface="Arial" panose="020B0604020202020204" pitchFamily="34" charset="0"/>
              <a:buChar char="•"/>
              <a:defRPr/>
            </a:pPr>
            <a:r>
              <a:rPr lang="en-GB" sz="2800" dirty="0" smtClean="0">
                <a:solidFill>
                  <a:schemeClr val="bg1"/>
                </a:solidFill>
                <a:effectLst/>
              </a:rPr>
              <a:t>Duty </a:t>
            </a:r>
            <a:r>
              <a:rPr lang="en-GB" sz="2800" dirty="0" smtClean="0">
                <a:solidFill>
                  <a:schemeClr val="bg1"/>
                </a:solidFill>
                <a:effectLst/>
              </a:rPr>
              <a:t>to Relevant </a:t>
            </a:r>
            <a:r>
              <a:rPr lang="en-GB" sz="2800" dirty="0" smtClean="0">
                <a:solidFill>
                  <a:schemeClr val="bg1"/>
                </a:solidFill>
                <a:effectLst/>
              </a:rPr>
              <a:t>Authority</a:t>
            </a:r>
          </a:p>
          <a:p>
            <a:pPr eaLnBrk="1" hangingPunct="1">
              <a:lnSpc>
                <a:spcPct val="90000"/>
              </a:lnSpc>
              <a:spcAft>
                <a:spcPts val="1200"/>
              </a:spcAft>
              <a:buClrTx/>
              <a:buSzPct val="100000"/>
              <a:buFont typeface="Arial" panose="020B0604020202020204" pitchFamily="34" charset="0"/>
              <a:buChar char="•"/>
              <a:defRPr/>
            </a:pPr>
            <a:r>
              <a:rPr lang="en-GB" sz="2800" dirty="0" smtClean="0">
                <a:solidFill>
                  <a:schemeClr val="bg1"/>
                </a:solidFill>
                <a:effectLst/>
              </a:rPr>
              <a:t>Duty </a:t>
            </a:r>
            <a:r>
              <a:rPr lang="en-GB" sz="2800" dirty="0" smtClean="0">
                <a:solidFill>
                  <a:schemeClr val="bg1"/>
                </a:solidFill>
                <a:effectLst/>
              </a:rPr>
              <a:t>to the Profession</a:t>
            </a:r>
          </a:p>
        </p:txBody>
      </p:sp>
      <p:sp>
        <p:nvSpPr>
          <p:cNvPr id="4" name="Rectangle 2"/>
          <p:cNvSpPr txBox="1">
            <a:spLocks noChangeArrowheads="1"/>
          </p:cNvSpPr>
          <p:nvPr/>
        </p:nvSpPr>
        <p:spPr>
          <a:xfrm>
            <a:off x="360040" y="277812"/>
            <a:ext cx="8532440" cy="1567011"/>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BCS code of conduct</a:t>
            </a:r>
            <a:br>
              <a:rPr lang="en-GB" sz="4800" cap="none" smtClean="0">
                <a:solidFill>
                  <a:schemeClr val="bg1"/>
                </a:solidFill>
                <a:latin typeface="Arial" panose="020B0604020202020204" pitchFamily="34" charset="0"/>
                <a:cs typeface="Arial" panose="020B0604020202020204" pitchFamily="34" charset="0"/>
              </a:rPr>
            </a:br>
            <a:r>
              <a:rPr lang="en-GB" sz="2800" cap="none" smtClean="0">
                <a:solidFill>
                  <a:schemeClr val="bg1"/>
                </a:solidFill>
                <a:latin typeface="Arial" panose="020B0604020202020204" pitchFamily="34" charset="0"/>
                <a:cs typeface="Arial" panose="020B0604020202020204" pitchFamily="34" charset="0"/>
              </a:rPr>
              <a:t>see </a:t>
            </a:r>
            <a:r>
              <a:rPr lang="en-GB" sz="2800" cap="none" smtClean="0">
                <a:solidFill>
                  <a:schemeClr val="bg1"/>
                </a:solidFill>
                <a:latin typeface="Arial" panose="020B0604020202020204" pitchFamily="34" charset="0"/>
                <a:cs typeface="Arial" panose="020B0604020202020204" pitchFamily="34" charset="0"/>
                <a:hlinkClick r:id="rId3"/>
              </a:rPr>
              <a:t>http://www.Bcs.Org/category/6030</a:t>
            </a:r>
            <a:r>
              <a:rPr lang="en-GB" sz="2800" cap="none" smtClean="0">
                <a:solidFill>
                  <a:schemeClr val="bg1"/>
                </a:solidFill>
                <a:latin typeface="Arial" panose="020B0604020202020204" pitchFamily="34" charset="0"/>
                <a:cs typeface="Arial" panose="020B0604020202020204" pitchFamily="34" charset="0"/>
              </a:rPr>
              <a:t/>
            </a:r>
            <a:br>
              <a:rPr lang="en-GB" sz="2800" cap="none" smtClean="0">
                <a:solidFill>
                  <a:schemeClr val="bg1"/>
                </a:solidFill>
                <a:latin typeface="Arial" panose="020B0604020202020204" pitchFamily="34" charset="0"/>
                <a:cs typeface="Arial" panose="020B0604020202020204" pitchFamily="34" charset="0"/>
              </a:rPr>
            </a:b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4294967295"/>
          </p:nvPr>
        </p:nvSpPr>
        <p:spPr>
          <a:xfrm>
            <a:off x="360040" y="1340346"/>
            <a:ext cx="8316416" cy="4680942"/>
          </a:xfrm>
          <a:extLst/>
        </p:spPr>
        <p:txBody>
          <a:bodyPr/>
          <a:lstStyle/>
          <a:p>
            <a:pPr marL="0" indent="0" eaLnBrk="1" hangingPunct="1">
              <a:lnSpc>
                <a:spcPct val="90000"/>
              </a:lnSpc>
              <a:buClr>
                <a:srgbClr val="FFFF99"/>
              </a:buClr>
              <a:buFont typeface="Wingdings" pitchFamily="2" charset="2"/>
              <a:buNone/>
              <a:defRPr/>
            </a:pPr>
            <a:r>
              <a:rPr lang="en-GB" sz="2800" dirty="0" smtClean="0">
                <a:solidFill>
                  <a:schemeClr val="bg1"/>
                </a:solidFill>
                <a:effectLst/>
              </a:rPr>
              <a:t>INCLUDED WITHIN THESE:</a:t>
            </a:r>
          </a:p>
          <a:p>
            <a:pPr marL="0" indent="0" eaLnBrk="1" hangingPunct="1">
              <a:lnSpc>
                <a:spcPct val="90000"/>
              </a:lnSpc>
              <a:buClr>
                <a:srgbClr val="FFFF99"/>
              </a:buClr>
              <a:buFont typeface="Wingdings" pitchFamily="2" charset="2"/>
              <a:buNone/>
              <a:defRPr/>
            </a:pPr>
            <a:endParaRPr lang="en-GB" sz="2800" dirty="0" smtClean="0">
              <a:solidFill>
                <a:schemeClr val="bg1"/>
              </a:solidFill>
              <a:effectLst/>
            </a:endParaRPr>
          </a:p>
          <a:p>
            <a:pPr eaLnBrk="1" hangingPunct="1">
              <a:lnSpc>
                <a:spcPct val="90000"/>
              </a:lnSpc>
              <a:buClrTx/>
              <a:buSzPct val="100000"/>
              <a:buFont typeface="Arial" panose="020B0604020202020204" pitchFamily="34" charset="0"/>
              <a:buChar char="•"/>
              <a:defRPr/>
            </a:pPr>
            <a:r>
              <a:rPr lang="en-GB" sz="2800" dirty="0" smtClean="0">
                <a:solidFill>
                  <a:schemeClr val="bg1"/>
                </a:solidFill>
                <a:effectLst/>
              </a:rPr>
              <a:t>Public </a:t>
            </a:r>
            <a:r>
              <a:rPr lang="en-GB" sz="2800" dirty="0" smtClean="0">
                <a:solidFill>
                  <a:schemeClr val="bg1"/>
                </a:solidFill>
                <a:effectLst/>
              </a:rPr>
              <a:t>Interest</a:t>
            </a:r>
          </a:p>
          <a:p>
            <a:pPr marL="400050" lvl="1" indent="0" eaLnBrk="1" hangingPunct="1">
              <a:buClr>
                <a:srgbClr val="FFFF99"/>
              </a:buClr>
              <a:buNone/>
              <a:defRPr/>
            </a:pPr>
            <a:r>
              <a:rPr lang="en-GB" sz="2400" dirty="0" smtClean="0">
                <a:solidFill>
                  <a:schemeClr val="bg1"/>
                </a:solidFill>
                <a:effectLst/>
              </a:rPr>
              <a:t>c) conduct your professional activities without discrimination on the grounds of sex, sexual orientation, marital status, nationality, colour, race, ethnic origin, religion, age or disability, or of any other condition or requirement </a:t>
            </a:r>
          </a:p>
        </p:txBody>
      </p:sp>
      <p:sp>
        <p:nvSpPr>
          <p:cNvPr id="4" name="Rectangle 2"/>
          <p:cNvSpPr txBox="1">
            <a:spLocks noChangeArrowheads="1"/>
          </p:cNvSpPr>
          <p:nvPr/>
        </p:nvSpPr>
        <p:spPr>
          <a:xfrm>
            <a:off x="360040" y="277812"/>
            <a:ext cx="8532440" cy="1567011"/>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BCS code of conduct</a:t>
            </a:r>
            <a:br>
              <a:rPr lang="en-GB" sz="4800" cap="none" smtClean="0">
                <a:solidFill>
                  <a:schemeClr val="bg1"/>
                </a:solidFill>
                <a:latin typeface="Arial" panose="020B0604020202020204" pitchFamily="34" charset="0"/>
                <a:cs typeface="Arial" panose="020B0604020202020204" pitchFamily="34" charset="0"/>
              </a:rPr>
            </a:br>
            <a:r>
              <a:rPr lang="en-GB" sz="2800" cap="none" smtClean="0">
                <a:solidFill>
                  <a:schemeClr val="bg1"/>
                </a:solidFill>
                <a:latin typeface="Arial" panose="020B0604020202020204" pitchFamily="34" charset="0"/>
                <a:cs typeface="Arial" panose="020B0604020202020204" pitchFamily="34" charset="0"/>
              </a:rPr>
              <a:t>see </a:t>
            </a:r>
            <a:r>
              <a:rPr lang="en-GB" sz="2800" cap="none" smtClean="0">
                <a:solidFill>
                  <a:schemeClr val="bg1"/>
                </a:solidFill>
                <a:latin typeface="Arial" panose="020B0604020202020204" pitchFamily="34" charset="0"/>
                <a:cs typeface="Arial" panose="020B0604020202020204" pitchFamily="34" charset="0"/>
                <a:hlinkClick r:id="rId3"/>
              </a:rPr>
              <a:t>http://www.Bcs.Org/category/6030</a:t>
            </a:r>
            <a:r>
              <a:rPr lang="en-GB" sz="2800" cap="none" smtClean="0">
                <a:solidFill>
                  <a:schemeClr val="bg1"/>
                </a:solidFill>
                <a:latin typeface="Arial" panose="020B0604020202020204" pitchFamily="34" charset="0"/>
                <a:cs typeface="Arial" panose="020B0604020202020204" pitchFamily="34" charset="0"/>
              </a:rPr>
              <a:t/>
            </a:r>
            <a:br>
              <a:rPr lang="en-GB" sz="2800" cap="none" smtClean="0">
                <a:solidFill>
                  <a:schemeClr val="bg1"/>
                </a:solidFill>
                <a:latin typeface="Arial" panose="020B0604020202020204" pitchFamily="34" charset="0"/>
                <a:cs typeface="Arial" panose="020B0604020202020204" pitchFamily="34" charset="0"/>
              </a:rPr>
            </a:b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4294967295"/>
          </p:nvPr>
        </p:nvSpPr>
        <p:spPr>
          <a:xfrm>
            <a:off x="179512" y="1412776"/>
            <a:ext cx="8892480" cy="5328592"/>
          </a:xfrm>
          <a:extLst/>
        </p:spPr>
        <p:txBody>
          <a:bodyPr>
            <a:normAutofit/>
          </a:bodyPr>
          <a:lstStyle/>
          <a:p>
            <a:pPr marL="0" indent="0" eaLnBrk="1" hangingPunct="1">
              <a:lnSpc>
                <a:spcPct val="90000"/>
              </a:lnSpc>
              <a:buClr>
                <a:srgbClr val="FFFF99"/>
              </a:buClr>
              <a:buFont typeface="Wingdings" pitchFamily="2" charset="2"/>
              <a:buNone/>
              <a:defRPr/>
            </a:pPr>
            <a:r>
              <a:rPr lang="en-GB" sz="2800" dirty="0" smtClean="0">
                <a:solidFill>
                  <a:schemeClr val="bg1"/>
                </a:solidFill>
                <a:effectLst/>
              </a:rPr>
              <a:t>INCLUDED WITHIN THESE</a:t>
            </a:r>
            <a:r>
              <a:rPr lang="en-GB" sz="2800" dirty="0" smtClean="0">
                <a:solidFill>
                  <a:schemeClr val="bg1"/>
                </a:solidFill>
                <a:effectLst/>
              </a:rPr>
              <a:t>:</a:t>
            </a:r>
          </a:p>
          <a:p>
            <a:pPr marL="0" indent="0" eaLnBrk="1" hangingPunct="1">
              <a:lnSpc>
                <a:spcPct val="90000"/>
              </a:lnSpc>
              <a:buClr>
                <a:srgbClr val="FFFF99"/>
              </a:buClr>
              <a:buFont typeface="Wingdings" pitchFamily="2" charset="2"/>
              <a:buNone/>
              <a:defRPr/>
            </a:pPr>
            <a:endParaRPr lang="en-GB" sz="2800" dirty="0" smtClean="0">
              <a:solidFill>
                <a:schemeClr val="bg1"/>
              </a:solidFill>
              <a:effectLst/>
            </a:endParaRPr>
          </a:p>
          <a:p>
            <a:pPr eaLnBrk="1" hangingPunct="1">
              <a:lnSpc>
                <a:spcPct val="90000"/>
              </a:lnSpc>
              <a:buClrTx/>
              <a:buSzPct val="100000"/>
              <a:buFont typeface="Arial" panose="020B0604020202020204" pitchFamily="34" charset="0"/>
              <a:buChar char="•"/>
              <a:defRPr/>
            </a:pPr>
            <a:r>
              <a:rPr lang="en-GB" sz="2800" dirty="0" smtClean="0">
                <a:solidFill>
                  <a:schemeClr val="bg1"/>
                </a:solidFill>
                <a:effectLst/>
              </a:rPr>
              <a:t>Professional Competence and Integrity</a:t>
            </a:r>
          </a:p>
          <a:p>
            <a:pPr marL="400050" lvl="1" indent="0" eaLnBrk="1" hangingPunct="1">
              <a:spcAft>
                <a:spcPts val="1200"/>
              </a:spcAft>
              <a:buClr>
                <a:srgbClr val="FFFF99"/>
              </a:buClr>
              <a:buNone/>
              <a:defRPr/>
            </a:pPr>
            <a:r>
              <a:rPr lang="en-GB" sz="2400" dirty="0" smtClean="0">
                <a:solidFill>
                  <a:schemeClr val="bg1"/>
                </a:solidFill>
                <a:effectLst/>
              </a:rPr>
              <a:t>b) NOT claim any level of competence that you do not possess.</a:t>
            </a:r>
          </a:p>
          <a:p>
            <a:pPr marL="400050" lvl="1" indent="0" eaLnBrk="1" hangingPunct="1">
              <a:spcAft>
                <a:spcPts val="1200"/>
              </a:spcAft>
              <a:buClr>
                <a:srgbClr val="FFFF99"/>
              </a:buClr>
              <a:buNone/>
              <a:defRPr/>
            </a:pPr>
            <a:r>
              <a:rPr lang="en-GB" sz="2400" dirty="0" smtClean="0">
                <a:solidFill>
                  <a:schemeClr val="bg1"/>
                </a:solidFill>
                <a:effectLst/>
              </a:rPr>
              <a:t>c) develop your professional knowledge, skills and competence on a continuing basis, maintaining awareness of technological developments, procedures, and standards that are relevant to your field.</a:t>
            </a:r>
          </a:p>
          <a:p>
            <a:pPr marL="400050" lvl="1" indent="0" eaLnBrk="1" hangingPunct="1">
              <a:spcAft>
                <a:spcPts val="1200"/>
              </a:spcAft>
              <a:buClr>
                <a:srgbClr val="FFFF99"/>
              </a:buClr>
              <a:buNone/>
              <a:defRPr/>
            </a:pPr>
            <a:r>
              <a:rPr lang="en-GB" sz="2400" dirty="0" smtClean="0">
                <a:solidFill>
                  <a:schemeClr val="bg1"/>
                </a:solidFill>
                <a:effectLst/>
              </a:rPr>
              <a:t>e) respect and value alternative viewpoints and, seek, accept and offer honest criticisms of work.</a:t>
            </a:r>
          </a:p>
        </p:txBody>
      </p:sp>
      <p:sp>
        <p:nvSpPr>
          <p:cNvPr id="4" name="Rectangle 2"/>
          <p:cNvSpPr txBox="1">
            <a:spLocks noChangeArrowheads="1"/>
          </p:cNvSpPr>
          <p:nvPr/>
        </p:nvSpPr>
        <p:spPr>
          <a:xfrm>
            <a:off x="360040" y="277812"/>
            <a:ext cx="8532440" cy="1567011"/>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BCS code of conduct</a:t>
            </a:r>
            <a:br>
              <a:rPr lang="en-GB" sz="4800" cap="none" smtClean="0">
                <a:solidFill>
                  <a:schemeClr val="bg1"/>
                </a:solidFill>
                <a:latin typeface="Arial" panose="020B0604020202020204" pitchFamily="34" charset="0"/>
                <a:cs typeface="Arial" panose="020B0604020202020204" pitchFamily="34" charset="0"/>
              </a:rPr>
            </a:br>
            <a:r>
              <a:rPr lang="en-GB" sz="2800" cap="none" smtClean="0">
                <a:solidFill>
                  <a:schemeClr val="bg1"/>
                </a:solidFill>
                <a:latin typeface="Arial" panose="020B0604020202020204" pitchFamily="34" charset="0"/>
                <a:cs typeface="Arial" panose="020B0604020202020204" pitchFamily="34" charset="0"/>
              </a:rPr>
              <a:t>see </a:t>
            </a:r>
            <a:r>
              <a:rPr lang="en-GB" sz="2800" cap="none" smtClean="0">
                <a:solidFill>
                  <a:schemeClr val="bg1"/>
                </a:solidFill>
                <a:latin typeface="Arial" panose="020B0604020202020204" pitchFamily="34" charset="0"/>
                <a:cs typeface="Arial" panose="020B0604020202020204" pitchFamily="34" charset="0"/>
                <a:hlinkClick r:id="rId3"/>
              </a:rPr>
              <a:t>http://www.Bcs.Org/category/6030</a:t>
            </a:r>
            <a:r>
              <a:rPr lang="en-GB" sz="2800" cap="none" smtClean="0">
                <a:solidFill>
                  <a:schemeClr val="bg1"/>
                </a:solidFill>
                <a:latin typeface="Arial" panose="020B0604020202020204" pitchFamily="34" charset="0"/>
                <a:cs typeface="Arial" panose="020B0604020202020204" pitchFamily="34" charset="0"/>
              </a:rPr>
              <a:t/>
            </a:r>
            <a:br>
              <a:rPr lang="en-GB" sz="2800" cap="none" smtClean="0">
                <a:solidFill>
                  <a:schemeClr val="bg1"/>
                </a:solidFill>
                <a:latin typeface="Arial" panose="020B0604020202020204" pitchFamily="34" charset="0"/>
                <a:cs typeface="Arial" panose="020B0604020202020204" pitchFamily="34" charset="0"/>
              </a:rPr>
            </a:b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flipV="1">
            <a:off x="0" y="6597650"/>
            <a:ext cx="9144000" cy="260350"/>
          </a:xfrm>
          <a:prstGeom prst="rect">
            <a:avLst/>
          </a:prstGeom>
          <a:noFill/>
          <a:ln w="9525">
            <a:noFill/>
            <a:miter lim="800000"/>
            <a:headEnd/>
            <a:tailEnd/>
          </a:ln>
        </p:spPr>
        <p:txBody>
          <a:bodyPr rot="10800000"/>
          <a:lstStyle/>
          <a:p>
            <a:pPr>
              <a:tabLst>
                <a:tab pos="8882063" algn="r"/>
              </a:tabLst>
            </a:pPr>
            <a:r>
              <a:rPr lang="en-GB" sz="1400" dirty="0" smtClean="0"/>
              <a:t>Mark Dixon</a:t>
            </a:r>
            <a:r>
              <a:rPr lang="en-GB" sz="1400" dirty="0"/>
              <a:t>	Leeds Beckett University</a:t>
            </a:r>
          </a:p>
        </p:txBody>
      </p:sp>
      <p:sp>
        <p:nvSpPr>
          <p:cNvPr id="82948" name="Rectangle 4"/>
          <p:cNvSpPr>
            <a:spLocks noGrp="1" noChangeArrowheads="1"/>
          </p:cNvSpPr>
          <p:nvPr>
            <p:ph type="ctrTitle"/>
          </p:nvPr>
        </p:nvSpPr>
        <p:spPr>
          <a:xfrm>
            <a:off x="457200" y="115888"/>
            <a:ext cx="8229600" cy="936625"/>
          </a:xfrm>
        </p:spPr>
        <p:txBody>
          <a:bodyPr>
            <a:normAutofit/>
          </a:bodyPr>
          <a:lstStyle/>
          <a:p>
            <a:pPr eaLnBrk="1" hangingPunct="1">
              <a:defRPr/>
            </a:pPr>
            <a:r>
              <a:rPr lang="en-GB" cap="none" dirty="0" smtClean="0">
                <a:solidFill>
                  <a:schemeClr val="bg1"/>
                </a:solidFill>
                <a:latin typeface="Arial" panose="020B0604020202020204" pitchFamily="34" charset="0"/>
                <a:cs typeface="Arial" panose="020B0604020202020204" pitchFamily="34" charset="0"/>
              </a:rPr>
              <a:t>Level 6 projects – assessment</a:t>
            </a:r>
            <a:endParaRPr lang="en-GB" cap="none" dirty="0" smtClean="0">
              <a:solidFill>
                <a:schemeClr val="bg1"/>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91080" y="1550880"/>
            <a:ext cx="8761320" cy="4703400"/>
          </a:xfrm>
          <a:prstGeom prst="rect">
            <a:avLst/>
          </a:prstGeom>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4294967295"/>
          </p:nvPr>
        </p:nvSpPr>
        <p:spPr>
          <a:xfrm>
            <a:off x="179512" y="1268760"/>
            <a:ext cx="8748464" cy="5040014"/>
          </a:xfrm>
          <a:extLst/>
        </p:spPr>
        <p:txBody>
          <a:bodyPr/>
          <a:lstStyle/>
          <a:p>
            <a:pPr marL="0" indent="0" eaLnBrk="1" hangingPunct="1">
              <a:lnSpc>
                <a:spcPct val="90000"/>
              </a:lnSpc>
              <a:buClr>
                <a:srgbClr val="FFFF99"/>
              </a:buClr>
              <a:buFont typeface="Wingdings" pitchFamily="2" charset="2"/>
              <a:buNone/>
              <a:defRPr/>
            </a:pPr>
            <a:r>
              <a:rPr lang="en-GB" sz="2800" dirty="0" smtClean="0">
                <a:solidFill>
                  <a:schemeClr val="bg1"/>
                </a:solidFill>
                <a:effectLst/>
              </a:rPr>
              <a:t>INCLUDED WITHIN THESE</a:t>
            </a:r>
            <a:r>
              <a:rPr lang="en-GB" sz="2800" dirty="0" smtClean="0">
                <a:solidFill>
                  <a:schemeClr val="bg1"/>
                </a:solidFill>
                <a:effectLst/>
              </a:rPr>
              <a:t>:</a:t>
            </a:r>
          </a:p>
          <a:p>
            <a:pPr marL="0" indent="0" eaLnBrk="1" hangingPunct="1">
              <a:lnSpc>
                <a:spcPct val="90000"/>
              </a:lnSpc>
              <a:buClr>
                <a:srgbClr val="FFFF99"/>
              </a:buClr>
              <a:buFont typeface="Wingdings" pitchFamily="2" charset="2"/>
              <a:buNone/>
              <a:defRPr/>
            </a:pPr>
            <a:endParaRPr lang="en-GB" sz="2800" dirty="0" smtClean="0">
              <a:solidFill>
                <a:schemeClr val="bg1"/>
              </a:solidFill>
              <a:effectLst/>
            </a:endParaRPr>
          </a:p>
          <a:p>
            <a:pPr eaLnBrk="1" hangingPunct="1">
              <a:lnSpc>
                <a:spcPct val="90000"/>
              </a:lnSpc>
              <a:spcAft>
                <a:spcPts val="1200"/>
              </a:spcAft>
              <a:buClrTx/>
              <a:buSzPct val="100000"/>
              <a:buFont typeface="Arial" panose="020B0604020202020204" pitchFamily="34" charset="0"/>
              <a:buChar char="•"/>
              <a:defRPr/>
            </a:pPr>
            <a:r>
              <a:rPr lang="en-GB" sz="2800" dirty="0" smtClean="0">
                <a:solidFill>
                  <a:schemeClr val="bg1"/>
                </a:solidFill>
                <a:effectLst/>
              </a:rPr>
              <a:t>Duty to Relevant Authority</a:t>
            </a:r>
          </a:p>
          <a:p>
            <a:pPr marL="400050" lvl="1" indent="0" eaLnBrk="1" hangingPunct="1">
              <a:spcAft>
                <a:spcPts val="1200"/>
              </a:spcAft>
              <a:buClr>
                <a:srgbClr val="FFFF99"/>
              </a:buClr>
              <a:buNone/>
              <a:defRPr/>
            </a:pPr>
            <a:r>
              <a:rPr lang="en-GB" sz="2400" dirty="0" smtClean="0">
                <a:solidFill>
                  <a:schemeClr val="bg1"/>
                </a:solidFill>
                <a:effectLst/>
              </a:rPr>
              <a:t>c) accept professional responsibility for your work and for the work of colleagues who are defined in a given context as working under your supervision.</a:t>
            </a:r>
          </a:p>
          <a:p>
            <a:pPr marL="400050" lvl="1" indent="0" eaLnBrk="1" hangingPunct="1">
              <a:spcAft>
                <a:spcPts val="1200"/>
              </a:spcAft>
              <a:buClr>
                <a:srgbClr val="FFFF99"/>
              </a:buClr>
              <a:buNone/>
              <a:defRPr/>
            </a:pPr>
            <a:r>
              <a:rPr lang="en-GB" sz="2400" dirty="0" smtClean="0">
                <a:solidFill>
                  <a:schemeClr val="bg1"/>
                </a:solidFill>
                <a:effectLst/>
              </a:rPr>
              <a:t>d) NOT disclose or authorise to be disclosed, or use for personal gain or to benefit a third party, confidential information except with the permission of your Relevant Authority, or as required by Legislation</a:t>
            </a:r>
          </a:p>
        </p:txBody>
      </p:sp>
      <p:sp>
        <p:nvSpPr>
          <p:cNvPr id="4" name="Rectangle 2"/>
          <p:cNvSpPr txBox="1">
            <a:spLocks noChangeArrowheads="1"/>
          </p:cNvSpPr>
          <p:nvPr/>
        </p:nvSpPr>
        <p:spPr>
          <a:xfrm>
            <a:off x="360040" y="277812"/>
            <a:ext cx="8532440" cy="1567011"/>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BCS code of conduct</a:t>
            </a:r>
            <a:br>
              <a:rPr lang="en-GB" sz="4800" cap="none" smtClean="0">
                <a:solidFill>
                  <a:schemeClr val="bg1"/>
                </a:solidFill>
                <a:latin typeface="Arial" panose="020B0604020202020204" pitchFamily="34" charset="0"/>
                <a:cs typeface="Arial" panose="020B0604020202020204" pitchFamily="34" charset="0"/>
              </a:rPr>
            </a:br>
            <a:r>
              <a:rPr lang="en-GB" sz="2800" cap="none" smtClean="0">
                <a:solidFill>
                  <a:schemeClr val="bg1"/>
                </a:solidFill>
                <a:latin typeface="Arial" panose="020B0604020202020204" pitchFamily="34" charset="0"/>
                <a:cs typeface="Arial" panose="020B0604020202020204" pitchFamily="34" charset="0"/>
              </a:rPr>
              <a:t>see </a:t>
            </a:r>
            <a:r>
              <a:rPr lang="en-GB" sz="2800" cap="none" smtClean="0">
                <a:solidFill>
                  <a:schemeClr val="bg1"/>
                </a:solidFill>
                <a:latin typeface="Arial" panose="020B0604020202020204" pitchFamily="34" charset="0"/>
                <a:cs typeface="Arial" panose="020B0604020202020204" pitchFamily="34" charset="0"/>
                <a:hlinkClick r:id="rId3"/>
              </a:rPr>
              <a:t>http://www.Bcs.Org/category/6030</a:t>
            </a:r>
            <a:r>
              <a:rPr lang="en-GB" sz="2800" cap="none" smtClean="0">
                <a:solidFill>
                  <a:schemeClr val="bg1"/>
                </a:solidFill>
                <a:latin typeface="Arial" panose="020B0604020202020204" pitchFamily="34" charset="0"/>
                <a:cs typeface="Arial" panose="020B0604020202020204" pitchFamily="34" charset="0"/>
              </a:rPr>
              <a:t/>
            </a:r>
            <a:br>
              <a:rPr lang="en-GB" sz="2800" cap="none" smtClean="0">
                <a:solidFill>
                  <a:schemeClr val="bg1"/>
                </a:solidFill>
                <a:latin typeface="Arial" panose="020B0604020202020204" pitchFamily="34" charset="0"/>
                <a:cs typeface="Arial" panose="020B0604020202020204" pitchFamily="34" charset="0"/>
              </a:rPr>
            </a:b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4294967295"/>
          </p:nvPr>
        </p:nvSpPr>
        <p:spPr>
          <a:xfrm>
            <a:off x="323528" y="1340768"/>
            <a:ext cx="8496300" cy="3960862"/>
          </a:xfrm>
          <a:extLst/>
        </p:spPr>
        <p:txBody>
          <a:bodyPr>
            <a:normAutofit/>
          </a:bodyPr>
          <a:lstStyle/>
          <a:p>
            <a:pPr marL="0" indent="0" eaLnBrk="1" hangingPunct="1">
              <a:lnSpc>
                <a:spcPct val="90000"/>
              </a:lnSpc>
              <a:buClr>
                <a:srgbClr val="FFFF99"/>
              </a:buClr>
              <a:buFont typeface="Wingdings" pitchFamily="2" charset="2"/>
              <a:buNone/>
              <a:defRPr/>
            </a:pPr>
            <a:r>
              <a:rPr lang="en-GB" sz="2800" dirty="0" smtClean="0">
                <a:solidFill>
                  <a:schemeClr val="bg1"/>
                </a:solidFill>
                <a:effectLst/>
              </a:rPr>
              <a:t>INCLUDED WITHIN THESE</a:t>
            </a:r>
            <a:r>
              <a:rPr lang="en-GB" sz="2800" dirty="0" smtClean="0">
                <a:solidFill>
                  <a:schemeClr val="bg1"/>
                </a:solidFill>
                <a:effectLst/>
              </a:rPr>
              <a:t>:</a:t>
            </a:r>
          </a:p>
          <a:p>
            <a:pPr marL="0" indent="0" eaLnBrk="1" hangingPunct="1">
              <a:lnSpc>
                <a:spcPct val="90000"/>
              </a:lnSpc>
              <a:buClr>
                <a:srgbClr val="FFFF99"/>
              </a:buClr>
              <a:buFont typeface="Wingdings" pitchFamily="2" charset="2"/>
              <a:buNone/>
              <a:defRPr/>
            </a:pPr>
            <a:endParaRPr lang="en-GB" sz="2800" dirty="0" smtClean="0">
              <a:solidFill>
                <a:schemeClr val="bg1"/>
              </a:solidFill>
              <a:effectLst/>
            </a:endParaRPr>
          </a:p>
          <a:p>
            <a:pPr eaLnBrk="1" hangingPunct="1">
              <a:lnSpc>
                <a:spcPct val="90000"/>
              </a:lnSpc>
              <a:spcAft>
                <a:spcPts val="1200"/>
              </a:spcAft>
              <a:buClrTx/>
              <a:buSzPct val="100000"/>
              <a:buFont typeface="Arial" panose="020B0604020202020204" pitchFamily="34" charset="0"/>
              <a:buChar char="•"/>
              <a:defRPr/>
            </a:pPr>
            <a:r>
              <a:rPr lang="en-GB" sz="2800" dirty="0" smtClean="0">
                <a:solidFill>
                  <a:schemeClr val="bg1"/>
                </a:solidFill>
                <a:effectLst/>
              </a:rPr>
              <a:t>Duty to the Profession</a:t>
            </a:r>
          </a:p>
          <a:p>
            <a:pPr marL="400050" lvl="1" indent="0" eaLnBrk="1" hangingPunct="1">
              <a:spcAft>
                <a:spcPts val="1200"/>
              </a:spcAft>
              <a:buClr>
                <a:srgbClr val="FFFF99"/>
              </a:buClr>
              <a:buNone/>
              <a:defRPr/>
            </a:pPr>
            <a:r>
              <a:rPr lang="en-GB" sz="2800" dirty="0" smtClean="0">
                <a:solidFill>
                  <a:schemeClr val="bg1"/>
                </a:solidFill>
                <a:effectLst/>
              </a:rPr>
              <a:t>b) seek to improve professional standards through participation in their development, use and enforcement.</a:t>
            </a:r>
          </a:p>
        </p:txBody>
      </p:sp>
      <p:sp>
        <p:nvSpPr>
          <p:cNvPr id="4" name="Rectangle 2"/>
          <p:cNvSpPr txBox="1">
            <a:spLocks noChangeArrowheads="1"/>
          </p:cNvSpPr>
          <p:nvPr/>
        </p:nvSpPr>
        <p:spPr>
          <a:xfrm>
            <a:off x="360040" y="277812"/>
            <a:ext cx="8532440" cy="1567011"/>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BCS code of conduct</a:t>
            </a:r>
            <a:br>
              <a:rPr lang="en-GB" sz="4800" cap="none" smtClean="0">
                <a:solidFill>
                  <a:schemeClr val="bg1"/>
                </a:solidFill>
                <a:latin typeface="Arial" panose="020B0604020202020204" pitchFamily="34" charset="0"/>
                <a:cs typeface="Arial" panose="020B0604020202020204" pitchFamily="34" charset="0"/>
              </a:rPr>
            </a:br>
            <a:r>
              <a:rPr lang="en-GB" sz="2800" cap="none" smtClean="0">
                <a:solidFill>
                  <a:schemeClr val="bg1"/>
                </a:solidFill>
                <a:latin typeface="Arial" panose="020B0604020202020204" pitchFamily="34" charset="0"/>
                <a:cs typeface="Arial" panose="020B0604020202020204" pitchFamily="34" charset="0"/>
              </a:rPr>
              <a:t>see </a:t>
            </a:r>
            <a:r>
              <a:rPr lang="en-GB" sz="2800" cap="none" smtClean="0">
                <a:solidFill>
                  <a:schemeClr val="bg1"/>
                </a:solidFill>
                <a:latin typeface="Arial" panose="020B0604020202020204" pitchFamily="34" charset="0"/>
                <a:cs typeface="Arial" panose="020B0604020202020204" pitchFamily="34" charset="0"/>
                <a:hlinkClick r:id="rId3"/>
              </a:rPr>
              <a:t>http://www.Bcs.Org/category/6030</a:t>
            </a:r>
            <a:r>
              <a:rPr lang="en-GB" sz="2800" cap="none" smtClean="0">
                <a:solidFill>
                  <a:schemeClr val="bg1"/>
                </a:solidFill>
                <a:latin typeface="Arial" panose="020B0604020202020204" pitchFamily="34" charset="0"/>
                <a:cs typeface="Arial" panose="020B0604020202020204" pitchFamily="34" charset="0"/>
              </a:rPr>
              <a:t/>
            </a:r>
            <a:br>
              <a:rPr lang="en-GB" sz="2800" cap="none" smtClean="0">
                <a:solidFill>
                  <a:schemeClr val="bg1"/>
                </a:solidFill>
                <a:latin typeface="Arial" panose="020B0604020202020204" pitchFamily="34" charset="0"/>
                <a:cs typeface="Arial" panose="020B0604020202020204" pitchFamily="34" charset="0"/>
              </a:rPr>
            </a:b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2"/>
          <p:cNvSpPr/>
          <p:nvPr/>
        </p:nvSpPr>
        <p:spPr>
          <a:xfrm>
            <a:off x="142920" y="887448"/>
            <a:ext cx="8857080" cy="6213960"/>
          </a:xfrm>
          <a:prstGeom prst="rect">
            <a:avLst/>
          </a:prstGeom>
          <a:noFill/>
          <a:ln>
            <a:noFill/>
          </a:ln>
        </p:spPr>
        <p:txBody>
          <a:bodyPr lIns="90000" tIns="45000" rIns="90000" bIns="45000"/>
          <a:lstStyle/>
          <a:p>
            <a:pPr marL="457200" indent="-457200">
              <a:lnSpc>
                <a:spcPct val="100000"/>
              </a:lnSpc>
              <a:buFont typeface="Arial" panose="020B0604020202020204" pitchFamily="34" charset="0"/>
              <a:buChar char="•"/>
            </a:pPr>
            <a:r>
              <a:rPr lang="en-GB" sz="2400" dirty="0">
                <a:solidFill>
                  <a:srgbClr val="000000"/>
                </a:solidFill>
              </a:rPr>
              <a:t>The University Online Ethics system is at: </a:t>
            </a:r>
            <a:r>
              <a:rPr lang="en-GB" sz="2000" u="sng" dirty="0">
                <a:solidFill>
                  <a:srgbClr val="009999"/>
                </a:solidFill>
                <a:latin typeface="Arial"/>
                <a:hlinkClick r:id="rId3"/>
              </a:rPr>
              <a:t>https://</a:t>
            </a:r>
            <a:r>
              <a:rPr lang="en-GB" sz="2000" u="sng" dirty="0" smtClean="0">
                <a:solidFill>
                  <a:srgbClr val="009999"/>
                </a:solidFill>
                <a:latin typeface="Arial"/>
                <a:hlinkClick r:id="rId3"/>
              </a:rPr>
              <a:t>www.leedsmet.ac.uk/studenthub/research-ethics.htm</a:t>
            </a:r>
            <a:endParaRPr lang="en-GB" sz="2000" u="sng" dirty="0" smtClean="0">
              <a:solidFill>
                <a:srgbClr val="009999"/>
              </a:solidFill>
              <a:latin typeface="Arial"/>
            </a:endParaRPr>
          </a:p>
          <a:p>
            <a:pPr marL="457200" indent="-457200">
              <a:lnSpc>
                <a:spcPct val="100000"/>
              </a:lnSpc>
              <a:buFont typeface="Arial" panose="020B0604020202020204" pitchFamily="34" charset="0"/>
              <a:buChar char="•"/>
            </a:pPr>
            <a:endParaRPr sz="1000" dirty="0"/>
          </a:p>
          <a:p>
            <a:pPr marL="914400" lvl="1" indent="-457200">
              <a:buFont typeface="Arial" panose="020B0604020202020204" pitchFamily="34" charset="0"/>
              <a:buChar char="•"/>
            </a:pPr>
            <a:r>
              <a:rPr lang="en-GB" sz="2400" dirty="0">
                <a:solidFill>
                  <a:srgbClr val="000000"/>
                </a:solidFill>
              </a:rPr>
              <a:t>You MUST complete this as part of your Part 1 Assessment (Project Plan</a:t>
            </a:r>
            <a:r>
              <a:rPr lang="en-GB" sz="2400" dirty="0" smtClean="0">
                <a:solidFill>
                  <a:srgbClr val="000000"/>
                </a:solidFill>
              </a:rPr>
              <a:t>).</a:t>
            </a:r>
          </a:p>
          <a:p>
            <a:pPr marL="914400" lvl="1" indent="-457200">
              <a:lnSpc>
                <a:spcPct val="100000"/>
              </a:lnSpc>
              <a:buFont typeface="Arial" panose="020B0604020202020204" pitchFamily="34" charset="0"/>
              <a:buChar char="•"/>
            </a:pPr>
            <a:endParaRPr sz="2400" dirty="0"/>
          </a:p>
          <a:p>
            <a:pPr marL="914400" lvl="1" indent="-457200">
              <a:lnSpc>
                <a:spcPct val="100000"/>
              </a:lnSpc>
              <a:buFont typeface="Arial" panose="020B0604020202020204" pitchFamily="34" charset="0"/>
              <a:buChar char="•"/>
            </a:pPr>
            <a:r>
              <a:rPr lang="en-GB" sz="2400" dirty="0">
                <a:solidFill>
                  <a:srgbClr val="000000"/>
                </a:solidFill>
              </a:rPr>
              <a:t>This MUST be completed before you engage in your detailed research</a:t>
            </a:r>
            <a:r>
              <a:rPr lang="en-GB" sz="2400" dirty="0" smtClean="0">
                <a:solidFill>
                  <a:srgbClr val="000000"/>
                </a:solidFill>
              </a:rPr>
              <a:t>.</a:t>
            </a:r>
          </a:p>
          <a:p>
            <a:pPr marL="914400" lvl="1" indent="-457200">
              <a:lnSpc>
                <a:spcPct val="100000"/>
              </a:lnSpc>
              <a:buFont typeface="Arial" panose="020B0604020202020204" pitchFamily="34" charset="0"/>
              <a:buChar char="•"/>
            </a:pPr>
            <a:endParaRPr sz="2400" dirty="0"/>
          </a:p>
          <a:p>
            <a:pPr marL="914400" lvl="1" indent="-457200">
              <a:lnSpc>
                <a:spcPct val="100000"/>
              </a:lnSpc>
              <a:buFont typeface="Arial" panose="020B0604020202020204" pitchFamily="34" charset="0"/>
              <a:buChar char="•"/>
            </a:pPr>
            <a:r>
              <a:rPr lang="en-GB" sz="2400" dirty="0">
                <a:solidFill>
                  <a:srgbClr val="000000"/>
                </a:solidFill>
              </a:rPr>
              <a:t>If the project changes significantly you may need to resubmit a new ethics form</a:t>
            </a:r>
            <a:r>
              <a:rPr lang="en-GB" sz="2400" dirty="0" smtClean="0">
                <a:solidFill>
                  <a:srgbClr val="000000"/>
                </a:solidFill>
              </a:rPr>
              <a:t>.</a:t>
            </a:r>
          </a:p>
          <a:p>
            <a:pPr marL="914400" lvl="1" indent="-457200">
              <a:lnSpc>
                <a:spcPct val="100000"/>
              </a:lnSpc>
              <a:buFont typeface="Arial" panose="020B0604020202020204" pitchFamily="34" charset="0"/>
              <a:buChar char="•"/>
            </a:pPr>
            <a:endParaRPr sz="2400" dirty="0"/>
          </a:p>
          <a:p>
            <a:pPr marL="457200" indent="-457200">
              <a:lnSpc>
                <a:spcPct val="100000"/>
              </a:lnSpc>
              <a:buFont typeface="Arial" panose="020B0604020202020204" pitchFamily="34" charset="0"/>
              <a:buChar char="•"/>
            </a:pPr>
            <a:r>
              <a:rPr lang="en-GB" sz="2400" dirty="0">
                <a:solidFill>
                  <a:srgbClr val="000000"/>
                </a:solidFill>
              </a:rPr>
              <a:t>You could spend many hours reading all the documentation – DON’T</a:t>
            </a:r>
            <a:r>
              <a:rPr lang="en-GB" sz="2400" dirty="0" smtClean="0">
                <a:solidFill>
                  <a:srgbClr val="000000"/>
                </a:solidFill>
              </a:rPr>
              <a:t>!</a:t>
            </a:r>
          </a:p>
          <a:p>
            <a:pPr marL="457200" indent="-457200">
              <a:lnSpc>
                <a:spcPct val="100000"/>
              </a:lnSpc>
              <a:buFont typeface="Arial" panose="020B0604020202020204" pitchFamily="34" charset="0"/>
              <a:buChar char="•"/>
            </a:pPr>
            <a:endParaRPr sz="2400" dirty="0"/>
          </a:p>
          <a:p>
            <a:pPr marL="457200" indent="-457200">
              <a:lnSpc>
                <a:spcPct val="100000"/>
              </a:lnSpc>
              <a:buFont typeface="Arial" panose="020B0604020202020204" pitchFamily="34" charset="0"/>
              <a:buChar char="•"/>
            </a:pPr>
            <a:r>
              <a:rPr lang="en-GB" sz="2400" dirty="0">
                <a:solidFill>
                  <a:srgbClr val="000000"/>
                </a:solidFill>
              </a:rPr>
              <a:t>But, </a:t>
            </a:r>
            <a:r>
              <a:rPr lang="en-GB" sz="2400" u="sng" dirty="0">
                <a:solidFill>
                  <a:srgbClr val="000000"/>
                </a:solidFill>
              </a:rPr>
              <a:t>DO</a:t>
            </a:r>
            <a:r>
              <a:rPr lang="en-GB" sz="2400" dirty="0">
                <a:solidFill>
                  <a:srgbClr val="000000"/>
                </a:solidFill>
              </a:rPr>
              <a:t> fill in the forms as well as you can.</a:t>
            </a:r>
            <a:endParaRPr sz="2400" dirty="0"/>
          </a:p>
        </p:txBody>
      </p:sp>
      <p:sp>
        <p:nvSpPr>
          <p:cNvPr id="4" name="Rectangle 2"/>
          <p:cNvSpPr txBox="1">
            <a:spLocks noChangeArrowheads="1"/>
          </p:cNvSpPr>
          <p:nvPr/>
        </p:nvSpPr>
        <p:spPr>
          <a:xfrm>
            <a:off x="0" y="0"/>
            <a:ext cx="8229600" cy="65087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dirty="0" smtClean="0">
                <a:solidFill>
                  <a:schemeClr val="bg1"/>
                </a:solidFill>
                <a:latin typeface="Arial" panose="020B0604020202020204" pitchFamily="34" charset="0"/>
                <a:cs typeface="Arial" panose="020B0604020202020204" pitchFamily="34" charset="0"/>
              </a:rPr>
              <a:t>Ethics</a:t>
            </a:r>
            <a:endParaRPr lang="en-GB" sz="4800" cap="non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4397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1268413"/>
            <a:ext cx="8892480" cy="5329237"/>
          </a:xfrm>
          <a:extLst/>
        </p:spPr>
        <p:txBody>
          <a:bodyPr anchor="t">
            <a:normAutofit/>
          </a:bodyPr>
          <a:lstStyle/>
          <a:p>
            <a:pPr>
              <a:spcAft>
                <a:spcPts val="1200"/>
              </a:spcAft>
              <a:buClrTx/>
              <a:buSzPct val="100000"/>
              <a:buFont typeface="Arial" panose="020B0604020202020204" pitchFamily="34" charset="0"/>
              <a:buChar char="•"/>
              <a:defRPr/>
            </a:pPr>
            <a:r>
              <a:rPr lang="en-GB" sz="2400" dirty="0" smtClean="0">
                <a:solidFill>
                  <a:schemeClr val="bg1"/>
                </a:solidFill>
                <a:effectLst/>
              </a:rPr>
              <a:t>Don’t get involved in too much detail – in most cases, you can paste your answers from your Project Plan into the answer </a:t>
            </a:r>
            <a:r>
              <a:rPr lang="en-GB" sz="2400" dirty="0" smtClean="0">
                <a:solidFill>
                  <a:schemeClr val="bg1"/>
                </a:solidFill>
                <a:effectLst/>
              </a:rPr>
              <a:t>boxes.</a:t>
            </a:r>
          </a:p>
          <a:p>
            <a:pPr>
              <a:spcAft>
                <a:spcPts val="1200"/>
              </a:spcAft>
              <a:buClrTx/>
              <a:buSzPct val="100000"/>
              <a:buFont typeface="Arial" panose="020B0604020202020204" pitchFamily="34" charset="0"/>
              <a:buChar char="•"/>
              <a:defRPr/>
            </a:pPr>
            <a:endParaRPr lang="en-GB" sz="1000" dirty="0" smtClean="0">
              <a:solidFill>
                <a:schemeClr val="bg1"/>
              </a:solidFill>
              <a:effectLst/>
            </a:endParaRPr>
          </a:p>
          <a:p>
            <a:pPr>
              <a:spcAft>
                <a:spcPts val="1200"/>
              </a:spcAft>
              <a:buClrTx/>
              <a:buSzPct val="100000"/>
              <a:buFont typeface="Arial" panose="020B0604020202020204" pitchFamily="34" charset="0"/>
              <a:buChar char="•"/>
              <a:defRPr/>
            </a:pPr>
            <a:r>
              <a:rPr lang="en-GB" sz="2400" dirty="0" smtClean="0">
                <a:solidFill>
                  <a:schemeClr val="bg1"/>
                </a:solidFill>
                <a:effectLst/>
              </a:rPr>
              <a:t>DO </a:t>
            </a:r>
            <a:r>
              <a:rPr lang="en-GB" sz="2400" dirty="0" smtClean="0">
                <a:solidFill>
                  <a:schemeClr val="bg1"/>
                </a:solidFill>
                <a:effectLst/>
              </a:rPr>
              <a:t>treat it seriously and discuss with your </a:t>
            </a:r>
            <a:r>
              <a:rPr lang="en-GB" sz="2400" dirty="0" smtClean="0">
                <a:solidFill>
                  <a:schemeClr val="bg1"/>
                </a:solidFill>
                <a:effectLst/>
              </a:rPr>
              <a:t>supervisor.</a:t>
            </a:r>
          </a:p>
          <a:p>
            <a:pPr>
              <a:spcAft>
                <a:spcPts val="1200"/>
              </a:spcAft>
              <a:buClrTx/>
              <a:buSzPct val="100000"/>
              <a:buFont typeface="Arial" panose="020B0604020202020204" pitchFamily="34" charset="0"/>
              <a:buChar char="•"/>
              <a:defRPr/>
            </a:pPr>
            <a:endParaRPr lang="en-GB" sz="1000" dirty="0" smtClean="0">
              <a:solidFill>
                <a:schemeClr val="bg1"/>
              </a:solidFill>
              <a:effectLst/>
            </a:endParaRPr>
          </a:p>
          <a:p>
            <a:pPr>
              <a:spcAft>
                <a:spcPts val="1200"/>
              </a:spcAft>
              <a:buClrTx/>
              <a:buSzPct val="100000"/>
              <a:buFont typeface="Arial" panose="020B0604020202020204" pitchFamily="34" charset="0"/>
              <a:buChar char="•"/>
              <a:defRPr/>
            </a:pPr>
            <a:r>
              <a:rPr lang="en-GB" sz="2400" dirty="0" smtClean="0">
                <a:solidFill>
                  <a:schemeClr val="bg1"/>
                </a:solidFill>
                <a:effectLst/>
              </a:rPr>
              <a:t>The </a:t>
            </a:r>
            <a:r>
              <a:rPr lang="en-GB" sz="2400" dirty="0" smtClean="0">
                <a:solidFill>
                  <a:schemeClr val="bg1"/>
                </a:solidFill>
                <a:effectLst/>
              </a:rPr>
              <a:t>Online system was new </a:t>
            </a:r>
            <a:r>
              <a:rPr lang="en-GB" sz="2400" dirty="0" smtClean="0">
                <a:solidFill>
                  <a:schemeClr val="bg1"/>
                </a:solidFill>
                <a:effectLst/>
              </a:rPr>
              <a:t>in the last few years </a:t>
            </a:r>
            <a:r>
              <a:rPr lang="en-GB" sz="2400" dirty="0" smtClean="0">
                <a:solidFill>
                  <a:schemeClr val="bg1"/>
                </a:solidFill>
                <a:effectLst/>
              </a:rPr>
              <a:t>and is simpler than working with Word </a:t>
            </a:r>
            <a:r>
              <a:rPr lang="en-GB" sz="2400" dirty="0" smtClean="0">
                <a:solidFill>
                  <a:schemeClr val="bg1"/>
                </a:solidFill>
                <a:effectLst/>
              </a:rPr>
              <a:t>documents.</a:t>
            </a:r>
          </a:p>
          <a:p>
            <a:pPr>
              <a:spcAft>
                <a:spcPts val="1200"/>
              </a:spcAft>
              <a:buClrTx/>
              <a:buSzPct val="100000"/>
              <a:buFont typeface="Arial" panose="020B0604020202020204" pitchFamily="34" charset="0"/>
              <a:buChar char="•"/>
              <a:defRPr/>
            </a:pPr>
            <a:endParaRPr lang="en-GB" sz="1000" dirty="0" smtClean="0">
              <a:solidFill>
                <a:schemeClr val="bg1"/>
              </a:solidFill>
              <a:effectLst/>
            </a:endParaRPr>
          </a:p>
          <a:p>
            <a:pPr>
              <a:spcAft>
                <a:spcPts val="1200"/>
              </a:spcAft>
              <a:buClrTx/>
              <a:buSzPct val="100000"/>
              <a:buFont typeface="Arial" panose="020B0604020202020204" pitchFamily="34" charset="0"/>
              <a:buChar char="•"/>
              <a:defRPr/>
            </a:pPr>
            <a:r>
              <a:rPr lang="en-GB" sz="2400" dirty="0" smtClean="0">
                <a:solidFill>
                  <a:schemeClr val="bg1"/>
                </a:solidFill>
                <a:effectLst/>
              </a:rPr>
              <a:t>Without </a:t>
            </a:r>
            <a:r>
              <a:rPr lang="en-GB" sz="2400" dirty="0" smtClean="0">
                <a:solidFill>
                  <a:schemeClr val="bg1"/>
                </a:solidFill>
                <a:effectLst/>
              </a:rPr>
              <a:t>this submission, you cannot proceed with your research or submit </a:t>
            </a:r>
            <a:r>
              <a:rPr lang="en-GB" sz="2400" dirty="0" smtClean="0">
                <a:solidFill>
                  <a:schemeClr val="bg1"/>
                </a:solidFill>
                <a:effectLst/>
              </a:rPr>
              <a:t>the Project Report</a:t>
            </a:r>
            <a:r>
              <a:rPr lang="en-GB" sz="2400" dirty="0" smtClean="0">
                <a:solidFill>
                  <a:schemeClr val="bg1"/>
                </a:solidFill>
                <a:effectLst/>
              </a:rPr>
              <a:t>.</a:t>
            </a:r>
          </a:p>
          <a:p>
            <a:pPr marL="609600" indent="-609600" eaLnBrk="1" hangingPunct="1">
              <a:lnSpc>
                <a:spcPct val="90000"/>
              </a:lnSpc>
              <a:buClr>
                <a:srgbClr val="FFFF99"/>
              </a:buClr>
              <a:buFont typeface="Wingdings" pitchFamily="2" charset="2"/>
              <a:buChar char="v"/>
              <a:defRPr/>
            </a:pPr>
            <a:endParaRPr lang="en-GB" sz="2000" dirty="0" smtClean="0">
              <a:solidFill>
                <a:srgbClr val="FFFF99"/>
              </a:solidFill>
              <a:effectLst/>
            </a:endParaRPr>
          </a:p>
          <a:p>
            <a:pPr marL="0" indent="0" eaLnBrk="1" hangingPunct="1">
              <a:lnSpc>
                <a:spcPct val="90000"/>
              </a:lnSpc>
              <a:buClr>
                <a:srgbClr val="FFFF99"/>
              </a:buClr>
              <a:buFont typeface="Wingdings" pitchFamily="2" charset="2"/>
              <a:buNone/>
              <a:defRPr/>
            </a:pPr>
            <a:endParaRPr lang="en-GB" sz="2800" dirty="0" smtClean="0">
              <a:solidFill>
                <a:srgbClr val="FFFF99"/>
              </a:solidFill>
              <a:effectLst/>
            </a:endParaRPr>
          </a:p>
          <a:p>
            <a:pPr marL="609600" indent="-609600" eaLnBrk="1" hangingPunct="1">
              <a:lnSpc>
                <a:spcPct val="90000"/>
              </a:lnSpc>
              <a:buClr>
                <a:srgbClr val="FFFF99"/>
              </a:buClr>
              <a:buFont typeface="Wingdings" pitchFamily="2" charset="2"/>
              <a:buChar char="v"/>
              <a:defRPr/>
            </a:pPr>
            <a:endParaRPr lang="en-GB" sz="2800" dirty="0" smtClean="0">
              <a:solidFill>
                <a:srgbClr val="FFFF99"/>
              </a:solidFill>
              <a:effectLst/>
            </a:endParaRPr>
          </a:p>
        </p:txBody>
      </p:sp>
      <p:sp>
        <p:nvSpPr>
          <p:cNvPr id="4" name="Rectangle 2"/>
          <p:cNvSpPr txBox="1">
            <a:spLocks noChangeArrowheads="1"/>
          </p:cNvSpPr>
          <p:nvPr/>
        </p:nvSpPr>
        <p:spPr>
          <a:xfrm>
            <a:off x="0" y="0"/>
            <a:ext cx="8229600" cy="65087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dirty="0" smtClean="0">
                <a:solidFill>
                  <a:schemeClr val="bg1"/>
                </a:solidFill>
                <a:latin typeface="Arial" panose="020B0604020202020204" pitchFamily="34" charset="0"/>
                <a:cs typeface="Arial" panose="020B0604020202020204" pitchFamily="34" charset="0"/>
              </a:rPr>
              <a:t>Ethics</a:t>
            </a: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xfrm>
            <a:off x="606425" y="4763"/>
            <a:ext cx="8075613" cy="720725"/>
          </a:xfrm>
        </p:spPr>
        <p:txBody>
          <a:bodyPr/>
          <a:lstStyle/>
          <a:p>
            <a:r>
              <a:rPr lang="en-GB" b="1" cap="none" dirty="0" smtClean="0">
                <a:solidFill>
                  <a:schemeClr val="bg1"/>
                </a:solidFill>
                <a:effectLst/>
                <a:latin typeface="Arial" panose="020B0604020202020204" pitchFamily="34" charset="0"/>
                <a:cs typeface="Arial" panose="020B0604020202020204" pitchFamily="34" charset="0"/>
              </a:rPr>
              <a:t>Risk checklist:</a:t>
            </a:r>
            <a:endParaRPr lang="en-GB" b="1" cap="none" dirty="0" smtClean="0">
              <a:solidFill>
                <a:schemeClr val="bg1"/>
              </a:solidFill>
              <a:effectLst/>
              <a:latin typeface="Arial" panose="020B0604020202020204" pitchFamily="34" charset="0"/>
              <a:cs typeface="Arial" panose="020B0604020202020204" pitchFamily="34" charset="0"/>
            </a:endParaRPr>
          </a:p>
        </p:txBody>
      </p:sp>
      <p:pic>
        <p:nvPicPr>
          <p:cNvPr id="32771" name="Picture 4"/>
          <p:cNvPicPr>
            <a:picLocks noChangeAspect="1" noChangeArrowheads="1"/>
          </p:cNvPicPr>
          <p:nvPr/>
        </p:nvPicPr>
        <p:blipFill>
          <a:blip r:embed="rId2" cstate="print"/>
          <a:srcRect/>
          <a:stretch>
            <a:fillRect/>
          </a:stretch>
        </p:blipFill>
        <p:spPr bwMode="auto">
          <a:xfrm>
            <a:off x="250825" y="620713"/>
            <a:ext cx="8672513" cy="6237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1268413"/>
            <a:ext cx="8496300" cy="5113337"/>
          </a:xfrm>
          <a:extLst/>
        </p:spPr>
        <p:txBody>
          <a:bodyPr>
            <a:normAutofit fontScale="92500" lnSpcReduction="20000"/>
          </a:bodyPr>
          <a:lstStyle/>
          <a:p>
            <a:pPr eaLnBrk="1" hangingPunct="1">
              <a:buClrTx/>
              <a:buSzPct val="100000"/>
              <a:buFont typeface="Arial" panose="020B0604020202020204" pitchFamily="34" charset="0"/>
              <a:buChar char="•"/>
              <a:defRPr/>
            </a:pPr>
            <a:r>
              <a:rPr lang="en-GB" sz="2800" dirty="0" smtClean="0">
                <a:solidFill>
                  <a:schemeClr val="bg1"/>
                </a:solidFill>
                <a:effectLst/>
              </a:rPr>
              <a:t>You must be able to answer “No” to questions 14 to 22, otherwise, you will not be allowed to do your project (these questions are for research students and staff, not undergraduates</a:t>
            </a:r>
            <a:r>
              <a:rPr lang="en-GB" sz="2800" dirty="0" smtClean="0">
                <a:solidFill>
                  <a:schemeClr val="bg1"/>
                </a:solidFill>
                <a:effectLst/>
              </a:rPr>
              <a:t>).</a:t>
            </a:r>
          </a:p>
          <a:p>
            <a:pPr eaLnBrk="1" hangingPunct="1">
              <a:buClrTx/>
              <a:buSzPct val="100000"/>
              <a:buFont typeface="Arial" panose="020B0604020202020204" pitchFamily="34" charset="0"/>
              <a:buChar char="•"/>
              <a:defRPr/>
            </a:pPr>
            <a:endParaRPr lang="en-GB" sz="2800" dirty="0" smtClean="0">
              <a:solidFill>
                <a:schemeClr val="bg1"/>
              </a:solidFill>
              <a:effectLst/>
            </a:endParaRPr>
          </a:p>
          <a:p>
            <a:pPr eaLnBrk="1" hangingPunct="1">
              <a:buClrTx/>
              <a:buSzPct val="100000"/>
              <a:buFont typeface="Arial" panose="020B0604020202020204" pitchFamily="34" charset="0"/>
              <a:buChar char="•"/>
              <a:defRPr/>
            </a:pPr>
            <a:r>
              <a:rPr lang="en-GB" sz="2800" dirty="0" smtClean="0">
                <a:solidFill>
                  <a:schemeClr val="bg1"/>
                </a:solidFill>
                <a:effectLst/>
              </a:rPr>
              <a:t>Q1 </a:t>
            </a:r>
            <a:r>
              <a:rPr lang="en-GB" sz="2800" dirty="0" smtClean="0">
                <a:solidFill>
                  <a:schemeClr val="bg1"/>
                </a:solidFill>
                <a:effectLst/>
              </a:rPr>
              <a:t>and Q14 are defining questions for many </a:t>
            </a:r>
            <a:r>
              <a:rPr lang="en-GB" sz="2800" dirty="0" smtClean="0">
                <a:solidFill>
                  <a:schemeClr val="bg1"/>
                </a:solidFill>
                <a:effectLst/>
              </a:rPr>
              <a:t>projects:</a:t>
            </a:r>
          </a:p>
          <a:p>
            <a:pPr eaLnBrk="1" hangingPunct="1">
              <a:buClrTx/>
              <a:buSzPct val="100000"/>
              <a:buFont typeface="Arial" panose="020B0604020202020204" pitchFamily="34" charset="0"/>
              <a:buChar char="•"/>
              <a:defRPr/>
            </a:pPr>
            <a:endParaRPr lang="en-GB" sz="2800" dirty="0" smtClean="0">
              <a:solidFill>
                <a:schemeClr val="bg1"/>
              </a:solidFill>
              <a:effectLst/>
            </a:endParaRPr>
          </a:p>
          <a:p>
            <a:pPr eaLnBrk="1" hangingPunct="1">
              <a:buClrTx/>
              <a:buSzPct val="100000"/>
              <a:buFont typeface="Arial" panose="020B0604020202020204" pitchFamily="34" charset="0"/>
              <a:buChar char="•"/>
              <a:defRPr/>
            </a:pPr>
            <a:r>
              <a:rPr lang="en-GB" sz="2800" dirty="0" smtClean="0">
                <a:solidFill>
                  <a:schemeClr val="bg1"/>
                </a:solidFill>
                <a:effectLst/>
              </a:rPr>
              <a:t>Will </a:t>
            </a:r>
            <a:r>
              <a:rPr lang="en-GB" sz="2800" dirty="0" smtClean="0">
                <a:solidFill>
                  <a:schemeClr val="bg1"/>
                </a:solidFill>
                <a:effectLst/>
              </a:rPr>
              <a:t>your Research Study </a:t>
            </a:r>
            <a:r>
              <a:rPr lang="en-GB" sz="2800" dirty="0" smtClean="0">
                <a:solidFill>
                  <a:schemeClr val="bg1"/>
                </a:solidFill>
                <a:effectLst/>
              </a:rPr>
              <a:t>...</a:t>
            </a:r>
          </a:p>
          <a:p>
            <a:pPr eaLnBrk="1" hangingPunct="1">
              <a:buClrTx/>
              <a:buSzPct val="100000"/>
              <a:buFont typeface="Arial" panose="020B0604020202020204" pitchFamily="34" charset="0"/>
              <a:buChar char="•"/>
              <a:defRPr/>
            </a:pPr>
            <a:endParaRPr lang="en-GB" sz="2800" dirty="0" smtClean="0">
              <a:solidFill>
                <a:schemeClr val="bg1"/>
              </a:solidFill>
              <a:effectLst/>
            </a:endParaRPr>
          </a:p>
          <a:p>
            <a:pPr lvl="1">
              <a:buClrTx/>
              <a:buSzPct val="100000"/>
              <a:buFont typeface="Arial" panose="020B0604020202020204" pitchFamily="34" charset="0"/>
              <a:buChar char="•"/>
              <a:defRPr/>
            </a:pPr>
            <a:r>
              <a:rPr lang="en-GB" sz="2600" dirty="0" smtClean="0">
                <a:solidFill>
                  <a:schemeClr val="bg1"/>
                </a:solidFill>
                <a:effectLst/>
              </a:rPr>
              <a:t>Q1 </a:t>
            </a:r>
            <a:r>
              <a:rPr lang="en-GB" sz="2600" dirty="0" smtClean="0">
                <a:solidFill>
                  <a:schemeClr val="bg1"/>
                </a:solidFill>
                <a:effectLst/>
              </a:rPr>
              <a:t>– “Involve direct and/or indirect contact with human participants?”</a:t>
            </a:r>
          </a:p>
          <a:p>
            <a:pPr marL="0" indent="0" eaLnBrk="1" hangingPunct="1">
              <a:lnSpc>
                <a:spcPct val="90000"/>
              </a:lnSpc>
              <a:buClr>
                <a:srgbClr val="FFFF99"/>
              </a:buClr>
              <a:buFont typeface="Wingdings" pitchFamily="2" charset="2"/>
              <a:buNone/>
              <a:defRPr/>
            </a:pPr>
            <a:endParaRPr lang="en-GB" sz="2800" dirty="0" smtClean="0">
              <a:solidFill>
                <a:srgbClr val="FFFF99"/>
              </a:solidFill>
              <a:effectLst/>
            </a:endParaRPr>
          </a:p>
        </p:txBody>
      </p:sp>
      <p:sp>
        <p:nvSpPr>
          <p:cNvPr id="4" name="Rectangle 2"/>
          <p:cNvSpPr txBox="1">
            <a:spLocks noChangeArrowheads="1"/>
          </p:cNvSpPr>
          <p:nvPr/>
        </p:nvSpPr>
        <p:spPr>
          <a:xfrm>
            <a:off x="0" y="0"/>
            <a:ext cx="8229600" cy="65087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Ethics</a:t>
            </a: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1268413"/>
            <a:ext cx="8892480" cy="5518150"/>
          </a:xfrm>
          <a:extLst/>
        </p:spPr>
        <p:txBody>
          <a:bodyPr>
            <a:normAutofit/>
          </a:bodyPr>
          <a:lstStyle/>
          <a:p>
            <a:pPr>
              <a:buClrTx/>
              <a:buSzPct val="100000"/>
              <a:buFont typeface="Arial" panose="020B0604020202020204" pitchFamily="34" charset="0"/>
              <a:buChar char="•"/>
              <a:defRPr/>
            </a:pPr>
            <a:r>
              <a:rPr lang="en-GB" sz="2800" dirty="0" smtClean="0">
                <a:solidFill>
                  <a:schemeClr val="bg1"/>
                </a:solidFill>
                <a:effectLst/>
              </a:rPr>
              <a:t>Will your Research Study </a:t>
            </a:r>
            <a:r>
              <a:rPr lang="en-GB" sz="2800" dirty="0" smtClean="0">
                <a:solidFill>
                  <a:schemeClr val="bg1"/>
                </a:solidFill>
                <a:effectLst/>
              </a:rPr>
              <a:t>...</a:t>
            </a:r>
          </a:p>
          <a:p>
            <a:pPr>
              <a:buClrTx/>
              <a:buSzPct val="100000"/>
              <a:buFont typeface="Arial" panose="020B0604020202020204" pitchFamily="34" charset="0"/>
              <a:buChar char="•"/>
              <a:defRPr/>
            </a:pPr>
            <a:endParaRPr lang="en-GB" sz="1100" dirty="0" smtClean="0">
              <a:solidFill>
                <a:schemeClr val="bg1"/>
              </a:solidFill>
              <a:effectLst/>
            </a:endParaRPr>
          </a:p>
          <a:p>
            <a:pPr>
              <a:buClrTx/>
              <a:buSzPct val="100000"/>
              <a:buFont typeface="Arial" panose="020B0604020202020204" pitchFamily="34" charset="0"/>
              <a:buChar char="•"/>
              <a:defRPr/>
            </a:pPr>
            <a:r>
              <a:rPr lang="en-GB" sz="2800" dirty="0" smtClean="0">
                <a:solidFill>
                  <a:schemeClr val="bg1"/>
                </a:solidFill>
                <a:effectLst/>
              </a:rPr>
              <a:t>Q14 </a:t>
            </a:r>
            <a:r>
              <a:rPr lang="en-GB" sz="2800" dirty="0" smtClean="0">
                <a:solidFill>
                  <a:schemeClr val="bg1"/>
                </a:solidFill>
                <a:effectLst/>
              </a:rPr>
              <a:t>“Involve participants who are particularly vulnerable or at risk?” </a:t>
            </a:r>
            <a:endParaRPr lang="en-GB" sz="2800" dirty="0">
              <a:solidFill>
                <a:schemeClr val="bg1"/>
              </a:solidFill>
            </a:endParaRPr>
          </a:p>
          <a:p>
            <a:pPr lvl="1">
              <a:buClrTx/>
              <a:buSzPct val="100000"/>
              <a:buFont typeface="Arial" panose="020B0604020202020204" pitchFamily="34" charset="0"/>
              <a:buChar char="•"/>
              <a:defRPr/>
            </a:pPr>
            <a:r>
              <a:rPr lang="en-GB" sz="2400" dirty="0" smtClean="0">
                <a:solidFill>
                  <a:schemeClr val="bg1"/>
                </a:solidFill>
                <a:effectLst/>
              </a:rPr>
              <a:t>“</a:t>
            </a:r>
            <a:r>
              <a:rPr lang="en-GB" sz="2400" dirty="0" smtClean="0">
                <a:solidFill>
                  <a:schemeClr val="bg1"/>
                </a:solidFill>
                <a:effectLst/>
              </a:rPr>
              <a:t>vulnerable or at risk” means </a:t>
            </a:r>
            <a:r>
              <a:rPr lang="en-GB" sz="2400" b="1" i="1" dirty="0" smtClean="0">
                <a:solidFill>
                  <a:schemeClr val="bg1"/>
                </a:solidFill>
                <a:effectLst/>
              </a:rPr>
              <a:t>anyone </a:t>
            </a:r>
            <a:r>
              <a:rPr lang="en-GB" sz="2400" dirty="0" smtClean="0">
                <a:solidFill>
                  <a:schemeClr val="bg1"/>
                </a:solidFill>
                <a:effectLst/>
              </a:rPr>
              <a:t>under 18 and vulnerable adults </a:t>
            </a:r>
            <a:endParaRPr lang="en-GB" sz="2400" dirty="0" smtClean="0">
              <a:solidFill>
                <a:schemeClr val="bg1"/>
              </a:solidFill>
              <a:effectLst/>
            </a:endParaRPr>
          </a:p>
          <a:p>
            <a:pPr lvl="1">
              <a:buClrTx/>
              <a:buSzPct val="100000"/>
              <a:buFont typeface="Arial" panose="020B0604020202020204" pitchFamily="34" charset="0"/>
              <a:buChar char="•"/>
              <a:defRPr/>
            </a:pPr>
            <a:r>
              <a:rPr lang="en-GB" sz="2400" dirty="0" smtClean="0">
                <a:solidFill>
                  <a:schemeClr val="bg1"/>
                </a:solidFill>
                <a:effectLst/>
              </a:rPr>
              <a:t>undergraduates </a:t>
            </a:r>
            <a:r>
              <a:rPr lang="en-GB" sz="2400" dirty="0" smtClean="0">
                <a:solidFill>
                  <a:schemeClr val="bg1"/>
                </a:solidFill>
                <a:effectLst/>
              </a:rPr>
              <a:t>are not allowed to do this sort of research </a:t>
            </a:r>
            <a:endParaRPr lang="en-GB" sz="2400" dirty="0" smtClean="0">
              <a:solidFill>
                <a:schemeClr val="bg1"/>
              </a:solidFill>
              <a:effectLst/>
            </a:endParaRPr>
          </a:p>
          <a:p>
            <a:pPr lvl="1">
              <a:buClrTx/>
              <a:buSzPct val="100000"/>
              <a:buFont typeface="Arial" panose="020B0604020202020204" pitchFamily="34" charset="0"/>
              <a:buChar char="•"/>
              <a:defRPr/>
            </a:pPr>
            <a:r>
              <a:rPr lang="en-GB" sz="2400" dirty="0" smtClean="0">
                <a:solidFill>
                  <a:schemeClr val="bg1"/>
                </a:solidFill>
                <a:effectLst/>
              </a:rPr>
              <a:t>you </a:t>
            </a:r>
            <a:r>
              <a:rPr lang="en-GB" sz="2400" dirty="0" smtClean="0">
                <a:solidFill>
                  <a:schemeClr val="bg1"/>
                </a:solidFill>
                <a:effectLst/>
              </a:rPr>
              <a:t>can work with people who are qualified to work with others “vulnerable or at risk”, for example, you could ask a school teacher to test your website with some children.</a:t>
            </a:r>
          </a:p>
          <a:p>
            <a:pPr marL="0" indent="0" eaLnBrk="1" hangingPunct="1">
              <a:lnSpc>
                <a:spcPct val="90000"/>
              </a:lnSpc>
              <a:buClr>
                <a:srgbClr val="FFFF99"/>
              </a:buClr>
              <a:buFont typeface="Wingdings" pitchFamily="2" charset="2"/>
              <a:buNone/>
              <a:defRPr/>
            </a:pPr>
            <a:endParaRPr lang="en-GB" sz="2800" dirty="0" smtClean="0">
              <a:solidFill>
                <a:srgbClr val="FFFF99"/>
              </a:solidFill>
              <a:effectLst/>
            </a:endParaRPr>
          </a:p>
        </p:txBody>
      </p:sp>
      <p:sp>
        <p:nvSpPr>
          <p:cNvPr id="4" name="Rectangle 2"/>
          <p:cNvSpPr txBox="1">
            <a:spLocks noChangeArrowheads="1"/>
          </p:cNvSpPr>
          <p:nvPr/>
        </p:nvSpPr>
        <p:spPr>
          <a:xfrm>
            <a:off x="0" y="0"/>
            <a:ext cx="8229600" cy="65087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Ethics</a:t>
            </a: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1268413"/>
            <a:ext cx="8496300" cy="5446712"/>
          </a:xfrm>
          <a:extLst/>
        </p:spPr>
        <p:txBody>
          <a:bodyPr anchor="t"/>
          <a:lstStyle/>
          <a:p>
            <a:pPr eaLnBrk="1" hangingPunct="1">
              <a:buClrTx/>
              <a:buSzPct val="100000"/>
              <a:buFont typeface="Arial" panose="020B0604020202020204" pitchFamily="34" charset="0"/>
              <a:buChar char="•"/>
              <a:defRPr/>
            </a:pPr>
            <a:r>
              <a:rPr lang="en-GB" sz="2800" dirty="0" smtClean="0">
                <a:solidFill>
                  <a:schemeClr val="bg1"/>
                </a:solidFill>
                <a:effectLst/>
              </a:rPr>
              <a:t>If you answer “No” to all questions (1 to 22), your project is </a:t>
            </a:r>
            <a:r>
              <a:rPr lang="en-GB" sz="2800" b="1" dirty="0" smtClean="0">
                <a:solidFill>
                  <a:schemeClr val="bg1"/>
                </a:solidFill>
                <a:effectLst/>
              </a:rPr>
              <a:t>Risk Category </a:t>
            </a:r>
            <a:r>
              <a:rPr lang="en-GB" sz="2800" b="1" dirty="0" smtClean="0">
                <a:solidFill>
                  <a:schemeClr val="bg1"/>
                </a:solidFill>
                <a:effectLst/>
              </a:rPr>
              <a:t>1</a:t>
            </a:r>
            <a:r>
              <a:rPr lang="en-GB" sz="2800" dirty="0" smtClean="0">
                <a:solidFill>
                  <a:schemeClr val="bg1"/>
                </a:solidFill>
                <a:effectLst/>
              </a:rPr>
              <a:t>.</a:t>
            </a:r>
          </a:p>
          <a:p>
            <a:pPr eaLnBrk="1" hangingPunct="1">
              <a:buClrTx/>
              <a:buSzPct val="100000"/>
              <a:buFont typeface="Arial" panose="020B0604020202020204" pitchFamily="34" charset="0"/>
              <a:buChar char="•"/>
              <a:defRPr/>
            </a:pPr>
            <a:endParaRPr lang="en-GB" sz="1000" dirty="0" smtClean="0">
              <a:solidFill>
                <a:schemeClr val="bg1"/>
              </a:solidFill>
              <a:effectLst/>
            </a:endParaRPr>
          </a:p>
          <a:p>
            <a:pPr lvl="1">
              <a:buClrTx/>
              <a:buSzPct val="100000"/>
              <a:buFont typeface="Arial" panose="020B0604020202020204" pitchFamily="34" charset="0"/>
              <a:buChar char="•"/>
              <a:defRPr/>
            </a:pPr>
            <a:r>
              <a:rPr lang="en-GB" sz="2400" dirty="0" smtClean="0">
                <a:solidFill>
                  <a:schemeClr val="bg1"/>
                </a:solidFill>
                <a:effectLst/>
              </a:rPr>
              <a:t>This </a:t>
            </a:r>
            <a:r>
              <a:rPr lang="en-GB" sz="2400" dirty="0" smtClean="0">
                <a:solidFill>
                  <a:schemeClr val="bg1"/>
                </a:solidFill>
                <a:effectLst/>
              </a:rPr>
              <a:t>is only likely to be true if you are working on a project with no-one involved but you and your </a:t>
            </a:r>
            <a:r>
              <a:rPr lang="en-GB" sz="2400" dirty="0" smtClean="0">
                <a:solidFill>
                  <a:schemeClr val="bg1"/>
                </a:solidFill>
                <a:effectLst/>
              </a:rPr>
              <a:t>supervisors.</a:t>
            </a:r>
          </a:p>
          <a:p>
            <a:pPr lvl="1">
              <a:buClrTx/>
              <a:buSzPct val="100000"/>
              <a:buFont typeface="Arial" panose="020B0604020202020204" pitchFamily="34" charset="0"/>
              <a:buChar char="•"/>
              <a:defRPr/>
            </a:pPr>
            <a:endParaRPr lang="en-GB" sz="2800" dirty="0" smtClean="0">
              <a:solidFill>
                <a:schemeClr val="bg1"/>
              </a:solidFill>
              <a:effectLst/>
            </a:endParaRPr>
          </a:p>
          <a:p>
            <a:pPr>
              <a:buClrTx/>
              <a:buSzPct val="100000"/>
              <a:buFont typeface="Arial" panose="020B0604020202020204" pitchFamily="34" charset="0"/>
              <a:buChar char="•"/>
              <a:defRPr/>
            </a:pPr>
            <a:r>
              <a:rPr lang="en-GB" sz="2800" dirty="0" smtClean="0">
                <a:solidFill>
                  <a:schemeClr val="bg1"/>
                </a:solidFill>
                <a:effectLst/>
              </a:rPr>
              <a:t>If </a:t>
            </a:r>
            <a:r>
              <a:rPr lang="en-GB" sz="2800" dirty="0" smtClean="0">
                <a:solidFill>
                  <a:schemeClr val="bg1"/>
                </a:solidFill>
                <a:effectLst/>
              </a:rPr>
              <a:t>you answer “Yes” to any question Q1 to Q13, your project is Risk Category 2.</a:t>
            </a:r>
          </a:p>
          <a:p>
            <a:pPr marL="0" indent="0" eaLnBrk="1" hangingPunct="1">
              <a:lnSpc>
                <a:spcPct val="90000"/>
              </a:lnSpc>
              <a:buClr>
                <a:srgbClr val="FFFF99"/>
              </a:buClr>
              <a:buFont typeface="Wingdings" pitchFamily="2" charset="2"/>
              <a:buNone/>
              <a:defRPr/>
            </a:pPr>
            <a:endParaRPr lang="en-GB" sz="2800" dirty="0" smtClean="0">
              <a:solidFill>
                <a:srgbClr val="FFFF99"/>
              </a:solidFill>
              <a:effectLst/>
            </a:endParaRPr>
          </a:p>
        </p:txBody>
      </p:sp>
      <p:sp>
        <p:nvSpPr>
          <p:cNvPr id="4" name="Rectangle 2"/>
          <p:cNvSpPr txBox="1">
            <a:spLocks noChangeArrowheads="1"/>
          </p:cNvSpPr>
          <p:nvPr/>
        </p:nvSpPr>
        <p:spPr>
          <a:xfrm>
            <a:off x="0" y="0"/>
            <a:ext cx="8229600" cy="65087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Ethics</a:t>
            </a: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1196752"/>
            <a:ext cx="8748464" cy="5158680"/>
          </a:xfrm>
          <a:extLst/>
        </p:spPr>
        <p:txBody>
          <a:bodyPr anchor="t">
            <a:normAutofit/>
          </a:bodyPr>
          <a:lstStyle/>
          <a:p>
            <a:pPr eaLnBrk="1" hangingPunct="1">
              <a:buClrTx/>
              <a:buSzPct val="100000"/>
              <a:buFont typeface="Arial" panose="020B0604020202020204" pitchFamily="34" charset="0"/>
              <a:buChar char="•"/>
              <a:defRPr/>
            </a:pPr>
            <a:r>
              <a:rPr lang="en-GB" sz="2800" dirty="0" smtClean="0">
                <a:solidFill>
                  <a:schemeClr val="bg1"/>
                </a:solidFill>
                <a:effectLst/>
              </a:rPr>
              <a:t>Some project </a:t>
            </a:r>
            <a:r>
              <a:rPr lang="en-GB" sz="2800" dirty="0">
                <a:solidFill>
                  <a:schemeClr val="bg1"/>
                </a:solidFill>
                <a:effectLst/>
              </a:rPr>
              <a:t>are </a:t>
            </a:r>
            <a:r>
              <a:rPr lang="en-GB" sz="2800" b="1" dirty="0">
                <a:solidFill>
                  <a:schemeClr val="bg1"/>
                </a:solidFill>
                <a:effectLst/>
              </a:rPr>
              <a:t>Risk Category </a:t>
            </a:r>
            <a:r>
              <a:rPr lang="en-GB" sz="2800" b="1" dirty="0" smtClean="0">
                <a:solidFill>
                  <a:schemeClr val="bg1"/>
                </a:solidFill>
                <a:effectLst/>
              </a:rPr>
              <a:t>2</a:t>
            </a:r>
            <a:r>
              <a:rPr lang="en-GB" sz="2800" dirty="0" smtClean="0">
                <a:solidFill>
                  <a:schemeClr val="bg1"/>
                </a:solidFill>
                <a:effectLst/>
              </a:rPr>
              <a:t>.</a:t>
            </a:r>
          </a:p>
          <a:p>
            <a:pPr eaLnBrk="1" hangingPunct="1">
              <a:buClrTx/>
              <a:buSzPct val="100000"/>
              <a:buFont typeface="Arial" panose="020B0604020202020204" pitchFamily="34" charset="0"/>
              <a:buChar char="•"/>
              <a:defRPr/>
            </a:pPr>
            <a:endParaRPr lang="en-GB" sz="1000" dirty="0" smtClean="0">
              <a:solidFill>
                <a:schemeClr val="bg1"/>
              </a:solidFill>
              <a:effectLst/>
            </a:endParaRPr>
          </a:p>
          <a:p>
            <a:pPr lvl="1">
              <a:buClrTx/>
              <a:buSzPct val="100000"/>
              <a:buFont typeface="Arial" panose="020B0604020202020204" pitchFamily="34" charset="0"/>
              <a:buChar char="•"/>
              <a:defRPr/>
            </a:pPr>
            <a:r>
              <a:rPr lang="en-GB" sz="2400" dirty="0" smtClean="0">
                <a:solidFill>
                  <a:schemeClr val="bg1"/>
                </a:solidFill>
                <a:effectLst/>
              </a:rPr>
              <a:t>Typically </a:t>
            </a:r>
            <a:r>
              <a:rPr lang="en-GB" sz="2400" dirty="0" smtClean="0">
                <a:solidFill>
                  <a:schemeClr val="bg1"/>
                </a:solidFill>
                <a:effectLst/>
              </a:rPr>
              <a:t>this means it involves “human participants” other than your supervisors.  For example, if you have someone to provide a specification for your product or if you are going to use a questionnaire or interview </a:t>
            </a:r>
            <a:r>
              <a:rPr lang="en-GB" sz="2400" dirty="0" smtClean="0">
                <a:solidFill>
                  <a:schemeClr val="bg1"/>
                </a:solidFill>
                <a:effectLst/>
              </a:rPr>
              <a:t>people.</a:t>
            </a:r>
          </a:p>
          <a:p>
            <a:pPr lvl="1">
              <a:buClrTx/>
              <a:buSzPct val="100000"/>
              <a:buFont typeface="Arial" panose="020B0604020202020204" pitchFamily="34" charset="0"/>
              <a:buChar char="•"/>
              <a:defRPr/>
            </a:pPr>
            <a:endParaRPr lang="en-GB" sz="1000" dirty="0" smtClean="0">
              <a:solidFill>
                <a:schemeClr val="bg1"/>
              </a:solidFill>
              <a:effectLst/>
            </a:endParaRPr>
          </a:p>
          <a:p>
            <a:pPr lvl="1">
              <a:buClrTx/>
              <a:buSzPct val="100000"/>
              <a:buFont typeface="Arial" panose="020B0604020202020204" pitchFamily="34" charset="0"/>
              <a:buChar char="•"/>
              <a:defRPr/>
            </a:pPr>
            <a:r>
              <a:rPr lang="en-GB" sz="2400" dirty="0" smtClean="0">
                <a:solidFill>
                  <a:schemeClr val="bg1"/>
                </a:solidFill>
                <a:effectLst/>
              </a:rPr>
              <a:t>An </a:t>
            </a:r>
            <a:r>
              <a:rPr lang="en-GB" sz="2400" dirty="0" smtClean="0">
                <a:solidFill>
                  <a:schemeClr val="bg1"/>
                </a:solidFill>
                <a:effectLst/>
              </a:rPr>
              <a:t>exception is, if the people are ONLY involved in evaluation of your product but not at any earlier stage, that is, they are not involved in the research or design.</a:t>
            </a:r>
          </a:p>
          <a:p>
            <a:pPr marL="0" indent="0" eaLnBrk="1" hangingPunct="1">
              <a:lnSpc>
                <a:spcPct val="90000"/>
              </a:lnSpc>
              <a:buClr>
                <a:srgbClr val="FFFF99"/>
              </a:buClr>
              <a:buFont typeface="Wingdings" pitchFamily="2" charset="2"/>
              <a:buNone/>
              <a:defRPr/>
            </a:pPr>
            <a:endParaRPr lang="en-GB" sz="2800" dirty="0" smtClean="0">
              <a:solidFill>
                <a:srgbClr val="FFFF99"/>
              </a:solidFill>
              <a:effectLst/>
            </a:endParaRPr>
          </a:p>
        </p:txBody>
      </p:sp>
      <p:sp>
        <p:nvSpPr>
          <p:cNvPr id="4" name="Rectangle 2"/>
          <p:cNvSpPr txBox="1">
            <a:spLocks noChangeArrowheads="1"/>
          </p:cNvSpPr>
          <p:nvPr/>
        </p:nvSpPr>
        <p:spPr>
          <a:xfrm>
            <a:off x="0" y="0"/>
            <a:ext cx="8229600" cy="65087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Ethics</a:t>
            </a: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1268413"/>
            <a:ext cx="8496300" cy="5446712"/>
          </a:xfrm>
          <a:extLst/>
        </p:spPr>
        <p:txBody>
          <a:bodyPr anchor="t"/>
          <a:lstStyle/>
          <a:p>
            <a:pPr eaLnBrk="1" hangingPunct="1">
              <a:buClrTx/>
              <a:buSzPct val="100000"/>
              <a:buFont typeface="Arial" panose="020B0604020202020204" pitchFamily="34" charset="0"/>
              <a:buChar char="•"/>
              <a:defRPr/>
            </a:pPr>
            <a:r>
              <a:rPr lang="en-GB" sz="2800" dirty="0" smtClean="0">
                <a:solidFill>
                  <a:schemeClr val="bg1"/>
                </a:solidFill>
                <a:effectLst/>
              </a:rPr>
              <a:t>Learned </a:t>
            </a:r>
            <a:r>
              <a:rPr lang="en-GB" sz="2800" dirty="0" smtClean="0">
                <a:solidFill>
                  <a:schemeClr val="bg1"/>
                </a:solidFill>
                <a:effectLst/>
              </a:rPr>
              <a:t>Society</a:t>
            </a:r>
          </a:p>
          <a:p>
            <a:pPr lvl="1">
              <a:buClrTx/>
              <a:buSzPct val="100000"/>
              <a:buFont typeface="Arial" panose="020B0604020202020204" pitchFamily="34" charset="0"/>
              <a:buChar char="•"/>
              <a:defRPr/>
            </a:pPr>
            <a:r>
              <a:rPr lang="en-GB" sz="2600" dirty="0" smtClean="0">
                <a:solidFill>
                  <a:schemeClr val="bg1"/>
                </a:solidFill>
                <a:effectLst/>
              </a:rPr>
              <a:t>You </a:t>
            </a:r>
            <a:r>
              <a:rPr lang="en-GB" sz="2600" dirty="0" smtClean="0">
                <a:solidFill>
                  <a:schemeClr val="bg1"/>
                </a:solidFill>
                <a:effectLst/>
              </a:rPr>
              <a:t>must confirm </a:t>
            </a:r>
            <a:r>
              <a:rPr lang="en-GB" sz="2600" dirty="0">
                <a:solidFill>
                  <a:schemeClr val="bg1"/>
                </a:solidFill>
                <a:effectLst/>
              </a:rPr>
              <a:t>that “I have read an appropriate professional or learned society code of ethical </a:t>
            </a:r>
            <a:r>
              <a:rPr lang="en-GB" sz="2600" dirty="0" smtClean="0">
                <a:solidFill>
                  <a:schemeClr val="bg1"/>
                </a:solidFill>
                <a:effectLst/>
              </a:rPr>
              <a:t>practice</a:t>
            </a:r>
            <a:r>
              <a:rPr lang="en-GB" sz="2600" dirty="0" smtClean="0">
                <a:solidFill>
                  <a:schemeClr val="bg1"/>
                </a:solidFill>
                <a:effectLst/>
              </a:rPr>
              <a:t>”.</a:t>
            </a:r>
          </a:p>
          <a:p>
            <a:pPr lvl="1">
              <a:buClrTx/>
              <a:buSzPct val="100000"/>
              <a:buFont typeface="Arial" panose="020B0604020202020204" pitchFamily="34" charset="0"/>
              <a:buChar char="•"/>
              <a:defRPr/>
            </a:pPr>
            <a:endParaRPr lang="en-GB" sz="1000" dirty="0" smtClean="0">
              <a:solidFill>
                <a:schemeClr val="bg1"/>
              </a:solidFill>
              <a:effectLst/>
            </a:endParaRPr>
          </a:p>
          <a:p>
            <a:pPr lvl="1">
              <a:buClrTx/>
              <a:buSzPct val="100000"/>
              <a:buFont typeface="Arial" panose="020B0604020202020204" pitchFamily="34" charset="0"/>
              <a:buChar char="•"/>
              <a:defRPr/>
            </a:pPr>
            <a:r>
              <a:rPr lang="en-GB" sz="2600" dirty="0" smtClean="0">
                <a:solidFill>
                  <a:schemeClr val="bg1"/>
                </a:solidFill>
                <a:effectLst/>
              </a:rPr>
              <a:t>In </a:t>
            </a:r>
            <a:r>
              <a:rPr lang="en-GB" sz="2600" dirty="0" smtClean="0">
                <a:solidFill>
                  <a:schemeClr val="bg1"/>
                </a:solidFill>
                <a:effectLst/>
              </a:rPr>
              <a:t>all cases </a:t>
            </a:r>
            <a:r>
              <a:rPr lang="en-GB" sz="2600" dirty="0">
                <a:solidFill>
                  <a:schemeClr val="bg1"/>
                </a:solidFill>
                <a:effectLst/>
              </a:rPr>
              <a:t>the “Learned Society</a:t>
            </a:r>
            <a:r>
              <a:rPr lang="en-GB" sz="2600" dirty="0" smtClean="0">
                <a:solidFill>
                  <a:schemeClr val="bg1"/>
                </a:solidFill>
                <a:effectLst/>
              </a:rPr>
              <a:t>” is the </a:t>
            </a:r>
            <a:br>
              <a:rPr lang="en-GB" sz="2600" dirty="0" smtClean="0">
                <a:solidFill>
                  <a:schemeClr val="bg1"/>
                </a:solidFill>
                <a:effectLst/>
              </a:rPr>
            </a:br>
            <a:r>
              <a:rPr lang="en-GB" sz="2600" dirty="0" smtClean="0">
                <a:solidFill>
                  <a:schemeClr val="bg1"/>
                </a:solidFill>
                <a:effectLst/>
              </a:rPr>
              <a:t>BCS – Chartered Institute for </a:t>
            </a:r>
            <a:r>
              <a:rPr lang="en-GB" sz="2600" dirty="0" smtClean="0">
                <a:solidFill>
                  <a:schemeClr val="bg1"/>
                </a:solidFill>
                <a:effectLst/>
              </a:rPr>
              <a:t>IT.</a:t>
            </a:r>
          </a:p>
          <a:p>
            <a:pPr lvl="1">
              <a:buClrTx/>
              <a:buSzPct val="100000"/>
              <a:buFont typeface="Arial" panose="020B0604020202020204" pitchFamily="34" charset="0"/>
              <a:buChar char="•"/>
              <a:defRPr/>
            </a:pPr>
            <a:endParaRPr lang="en-GB" sz="1000" dirty="0" smtClean="0">
              <a:solidFill>
                <a:schemeClr val="bg1"/>
              </a:solidFill>
              <a:effectLst/>
            </a:endParaRPr>
          </a:p>
          <a:p>
            <a:pPr lvl="1">
              <a:buClrTx/>
              <a:buSzPct val="100000"/>
              <a:buFont typeface="Arial" panose="020B0604020202020204" pitchFamily="34" charset="0"/>
              <a:buChar char="•"/>
              <a:defRPr/>
            </a:pPr>
            <a:r>
              <a:rPr lang="en-GB" sz="2600" dirty="0" smtClean="0">
                <a:solidFill>
                  <a:schemeClr val="bg1"/>
                </a:solidFill>
                <a:effectLst/>
              </a:rPr>
              <a:t>The </a:t>
            </a:r>
            <a:r>
              <a:rPr lang="en-GB" sz="2600" dirty="0" smtClean="0">
                <a:solidFill>
                  <a:schemeClr val="bg1"/>
                </a:solidFill>
                <a:effectLst/>
              </a:rPr>
              <a:t>“code </a:t>
            </a:r>
            <a:r>
              <a:rPr lang="en-GB" sz="2600" dirty="0">
                <a:solidFill>
                  <a:schemeClr val="bg1"/>
                </a:solidFill>
                <a:effectLst/>
              </a:rPr>
              <a:t>of ethical practice</a:t>
            </a:r>
            <a:r>
              <a:rPr lang="en-GB" sz="2600" dirty="0" smtClean="0">
                <a:solidFill>
                  <a:schemeClr val="bg1"/>
                </a:solidFill>
                <a:effectLst/>
              </a:rPr>
              <a:t>” is the BCS Code of Conduct.</a:t>
            </a:r>
          </a:p>
          <a:p>
            <a:pPr marL="1009650" lvl="1" indent="-609600" eaLnBrk="1" hangingPunct="1">
              <a:buClr>
                <a:srgbClr val="FFFF99"/>
              </a:buClr>
              <a:buFont typeface="Wingdings" pitchFamily="2" charset="2"/>
              <a:buChar char="v"/>
              <a:defRPr/>
            </a:pPr>
            <a:endParaRPr lang="en-GB" dirty="0" smtClean="0">
              <a:solidFill>
                <a:srgbClr val="FFFF99"/>
              </a:solidFill>
              <a:effectLst/>
            </a:endParaRPr>
          </a:p>
          <a:p>
            <a:pPr marL="0" indent="0" eaLnBrk="1" hangingPunct="1">
              <a:lnSpc>
                <a:spcPct val="90000"/>
              </a:lnSpc>
              <a:buClr>
                <a:srgbClr val="FFFF99"/>
              </a:buClr>
              <a:buFont typeface="Wingdings" pitchFamily="2" charset="2"/>
              <a:buNone/>
              <a:defRPr/>
            </a:pPr>
            <a:endParaRPr lang="en-GB" dirty="0" smtClean="0">
              <a:solidFill>
                <a:srgbClr val="FFFF99"/>
              </a:solidFill>
              <a:effectLst/>
            </a:endParaRPr>
          </a:p>
        </p:txBody>
      </p:sp>
      <p:sp>
        <p:nvSpPr>
          <p:cNvPr id="4" name="Rectangle 2"/>
          <p:cNvSpPr txBox="1">
            <a:spLocks noChangeArrowheads="1"/>
          </p:cNvSpPr>
          <p:nvPr/>
        </p:nvSpPr>
        <p:spPr>
          <a:xfrm>
            <a:off x="0" y="0"/>
            <a:ext cx="8229600" cy="65087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4800" cap="none" smtClean="0">
                <a:solidFill>
                  <a:schemeClr val="bg1"/>
                </a:solidFill>
                <a:latin typeface="Arial" panose="020B0604020202020204" pitchFamily="34" charset="0"/>
                <a:cs typeface="Arial" panose="020B0604020202020204" pitchFamily="34" charset="0"/>
              </a:rPr>
              <a:t>Ethics</a:t>
            </a:r>
            <a:endParaRPr lang="en-GB" sz="4800" cap="non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103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68360" y="189000"/>
            <a:ext cx="8228520" cy="691200"/>
          </a:xfrm>
          <a:prstGeom prst="rect">
            <a:avLst/>
          </a:prstGeom>
          <a:noFill/>
          <a:ln>
            <a:noFill/>
          </a:ln>
        </p:spPr>
        <p:txBody>
          <a:bodyPr lIns="90000" tIns="45000" rIns="90000" bIns="45000" anchor="ctr"/>
          <a:lstStyle/>
          <a:p>
            <a:pPr algn="ctr">
              <a:lnSpc>
                <a:spcPct val="100000"/>
              </a:lnSpc>
            </a:pPr>
            <a:r>
              <a:rPr lang="en-GB" sz="4800" dirty="0" smtClean="0">
                <a:solidFill>
                  <a:srgbClr val="000000"/>
                </a:solidFill>
                <a:latin typeface="Arial"/>
              </a:rPr>
              <a:t>Assessment – Semester 1</a:t>
            </a:r>
            <a:endParaRPr sz="4800" dirty="0"/>
          </a:p>
        </p:txBody>
      </p:sp>
      <p:sp>
        <p:nvSpPr>
          <p:cNvPr id="143" name="CustomShape 2"/>
          <p:cNvSpPr/>
          <p:nvPr/>
        </p:nvSpPr>
        <p:spPr>
          <a:xfrm>
            <a:off x="179512" y="1268760"/>
            <a:ext cx="8641440" cy="5112568"/>
          </a:xfrm>
          <a:prstGeom prst="rect">
            <a:avLst/>
          </a:prstGeom>
          <a:noFill/>
          <a:ln>
            <a:noFill/>
          </a:ln>
        </p:spPr>
        <p:txBody>
          <a:bodyPr lIns="90000" tIns="45000" rIns="90000" bIns="45000"/>
          <a:lstStyle/>
          <a:p>
            <a:pPr marL="342900" indent="-342900">
              <a:buFont typeface="Arial" panose="020B0604020202020204" pitchFamily="34" charset="0"/>
              <a:buChar char="•"/>
            </a:pPr>
            <a:r>
              <a:rPr lang="en-GB" sz="2800" dirty="0" smtClean="0">
                <a:solidFill>
                  <a:srgbClr val="000000"/>
                </a:solidFill>
                <a:latin typeface="+mn-lt"/>
              </a:rPr>
              <a:t>Project Plan Required Content</a:t>
            </a:r>
          </a:p>
          <a:p>
            <a:pPr marL="342900" indent="-342900">
              <a:buFont typeface="Arial" panose="020B0604020202020204" pitchFamily="34" charset="0"/>
              <a:buChar char="•"/>
            </a:pPr>
            <a:endParaRPr lang="en-GB" sz="2400" dirty="0" smtClean="0">
              <a:solidFill>
                <a:srgbClr val="000000"/>
              </a:solidFill>
              <a:latin typeface="+mn-lt"/>
            </a:endParaRPr>
          </a:p>
          <a:p>
            <a:pPr marL="800100" lvl="1" indent="-342900">
              <a:buFont typeface="Arial" panose="020B0604020202020204" pitchFamily="34" charset="0"/>
              <a:buChar char="•"/>
            </a:pPr>
            <a:r>
              <a:rPr lang="en-GB" sz="2400" dirty="0" smtClean="0">
                <a:solidFill>
                  <a:srgbClr val="000000"/>
                </a:solidFill>
                <a:latin typeface="+mn-lt"/>
              </a:rPr>
              <a:t>A </a:t>
            </a:r>
            <a:r>
              <a:rPr lang="en-GB" sz="2400" b="1" dirty="0">
                <a:solidFill>
                  <a:srgbClr val="000000"/>
                </a:solidFill>
                <a:latin typeface="+mn-lt"/>
              </a:rPr>
              <a:t>Title </a:t>
            </a:r>
            <a:r>
              <a:rPr lang="en-GB" sz="2400" dirty="0">
                <a:solidFill>
                  <a:srgbClr val="000000"/>
                </a:solidFill>
                <a:latin typeface="+mn-lt"/>
              </a:rPr>
              <a:t>for your </a:t>
            </a:r>
            <a:r>
              <a:rPr lang="en-GB" sz="2400" b="1" dirty="0">
                <a:solidFill>
                  <a:srgbClr val="000000"/>
                </a:solidFill>
                <a:latin typeface="+mn-lt"/>
              </a:rPr>
              <a:t>Project</a:t>
            </a:r>
            <a:r>
              <a:rPr lang="en-GB" sz="2400" dirty="0" smtClean="0">
                <a:solidFill>
                  <a:srgbClr val="000000"/>
                </a:solidFill>
                <a:latin typeface="+mn-lt"/>
              </a:rPr>
              <a:t>.</a:t>
            </a:r>
          </a:p>
          <a:p>
            <a:pPr marL="800100" lvl="1" indent="-342900">
              <a:buFont typeface="Arial" panose="020B0604020202020204" pitchFamily="34" charset="0"/>
              <a:buChar char="•"/>
            </a:pPr>
            <a:endParaRPr sz="1000" dirty="0">
              <a:latin typeface="+mn-lt"/>
            </a:endParaRPr>
          </a:p>
          <a:p>
            <a:pPr marL="800100" lvl="1" indent="-342900">
              <a:buFont typeface="Arial" panose="020B0604020202020204" pitchFamily="34" charset="0"/>
              <a:buChar char="•"/>
            </a:pPr>
            <a:r>
              <a:rPr lang="en-GB" sz="2400" dirty="0">
                <a:solidFill>
                  <a:srgbClr val="000000"/>
                </a:solidFill>
                <a:latin typeface="+mn-lt"/>
              </a:rPr>
              <a:t>A</a:t>
            </a:r>
            <a:r>
              <a:rPr lang="en-GB" sz="2400" dirty="0" smtClean="0">
                <a:solidFill>
                  <a:srgbClr val="000000"/>
                </a:solidFill>
                <a:latin typeface="+mn-lt"/>
              </a:rPr>
              <a:t>n </a:t>
            </a:r>
            <a:r>
              <a:rPr lang="en-GB" sz="2400" dirty="0">
                <a:solidFill>
                  <a:srgbClr val="000000"/>
                </a:solidFill>
                <a:latin typeface="+mn-lt"/>
              </a:rPr>
              <a:t>overall </a:t>
            </a:r>
            <a:r>
              <a:rPr lang="en-GB" sz="2400" b="1" dirty="0">
                <a:solidFill>
                  <a:srgbClr val="000000"/>
                </a:solidFill>
                <a:latin typeface="+mn-lt"/>
              </a:rPr>
              <a:t>Aim</a:t>
            </a:r>
            <a:r>
              <a:rPr lang="en-GB" sz="2400" dirty="0">
                <a:solidFill>
                  <a:srgbClr val="000000"/>
                </a:solidFill>
                <a:latin typeface="+mn-lt"/>
              </a:rPr>
              <a:t> for your </a:t>
            </a:r>
            <a:r>
              <a:rPr lang="en-GB" sz="2400" b="1" dirty="0">
                <a:solidFill>
                  <a:srgbClr val="000000"/>
                </a:solidFill>
                <a:latin typeface="+mn-lt"/>
              </a:rPr>
              <a:t>Project</a:t>
            </a:r>
            <a:r>
              <a:rPr lang="en-GB" sz="2400" b="1" dirty="0" smtClean="0">
                <a:solidFill>
                  <a:srgbClr val="000000"/>
                </a:solidFill>
                <a:latin typeface="+mn-lt"/>
              </a:rPr>
              <a:t>.</a:t>
            </a:r>
          </a:p>
          <a:p>
            <a:pPr marL="800100" lvl="1" indent="-342900">
              <a:buFont typeface="Arial" panose="020B0604020202020204" pitchFamily="34" charset="0"/>
              <a:buChar char="•"/>
            </a:pPr>
            <a:endParaRPr sz="1000" dirty="0">
              <a:latin typeface="+mn-lt"/>
            </a:endParaRPr>
          </a:p>
          <a:p>
            <a:pPr marL="800100" lvl="1" indent="-342900">
              <a:buFont typeface="Arial" panose="020B0604020202020204" pitchFamily="34" charset="0"/>
              <a:buChar char="•"/>
            </a:pPr>
            <a:r>
              <a:rPr lang="en-GB" sz="2400" b="1" dirty="0">
                <a:solidFill>
                  <a:srgbClr val="000000"/>
                </a:solidFill>
                <a:latin typeface="+mn-lt"/>
              </a:rPr>
              <a:t>Objectives</a:t>
            </a:r>
            <a:r>
              <a:rPr lang="en-GB" sz="2400" dirty="0">
                <a:solidFill>
                  <a:srgbClr val="000000"/>
                </a:solidFill>
                <a:latin typeface="+mn-lt"/>
              </a:rPr>
              <a:t> for the </a:t>
            </a:r>
            <a:r>
              <a:rPr lang="en-GB" sz="2400" b="1" dirty="0">
                <a:solidFill>
                  <a:srgbClr val="000000"/>
                </a:solidFill>
                <a:latin typeface="+mn-lt"/>
              </a:rPr>
              <a:t>whole of your Project</a:t>
            </a:r>
            <a:r>
              <a:rPr lang="en-GB" sz="2400" b="1" dirty="0" smtClean="0">
                <a:solidFill>
                  <a:srgbClr val="000000"/>
                </a:solidFill>
                <a:latin typeface="+mn-lt"/>
              </a:rPr>
              <a:t>.</a:t>
            </a:r>
          </a:p>
          <a:p>
            <a:pPr marL="800100" lvl="1" indent="-342900">
              <a:buFont typeface="Arial" panose="020B0604020202020204" pitchFamily="34" charset="0"/>
              <a:buChar char="•"/>
            </a:pPr>
            <a:endParaRPr sz="1000" dirty="0">
              <a:latin typeface="+mn-lt"/>
            </a:endParaRPr>
          </a:p>
          <a:p>
            <a:pPr marL="800100" lvl="1" indent="-342900">
              <a:buFont typeface="Arial" panose="020B0604020202020204" pitchFamily="34" charset="0"/>
              <a:buChar char="•"/>
            </a:pPr>
            <a:r>
              <a:rPr lang="en-GB" sz="2400" b="1" dirty="0">
                <a:solidFill>
                  <a:srgbClr val="000000"/>
                </a:solidFill>
                <a:latin typeface="+mn-lt"/>
              </a:rPr>
              <a:t>Product Specification </a:t>
            </a:r>
            <a:r>
              <a:rPr lang="en-GB" sz="2400" dirty="0">
                <a:solidFill>
                  <a:srgbClr val="000000"/>
                </a:solidFill>
                <a:latin typeface="+mn-lt"/>
              </a:rPr>
              <a:t>– as much detail as you can provide</a:t>
            </a:r>
            <a:r>
              <a:rPr lang="en-GB" sz="2400" b="1" dirty="0" smtClean="0">
                <a:solidFill>
                  <a:srgbClr val="000000"/>
                </a:solidFill>
                <a:latin typeface="+mn-lt"/>
              </a:rPr>
              <a:t>.</a:t>
            </a:r>
          </a:p>
          <a:p>
            <a:pPr marL="800100" lvl="1" indent="-342900">
              <a:buFont typeface="Arial" panose="020B0604020202020204" pitchFamily="34" charset="0"/>
              <a:buChar char="•"/>
            </a:pPr>
            <a:endParaRPr sz="1000" dirty="0">
              <a:latin typeface="+mn-lt"/>
            </a:endParaRPr>
          </a:p>
          <a:p>
            <a:pPr marL="800100" lvl="1" indent="-342900">
              <a:buFont typeface="Arial" panose="020B0604020202020204" pitchFamily="34" charset="0"/>
              <a:buChar char="•"/>
            </a:pPr>
            <a:r>
              <a:rPr lang="en-GB" sz="2400" dirty="0">
                <a:solidFill>
                  <a:srgbClr val="000000"/>
                </a:solidFill>
                <a:latin typeface="+mn-lt"/>
              </a:rPr>
              <a:t>A</a:t>
            </a:r>
            <a:r>
              <a:rPr lang="en-GB" sz="2400" dirty="0" smtClean="0">
                <a:solidFill>
                  <a:srgbClr val="000000"/>
                </a:solidFill>
                <a:latin typeface="+mn-lt"/>
              </a:rPr>
              <a:t> </a:t>
            </a:r>
            <a:r>
              <a:rPr lang="en-GB" sz="2400" dirty="0">
                <a:solidFill>
                  <a:srgbClr val="000000"/>
                </a:solidFill>
                <a:latin typeface="+mn-lt"/>
              </a:rPr>
              <a:t>portfolio of </a:t>
            </a:r>
            <a:r>
              <a:rPr lang="en-GB" sz="2400" b="1" dirty="0">
                <a:solidFill>
                  <a:srgbClr val="000000"/>
                </a:solidFill>
                <a:latin typeface="+mn-lt"/>
              </a:rPr>
              <a:t>Project Planning Documents</a:t>
            </a:r>
            <a:r>
              <a:rPr lang="en-GB" sz="2400" b="1" dirty="0" smtClean="0">
                <a:solidFill>
                  <a:srgbClr val="000000"/>
                </a:solidFill>
                <a:latin typeface="+mn-lt"/>
              </a:rPr>
              <a:t>.</a:t>
            </a:r>
          </a:p>
          <a:p>
            <a:pPr marL="800100" lvl="1" indent="-342900">
              <a:buFont typeface="Arial" panose="020B0604020202020204" pitchFamily="34" charset="0"/>
              <a:buChar char="•"/>
            </a:pPr>
            <a:endParaRPr sz="1000" dirty="0">
              <a:latin typeface="+mn-lt"/>
            </a:endParaRPr>
          </a:p>
          <a:p>
            <a:pPr marL="800100" lvl="1" indent="-342900">
              <a:buFont typeface="Arial" panose="020B0604020202020204" pitchFamily="34" charset="0"/>
              <a:buChar char="•"/>
            </a:pPr>
            <a:r>
              <a:rPr lang="en-GB" sz="2400" dirty="0">
                <a:solidFill>
                  <a:srgbClr val="000000"/>
                </a:solidFill>
                <a:latin typeface="+mn-lt"/>
              </a:rPr>
              <a:t>A</a:t>
            </a:r>
            <a:r>
              <a:rPr lang="en-GB" sz="2400" dirty="0" smtClean="0">
                <a:solidFill>
                  <a:srgbClr val="000000"/>
                </a:solidFill>
                <a:latin typeface="+mn-lt"/>
              </a:rPr>
              <a:t> </a:t>
            </a:r>
            <a:r>
              <a:rPr lang="en-GB" sz="2400" dirty="0">
                <a:solidFill>
                  <a:srgbClr val="000000"/>
                </a:solidFill>
                <a:latin typeface="+mn-lt"/>
              </a:rPr>
              <a:t>list of </a:t>
            </a:r>
            <a:r>
              <a:rPr lang="en-GB" sz="2400" b="1" dirty="0">
                <a:solidFill>
                  <a:srgbClr val="000000"/>
                </a:solidFill>
                <a:latin typeface="+mn-lt"/>
              </a:rPr>
              <a:t>Physical Resource </a:t>
            </a:r>
            <a:r>
              <a:rPr lang="en-GB" sz="2400" dirty="0">
                <a:solidFill>
                  <a:srgbClr val="000000"/>
                </a:solidFill>
                <a:latin typeface="+mn-lt"/>
              </a:rPr>
              <a:t>requirements</a:t>
            </a:r>
            <a:r>
              <a:rPr lang="en-GB" sz="2400" dirty="0" smtClean="0">
                <a:solidFill>
                  <a:srgbClr val="000000"/>
                </a:solidFill>
                <a:latin typeface="+mn-lt"/>
              </a:rPr>
              <a:t>.</a:t>
            </a:r>
          </a:p>
          <a:p>
            <a:pPr marL="800100" lvl="1" indent="-342900">
              <a:buFont typeface="Arial" panose="020B0604020202020204" pitchFamily="34" charset="0"/>
              <a:buChar char="•"/>
            </a:pPr>
            <a:endParaRPr sz="1000" dirty="0">
              <a:latin typeface="+mn-lt"/>
            </a:endParaRPr>
          </a:p>
          <a:p>
            <a:pPr marL="800100" lvl="1" indent="-342900">
              <a:buFont typeface="Arial" panose="020B0604020202020204" pitchFamily="34" charset="0"/>
              <a:buChar char="•"/>
            </a:pPr>
            <a:r>
              <a:rPr lang="en-GB" sz="2400" dirty="0">
                <a:solidFill>
                  <a:srgbClr val="000000"/>
                </a:solidFill>
                <a:latin typeface="+mn-lt"/>
              </a:rPr>
              <a:t>A</a:t>
            </a:r>
            <a:r>
              <a:rPr lang="en-GB" sz="2400" dirty="0" smtClean="0">
                <a:solidFill>
                  <a:srgbClr val="000000"/>
                </a:solidFill>
                <a:latin typeface="+mn-lt"/>
              </a:rPr>
              <a:t> </a:t>
            </a:r>
            <a:r>
              <a:rPr lang="en-GB" sz="2400" dirty="0">
                <a:solidFill>
                  <a:srgbClr val="000000"/>
                </a:solidFill>
                <a:latin typeface="+mn-lt"/>
              </a:rPr>
              <a:t>list of </a:t>
            </a:r>
            <a:r>
              <a:rPr lang="en-GB" sz="2400" b="1" dirty="0">
                <a:solidFill>
                  <a:srgbClr val="000000"/>
                </a:solidFill>
                <a:latin typeface="+mn-lt"/>
              </a:rPr>
              <a:t>Human </a:t>
            </a:r>
            <a:r>
              <a:rPr lang="en-GB" sz="2400" b="1" dirty="0" smtClean="0">
                <a:solidFill>
                  <a:srgbClr val="000000"/>
                </a:solidFill>
                <a:latin typeface="+mn-lt"/>
              </a:rPr>
              <a:t>Resources</a:t>
            </a:r>
          </a:p>
          <a:p>
            <a:pPr marL="800100" lvl="1" indent="-342900">
              <a:buFont typeface="Arial" panose="020B0604020202020204" pitchFamily="34" charset="0"/>
              <a:buChar char="•"/>
            </a:pPr>
            <a:endParaRPr sz="1000" dirty="0">
              <a:latin typeface="+mn-lt"/>
            </a:endParaRPr>
          </a:p>
          <a:p>
            <a:pPr marL="800100" lvl="1" indent="-342900">
              <a:buFont typeface="Arial" panose="020B0604020202020204" pitchFamily="34" charset="0"/>
              <a:buChar char="•"/>
            </a:pPr>
            <a:r>
              <a:rPr lang="en-GB" sz="2400" dirty="0">
                <a:solidFill>
                  <a:srgbClr val="000000"/>
                </a:solidFill>
                <a:latin typeface="+mn-lt"/>
              </a:rPr>
              <a:t>A</a:t>
            </a:r>
            <a:r>
              <a:rPr lang="en-GB" sz="2400" dirty="0" smtClean="0">
                <a:solidFill>
                  <a:srgbClr val="000000"/>
                </a:solidFill>
                <a:latin typeface="+mn-lt"/>
              </a:rPr>
              <a:t>n </a:t>
            </a:r>
            <a:r>
              <a:rPr lang="en-GB" sz="2400" dirty="0">
                <a:solidFill>
                  <a:srgbClr val="000000"/>
                </a:solidFill>
                <a:latin typeface="+mn-lt"/>
              </a:rPr>
              <a:t>initial</a:t>
            </a:r>
            <a:r>
              <a:rPr lang="en-GB" sz="2400" b="1" dirty="0">
                <a:solidFill>
                  <a:srgbClr val="000000"/>
                </a:solidFill>
                <a:latin typeface="+mn-lt"/>
              </a:rPr>
              <a:t> Bibliography</a:t>
            </a:r>
            <a:endParaRPr sz="2400" dirty="0">
              <a:latin typeface="+mn-lt"/>
            </a:endParaRPr>
          </a:p>
        </p:txBody>
      </p:sp>
    </p:spTree>
    <p:extLst>
      <p:ext uri="{BB962C8B-B14F-4D97-AF65-F5344CB8AC3E}">
        <p14:creationId xmlns:p14="http://schemas.microsoft.com/office/powerpoint/2010/main" val="284807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1196975"/>
            <a:ext cx="8820150" cy="5518150"/>
          </a:xfrm>
          <a:prstGeom prst="rect">
            <a:avLst/>
          </a:prstGeom>
          <a:noFill/>
          <a:ln w="9525">
            <a:noFill/>
            <a:miter lim="800000"/>
            <a:headEnd/>
            <a:tailEnd/>
          </a:ln>
          <a:effectLst/>
          <a:extLst/>
        </p:spPr>
        <p:txBody>
          <a:bodyPr/>
          <a:lstStyle/>
          <a:p>
            <a:pPr marL="457200" indent="-457200">
              <a:spcBef>
                <a:spcPct val="20000"/>
              </a:spcBef>
              <a:buSzPct val="100000"/>
              <a:buFont typeface="Arial" panose="020B0604020202020204" pitchFamily="34" charset="0"/>
              <a:buChar char="•"/>
              <a:defRPr/>
            </a:pPr>
            <a:r>
              <a:rPr lang="en-GB" sz="2800" kern="0" dirty="0" smtClean="0">
                <a:solidFill>
                  <a:schemeClr val="bg1"/>
                </a:solidFill>
                <a:latin typeface="+mn-lt"/>
              </a:rPr>
              <a:t>for </a:t>
            </a:r>
            <a:r>
              <a:rPr lang="en-GB" sz="2800" b="1" kern="0" dirty="0" smtClean="0">
                <a:solidFill>
                  <a:schemeClr val="bg1"/>
                </a:solidFill>
                <a:latin typeface="+mn-lt"/>
              </a:rPr>
              <a:t>Risk </a:t>
            </a:r>
            <a:r>
              <a:rPr lang="en-GB" sz="2800" b="1" kern="0" dirty="0">
                <a:solidFill>
                  <a:schemeClr val="bg1"/>
                </a:solidFill>
                <a:latin typeface="+mn-lt"/>
              </a:rPr>
              <a:t>Category </a:t>
            </a:r>
            <a:r>
              <a:rPr lang="en-GB" sz="2800" b="1" kern="0" dirty="0" smtClean="0">
                <a:solidFill>
                  <a:schemeClr val="bg1"/>
                </a:solidFill>
                <a:latin typeface="+mn-lt"/>
              </a:rPr>
              <a:t>2 </a:t>
            </a:r>
            <a:r>
              <a:rPr lang="en-GB" sz="2800" kern="0" dirty="0" smtClean="0">
                <a:solidFill>
                  <a:schemeClr val="bg1"/>
                </a:solidFill>
                <a:latin typeface="+mn-lt"/>
              </a:rPr>
              <a:t>Projects</a:t>
            </a:r>
          </a:p>
          <a:p>
            <a:pPr marL="457200" indent="-457200">
              <a:spcBef>
                <a:spcPct val="20000"/>
              </a:spcBef>
              <a:buSzPct val="100000"/>
              <a:buFont typeface="Arial" panose="020B0604020202020204" pitchFamily="34" charset="0"/>
              <a:buChar char="•"/>
              <a:defRPr/>
            </a:pPr>
            <a:endParaRPr lang="en-GB" sz="1000" kern="0" dirty="0">
              <a:solidFill>
                <a:schemeClr val="bg1"/>
              </a:solidFill>
              <a:latin typeface="+mn-lt"/>
            </a:endParaRPr>
          </a:p>
          <a:p>
            <a:pPr marL="914400" lvl="1" indent="-457200">
              <a:spcBef>
                <a:spcPct val="20000"/>
              </a:spcBef>
              <a:buSzPct val="100000"/>
              <a:buFont typeface="Arial" panose="020B0604020202020204" pitchFamily="34" charset="0"/>
              <a:buChar char="•"/>
              <a:defRPr/>
            </a:pPr>
            <a:r>
              <a:rPr lang="en-GB" sz="2400" kern="0" dirty="0" smtClean="0">
                <a:solidFill>
                  <a:schemeClr val="bg1"/>
                </a:solidFill>
                <a:latin typeface="+mn-lt"/>
              </a:rPr>
              <a:t>You </a:t>
            </a:r>
            <a:r>
              <a:rPr lang="en-GB" sz="2400" kern="0" dirty="0">
                <a:solidFill>
                  <a:schemeClr val="bg1"/>
                </a:solidFill>
                <a:latin typeface="+mn-lt"/>
              </a:rPr>
              <a:t>need to create, as a minimum, an Information Sheet and a Consent </a:t>
            </a:r>
            <a:r>
              <a:rPr lang="en-GB" sz="2400" kern="0" dirty="0" smtClean="0">
                <a:solidFill>
                  <a:schemeClr val="bg1"/>
                </a:solidFill>
                <a:latin typeface="+mn-lt"/>
              </a:rPr>
              <a:t>Form.</a:t>
            </a:r>
          </a:p>
          <a:p>
            <a:pPr marL="457200" indent="-457200">
              <a:spcBef>
                <a:spcPct val="20000"/>
              </a:spcBef>
              <a:buSzPct val="100000"/>
              <a:buFont typeface="Arial" panose="020B0604020202020204" pitchFamily="34" charset="0"/>
              <a:buChar char="•"/>
              <a:defRPr/>
            </a:pPr>
            <a:endParaRPr lang="en-GB" sz="1000" kern="0" dirty="0" smtClean="0">
              <a:solidFill>
                <a:schemeClr val="bg1"/>
              </a:solidFill>
              <a:latin typeface="+mn-lt"/>
            </a:endParaRPr>
          </a:p>
          <a:p>
            <a:pPr marL="914400" lvl="1" indent="-457200">
              <a:spcBef>
                <a:spcPct val="20000"/>
              </a:spcBef>
              <a:buSzPct val="100000"/>
              <a:buFont typeface="Arial" panose="020B0604020202020204" pitchFamily="34" charset="0"/>
              <a:buChar char="•"/>
              <a:defRPr/>
            </a:pPr>
            <a:r>
              <a:rPr lang="en-GB" sz="2400" kern="0" dirty="0" smtClean="0">
                <a:solidFill>
                  <a:schemeClr val="bg1"/>
                </a:solidFill>
                <a:latin typeface="+mn-lt"/>
              </a:rPr>
              <a:t>On </a:t>
            </a:r>
            <a:r>
              <a:rPr lang="en-GB" sz="2400" kern="0" dirty="0">
                <a:solidFill>
                  <a:schemeClr val="bg1"/>
                </a:solidFill>
                <a:latin typeface="+mn-lt"/>
              </a:rPr>
              <a:t>the Templates link on </a:t>
            </a:r>
            <a:r>
              <a:rPr lang="en-GB" sz="2400" kern="0" dirty="0" err="1">
                <a:solidFill>
                  <a:schemeClr val="bg1"/>
                </a:solidFill>
                <a:latin typeface="+mn-lt"/>
              </a:rPr>
              <a:t>MyBeckett</a:t>
            </a:r>
            <a:r>
              <a:rPr lang="en-GB" sz="2400" kern="0" dirty="0">
                <a:solidFill>
                  <a:schemeClr val="bg1"/>
                </a:solidFill>
                <a:latin typeface="+mn-lt"/>
              </a:rPr>
              <a:t>, you will find a document containing some “useful statements” which you can build in to your </a:t>
            </a:r>
            <a:r>
              <a:rPr lang="en-GB" sz="2400" kern="0" dirty="0" smtClean="0">
                <a:solidFill>
                  <a:schemeClr val="bg1"/>
                </a:solidFill>
                <a:latin typeface="+mn-lt"/>
              </a:rPr>
              <a:t>documents.</a:t>
            </a:r>
          </a:p>
          <a:p>
            <a:pPr marL="457200" indent="-457200">
              <a:spcBef>
                <a:spcPct val="20000"/>
              </a:spcBef>
              <a:buSzPct val="100000"/>
              <a:buFont typeface="Arial" panose="020B0604020202020204" pitchFamily="34" charset="0"/>
              <a:buChar char="•"/>
              <a:defRPr/>
            </a:pPr>
            <a:endParaRPr lang="en-GB" sz="1000" kern="0" dirty="0" smtClean="0">
              <a:solidFill>
                <a:schemeClr val="bg1"/>
              </a:solidFill>
              <a:latin typeface="+mn-lt"/>
            </a:endParaRPr>
          </a:p>
          <a:p>
            <a:pPr marL="914400" lvl="1" indent="-457200">
              <a:spcBef>
                <a:spcPct val="20000"/>
              </a:spcBef>
              <a:buSzPct val="100000"/>
              <a:buFont typeface="Arial" panose="020B0604020202020204" pitchFamily="34" charset="0"/>
              <a:buChar char="•"/>
              <a:defRPr/>
            </a:pPr>
            <a:r>
              <a:rPr lang="en-GB" sz="2400" kern="0" dirty="0" smtClean="0">
                <a:solidFill>
                  <a:schemeClr val="bg1"/>
                </a:solidFill>
                <a:latin typeface="+mn-lt"/>
              </a:rPr>
              <a:t>Discuss </a:t>
            </a:r>
            <a:r>
              <a:rPr lang="en-GB" sz="2400" kern="0" dirty="0">
                <a:solidFill>
                  <a:schemeClr val="bg1"/>
                </a:solidFill>
                <a:latin typeface="+mn-lt"/>
              </a:rPr>
              <a:t>this at your Project Tutorials with each other and with your supervisors</a:t>
            </a:r>
            <a:r>
              <a:rPr lang="en-GB" sz="2400" kern="0" dirty="0" smtClean="0">
                <a:solidFill>
                  <a:schemeClr val="bg1"/>
                </a:solidFill>
                <a:latin typeface="+mn-lt"/>
              </a:rPr>
              <a:t>.</a:t>
            </a:r>
          </a:p>
          <a:p>
            <a:pPr marL="914400" lvl="1" indent="-457200">
              <a:spcBef>
                <a:spcPct val="20000"/>
              </a:spcBef>
              <a:buSzPct val="100000"/>
              <a:buFont typeface="Arial" panose="020B0604020202020204" pitchFamily="34" charset="0"/>
              <a:buChar char="•"/>
              <a:defRPr/>
            </a:pPr>
            <a:endParaRPr lang="en-GB" sz="1000" kern="0" dirty="0" smtClean="0">
              <a:solidFill>
                <a:schemeClr val="bg1"/>
              </a:solidFill>
              <a:latin typeface="+mn-lt"/>
            </a:endParaRPr>
          </a:p>
          <a:p>
            <a:pPr marL="914400" lvl="1" indent="-457200">
              <a:spcBef>
                <a:spcPct val="20000"/>
              </a:spcBef>
              <a:buSzPct val="100000"/>
              <a:buFont typeface="Arial" panose="020B0604020202020204" pitchFamily="34" charset="0"/>
              <a:buChar char="•"/>
              <a:defRPr/>
            </a:pPr>
            <a:r>
              <a:rPr lang="en-GB" sz="2400" kern="0" dirty="0" smtClean="0">
                <a:solidFill>
                  <a:schemeClr val="bg1"/>
                </a:solidFill>
                <a:latin typeface="+mn-lt"/>
              </a:rPr>
              <a:t>If you do not include these, the research ethics coordinator will probably reject your ethics application</a:t>
            </a:r>
            <a:endParaRPr lang="en-GB" sz="2400" kern="0" dirty="0">
              <a:solidFill>
                <a:schemeClr val="bg1"/>
              </a:solidFill>
              <a:latin typeface="+mn-lt"/>
            </a:endParaRPr>
          </a:p>
          <a:p>
            <a:pPr>
              <a:lnSpc>
                <a:spcPct val="90000"/>
              </a:lnSpc>
              <a:spcBef>
                <a:spcPct val="20000"/>
              </a:spcBef>
              <a:buClr>
                <a:srgbClr val="FFFF99"/>
              </a:buClr>
              <a:buSzPct val="90000"/>
              <a:buFont typeface="Wingdings" pitchFamily="2" charset="2"/>
              <a:buNone/>
              <a:defRPr/>
            </a:pPr>
            <a:endParaRPr lang="en-GB" sz="2800" kern="0" dirty="0">
              <a:solidFill>
                <a:srgbClr val="FFFF99"/>
              </a:solidFill>
              <a:latin typeface="+mn-lt"/>
            </a:endParaRPr>
          </a:p>
        </p:txBody>
      </p:sp>
      <p:sp>
        <p:nvSpPr>
          <p:cNvPr id="5" name="Rectangle 2"/>
          <p:cNvSpPr txBox="1">
            <a:spLocks noChangeArrowheads="1"/>
          </p:cNvSpPr>
          <p:nvPr/>
        </p:nvSpPr>
        <p:spPr>
          <a:xfrm>
            <a:off x="0" y="277813"/>
            <a:ext cx="9144000" cy="91916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3700" cap="none" smtClean="0">
                <a:solidFill>
                  <a:schemeClr val="bg1"/>
                </a:solidFill>
                <a:latin typeface="Arial" panose="020B0604020202020204" pitchFamily="34" charset="0"/>
                <a:cs typeface="Arial" panose="020B0604020202020204" pitchFamily="34" charset="0"/>
              </a:rPr>
              <a:t>Information sheets and consent forms</a:t>
            </a:r>
            <a:endParaRPr lang="en-GB" sz="37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0" y="277813"/>
            <a:ext cx="9144000" cy="919162"/>
          </a:xfrm>
        </p:spPr>
        <p:txBody>
          <a:bodyPr>
            <a:normAutofit/>
          </a:bodyPr>
          <a:lstStyle/>
          <a:p>
            <a:pPr algn="ctr" eaLnBrk="1" hangingPunct="1">
              <a:defRPr/>
            </a:pPr>
            <a:r>
              <a:rPr lang="en-GB" sz="3700" cap="none" dirty="0" smtClean="0">
                <a:solidFill>
                  <a:schemeClr val="bg1"/>
                </a:solidFill>
                <a:latin typeface="Arial" panose="020B0604020202020204" pitchFamily="34" charset="0"/>
                <a:cs typeface="Arial" panose="020B0604020202020204" pitchFamily="34" charset="0"/>
              </a:rPr>
              <a:t>Information sheets and consent forms</a:t>
            </a:r>
            <a:endParaRPr lang="en-GB" sz="3700" cap="none" dirty="0" smtClean="0">
              <a:solidFill>
                <a:schemeClr val="bg1"/>
              </a:solidFill>
              <a:latin typeface="Arial" panose="020B0604020202020204" pitchFamily="34" charset="0"/>
              <a:cs typeface="Arial" panose="020B0604020202020204" pitchFamily="34" charset="0"/>
            </a:endParaRPr>
          </a:p>
        </p:txBody>
      </p:sp>
      <p:pic>
        <p:nvPicPr>
          <p:cNvPr id="37891" name="Picture 2"/>
          <p:cNvPicPr>
            <a:picLocks noChangeAspect="1" noChangeArrowheads="1"/>
          </p:cNvPicPr>
          <p:nvPr/>
        </p:nvPicPr>
        <p:blipFill>
          <a:blip r:embed="rId3" cstate="print"/>
          <a:srcRect/>
          <a:stretch>
            <a:fillRect/>
          </a:stretch>
        </p:blipFill>
        <p:spPr bwMode="auto">
          <a:xfrm>
            <a:off x="179388" y="1555750"/>
            <a:ext cx="8785225" cy="477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1052736"/>
            <a:ext cx="9036496" cy="5518150"/>
          </a:xfrm>
          <a:prstGeom prst="rect">
            <a:avLst/>
          </a:prstGeom>
          <a:noFill/>
          <a:ln w="9525">
            <a:noFill/>
            <a:miter lim="800000"/>
            <a:headEnd/>
            <a:tailEnd/>
          </a:ln>
          <a:effectLst/>
          <a:extLst/>
        </p:spPr>
        <p:txBody>
          <a:bodyPr/>
          <a:lstStyle/>
          <a:p>
            <a:pPr marL="457200" indent="-457200">
              <a:spcBef>
                <a:spcPct val="20000"/>
              </a:spcBef>
              <a:buSzPct val="100000"/>
              <a:buFont typeface="Arial" panose="020B0604020202020204" pitchFamily="34" charset="0"/>
              <a:buChar char="•"/>
              <a:defRPr/>
            </a:pPr>
            <a:r>
              <a:rPr lang="en-GB" sz="2400" kern="0" dirty="0" smtClean="0">
                <a:solidFill>
                  <a:schemeClr val="bg1"/>
                </a:solidFill>
                <a:latin typeface="+mn-lt"/>
              </a:rPr>
              <a:t>Getting the project plan right is important for the whole project (not just for 10% of the marks)</a:t>
            </a:r>
          </a:p>
          <a:p>
            <a:pPr marL="457200" indent="-457200">
              <a:spcBef>
                <a:spcPct val="20000"/>
              </a:spcBef>
              <a:buSzPct val="100000"/>
              <a:buFont typeface="Arial" panose="020B0604020202020204" pitchFamily="34" charset="0"/>
              <a:buChar char="•"/>
              <a:defRPr/>
            </a:pPr>
            <a:endParaRPr lang="en-GB" sz="1000" kern="0" dirty="0" smtClean="0">
              <a:solidFill>
                <a:schemeClr val="bg1"/>
              </a:solidFill>
              <a:latin typeface="+mn-lt"/>
            </a:endParaRPr>
          </a:p>
          <a:p>
            <a:pPr marL="457200" indent="-457200">
              <a:spcBef>
                <a:spcPct val="20000"/>
              </a:spcBef>
              <a:buSzPct val="100000"/>
              <a:buFont typeface="Arial" panose="020B0604020202020204" pitchFamily="34" charset="0"/>
              <a:buChar char="•"/>
              <a:defRPr/>
            </a:pPr>
            <a:r>
              <a:rPr lang="en-GB" sz="2400" kern="0" dirty="0" smtClean="0">
                <a:solidFill>
                  <a:schemeClr val="bg1"/>
                </a:solidFill>
                <a:latin typeface="+mn-lt"/>
              </a:rPr>
              <a:t>A clear </a:t>
            </a:r>
            <a:r>
              <a:rPr lang="en-GB" sz="2400" b="1" kern="0" dirty="0" smtClean="0">
                <a:solidFill>
                  <a:schemeClr val="bg1"/>
                </a:solidFill>
                <a:latin typeface="+mn-lt"/>
              </a:rPr>
              <a:t>aim</a:t>
            </a:r>
            <a:r>
              <a:rPr lang="en-GB" sz="2400" kern="0" dirty="0" smtClean="0">
                <a:solidFill>
                  <a:schemeClr val="bg1"/>
                </a:solidFill>
                <a:latin typeface="+mn-lt"/>
              </a:rPr>
              <a:t> and appropriate supporting </a:t>
            </a:r>
            <a:r>
              <a:rPr lang="en-GB" sz="2400" b="1" kern="0" dirty="0" smtClean="0">
                <a:solidFill>
                  <a:schemeClr val="bg1"/>
                </a:solidFill>
                <a:latin typeface="+mn-lt"/>
              </a:rPr>
              <a:t>objectives</a:t>
            </a:r>
            <a:r>
              <a:rPr lang="en-GB" sz="2400" kern="0" dirty="0" smtClean="0">
                <a:solidFill>
                  <a:schemeClr val="bg1"/>
                </a:solidFill>
                <a:latin typeface="+mn-lt"/>
              </a:rPr>
              <a:t> make a project run much smoother</a:t>
            </a:r>
          </a:p>
          <a:p>
            <a:pPr marL="457200" indent="-457200">
              <a:spcBef>
                <a:spcPct val="20000"/>
              </a:spcBef>
              <a:buSzPct val="100000"/>
              <a:buFont typeface="Arial" panose="020B0604020202020204" pitchFamily="34" charset="0"/>
              <a:buChar char="•"/>
              <a:defRPr/>
            </a:pPr>
            <a:endParaRPr lang="en-GB" sz="1000" kern="0" dirty="0" smtClean="0">
              <a:solidFill>
                <a:schemeClr val="bg1"/>
              </a:solidFill>
              <a:latin typeface="+mn-lt"/>
            </a:endParaRPr>
          </a:p>
          <a:p>
            <a:pPr marL="457200" indent="-457200">
              <a:spcBef>
                <a:spcPct val="20000"/>
              </a:spcBef>
              <a:buSzPct val="100000"/>
              <a:buFont typeface="Arial" panose="020B0604020202020204" pitchFamily="34" charset="0"/>
              <a:buChar char="•"/>
              <a:defRPr/>
            </a:pPr>
            <a:r>
              <a:rPr lang="en-GB" sz="2400" kern="0" dirty="0" smtClean="0">
                <a:solidFill>
                  <a:schemeClr val="bg1"/>
                </a:solidFill>
                <a:latin typeface="+mn-lt"/>
              </a:rPr>
              <a:t>Keep the plan up to date, even after submission</a:t>
            </a:r>
          </a:p>
          <a:p>
            <a:pPr marL="457200" indent="-457200">
              <a:spcBef>
                <a:spcPct val="20000"/>
              </a:spcBef>
              <a:buSzPct val="100000"/>
              <a:buFont typeface="Arial" panose="020B0604020202020204" pitchFamily="34" charset="0"/>
              <a:buChar char="•"/>
              <a:defRPr/>
            </a:pPr>
            <a:endParaRPr lang="en-GB" sz="1000" kern="0" dirty="0" smtClean="0">
              <a:solidFill>
                <a:schemeClr val="bg1"/>
              </a:solidFill>
              <a:latin typeface="+mn-lt"/>
            </a:endParaRPr>
          </a:p>
          <a:p>
            <a:pPr marL="457200" indent="-457200">
              <a:spcBef>
                <a:spcPct val="20000"/>
              </a:spcBef>
              <a:buSzPct val="100000"/>
              <a:buFont typeface="Arial" panose="020B0604020202020204" pitchFamily="34" charset="0"/>
              <a:buChar char="•"/>
              <a:defRPr/>
            </a:pPr>
            <a:r>
              <a:rPr lang="en-GB" sz="2400" kern="0" dirty="0" smtClean="0">
                <a:solidFill>
                  <a:schemeClr val="bg1"/>
                </a:solidFill>
                <a:latin typeface="+mn-lt"/>
              </a:rPr>
              <a:t>Updated elements from the plan, including changes etc. may be submitted as an appendix of the final report</a:t>
            </a:r>
          </a:p>
          <a:p>
            <a:pPr>
              <a:spcBef>
                <a:spcPct val="20000"/>
              </a:spcBef>
              <a:buSzPct val="100000"/>
              <a:defRPr/>
            </a:pPr>
            <a:endParaRPr lang="en-GB" sz="1000" kern="0" dirty="0" smtClean="0">
              <a:solidFill>
                <a:schemeClr val="bg1"/>
              </a:solidFill>
              <a:latin typeface="+mn-lt"/>
            </a:endParaRPr>
          </a:p>
          <a:p>
            <a:pPr marL="457200" indent="-457200">
              <a:spcBef>
                <a:spcPct val="20000"/>
              </a:spcBef>
              <a:buSzPct val="100000"/>
              <a:buFont typeface="Arial" panose="020B0604020202020204" pitchFamily="34" charset="0"/>
              <a:buChar char="•"/>
              <a:defRPr/>
            </a:pPr>
            <a:r>
              <a:rPr lang="en-GB" sz="2400" kern="0" dirty="0" smtClean="0">
                <a:solidFill>
                  <a:schemeClr val="bg1"/>
                </a:solidFill>
                <a:latin typeface="+mn-lt"/>
              </a:rPr>
              <a:t>Work hard to get this right, it will impact your whole degree!</a:t>
            </a:r>
          </a:p>
          <a:p>
            <a:pPr marL="457200" indent="-457200">
              <a:spcBef>
                <a:spcPct val="20000"/>
              </a:spcBef>
              <a:buSzPct val="100000"/>
              <a:buFont typeface="Arial" panose="020B0604020202020204" pitchFamily="34" charset="0"/>
              <a:buChar char="•"/>
              <a:defRPr/>
            </a:pPr>
            <a:endParaRPr lang="en-GB" sz="1000" kern="0" dirty="0" smtClean="0">
              <a:solidFill>
                <a:schemeClr val="bg1"/>
              </a:solidFill>
              <a:latin typeface="+mn-lt"/>
            </a:endParaRPr>
          </a:p>
          <a:p>
            <a:pPr marL="457200" indent="-457200">
              <a:spcBef>
                <a:spcPct val="20000"/>
              </a:spcBef>
              <a:buSzPct val="100000"/>
              <a:buFont typeface="Arial" panose="020B0604020202020204" pitchFamily="34" charset="0"/>
              <a:buChar char="•"/>
              <a:defRPr/>
            </a:pPr>
            <a:r>
              <a:rPr lang="en-GB" sz="2400" kern="0" dirty="0" smtClean="0">
                <a:solidFill>
                  <a:schemeClr val="bg1"/>
                </a:solidFill>
                <a:latin typeface="+mn-lt"/>
              </a:rPr>
              <a:t>Get a draft ready and show it to </a:t>
            </a:r>
            <a:r>
              <a:rPr lang="en-GB" sz="2400" kern="0" smtClean="0">
                <a:solidFill>
                  <a:schemeClr val="bg1"/>
                </a:solidFill>
                <a:latin typeface="+mn-lt"/>
              </a:rPr>
              <a:t>your supervisor before </a:t>
            </a:r>
            <a:r>
              <a:rPr lang="en-GB" sz="2400" kern="0" dirty="0" smtClean="0">
                <a:solidFill>
                  <a:schemeClr val="bg1"/>
                </a:solidFill>
                <a:latin typeface="+mn-lt"/>
              </a:rPr>
              <a:t>submission.</a:t>
            </a:r>
          </a:p>
          <a:p>
            <a:pPr marL="457200" indent="-457200">
              <a:spcBef>
                <a:spcPct val="20000"/>
              </a:spcBef>
              <a:buSzPct val="100000"/>
              <a:buFont typeface="Arial" panose="020B0604020202020204" pitchFamily="34" charset="0"/>
              <a:buChar char="•"/>
              <a:defRPr/>
            </a:pPr>
            <a:endParaRPr lang="en-GB" sz="2800" kern="0" dirty="0" smtClean="0">
              <a:solidFill>
                <a:schemeClr val="bg1"/>
              </a:solidFill>
              <a:latin typeface="+mn-lt"/>
            </a:endParaRPr>
          </a:p>
          <a:p>
            <a:pPr marL="457200" indent="-457200">
              <a:spcBef>
                <a:spcPct val="20000"/>
              </a:spcBef>
              <a:buSzPct val="100000"/>
              <a:buFont typeface="Arial" panose="020B0604020202020204" pitchFamily="34" charset="0"/>
              <a:buChar char="•"/>
              <a:defRPr/>
            </a:pPr>
            <a:endParaRPr lang="en-GB" sz="2800" kern="0" dirty="0" smtClean="0">
              <a:solidFill>
                <a:schemeClr val="bg1"/>
              </a:solidFill>
              <a:latin typeface="+mn-lt"/>
            </a:endParaRPr>
          </a:p>
        </p:txBody>
      </p:sp>
      <p:sp>
        <p:nvSpPr>
          <p:cNvPr id="5" name="Rectangle 2"/>
          <p:cNvSpPr txBox="1">
            <a:spLocks noChangeArrowheads="1"/>
          </p:cNvSpPr>
          <p:nvPr/>
        </p:nvSpPr>
        <p:spPr>
          <a:xfrm>
            <a:off x="0" y="-27384"/>
            <a:ext cx="9144000" cy="91916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GB" sz="3700" cap="none" dirty="0" smtClean="0">
                <a:solidFill>
                  <a:schemeClr val="bg1"/>
                </a:solidFill>
                <a:latin typeface="Arial" panose="020B0604020202020204" pitchFamily="34" charset="0"/>
                <a:cs typeface="Arial" panose="020B0604020202020204" pitchFamily="34" charset="0"/>
              </a:rPr>
              <a:t>Summary</a:t>
            </a:r>
            <a:endParaRPr lang="en-GB" sz="3700" cap="non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228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446856" y="0"/>
            <a:ext cx="8229600" cy="1143000"/>
          </a:xfrm>
        </p:spPr>
        <p:txBody>
          <a:bodyPr/>
          <a:lstStyle/>
          <a:p>
            <a:pPr algn="ctr" eaLnBrk="1" hangingPunct="1">
              <a:defRPr/>
            </a:pPr>
            <a:r>
              <a:rPr lang="en-GB" sz="4800" cap="none" dirty="0" smtClean="0">
                <a:solidFill>
                  <a:schemeClr val="bg1"/>
                </a:solidFill>
                <a:latin typeface="Arial" panose="020B0604020202020204" pitchFamily="34" charset="0"/>
                <a:cs typeface="Arial" panose="020B0604020202020204" pitchFamily="34" charset="0"/>
              </a:rPr>
              <a:t>Assessment – Semester 2</a:t>
            </a:r>
            <a:endParaRPr lang="en-GB" sz="4800" dirty="0" smtClean="0">
              <a:solidFill>
                <a:schemeClr val="bg1"/>
              </a:solidFill>
              <a:latin typeface="Arial" panose="020B0604020202020204" pitchFamily="34" charset="0"/>
              <a:cs typeface="Arial" panose="020B0604020202020204" pitchFamily="34" charset="0"/>
            </a:endParaRPr>
          </a:p>
        </p:txBody>
      </p:sp>
      <p:sp>
        <p:nvSpPr>
          <p:cNvPr id="147459" name="Rectangle 3"/>
          <p:cNvSpPr>
            <a:spLocks noGrp="1" noChangeArrowheads="1"/>
          </p:cNvSpPr>
          <p:nvPr>
            <p:ph type="body" idx="4294967295"/>
          </p:nvPr>
        </p:nvSpPr>
        <p:spPr>
          <a:xfrm>
            <a:off x="395536" y="1196677"/>
            <a:ext cx="8208912" cy="5400675"/>
          </a:xfrm>
        </p:spPr>
        <p:txBody>
          <a:bodyPr>
            <a:noAutofit/>
          </a:bodyPr>
          <a:lstStyle/>
          <a:p>
            <a:pPr>
              <a:buClrTx/>
              <a:buSzPct val="100000"/>
              <a:buFont typeface="Arial" panose="020B0604020202020204" pitchFamily="34" charset="0"/>
              <a:buChar char="•"/>
              <a:defRPr/>
            </a:pPr>
            <a:r>
              <a:rPr lang="en-GB" sz="2400" dirty="0" smtClean="0">
                <a:solidFill>
                  <a:schemeClr val="bg1"/>
                </a:solidFill>
              </a:rPr>
              <a:t>Week </a:t>
            </a:r>
            <a:r>
              <a:rPr lang="en-GB" sz="2400" dirty="0" smtClean="0">
                <a:solidFill>
                  <a:schemeClr val="bg1"/>
                </a:solidFill>
              </a:rPr>
              <a:t>3 or 4 – Prototype Product Presentation (formative assessment for </a:t>
            </a:r>
            <a:r>
              <a:rPr lang="en-GB" sz="2400" dirty="0" smtClean="0">
                <a:solidFill>
                  <a:schemeClr val="bg1"/>
                </a:solidFill>
              </a:rPr>
              <a:t>feedback)</a:t>
            </a:r>
          </a:p>
          <a:p>
            <a:pPr>
              <a:buClrTx/>
              <a:buSzPct val="100000"/>
              <a:buFont typeface="Arial" panose="020B0604020202020204" pitchFamily="34" charset="0"/>
              <a:buChar char="•"/>
              <a:defRPr/>
            </a:pPr>
            <a:endParaRPr lang="en-GB" sz="1000" dirty="0" smtClean="0">
              <a:solidFill>
                <a:schemeClr val="bg1"/>
              </a:solidFill>
            </a:endParaRPr>
          </a:p>
          <a:p>
            <a:pPr>
              <a:buClrTx/>
              <a:buSzPct val="100000"/>
              <a:buFont typeface="Arial" panose="020B0604020202020204" pitchFamily="34" charset="0"/>
              <a:buChar char="•"/>
              <a:defRPr/>
            </a:pPr>
            <a:r>
              <a:rPr lang="en-GB" sz="2400" dirty="0" smtClean="0">
                <a:solidFill>
                  <a:schemeClr val="bg1"/>
                </a:solidFill>
              </a:rPr>
              <a:t>Week </a:t>
            </a:r>
            <a:r>
              <a:rPr lang="en-GB" sz="2400" dirty="0" smtClean="0">
                <a:solidFill>
                  <a:schemeClr val="bg1"/>
                </a:solidFill>
              </a:rPr>
              <a:t>7 – submit your Showcase </a:t>
            </a:r>
            <a:r>
              <a:rPr lang="en-GB" sz="2400" dirty="0" smtClean="0">
                <a:solidFill>
                  <a:schemeClr val="bg1"/>
                </a:solidFill>
              </a:rPr>
              <a:t>Application</a:t>
            </a:r>
          </a:p>
          <a:p>
            <a:pPr>
              <a:buClrTx/>
              <a:buSzPct val="100000"/>
              <a:buFont typeface="Arial" panose="020B0604020202020204" pitchFamily="34" charset="0"/>
              <a:buChar char="•"/>
              <a:defRPr/>
            </a:pPr>
            <a:endParaRPr lang="en-GB" sz="1000" dirty="0" smtClean="0">
              <a:solidFill>
                <a:schemeClr val="bg1"/>
              </a:solidFill>
            </a:endParaRPr>
          </a:p>
          <a:p>
            <a:pPr>
              <a:buClrTx/>
              <a:buSzPct val="100000"/>
              <a:buFont typeface="Arial" panose="020B0604020202020204" pitchFamily="34" charset="0"/>
              <a:buChar char="•"/>
              <a:defRPr/>
            </a:pPr>
            <a:r>
              <a:rPr lang="en-GB" sz="2400" dirty="0" smtClean="0">
                <a:solidFill>
                  <a:schemeClr val="bg1"/>
                </a:solidFill>
              </a:rPr>
              <a:t>Week 10 </a:t>
            </a:r>
            <a:r>
              <a:rPr lang="en-GB" sz="2400" dirty="0" smtClean="0">
                <a:solidFill>
                  <a:schemeClr val="bg1"/>
                </a:solidFill>
              </a:rPr>
              <a:t>– submit your final Product </a:t>
            </a:r>
            <a:r>
              <a:rPr lang="en-GB" sz="2400" dirty="0" smtClean="0">
                <a:solidFill>
                  <a:schemeClr val="bg1"/>
                </a:solidFill>
              </a:rPr>
              <a:t>and final Report</a:t>
            </a:r>
          </a:p>
          <a:p>
            <a:pPr>
              <a:buClrTx/>
              <a:buSzPct val="100000"/>
              <a:buFont typeface="Arial" panose="020B0604020202020204" pitchFamily="34" charset="0"/>
              <a:buChar char="•"/>
              <a:defRPr/>
            </a:pPr>
            <a:endParaRPr lang="en-GB" sz="1000" dirty="0">
              <a:solidFill>
                <a:schemeClr val="bg1"/>
              </a:solidFill>
            </a:endParaRPr>
          </a:p>
          <a:p>
            <a:pPr>
              <a:buClrTx/>
              <a:buSzPct val="100000"/>
              <a:buFont typeface="Arial" panose="020B0604020202020204" pitchFamily="34" charset="0"/>
              <a:buChar char="•"/>
              <a:defRPr/>
            </a:pPr>
            <a:r>
              <a:rPr lang="en-GB" sz="2400" dirty="0" smtClean="0">
                <a:solidFill>
                  <a:schemeClr val="bg1"/>
                </a:solidFill>
              </a:rPr>
              <a:t>Week 11 </a:t>
            </a:r>
            <a:r>
              <a:rPr lang="en-GB" sz="2400" dirty="0" smtClean="0">
                <a:solidFill>
                  <a:schemeClr val="bg1"/>
                </a:solidFill>
              </a:rPr>
              <a:t>or </a:t>
            </a:r>
            <a:r>
              <a:rPr lang="en-GB" sz="2400" dirty="0" smtClean="0">
                <a:solidFill>
                  <a:schemeClr val="bg1"/>
                </a:solidFill>
              </a:rPr>
              <a:t>12 </a:t>
            </a:r>
            <a:r>
              <a:rPr lang="en-GB" sz="2400" dirty="0" smtClean="0">
                <a:solidFill>
                  <a:schemeClr val="bg1"/>
                </a:solidFill>
              </a:rPr>
              <a:t>– Product Presentation </a:t>
            </a:r>
            <a:endParaRPr lang="en-GB" sz="2400" dirty="0" smtClean="0">
              <a:solidFill>
                <a:schemeClr val="bg1"/>
              </a:solidFill>
            </a:endParaRPr>
          </a:p>
          <a:p>
            <a:pPr marL="0" indent="0">
              <a:buClrTx/>
              <a:buSzPct val="100000"/>
              <a:buNone/>
              <a:defRPr/>
            </a:pPr>
            <a:endParaRPr lang="en-GB" sz="1000" dirty="0" smtClean="0">
              <a:solidFill>
                <a:schemeClr val="bg1"/>
              </a:solidFill>
            </a:endParaRPr>
          </a:p>
          <a:p>
            <a:pPr>
              <a:buClrTx/>
              <a:buSzPct val="100000"/>
              <a:buFont typeface="Arial" panose="020B0604020202020204" pitchFamily="34" charset="0"/>
              <a:buChar char="•"/>
              <a:defRPr/>
            </a:pPr>
            <a:r>
              <a:rPr lang="en-GB" sz="2400" dirty="0" smtClean="0">
                <a:solidFill>
                  <a:schemeClr val="bg1"/>
                </a:solidFill>
              </a:rPr>
              <a:t>Weeks </a:t>
            </a:r>
            <a:r>
              <a:rPr lang="en-GB" sz="2400" dirty="0" smtClean="0">
                <a:solidFill>
                  <a:schemeClr val="bg1"/>
                </a:solidFill>
              </a:rPr>
              <a:t>13/14 – final assignments for other </a:t>
            </a:r>
            <a:r>
              <a:rPr lang="en-GB" sz="2400" dirty="0" smtClean="0">
                <a:solidFill>
                  <a:schemeClr val="bg1"/>
                </a:solidFill>
              </a:rPr>
              <a:t>modules</a:t>
            </a:r>
          </a:p>
          <a:p>
            <a:pPr>
              <a:buClrTx/>
              <a:buSzPct val="100000"/>
              <a:buFont typeface="Arial" panose="020B0604020202020204" pitchFamily="34" charset="0"/>
              <a:buChar char="•"/>
              <a:defRPr/>
            </a:pPr>
            <a:endParaRPr lang="en-GB" sz="2400" dirty="0">
              <a:solidFill>
                <a:schemeClr val="bg1"/>
              </a:solidFill>
            </a:endParaRPr>
          </a:p>
          <a:p>
            <a:pPr>
              <a:buClrTx/>
              <a:buSzPct val="100000"/>
              <a:buFont typeface="Arial" panose="020B0604020202020204" pitchFamily="34" charset="0"/>
              <a:buChar char="•"/>
              <a:defRPr/>
            </a:pPr>
            <a:r>
              <a:rPr lang="en-GB" sz="2400" dirty="0" smtClean="0">
                <a:solidFill>
                  <a:schemeClr val="bg1"/>
                </a:solidFill>
              </a:rPr>
              <a:t>SHOWCASE (mid-may)</a:t>
            </a:r>
            <a:endParaRPr lang="en-GB" sz="24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body" idx="4294967295"/>
          </p:nvPr>
        </p:nvSpPr>
        <p:spPr>
          <a:xfrm>
            <a:off x="323155" y="1268413"/>
            <a:ext cx="8569325" cy="5328939"/>
          </a:xfrm>
        </p:spPr>
        <p:txBody>
          <a:bodyPr anchor="t">
            <a:normAutofit fontScale="85000" lnSpcReduction="10000"/>
          </a:bodyPr>
          <a:lstStyle/>
          <a:p>
            <a:pPr>
              <a:buClrTx/>
              <a:buSzPct val="100000"/>
              <a:buFont typeface="Arial" panose="020B0604020202020204" pitchFamily="34" charset="0"/>
              <a:buChar char="•"/>
              <a:defRPr/>
            </a:pPr>
            <a:r>
              <a:rPr lang="en-GB" sz="2800" dirty="0" smtClean="0">
                <a:solidFill>
                  <a:schemeClr val="bg1"/>
                </a:solidFill>
              </a:rPr>
              <a:t>Prototype </a:t>
            </a:r>
            <a:r>
              <a:rPr lang="en-GB" sz="2800" dirty="0" smtClean="0">
                <a:solidFill>
                  <a:schemeClr val="bg1"/>
                </a:solidFill>
              </a:rPr>
              <a:t>Product </a:t>
            </a:r>
            <a:r>
              <a:rPr lang="en-GB" sz="2800" dirty="0" smtClean="0">
                <a:solidFill>
                  <a:schemeClr val="bg1"/>
                </a:solidFill>
              </a:rPr>
              <a:t>Presentation</a:t>
            </a:r>
          </a:p>
          <a:p>
            <a:pPr marL="457200" lvl="1" indent="0">
              <a:buNone/>
              <a:defRPr/>
            </a:pPr>
            <a:r>
              <a:rPr lang="en-GB" sz="2400" dirty="0" smtClean="0">
                <a:solidFill>
                  <a:schemeClr val="bg1"/>
                </a:solidFill>
              </a:rPr>
              <a:t>this </a:t>
            </a:r>
            <a:r>
              <a:rPr lang="en-GB" sz="2400" dirty="0" smtClean="0">
                <a:solidFill>
                  <a:schemeClr val="bg1"/>
                </a:solidFill>
              </a:rPr>
              <a:t>is a formal presentation at which you can confirm progress with implementing your product on schedule and gain feedback from your supervisors – it’s an opportunity to practise your presentation skills before the assessed Product </a:t>
            </a:r>
            <a:r>
              <a:rPr lang="en-GB" sz="2400" dirty="0" smtClean="0">
                <a:solidFill>
                  <a:schemeClr val="bg1"/>
                </a:solidFill>
              </a:rPr>
              <a:t>Presentation</a:t>
            </a:r>
          </a:p>
          <a:p>
            <a:pPr marL="457200" lvl="1" indent="0">
              <a:buNone/>
              <a:defRPr/>
            </a:pPr>
            <a:endParaRPr lang="en-GB" sz="2400" dirty="0" smtClean="0">
              <a:solidFill>
                <a:schemeClr val="bg1"/>
              </a:solidFill>
            </a:endParaRPr>
          </a:p>
          <a:p>
            <a:pPr>
              <a:buClrTx/>
              <a:buSzPct val="100000"/>
              <a:buFont typeface="Arial" panose="020B0604020202020204" pitchFamily="34" charset="0"/>
              <a:buChar char="•"/>
              <a:defRPr/>
            </a:pPr>
            <a:r>
              <a:rPr lang="en-GB" sz="2800" dirty="0" smtClean="0">
                <a:solidFill>
                  <a:schemeClr val="bg1"/>
                </a:solidFill>
              </a:rPr>
              <a:t>Product Submission + Presentation </a:t>
            </a:r>
            <a:r>
              <a:rPr lang="en-GB" sz="2800" dirty="0">
                <a:solidFill>
                  <a:schemeClr val="bg1"/>
                </a:solidFill>
              </a:rPr>
              <a:t>(50</a:t>
            </a:r>
            <a:r>
              <a:rPr lang="en-GB" sz="2800" dirty="0" smtClean="0">
                <a:solidFill>
                  <a:schemeClr val="bg1"/>
                </a:solidFill>
              </a:rPr>
              <a:t>%)</a:t>
            </a:r>
          </a:p>
          <a:p>
            <a:pPr marL="457200" lvl="1" indent="0">
              <a:buNone/>
              <a:defRPr/>
            </a:pPr>
            <a:r>
              <a:rPr lang="en-GB" sz="2400" dirty="0" smtClean="0">
                <a:solidFill>
                  <a:schemeClr val="bg1"/>
                </a:solidFill>
              </a:rPr>
              <a:t>the </a:t>
            </a:r>
            <a:r>
              <a:rPr lang="en-GB" sz="2400" dirty="0">
                <a:solidFill>
                  <a:schemeClr val="bg1"/>
                </a:solidFill>
              </a:rPr>
              <a:t>presentation of your </a:t>
            </a:r>
            <a:r>
              <a:rPr lang="en-GB" sz="2400" dirty="0" smtClean="0">
                <a:solidFill>
                  <a:schemeClr val="bg1"/>
                </a:solidFill>
              </a:rPr>
              <a:t>product is a </a:t>
            </a:r>
            <a:r>
              <a:rPr lang="en-GB" sz="2400" dirty="0">
                <a:solidFill>
                  <a:schemeClr val="bg1"/>
                </a:solidFill>
              </a:rPr>
              <a:t>chance to show your achievements and to gain formal feedback and evaluation from your supervisors</a:t>
            </a:r>
            <a:r>
              <a:rPr lang="en-GB" sz="2400" dirty="0" smtClean="0">
                <a:solidFill>
                  <a:schemeClr val="bg1"/>
                </a:solidFill>
              </a:rPr>
              <a:t>.</a:t>
            </a:r>
          </a:p>
          <a:p>
            <a:pPr marL="457200" lvl="1" indent="0">
              <a:buNone/>
              <a:defRPr/>
            </a:pPr>
            <a:endParaRPr lang="en-GB" sz="2400" dirty="0">
              <a:solidFill>
                <a:schemeClr val="bg1"/>
              </a:solidFill>
            </a:endParaRPr>
          </a:p>
          <a:p>
            <a:pPr>
              <a:lnSpc>
                <a:spcPct val="90000"/>
              </a:lnSpc>
              <a:buClrTx/>
              <a:buSzPct val="100000"/>
              <a:buFont typeface="Arial" panose="020B0604020202020204" pitchFamily="34" charset="0"/>
              <a:buChar char="•"/>
              <a:defRPr/>
            </a:pPr>
            <a:r>
              <a:rPr lang="en-GB" sz="2800" dirty="0">
                <a:solidFill>
                  <a:schemeClr val="bg1"/>
                </a:solidFill>
              </a:rPr>
              <a:t>Project </a:t>
            </a:r>
            <a:r>
              <a:rPr lang="en-GB" sz="2800" dirty="0" smtClean="0">
                <a:solidFill>
                  <a:schemeClr val="bg1"/>
                </a:solidFill>
              </a:rPr>
              <a:t>Report (40%)</a:t>
            </a:r>
          </a:p>
          <a:p>
            <a:pPr marL="457200" lvl="1" indent="0">
              <a:lnSpc>
                <a:spcPct val="90000"/>
              </a:lnSpc>
              <a:buClr>
                <a:srgbClr val="FFFF99"/>
              </a:buClr>
              <a:buNone/>
              <a:defRPr/>
            </a:pPr>
            <a:r>
              <a:rPr lang="en-GB" sz="2400" dirty="0" smtClean="0">
                <a:solidFill>
                  <a:schemeClr val="bg1"/>
                </a:solidFill>
              </a:rPr>
              <a:t>a </a:t>
            </a:r>
            <a:r>
              <a:rPr lang="en-GB" sz="2400" dirty="0">
                <a:solidFill>
                  <a:schemeClr val="bg1"/>
                </a:solidFill>
              </a:rPr>
              <a:t>report on the whole of your project but, in particular, describing the </a:t>
            </a:r>
            <a:r>
              <a:rPr lang="en-GB" sz="2400" dirty="0" smtClean="0">
                <a:solidFill>
                  <a:schemeClr val="bg1"/>
                </a:solidFill>
              </a:rPr>
              <a:t>research, implementation, and an evaluation of the product and project.</a:t>
            </a:r>
            <a:endParaRPr lang="en-GB" sz="2400" dirty="0">
              <a:solidFill>
                <a:schemeClr val="bg1"/>
              </a:solidFill>
            </a:endParaRPr>
          </a:p>
          <a:p>
            <a:pPr marL="457200" lvl="1" indent="0" eaLnBrk="1" hangingPunct="1">
              <a:buNone/>
              <a:defRPr/>
            </a:pPr>
            <a:endParaRPr lang="en-GB" dirty="0" smtClean="0">
              <a:solidFill>
                <a:srgbClr val="FFFF99"/>
              </a:solidFill>
            </a:endParaRPr>
          </a:p>
        </p:txBody>
      </p:sp>
      <p:sp>
        <p:nvSpPr>
          <p:cNvPr id="4" name="Rectangle 2"/>
          <p:cNvSpPr txBox="1">
            <a:spLocks noChangeArrowheads="1"/>
          </p:cNvSpPr>
          <p:nvPr/>
        </p:nvSpPr>
        <p:spPr>
          <a:xfrm>
            <a:off x="914400" y="0"/>
            <a:ext cx="82296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GB" sz="4800" cap="none" dirty="0" smtClean="0">
                <a:solidFill>
                  <a:schemeClr val="bg1"/>
                </a:solidFill>
                <a:latin typeface="Arial" panose="020B0604020202020204" pitchFamily="34" charset="0"/>
                <a:cs typeface="Arial" panose="020B0604020202020204" pitchFamily="34" charset="0"/>
              </a:rPr>
              <a:t>Assessment – Semester 2</a:t>
            </a:r>
            <a:endParaRPr lang="en-GB" sz="4800"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260648"/>
            <a:ext cx="8229600" cy="692150"/>
          </a:xfrm>
        </p:spPr>
        <p:txBody>
          <a:bodyPr>
            <a:noAutofit/>
          </a:bodyPr>
          <a:lstStyle/>
          <a:p>
            <a:pPr algn="ctr" eaLnBrk="1" hangingPunct="1"/>
            <a:r>
              <a:rPr lang="en-GB" sz="4800" cap="none" dirty="0" smtClean="0">
                <a:solidFill>
                  <a:schemeClr val="bg1"/>
                </a:solidFill>
                <a:effectLst/>
                <a:latin typeface="Arial" panose="020B0604020202020204" pitchFamily="34" charset="0"/>
                <a:cs typeface="Arial" panose="020B0604020202020204" pitchFamily="34" charset="0"/>
              </a:rPr>
              <a:t>Detail for project plan</a:t>
            </a:r>
            <a:endParaRPr lang="en-GB" sz="4800" cap="none" dirty="0" smtClean="0">
              <a:solidFill>
                <a:schemeClr val="bg1"/>
              </a:solidFill>
              <a:effectLst/>
              <a:latin typeface="Arial" panose="020B0604020202020204" pitchFamily="34" charset="0"/>
              <a:cs typeface="Arial" panose="020B0604020202020204" pitchFamily="34" charset="0"/>
            </a:endParaRPr>
          </a:p>
        </p:txBody>
      </p:sp>
      <p:sp>
        <p:nvSpPr>
          <p:cNvPr id="11267" name="Rectangle 3"/>
          <p:cNvSpPr>
            <a:spLocks noGrp="1" noChangeArrowheads="1"/>
          </p:cNvSpPr>
          <p:nvPr>
            <p:ph idx="1"/>
          </p:nvPr>
        </p:nvSpPr>
        <p:spPr>
          <a:xfrm>
            <a:off x="250825" y="1052513"/>
            <a:ext cx="8642350" cy="5518150"/>
          </a:xfrm>
        </p:spPr>
        <p:txBody>
          <a:bodyPr>
            <a:noAutofit/>
          </a:bodyPr>
          <a:lstStyle/>
          <a:p>
            <a:pPr>
              <a:buClrTx/>
              <a:buSzPct val="100000"/>
              <a:buFont typeface="Arial" panose="020B0604020202020204" pitchFamily="34" charset="0"/>
              <a:buChar char="•"/>
              <a:defRPr/>
            </a:pPr>
            <a:r>
              <a:rPr lang="en-GB" sz="2600" dirty="0" smtClean="0">
                <a:solidFill>
                  <a:schemeClr val="bg1"/>
                </a:solidFill>
              </a:rPr>
              <a:t>A </a:t>
            </a:r>
            <a:r>
              <a:rPr lang="en-GB" sz="2600" b="1" dirty="0" smtClean="0">
                <a:solidFill>
                  <a:schemeClr val="bg1"/>
                </a:solidFill>
              </a:rPr>
              <a:t>Title </a:t>
            </a:r>
            <a:r>
              <a:rPr lang="en-GB" sz="2600" dirty="0" smtClean="0">
                <a:solidFill>
                  <a:schemeClr val="bg1"/>
                </a:solidFill>
              </a:rPr>
              <a:t>for your Project.</a:t>
            </a:r>
          </a:p>
          <a:p>
            <a:pPr marL="914400" lvl="2" indent="0">
              <a:buClr>
                <a:srgbClr val="FFFF99"/>
              </a:buClr>
              <a:buNone/>
              <a:defRPr/>
            </a:pPr>
            <a:r>
              <a:rPr lang="en-GB" sz="2400" dirty="0" smtClean="0">
                <a:solidFill>
                  <a:schemeClr val="bg1"/>
                </a:solidFill>
              </a:rPr>
              <a:t>How long?</a:t>
            </a:r>
          </a:p>
          <a:p>
            <a:pPr>
              <a:buClrTx/>
              <a:buSzPct val="100000"/>
              <a:buFont typeface="Arial" panose="020B0604020202020204" pitchFamily="34" charset="0"/>
              <a:buChar char="•"/>
              <a:defRPr/>
            </a:pPr>
            <a:r>
              <a:rPr lang="en-GB" sz="2600" dirty="0" smtClean="0">
                <a:solidFill>
                  <a:schemeClr val="bg1"/>
                </a:solidFill>
              </a:rPr>
              <a:t>An </a:t>
            </a:r>
            <a:r>
              <a:rPr lang="en-GB" sz="2600" dirty="0" smtClean="0">
                <a:solidFill>
                  <a:schemeClr val="bg1"/>
                </a:solidFill>
              </a:rPr>
              <a:t>overall </a:t>
            </a:r>
            <a:r>
              <a:rPr lang="en-GB" sz="2600" b="1" dirty="0" smtClean="0">
                <a:solidFill>
                  <a:schemeClr val="bg1"/>
                </a:solidFill>
              </a:rPr>
              <a:t>Aim </a:t>
            </a:r>
            <a:r>
              <a:rPr lang="en-GB" sz="2600" dirty="0" smtClean="0">
                <a:solidFill>
                  <a:schemeClr val="bg1"/>
                </a:solidFill>
              </a:rPr>
              <a:t>for your Project.</a:t>
            </a:r>
          </a:p>
          <a:p>
            <a:pPr marL="914400" lvl="2" indent="0">
              <a:buClr>
                <a:srgbClr val="FFFF99"/>
              </a:buClr>
              <a:buNone/>
              <a:defRPr/>
            </a:pPr>
            <a:r>
              <a:rPr lang="en-GB" sz="2400" dirty="0">
                <a:solidFill>
                  <a:schemeClr val="bg1"/>
                </a:solidFill>
              </a:rPr>
              <a:t>One or two sentences</a:t>
            </a:r>
          </a:p>
          <a:p>
            <a:pPr>
              <a:buClrTx/>
              <a:buSzPct val="100000"/>
              <a:buFont typeface="Arial" panose="020B0604020202020204" pitchFamily="34" charset="0"/>
              <a:buChar char="•"/>
              <a:defRPr/>
            </a:pPr>
            <a:r>
              <a:rPr lang="en-GB" sz="2600" b="1" dirty="0" smtClean="0">
                <a:solidFill>
                  <a:schemeClr val="bg1"/>
                </a:solidFill>
              </a:rPr>
              <a:t>Objectives</a:t>
            </a:r>
            <a:r>
              <a:rPr lang="en-GB" sz="2600" dirty="0" smtClean="0">
                <a:solidFill>
                  <a:schemeClr val="bg1"/>
                </a:solidFill>
              </a:rPr>
              <a:t> for the whole of your Project.</a:t>
            </a:r>
          </a:p>
          <a:p>
            <a:pPr marL="914400" lvl="2" indent="0">
              <a:buClr>
                <a:srgbClr val="FFFF99"/>
              </a:buClr>
              <a:buNone/>
              <a:defRPr/>
            </a:pPr>
            <a:r>
              <a:rPr lang="en-GB" sz="2400" dirty="0" smtClean="0">
                <a:solidFill>
                  <a:schemeClr val="bg1"/>
                </a:solidFill>
              </a:rPr>
              <a:t>Approx. 8 </a:t>
            </a:r>
            <a:r>
              <a:rPr lang="en-GB" sz="2400" dirty="0">
                <a:solidFill>
                  <a:schemeClr val="bg1"/>
                </a:solidFill>
              </a:rPr>
              <a:t>to 12 </a:t>
            </a:r>
            <a:r>
              <a:rPr lang="en-GB" sz="2400" dirty="0" smtClean="0">
                <a:solidFill>
                  <a:schemeClr val="bg1"/>
                </a:solidFill>
              </a:rPr>
              <a:t>(</a:t>
            </a:r>
            <a:r>
              <a:rPr lang="en-GB" sz="2400" dirty="0" smtClean="0">
                <a:solidFill>
                  <a:schemeClr val="bg1"/>
                </a:solidFill>
              </a:rPr>
              <a:t>2-4</a:t>
            </a:r>
            <a:r>
              <a:rPr lang="en-GB" sz="2400" dirty="0" smtClean="0">
                <a:solidFill>
                  <a:schemeClr val="bg1"/>
                </a:solidFill>
              </a:rPr>
              <a:t> </a:t>
            </a:r>
            <a:r>
              <a:rPr lang="en-GB" sz="2400" dirty="0">
                <a:solidFill>
                  <a:schemeClr val="bg1"/>
                </a:solidFill>
              </a:rPr>
              <a:t>weeks work for </a:t>
            </a:r>
            <a:r>
              <a:rPr lang="en-GB" sz="2400" dirty="0" smtClean="0">
                <a:solidFill>
                  <a:schemeClr val="bg1"/>
                </a:solidFill>
              </a:rPr>
              <a:t>each?)</a:t>
            </a:r>
            <a:endParaRPr lang="en-GB" sz="2400" dirty="0">
              <a:solidFill>
                <a:schemeClr val="bg1"/>
              </a:solidFill>
            </a:endParaRPr>
          </a:p>
          <a:p>
            <a:pPr marL="914400" lvl="2" indent="0">
              <a:buClr>
                <a:srgbClr val="FFFF99"/>
              </a:buClr>
              <a:buNone/>
              <a:defRPr/>
            </a:pPr>
            <a:r>
              <a:rPr lang="en-GB" sz="2400" dirty="0">
                <a:solidFill>
                  <a:schemeClr val="bg1"/>
                </a:solidFill>
              </a:rPr>
              <a:t>Arrange logically</a:t>
            </a:r>
          </a:p>
          <a:p>
            <a:pPr marL="914400" lvl="2" indent="0">
              <a:buClr>
                <a:srgbClr val="FFFF99"/>
              </a:buClr>
              <a:buNone/>
              <a:defRPr/>
            </a:pPr>
            <a:r>
              <a:rPr lang="en-GB" sz="2400" dirty="0" smtClean="0">
                <a:solidFill>
                  <a:schemeClr val="bg1"/>
                </a:solidFill>
              </a:rPr>
              <a:t>Ensure you can measure completion</a:t>
            </a:r>
          </a:p>
          <a:p>
            <a:pPr marL="914400" lvl="2" indent="0">
              <a:buClr>
                <a:srgbClr val="FFFF99"/>
              </a:buClr>
              <a:buNone/>
              <a:defRPr/>
            </a:pPr>
            <a:r>
              <a:rPr lang="en-GB" sz="2400" dirty="0" smtClean="0">
                <a:solidFill>
                  <a:schemeClr val="bg1"/>
                </a:solidFill>
              </a:rPr>
              <a:t>Relate </a:t>
            </a:r>
            <a:r>
              <a:rPr lang="en-GB" sz="2400" dirty="0">
                <a:solidFill>
                  <a:schemeClr val="bg1"/>
                </a:solidFill>
              </a:rPr>
              <a:t>to your WBS and plan – each objective will </a:t>
            </a:r>
            <a:r>
              <a:rPr lang="en-GB" sz="2400" dirty="0" smtClean="0">
                <a:solidFill>
                  <a:schemeClr val="bg1"/>
                </a:solidFill>
              </a:rPr>
              <a:t>become </a:t>
            </a:r>
            <a:r>
              <a:rPr lang="en-GB" sz="2400" dirty="0">
                <a:solidFill>
                  <a:schemeClr val="bg1"/>
                </a:solidFill>
              </a:rPr>
              <a:t>several </a:t>
            </a:r>
            <a:r>
              <a:rPr lang="en-GB" sz="2400" dirty="0" smtClean="0">
                <a:solidFill>
                  <a:schemeClr val="bg1"/>
                </a:solidFill>
              </a:rPr>
              <a:t>tasks</a:t>
            </a:r>
            <a:endParaRPr lang="en-GB" sz="2400" dirty="0" smtClean="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0"/>
            <a:ext cx="8229600" cy="692150"/>
          </a:xfrm>
        </p:spPr>
        <p:txBody>
          <a:bodyPr>
            <a:noAutofit/>
          </a:bodyPr>
          <a:lstStyle/>
          <a:p>
            <a:pPr algn="ctr" eaLnBrk="1" hangingPunct="1"/>
            <a:r>
              <a:rPr lang="en-GB" sz="4800" cap="none" dirty="0" smtClean="0">
                <a:solidFill>
                  <a:schemeClr val="bg1"/>
                </a:solidFill>
                <a:effectLst/>
                <a:latin typeface="Arial" panose="020B0604020202020204" pitchFamily="34" charset="0"/>
                <a:cs typeface="Arial" panose="020B0604020202020204" pitchFamily="34" charset="0"/>
              </a:rPr>
              <a:t>More on project plan</a:t>
            </a:r>
            <a:endParaRPr lang="en-GB" sz="4800" cap="none" dirty="0" smtClean="0">
              <a:solidFill>
                <a:schemeClr val="bg1"/>
              </a:solidFill>
              <a:effectLst/>
              <a:latin typeface="Arial" panose="020B0604020202020204" pitchFamily="34" charset="0"/>
              <a:cs typeface="Arial" panose="020B0604020202020204" pitchFamily="34" charset="0"/>
            </a:endParaRPr>
          </a:p>
        </p:txBody>
      </p:sp>
      <p:sp>
        <p:nvSpPr>
          <p:cNvPr id="11267" name="Rectangle 3"/>
          <p:cNvSpPr>
            <a:spLocks noGrp="1" noChangeArrowheads="1"/>
          </p:cNvSpPr>
          <p:nvPr>
            <p:ph idx="1"/>
          </p:nvPr>
        </p:nvSpPr>
        <p:spPr>
          <a:xfrm>
            <a:off x="250825" y="1052513"/>
            <a:ext cx="8642350" cy="5518150"/>
          </a:xfrm>
        </p:spPr>
        <p:txBody>
          <a:bodyPr>
            <a:noAutofit/>
          </a:bodyPr>
          <a:lstStyle/>
          <a:p>
            <a:pPr>
              <a:buClrTx/>
              <a:buSzPct val="100000"/>
              <a:buFont typeface="Arial" panose="020B0604020202020204" pitchFamily="34" charset="0"/>
              <a:buChar char="•"/>
              <a:defRPr/>
            </a:pPr>
            <a:r>
              <a:rPr lang="en-GB" sz="2400" b="1" dirty="0" smtClean="0">
                <a:solidFill>
                  <a:schemeClr val="bg1"/>
                </a:solidFill>
              </a:rPr>
              <a:t>Product Specification </a:t>
            </a:r>
            <a:r>
              <a:rPr lang="en-GB" sz="2400" dirty="0" smtClean="0">
                <a:solidFill>
                  <a:schemeClr val="bg1"/>
                </a:solidFill>
              </a:rPr>
              <a:t>– your </a:t>
            </a:r>
            <a:r>
              <a:rPr lang="en-GB" sz="2400" b="1" u="sng" dirty="0" smtClean="0">
                <a:solidFill>
                  <a:schemeClr val="bg1"/>
                </a:solidFill>
              </a:rPr>
              <a:t>Final</a:t>
            </a:r>
            <a:r>
              <a:rPr lang="en-GB" sz="2400" b="1" dirty="0" smtClean="0">
                <a:solidFill>
                  <a:schemeClr val="bg1"/>
                </a:solidFill>
              </a:rPr>
              <a:t> Product.</a:t>
            </a:r>
          </a:p>
          <a:p>
            <a:pPr marL="457200" lvl="1" indent="0">
              <a:buClr>
                <a:srgbClr val="FFFF99"/>
              </a:buClr>
              <a:buNone/>
              <a:defRPr/>
            </a:pPr>
            <a:r>
              <a:rPr lang="en-GB" sz="2400" dirty="0">
                <a:solidFill>
                  <a:schemeClr val="bg1"/>
                </a:solidFill>
              </a:rPr>
              <a:t>Write down what it will be (in </a:t>
            </a:r>
            <a:r>
              <a:rPr lang="en-GB" sz="2400" dirty="0" smtClean="0">
                <a:solidFill>
                  <a:schemeClr val="bg1"/>
                </a:solidFill>
              </a:rPr>
              <a:t>detail) (bullet points?)</a:t>
            </a:r>
          </a:p>
          <a:p>
            <a:pPr marL="457200" lvl="1" indent="0" eaLnBrk="1" hangingPunct="1">
              <a:buClr>
                <a:srgbClr val="FFFF99"/>
              </a:buClr>
              <a:buNone/>
              <a:defRPr/>
            </a:pPr>
            <a:endParaRPr lang="en-GB" sz="1000" dirty="0" smtClean="0">
              <a:solidFill>
                <a:schemeClr val="bg1"/>
              </a:solidFill>
            </a:endParaRPr>
          </a:p>
          <a:p>
            <a:pPr>
              <a:buClrTx/>
              <a:buSzPct val="100000"/>
              <a:buFont typeface="Arial" panose="020B0604020202020204" pitchFamily="34" charset="0"/>
              <a:buChar char="•"/>
              <a:defRPr/>
            </a:pPr>
            <a:r>
              <a:rPr lang="en-GB" sz="2400" dirty="0" smtClean="0">
                <a:solidFill>
                  <a:schemeClr val="bg1"/>
                </a:solidFill>
              </a:rPr>
              <a:t>A </a:t>
            </a:r>
            <a:r>
              <a:rPr lang="en-GB" sz="2400" dirty="0" smtClean="0">
                <a:solidFill>
                  <a:schemeClr val="bg1"/>
                </a:solidFill>
              </a:rPr>
              <a:t>portfolio of </a:t>
            </a:r>
            <a:r>
              <a:rPr lang="en-GB" sz="2400" b="1" dirty="0" smtClean="0">
                <a:solidFill>
                  <a:schemeClr val="bg1"/>
                </a:solidFill>
              </a:rPr>
              <a:t>Project Planning Documents.</a:t>
            </a:r>
          </a:p>
          <a:p>
            <a:pPr marL="914400" lvl="2" indent="0">
              <a:buClr>
                <a:srgbClr val="FFFF99"/>
              </a:buClr>
              <a:buNone/>
              <a:defRPr/>
            </a:pPr>
            <a:r>
              <a:rPr lang="en-GB" sz="2200" dirty="0" smtClean="0">
                <a:solidFill>
                  <a:schemeClr val="bg1"/>
                </a:solidFill>
              </a:rPr>
              <a:t>Project Charter</a:t>
            </a:r>
          </a:p>
          <a:p>
            <a:pPr marL="914400" lvl="2" indent="0">
              <a:buClr>
                <a:srgbClr val="FFFF99"/>
              </a:buClr>
              <a:buNone/>
              <a:defRPr/>
            </a:pPr>
            <a:r>
              <a:rPr lang="en-GB" sz="2200" dirty="0" smtClean="0">
                <a:solidFill>
                  <a:schemeClr val="bg1"/>
                </a:solidFill>
              </a:rPr>
              <a:t>Project Scope</a:t>
            </a:r>
          </a:p>
          <a:p>
            <a:pPr marL="914400" lvl="2" indent="0">
              <a:buClr>
                <a:srgbClr val="FFFF99"/>
              </a:buClr>
              <a:buNone/>
              <a:defRPr/>
            </a:pPr>
            <a:r>
              <a:rPr lang="en-GB" sz="2200" dirty="0" smtClean="0">
                <a:solidFill>
                  <a:schemeClr val="bg1"/>
                </a:solidFill>
              </a:rPr>
              <a:t>WBS</a:t>
            </a:r>
          </a:p>
          <a:p>
            <a:pPr marL="914400" lvl="2" indent="0">
              <a:buClr>
                <a:srgbClr val="FFFF99"/>
              </a:buClr>
              <a:buNone/>
              <a:defRPr/>
            </a:pPr>
            <a:r>
              <a:rPr lang="en-GB" sz="2200" dirty="0" smtClean="0">
                <a:solidFill>
                  <a:schemeClr val="bg1"/>
                </a:solidFill>
              </a:rPr>
              <a:t>Gantt Chart</a:t>
            </a:r>
          </a:p>
          <a:p>
            <a:pPr marL="914400" lvl="2" indent="0">
              <a:buClr>
                <a:srgbClr val="FFFF99"/>
              </a:buClr>
              <a:buNone/>
              <a:defRPr/>
            </a:pPr>
            <a:r>
              <a:rPr lang="en-GB" sz="2200" dirty="0" smtClean="0">
                <a:solidFill>
                  <a:schemeClr val="bg1"/>
                </a:solidFill>
              </a:rPr>
              <a:t>Backup plan</a:t>
            </a:r>
          </a:p>
          <a:p>
            <a:pPr marL="914400" lvl="2" indent="0">
              <a:buClr>
                <a:srgbClr val="FFFF99"/>
              </a:buClr>
              <a:buNone/>
              <a:defRPr/>
            </a:pPr>
            <a:r>
              <a:rPr lang="en-GB" sz="2200" dirty="0" smtClean="0">
                <a:solidFill>
                  <a:schemeClr val="bg1"/>
                </a:solidFill>
              </a:rPr>
              <a:t>Communication plan</a:t>
            </a:r>
          </a:p>
          <a:p>
            <a:pPr marL="914400" lvl="2" indent="0">
              <a:buClr>
                <a:srgbClr val="FFFF99"/>
              </a:buClr>
              <a:buNone/>
              <a:defRPr/>
            </a:pPr>
            <a:r>
              <a:rPr lang="en-GB" sz="2200" dirty="0" smtClean="0">
                <a:solidFill>
                  <a:schemeClr val="bg1"/>
                </a:solidFill>
              </a:rPr>
              <a:t>Documentation standards</a:t>
            </a:r>
          </a:p>
          <a:p>
            <a:pPr marL="914400" lvl="2" indent="0">
              <a:buClr>
                <a:srgbClr val="FFFF99"/>
              </a:buClr>
              <a:buNone/>
              <a:defRPr/>
            </a:pPr>
            <a:r>
              <a:rPr lang="en-GB" sz="2200" dirty="0" smtClean="0">
                <a:solidFill>
                  <a:schemeClr val="bg1"/>
                </a:solidFill>
              </a:rPr>
              <a:t>more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50825" y="1124744"/>
            <a:ext cx="8641655" cy="5040560"/>
          </a:xfrm>
        </p:spPr>
        <p:txBody>
          <a:bodyPr anchor="t">
            <a:noAutofit/>
          </a:bodyPr>
          <a:lstStyle/>
          <a:p>
            <a:pPr>
              <a:buClrTx/>
              <a:buSzPct val="100000"/>
              <a:buFont typeface="Arial" panose="020B0604020202020204" pitchFamily="34" charset="0"/>
              <a:buChar char="•"/>
              <a:defRPr/>
            </a:pPr>
            <a:r>
              <a:rPr lang="en-GB" sz="2600" dirty="0" smtClean="0">
                <a:solidFill>
                  <a:schemeClr val="bg1"/>
                </a:solidFill>
              </a:rPr>
              <a:t>A </a:t>
            </a:r>
            <a:r>
              <a:rPr lang="en-GB" sz="2600" dirty="0" smtClean="0">
                <a:solidFill>
                  <a:schemeClr val="bg1"/>
                </a:solidFill>
              </a:rPr>
              <a:t>list of </a:t>
            </a:r>
            <a:r>
              <a:rPr lang="en-GB" sz="2600" b="1" dirty="0" smtClean="0">
                <a:solidFill>
                  <a:schemeClr val="bg1"/>
                </a:solidFill>
              </a:rPr>
              <a:t>Physical Resource Requirements.</a:t>
            </a:r>
          </a:p>
          <a:p>
            <a:pPr marL="457200" lvl="1" indent="0">
              <a:spcAft>
                <a:spcPts val="1200"/>
              </a:spcAft>
              <a:buClr>
                <a:srgbClr val="FFFF99"/>
              </a:buClr>
              <a:buNone/>
              <a:defRPr/>
            </a:pPr>
            <a:r>
              <a:rPr lang="en-GB" sz="2600" dirty="0" smtClean="0">
                <a:solidFill>
                  <a:schemeClr val="bg1"/>
                </a:solidFill>
              </a:rPr>
              <a:t>be aware of any special equipment (hardware or software) – can you get regular use of it?</a:t>
            </a:r>
          </a:p>
          <a:p>
            <a:pPr marL="914400" lvl="2" indent="0" eaLnBrk="1" hangingPunct="1">
              <a:buClr>
                <a:srgbClr val="FFFF99"/>
              </a:buClr>
              <a:buNone/>
              <a:defRPr/>
            </a:pPr>
            <a:endParaRPr lang="en-GB" sz="2400" dirty="0" smtClean="0">
              <a:solidFill>
                <a:schemeClr val="bg1"/>
              </a:solidFill>
            </a:endParaRPr>
          </a:p>
          <a:p>
            <a:pPr>
              <a:buClrTx/>
              <a:buSzPct val="100000"/>
              <a:buFont typeface="Arial" panose="020B0604020202020204" pitchFamily="34" charset="0"/>
              <a:buChar char="•"/>
              <a:defRPr/>
            </a:pPr>
            <a:r>
              <a:rPr lang="en-GB" sz="2600" dirty="0" smtClean="0">
                <a:solidFill>
                  <a:schemeClr val="bg1"/>
                </a:solidFill>
              </a:rPr>
              <a:t>A </a:t>
            </a:r>
            <a:r>
              <a:rPr lang="en-GB" sz="2600" dirty="0" smtClean="0">
                <a:solidFill>
                  <a:schemeClr val="bg1"/>
                </a:solidFill>
              </a:rPr>
              <a:t>list of </a:t>
            </a:r>
            <a:r>
              <a:rPr lang="en-GB" sz="2600" b="1" dirty="0" smtClean="0">
                <a:solidFill>
                  <a:schemeClr val="bg1"/>
                </a:solidFill>
              </a:rPr>
              <a:t>Human Resources</a:t>
            </a:r>
            <a:r>
              <a:rPr lang="en-GB" sz="2600" dirty="0" smtClean="0">
                <a:solidFill>
                  <a:schemeClr val="bg1"/>
                </a:solidFill>
              </a:rPr>
              <a:t>.</a:t>
            </a:r>
          </a:p>
          <a:p>
            <a:pPr marL="457200" lvl="1" indent="0">
              <a:buClr>
                <a:srgbClr val="FFFF99"/>
              </a:buClr>
              <a:buNone/>
              <a:defRPr/>
            </a:pPr>
            <a:r>
              <a:rPr lang="en-GB" sz="2600" dirty="0" smtClean="0">
                <a:solidFill>
                  <a:schemeClr val="bg1"/>
                </a:solidFill>
              </a:rPr>
              <a:t>all the people involved in your </a:t>
            </a:r>
            <a:r>
              <a:rPr lang="en-GB" sz="2600" dirty="0" smtClean="0">
                <a:solidFill>
                  <a:schemeClr val="bg1"/>
                </a:solidFill>
              </a:rPr>
              <a:t>project</a:t>
            </a:r>
          </a:p>
          <a:p>
            <a:pPr marL="457200" lvl="1" indent="0">
              <a:buClr>
                <a:srgbClr val="FFFF99"/>
              </a:buClr>
              <a:buNone/>
              <a:defRPr/>
            </a:pPr>
            <a:endParaRPr lang="en-GB" sz="2600" dirty="0" smtClean="0">
              <a:solidFill>
                <a:schemeClr val="bg1"/>
              </a:solidFill>
            </a:endParaRPr>
          </a:p>
          <a:p>
            <a:pPr>
              <a:buClrTx/>
              <a:buSzPct val="100000"/>
              <a:buFont typeface="Arial" panose="020B0604020202020204" pitchFamily="34" charset="0"/>
              <a:buChar char="•"/>
              <a:defRPr/>
            </a:pPr>
            <a:r>
              <a:rPr lang="en-GB" sz="2800" dirty="0" smtClean="0">
                <a:solidFill>
                  <a:schemeClr val="bg1"/>
                </a:solidFill>
              </a:rPr>
              <a:t>An initial </a:t>
            </a:r>
            <a:r>
              <a:rPr lang="en-GB" sz="2800" b="1" dirty="0" smtClean="0">
                <a:solidFill>
                  <a:schemeClr val="bg1"/>
                </a:solidFill>
              </a:rPr>
              <a:t>Bibliography </a:t>
            </a:r>
            <a:r>
              <a:rPr lang="en-GB" sz="2800" dirty="0" smtClean="0">
                <a:solidFill>
                  <a:schemeClr val="bg1"/>
                </a:solidFill>
              </a:rPr>
              <a:t>of authoritative sources</a:t>
            </a:r>
          </a:p>
          <a:p>
            <a:pPr marL="457200" lvl="1" indent="0">
              <a:buClr>
                <a:srgbClr val="FFFF99"/>
              </a:buClr>
              <a:buNone/>
              <a:defRPr/>
            </a:pPr>
            <a:r>
              <a:rPr lang="en-GB" sz="2600" dirty="0">
                <a:solidFill>
                  <a:schemeClr val="bg1"/>
                </a:solidFill>
              </a:rPr>
              <a:t>m</a:t>
            </a:r>
            <a:r>
              <a:rPr lang="en-GB" sz="2600" dirty="0" smtClean="0">
                <a:solidFill>
                  <a:schemeClr val="bg1"/>
                </a:solidFill>
              </a:rPr>
              <a:t>ust be in correct format (approx.</a:t>
            </a:r>
            <a:r>
              <a:rPr lang="en-GB" sz="2600" dirty="0" smtClean="0">
                <a:solidFill>
                  <a:schemeClr val="bg1"/>
                </a:solidFill>
              </a:rPr>
              <a:t> 10+)</a:t>
            </a:r>
            <a:endParaRPr lang="en-GB" sz="2600" dirty="0" smtClean="0">
              <a:solidFill>
                <a:schemeClr val="bg1"/>
              </a:solidFill>
            </a:endParaRPr>
          </a:p>
          <a:p>
            <a:pPr marL="914400" lvl="2" indent="0" eaLnBrk="1" hangingPunct="1">
              <a:buClr>
                <a:srgbClr val="FFFF99"/>
              </a:buClr>
              <a:buNone/>
              <a:defRPr/>
            </a:pPr>
            <a:endParaRPr lang="en-GB" sz="2400" dirty="0" smtClean="0">
              <a:solidFill>
                <a:schemeClr val="bg1"/>
              </a:solidFill>
            </a:endParaRPr>
          </a:p>
        </p:txBody>
      </p:sp>
      <p:sp>
        <p:nvSpPr>
          <p:cNvPr id="5" name="Rectangle 2"/>
          <p:cNvSpPr txBox="1">
            <a:spLocks noChangeArrowheads="1"/>
          </p:cNvSpPr>
          <p:nvPr/>
        </p:nvSpPr>
        <p:spPr>
          <a:xfrm>
            <a:off x="468313" y="0"/>
            <a:ext cx="8229600" cy="69215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GB" sz="4800" cap="none" dirty="0" smtClean="0">
                <a:solidFill>
                  <a:schemeClr val="bg1"/>
                </a:solidFill>
                <a:latin typeface="Arial" panose="020B0604020202020204" pitchFamily="34" charset="0"/>
                <a:cs typeface="Arial" panose="020B0604020202020204" pitchFamily="34" charset="0"/>
              </a:rPr>
              <a:t>More on project plan</a:t>
            </a:r>
            <a:endParaRPr lang="en-GB" sz="4800" cap="none" dirty="0" smtClean="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50825" y="1268760"/>
            <a:ext cx="8642350" cy="5328592"/>
          </a:xfrm>
        </p:spPr>
        <p:txBody>
          <a:bodyPr anchor="t">
            <a:noAutofit/>
          </a:bodyPr>
          <a:lstStyle/>
          <a:p>
            <a:pPr>
              <a:buClrTx/>
              <a:buSzPct val="100000"/>
              <a:buFont typeface="Arial" panose="020B0604020202020204" pitchFamily="34" charset="0"/>
              <a:buChar char="•"/>
              <a:defRPr/>
            </a:pPr>
            <a:r>
              <a:rPr lang="en-GB" sz="2400" dirty="0" smtClean="0">
                <a:solidFill>
                  <a:schemeClr val="bg1"/>
                </a:solidFill>
                <a:effectLst/>
              </a:rPr>
              <a:t>Submit by end of week 4 (25</a:t>
            </a:r>
            <a:r>
              <a:rPr lang="en-GB" sz="2400" baseline="30000" dirty="0" smtClean="0">
                <a:solidFill>
                  <a:schemeClr val="bg1"/>
                </a:solidFill>
                <a:effectLst/>
              </a:rPr>
              <a:t>th</a:t>
            </a:r>
            <a:r>
              <a:rPr lang="en-GB" sz="2400" dirty="0" smtClean="0">
                <a:solidFill>
                  <a:schemeClr val="bg1"/>
                </a:solidFill>
                <a:effectLst/>
              </a:rPr>
              <a:t> </a:t>
            </a:r>
            <a:r>
              <a:rPr lang="en-GB" sz="2400" dirty="0" err="1" smtClean="0">
                <a:solidFill>
                  <a:schemeClr val="bg1"/>
                </a:solidFill>
                <a:effectLst/>
              </a:rPr>
              <a:t>oct</a:t>
            </a:r>
            <a:r>
              <a:rPr lang="en-GB" sz="2400" dirty="0" smtClean="0">
                <a:solidFill>
                  <a:schemeClr val="bg1"/>
                </a:solidFill>
                <a:effectLst/>
              </a:rPr>
              <a:t>) via VLE</a:t>
            </a:r>
          </a:p>
          <a:p>
            <a:pPr>
              <a:buClrTx/>
              <a:buSzPct val="100000"/>
              <a:buFont typeface="Arial" panose="020B0604020202020204" pitchFamily="34" charset="0"/>
              <a:buChar char="•"/>
              <a:defRPr/>
            </a:pPr>
            <a:endParaRPr lang="en-GB" sz="1500" dirty="0" smtClean="0">
              <a:solidFill>
                <a:schemeClr val="bg1"/>
              </a:solidFill>
              <a:effectLst/>
            </a:endParaRPr>
          </a:p>
          <a:p>
            <a:pPr>
              <a:buClrTx/>
              <a:buSzPct val="100000"/>
              <a:buFont typeface="Arial" panose="020B0604020202020204" pitchFamily="34" charset="0"/>
              <a:buChar char="•"/>
              <a:defRPr/>
            </a:pPr>
            <a:r>
              <a:rPr lang="en-GB" sz="2400" dirty="0" smtClean="0">
                <a:solidFill>
                  <a:schemeClr val="bg1"/>
                </a:solidFill>
              </a:rPr>
              <a:t>Supervisors will look at draft during tutorial sessions before the hand-in (look, not mark!)</a:t>
            </a:r>
          </a:p>
          <a:p>
            <a:pPr>
              <a:buClrTx/>
              <a:buSzPct val="100000"/>
              <a:buFont typeface="Arial" panose="020B0604020202020204" pitchFamily="34" charset="0"/>
              <a:buChar char="•"/>
              <a:defRPr/>
            </a:pPr>
            <a:endParaRPr lang="en-GB" sz="1500" dirty="0">
              <a:solidFill>
                <a:schemeClr val="bg1"/>
              </a:solidFill>
            </a:endParaRPr>
          </a:p>
          <a:p>
            <a:pPr>
              <a:buClrTx/>
              <a:buSzPct val="100000"/>
              <a:buFont typeface="Arial" panose="020B0604020202020204" pitchFamily="34" charset="0"/>
              <a:buChar char="•"/>
              <a:defRPr/>
            </a:pPr>
            <a:r>
              <a:rPr lang="en-GB" sz="2400" dirty="0" smtClean="0">
                <a:solidFill>
                  <a:schemeClr val="bg1"/>
                </a:solidFill>
                <a:effectLst/>
              </a:rPr>
              <a:t>MS-Office </a:t>
            </a:r>
            <a:r>
              <a:rPr lang="en-GB" sz="2400" dirty="0" smtClean="0">
                <a:solidFill>
                  <a:schemeClr val="bg1"/>
                </a:solidFill>
                <a:effectLst/>
              </a:rPr>
              <a:t>or pdf </a:t>
            </a:r>
            <a:r>
              <a:rPr lang="en-GB" sz="2400" dirty="0" smtClean="0">
                <a:solidFill>
                  <a:schemeClr val="bg1"/>
                </a:solidFill>
                <a:effectLst/>
              </a:rPr>
              <a:t>only</a:t>
            </a:r>
            <a:endParaRPr lang="en-GB" sz="2400" dirty="0" smtClean="0">
              <a:solidFill>
                <a:schemeClr val="bg1"/>
              </a:solidFill>
              <a:effectLst/>
            </a:endParaRPr>
          </a:p>
          <a:p>
            <a:pPr marL="457200" lvl="1" indent="0">
              <a:buClr>
                <a:srgbClr val="FFFF99"/>
              </a:buClr>
              <a:buNone/>
              <a:defRPr/>
            </a:pPr>
            <a:r>
              <a:rPr lang="en-GB" sz="2400" dirty="0" smtClean="0">
                <a:solidFill>
                  <a:schemeClr val="bg1"/>
                </a:solidFill>
                <a:effectLst/>
              </a:rPr>
              <a:t>– Windows zip files – OK</a:t>
            </a:r>
          </a:p>
          <a:p>
            <a:pPr marL="457200" lvl="1" indent="0">
              <a:buClr>
                <a:srgbClr val="FFFF99"/>
              </a:buClr>
              <a:buNone/>
              <a:defRPr/>
            </a:pPr>
            <a:r>
              <a:rPr lang="en-GB" sz="2400" dirty="0" smtClean="0">
                <a:solidFill>
                  <a:schemeClr val="bg1"/>
                </a:solidFill>
                <a:effectLst/>
              </a:rPr>
              <a:t>– NOT rar files</a:t>
            </a:r>
          </a:p>
          <a:p>
            <a:pPr marL="457200" lvl="1" indent="0">
              <a:buClr>
                <a:srgbClr val="FFFF99"/>
              </a:buClr>
              <a:buNone/>
              <a:defRPr/>
            </a:pPr>
            <a:r>
              <a:rPr lang="en-GB" sz="2400" dirty="0" smtClean="0">
                <a:solidFill>
                  <a:schemeClr val="bg1"/>
                </a:solidFill>
                <a:effectLst/>
              </a:rPr>
              <a:t>– NOT MS-project or other specialist software </a:t>
            </a:r>
          </a:p>
          <a:p>
            <a:pPr marL="457200" lvl="1" indent="0">
              <a:buClr>
                <a:srgbClr val="FFFF99"/>
              </a:buClr>
              <a:buNone/>
              <a:defRPr/>
            </a:pPr>
            <a:r>
              <a:rPr lang="en-GB" sz="2400" dirty="0" smtClean="0">
                <a:solidFill>
                  <a:schemeClr val="bg1"/>
                </a:solidFill>
                <a:effectLst/>
              </a:rPr>
              <a:t>– if you use other formats, your work will not be marked.</a:t>
            </a:r>
          </a:p>
        </p:txBody>
      </p:sp>
      <p:sp>
        <p:nvSpPr>
          <p:cNvPr id="5" name="Rectangle 2"/>
          <p:cNvSpPr txBox="1">
            <a:spLocks noChangeArrowheads="1"/>
          </p:cNvSpPr>
          <p:nvPr/>
        </p:nvSpPr>
        <p:spPr>
          <a:xfrm>
            <a:off x="468313" y="0"/>
            <a:ext cx="8229600" cy="69215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GB" sz="4800" cap="none" dirty="0" smtClean="0">
                <a:solidFill>
                  <a:schemeClr val="bg1"/>
                </a:solidFill>
                <a:latin typeface="Arial" panose="020B0604020202020204" pitchFamily="34" charset="0"/>
                <a:cs typeface="Arial" panose="020B0604020202020204" pitchFamily="34" charset="0"/>
              </a:rPr>
              <a:t>Project Plan Submission</a:t>
            </a:r>
            <a:endParaRPr lang="en-GB" sz="4800" cap="non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50175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7455</TotalTime>
  <Words>1645</Words>
  <Application>Microsoft Office PowerPoint</Application>
  <PresentationFormat>On-screen Show (4:3)</PresentationFormat>
  <Paragraphs>249</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Wingdings</vt:lpstr>
      <vt:lpstr>Wingdings 3</vt:lpstr>
      <vt:lpstr>Slice</vt:lpstr>
      <vt:lpstr>Final year computing project – lecture 2</vt:lpstr>
      <vt:lpstr>Level 6 projects – assessment</vt:lpstr>
      <vt:lpstr>PowerPoint Presentation</vt:lpstr>
      <vt:lpstr>Assessment – Semester 2</vt:lpstr>
      <vt:lpstr>PowerPoint Presentation</vt:lpstr>
      <vt:lpstr>Detail for project plan</vt:lpstr>
      <vt:lpstr>More on project plan</vt:lpstr>
      <vt:lpstr>PowerPoint Presentation</vt:lpstr>
      <vt:lpstr>PowerPoint Presentation</vt:lpstr>
      <vt:lpstr>Plan the whole year</vt:lpstr>
      <vt:lpstr>Plan for your year!</vt:lpstr>
      <vt:lpstr>Plan for EACH week</vt:lpstr>
      <vt:lpstr>Ethics</vt:lpstr>
      <vt:lpstr>Research Should</vt:lpstr>
      <vt:lpstr>Research Should Not</vt:lpstr>
      <vt:lpstr>BCS code of conduct see http://www.Bcs.Org/category/6030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checklist:</vt:lpstr>
      <vt:lpstr>PowerPoint Presentation</vt:lpstr>
      <vt:lpstr>PowerPoint Presentation</vt:lpstr>
      <vt:lpstr>PowerPoint Presentation</vt:lpstr>
      <vt:lpstr>PowerPoint Presentation</vt:lpstr>
      <vt:lpstr>PowerPoint Presentation</vt:lpstr>
      <vt:lpstr>PowerPoint Presentation</vt:lpstr>
      <vt:lpstr>Information sheets and consent forms</vt:lpstr>
      <vt:lpstr>PowerPoint Presentation</vt:lpstr>
    </vt:vector>
  </TitlesOfParts>
  <Company>Leeds Metropolitan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Maurice Calvert</dc:creator>
  <cp:lastModifiedBy>Dixon, Mark</cp:lastModifiedBy>
  <cp:revision>191</cp:revision>
  <cp:lastPrinted>2013-09-25T07:21:12Z</cp:lastPrinted>
  <dcterms:created xsi:type="dcterms:W3CDTF">2009-08-25T10:29:14Z</dcterms:created>
  <dcterms:modified xsi:type="dcterms:W3CDTF">2015-09-09T21:50:45Z</dcterms:modified>
</cp:coreProperties>
</file>