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5" r:id="rId2"/>
  </p:sldMasterIdLst>
  <p:notesMasterIdLst>
    <p:notesMasterId r:id="rId22"/>
  </p:notesMasterIdLst>
  <p:sldIdLst>
    <p:sldId id="256" r:id="rId3"/>
    <p:sldId id="257" r:id="rId4"/>
    <p:sldId id="274" r:id="rId5"/>
    <p:sldId id="283" r:id="rId6"/>
    <p:sldId id="284" r:id="rId7"/>
    <p:sldId id="285" r:id="rId8"/>
    <p:sldId id="286" r:id="rId9"/>
    <p:sldId id="281" r:id="rId10"/>
    <p:sldId id="280" r:id="rId11"/>
    <p:sldId id="287" r:id="rId12"/>
    <p:sldId id="288" r:id="rId13"/>
    <p:sldId id="291" r:id="rId14"/>
    <p:sldId id="292" r:id="rId15"/>
    <p:sldId id="289" r:id="rId16"/>
    <p:sldId id="294" r:id="rId17"/>
    <p:sldId id="295" r:id="rId18"/>
    <p:sldId id="297" r:id="rId19"/>
    <p:sldId id="290" r:id="rId20"/>
    <p:sldId id="29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6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62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6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64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D1C687-52AE-4D61-8684-3370ED0FCE05}" type="slidenum">
              <a:rPr lang="en-GB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438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B6C42334-058C-462D-8460-F484B86A1A71}" type="slidenum">
              <a:rPr lang="en-GB" sz="1200">
                <a:solidFill>
                  <a:srgbClr val="000000"/>
                </a:solidFill>
                <a:latin typeface="Arial"/>
              </a:rPr>
              <a:t>2</a:t>
            </a:fld>
            <a:endParaRPr/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299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B6C42334-058C-462D-8460-F484B86A1A71}" type="slidenum">
              <a:rPr lang="en-GB" sz="1200">
                <a:solidFill>
                  <a:srgbClr val="000000"/>
                </a:solidFill>
                <a:latin typeface="Arial"/>
              </a:rPr>
              <a:t>4</a:t>
            </a:fld>
            <a:endParaRPr/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514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B6C42334-058C-462D-8460-F484B86A1A71}" type="slidenum">
              <a:rPr lang="en-GB" sz="1200">
                <a:solidFill>
                  <a:srgbClr val="000000"/>
                </a:solidFill>
                <a:latin typeface="Arial"/>
              </a:rPr>
              <a:t>5</a:t>
            </a:fld>
            <a:endParaRPr/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325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B6C42334-058C-462D-8460-F484B86A1A71}" type="slidenum">
              <a:rPr lang="en-GB" sz="1200">
                <a:solidFill>
                  <a:srgbClr val="000000"/>
                </a:solidFill>
                <a:latin typeface="Arial"/>
              </a:rPr>
              <a:t>6</a:t>
            </a:fld>
            <a:endParaRPr/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3252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B6C42334-058C-462D-8460-F484B86A1A71}" type="slidenum">
              <a:rPr lang="en-GB" sz="1200">
                <a:solidFill>
                  <a:srgbClr val="000000"/>
                </a:solidFill>
                <a:latin typeface="Arial"/>
              </a:rPr>
              <a:t>7</a:t>
            </a:fld>
            <a:endParaRPr/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9802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7157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079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0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3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15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3934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43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4916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83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57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87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33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2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588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07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85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27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18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022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476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946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10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79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547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358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90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79060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070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322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2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1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4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4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9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4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77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23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killsforlearning.leedsbeckett.ac.uk/local/academic_communication/plagiarism" TargetMode="Externa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755640" y="2492280"/>
            <a:ext cx="8206560" cy="251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GB" sz="3200" dirty="0" err="1">
                <a:solidFill>
                  <a:schemeClr val="bg1"/>
                </a:solidFill>
                <a:latin typeface="Arial"/>
              </a:rPr>
              <a:t>Dr.</a:t>
            </a:r>
            <a:r>
              <a:rPr lang="en-GB" sz="3200" dirty="0">
                <a:solidFill>
                  <a:schemeClr val="bg1"/>
                </a:solidFill>
                <a:latin typeface="Arial"/>
              </a:rPr>
              <a:t> Mark Dixon (Module Leader)</a:t>
            </a:r>
            <a:endParaRPr dirty="0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GB" sz="2400" dirty="0">
                <a:solidFill>
                  <a:schemeClr val="bg1"/>
                </a:solidFill>
                <a:latin typeface="Arial"/>
              </a:rPr>
              <a:t>Caedmon 118</a:t>
            </a:r>
            <a:endParaRPr dirty="0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</a:pPr>
            <a:endParaRPr lang="en-GB" dirty="0" smtClean="0">
              <a:solidFill>
                <a:schemeClr val="bg1"/>
              </a:solidFill>
            </a:endParaRPr>
          </a:p>
          <a:p>
            <a:pPr lvl="1" algn="r">
              <a:buClr>
                <a:srgbClr val="FFFF99"/>
              </a:buClr>
              <a:defRPr/>
            </a:pPr>
            <a:r>
              <a:rPr lang="en-GB" sz="2400" i="1" dirty="0">
                <a:solidFill>
                  <a:schemeClr val="bg1"/>
                </a:solidFill>
              </a:rPr>
              <a:t>With </a:t>
            </a:r>
            <a:r>
              <a:rPr lang="en-GB" sz="2400" i="1" dirty="0" smtClean="0">
                <a:solidFill>
                  <a:schemeClr val="bg1"/>
                </a:solidFill>
              </a:rPr>
              <a:t>contribution </a:t>
            </a:r>
            <a:endParaRPr lang="en-GB" sz="2400" i="1" dirty="0">
              <a:solidFill>
                <a:schemeClr val="bg1"/>
              </a:solidFill>
            </a:endParaRPr>
          </a:p>
          <a:p>
            <a:pPr lvl="1" algn="r">
              <a:buClr>
                <a:srgbClr val="FFFF99"/>
              </a:buClr>
              <a:defRPr/>
            </a:pPr>
            <a:r>
              <a:rPr lang="en-GB" sz="2400" i="1" dirty="0">
                <a:solidFill>
                  <a:schemeClr val="bg1"/>
                </a:solidFill>
              </a:rPr>
              <a:t>from </a:t>
            </a:r>
            <a:r>
              <a:rPr lang="en-GB" sz="2400" i="1" dirty="0" smtClean="0">
                <a:solidFill>
                  <a:schemeClr val="bg1"/>
                </a:solidFill>
              </a:rPr>
              <a:t>Pip </a:t>
            </a:r>
            <a:r>
              <a:rPr lang="en-GB" sz="2400" i="1" dirty="0" err="1" smtClean="0">
                <a:solidFill>
                  <a:schemeClr val="bg1"/>
                </a:solidFill>
              </a:rPr>
              <a:t>Trevorrow</a:t>
            </a:r>
            <a:endParaRPr lang="en-GB" sz="2400" i="1" dirty="0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395280" y="404640"/>
            <a:ext cx="8146440" cy="208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5400" dirty="0" smtClean="0">
                <a:solidFill>
                  <a:schemeClr val="bg1"/>
                </a:solidFill>
                <a:latin typeface="Arial"/>
              </a:rPr>
              <a:t>Final </a:t>
            </a:r>
            <a:r>
              <a:rPr lang="en-GB" sz="5400" dirty="0">
                <a:solidFill>
                  <a:schemeClr val="bg1"/>
                </a:solidFill>
                <a:latin typeface="Arial"/>
              </a:rPr>
              <a:t>Year </a:t>
            </a:r>
            <a:r>
              <a:rPr lang="en-GB" sz="5400" dirty="0" smtClean="0">
                <a:solidFill>
                  <a:schemeClr val="bg1"/>
                </a:solidFill>
                <a:latin typeface="Arial"/>
              </a:rPr>
              <a:t>Project</a:t>
            </a:r>
          </a:p>
          <a:p>
            <a:pPr>
              <a:lnSpc>
                <a:spcPct val="100000"/>
              </a:lnSpc>
            </a:pPr>
            <a:r>
              <a:rPr lang="en-GB" sz="3200" dirty="0" smtClean="0">
                <a:solidFill>
                  <a:schemeClr val="bg1"/>
                </a:solidFill>
                <a:latin typeface="Arial"/>
              </a:rPr>
              <a:t>Week 3 Research &amp; Development Methods</a:t>
            </a:r>
            <a:endParaRPr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16" y="3220872"/>
            <a:ext cx="4978547" cy="3320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04716" y="981075"/>
            <a:ext cx="8830102" cy="5706328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dirty="0" smtClean="0">
                <a:solidFill>
                  <a:schemeClr val="bg1"/>
                </a:solidFill>
              </a:rPr>
              <a:t>Plagiarism is regarded as serious misconduct.</a:t>
            </a:r>
          </a:p>
          <a:p>
            <a:pPr>
              <a:lnSpc>
                <a:spcPct val="120000"/>
              </a:lnSpc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GB" sz="10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dirty="0" smtClean="0">
                <a:solidFill>
                  <a:schemeClr val="bg1"/>
                </a:solidFill>
              </a:rPr>
              <a:t>Written assignments, such as the </a:t>
            </a:r>
            <a:r>
              <a:rPr lang="en-GB" sz="2800" b="1" dirty="0" smtClean="0">
                <a:solidFill>
                  <a:schemeClr val="bg1"/>
                </a:solidFill>
              </a:rPr>
              <a:t>Final Project Report</a:t>
            </a:r>
            <a:r>
              <a:rPr lang="en-GB" sz="2800" dirty="0" smtClean="0">
                <a:solidFill>
                  <a:schemeClr val="bg1"/>
                </a:solidFill>
              </a:rPr>
              <a:t> are submitted and analysed using plagiarism detection software</a:t>
            </a:r>
          </a:p>
          <a:p>
            <a:pPr>
              <a:lnSpc>
                <a:spcPct val="120000"/>
              </a:lnSpc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GB" sz="10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dirty="0" smtClean="0">
                <a:solidFill>
                  <a:schemeClr val="bg1"/>
                </a:solidFill>
              </a:rPr>
              <a:t>See skills for learning 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GB" sz="1600" u="sng" dirty="0">
                <a:hlinkClick r:id="rId2"/>
              </a:rPr>
              <a:t>http://</a:t>
            </a:r>
            <a:r>
              <a:rPr lang="en-GB" sz="1600" u="sng" dirty="0" smtClean="0">
                <a:hlinkClick r:id="rId2"/>
              </a:rPr>
              <a:t>skillsforlearning.leedsbeckett.ac.uk/local/academic_communication/plagiarism</a:t>
            </a:r>
            <a:endParaRPr lang="en-GB" sz="1600" u="sng" dirty="0"/>
          </a:p>
          <a:p>
            <a:pPr marL="0" indent="0">
              <a:lnSpc>
                <a:spcPct val="120000"/>
              </a:lnSpc>
              <a:buNone/>
              <a:defRPr/>
            </a:pPr>
            <a:endParaRPr lang="en-GB" sz="1000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GB" sz="2200" dirty="0" smtClean="0">
                <a:solidFill>
                  <a:schemeClr val="bg1"/>
                </a:solidFill>
              </a:rPr>
              <a:t>Includes “the little book of cheating, plagiarism and unfair practice” and “plagiarism quizzes”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GB" sz="2800" dirty="0" smtClean="0"/>
          </a:p>
        </p:txBody>
      </p:sp>
      <p:sp>
        <p:nvSpPr>
          <p:cNvPr id="5" name="CustomShape 1"/>
          <p:cNvSpPr/>
          <p:nvPr/>
        </p:nvSpPr>
        <p:spPr>
          <a:xfrm>
            <a:off x="468360" y="81884"/>
            <a:ext cx="8228880" cy="67155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4800" dirty="0" smtClean="0">
                <a:solidFill>
                  <a:schemeClr val="bg1"/>
                </a:solidFill>
                <a:latin typeface="Arial"/>
              </a:rPr>
              <a:t>Plagiarism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7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09934"/>
            <a:ext cx="8337645" cy="5486400"/>
          </a:xfrm>
        </p:spPr>
        <p:txBody>
          <a:bodyPr anchor="t">
            <a:normAutofit/>
          </a:bodyPr>
          <a:lstStyle/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Required within any good project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GB" sz="1100" dirty="0" smtClean="0">
              <a:solidFill>
                <a:schemeClr val="bg1"/>
              </a:solidFill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But what does it actually mean?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GB" sz="1000" dirty="0">
              <a:solidFill>
                <a:schemeClr val="bg1"/>
              </a:solidFill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Terminology is sometimes confusing and mixed up-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600" dirty="0" smtClean="0">
                <a:solidFill>
                  <a:schemeClr val="bg1"/>
                </a:solidFill>
              </a:rPr>
              <a:t>Methodology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600" dirty="0" smtClean="0">
                <a:solidFill>
                  <a:schemeClr val="bg1"/>
                </a:solidFill>
              </a:rPr>
              <a:t>Development Methods (product development)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600" dirty="0" smtClean="0">
                <a:solidFill>
                  <a:schemeClr val="bg1"/>
                </a:solidFill>
              </a:rPr>
              <a:t>Research Methods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600" dirty="0" smtClean="0">
                <a:solidFill>
                  <a:schemeClr val="bg1"/>
                </a:solidFill>
              </a:rPr>
              <a:t>Project management Methods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5" name="CustomShape 1"/>
          <p:cNvSpPr/>
          <p:nvPr/>
        </p:nvSpPr>
        <p:spPr>
          <a:xfrm>
            <a:off x="468360" y="232012"/>
            <a:ext cx="8228880" cy="67155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Methodologies</a:t>
            </a: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0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2" y="1009934"/>
            <a:ext cx="8857396" cy="5486400"/>
          </a:xfrm>
        </p:spPr>
        <p:txBody>
          <a:bodyPr anchor="t">
            <a:normAutofit/>
          </a:bodyPr>
          <a:lstStyle/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A term which refers to the concept of systematically describing or understanding methods within a particular field of study.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GB" sz="1100" dirty="0" smtClean="0">
              <a:solidFill>
                <a:schemeClr val="bg1"/>
              </a:solidFill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Often (incorrectly) used rather than the term method.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GB" sz="1000" dirty="0">
              <a:solidFill>
                <a:schemeClr val="bg1"/>
              </a:solidFill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A methodology refers to the study of methods, not the methods themselves.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GB" sz="1000" dirty="0" smtClean="0">
              <a:solidFill>
                <a:schemeClr val="bg1"/>
              </a:solidFill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Try to focus </a:t>
            </a:r>
            <a:r>
              <a:rPr lang="en-GB" sz="2800" dirty="0" smtClean="0">
                <a:solidFill>
                  <a:schemeClr val="bg1"/>
                </a:solidFill>
              </a:rPr>
              <a:t>more </a:t>
            </a:r>
            <a:r>
              <a:rPr lang="en-GB" sz="2800" dirty="0" smtClean="0">
                <a:solidFill>
                  <a:schemeClr val="bg1"/>
                </a:solidFill>
              </a:rPr>
              <a:t>on the idea of the appropriate ‘method’ for your particular project</a:t>
            </a:r>
            <a:endParaRPr lang="en-GB" sz="2600" dirty="0" smtClean="0">
              <a:solidFill>
                <a:schemeClr val="bg1"/>
              </a:solidFill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5" name="CustomShape 1"/>
          <p:cNvSpPr/>
          <p:nvPr/>
        </p:nvSpPr>
        <p:spPr>
          <a:xfrm>
            <a:off x="468360" y="232012"/>
            <a:ext cx="8228880" cy="67155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GB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GB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61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2" y="1009934"/>
            <a:ext cx="8857396" cy="5486400"/>
          </a:xfrm>
        </p:spPr>
        <p:txBody>
          <a:bodyPr anchor="t">
            <a:normAutofit lnSpcReduction="10000"/>
          </a:bodyPr>
          <a:lstStyle/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There are specific development methods (NOT methodologies) which are appropriate to production of software artefacts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GB" sz="1000" dirty="0">
              <a:solidFill>
                <a:schemeClr val="bg1"/>
              </a:solidFill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Each method often involves a specific process model, tools and techniques.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GB" sz="1000" dirty="0" smtClean="0">
              <a:solidFill>
                <a:schemeClr val="bg1"/>
              </a:solidFill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The best method to use is not always obvious, and sometimes one method may be no better than another.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GB" sz="1100" dirty="0" smtClean="0">
              <a:solidFill>
                <a:schemeClr val="bg1"/>
              </a:solidFill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As part of the project you will have to select, justify and apply a development method.</a:t>
            </a:r>
            <a:endParaRPr lang="en-GB" sz="2600" dirty="0" smtClean="0">
              <a:solidFill>
                <a:schemeClr val="bg1"/>
              </a:solidFill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5" name="CustomShape 1"/>
          <p:cNvSpPr/>
          <p:nvPr/>
        </p:nvSpPr>
        <p:spPr>
          <a:xfrm>
            <a:off x="468360" y="232012"/>
            <a:ext cx="8228880" cy="67155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GB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Methods</a:t>
            </a:r>
            <a:endParaRPr lang="en-GB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75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903568"/>
            <a:ext cx="8666329" cy="5592766"/>
          </a:xfrm>
        </p:spPr>
        <p:txBody>
          <a:bodyPr anchor="t">
            <a:noAutofit/>
          </a:bodyPr>
          <a:lstStyle/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Without a method there is little control of a project or product development cycle.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GB" sz="1000" dirty="0" smtClean="0">
              <a:solidFill>
                <a:schemeClr val="bg1"/>
              </a:solidFill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Teamwork is almost impossible without some idea of what method is being applied.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GB" sz="1000" dirty="0" smtClean="0">
              <a:solidFill>
                <a:schemeClr val="bg1"/>
              </a:solidFill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Methods encourage you to be more professional and apply appropriate techniques and phases.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GB" sz="1000" dirty="0" smtClean="0">
              <a:solidFill>
                <a:schemeClr val="bg1"/>
              </a:solidFill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The BCS is very keen our projects contain evidence of method selection and application!</a:t>
            </a:r>
          </a:p>
          <a:p>
            <a:pPr marL="0" indent="0">
              <a:buClrTx/>
              <a:buSzPct val="100000"/>
              <a:buNone/>
            </a:pPr>
            <a:endParaRPr lang="en-GB" sz="2800" dirty="0" smtClean="0">
              <a:solidFill>
                <a:schemeClr val="bg1"/>
              </a:solidFill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468360" y="232012"/>
            <a:ext cx="8228880" cy="67155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GB" sz="4800" dirty="0" smtClean="0">
                <a:solidFill>
                  <a:schemeClr val="bg1"/>
                </a:solidFill>
              </a:rPr>
              <a:t>Why use a method?</a:t>
            </a:r>
            <a:endParaRPr lang="en-GB" sz="4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6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903568"/>
            <a:ext cx="8789159" cy="5701948"/>
          </a:xfrm>
        </p:spPr>
        <p:txBody>
          <a:bodyPr anchor="t">
            <a:noAutofit/>
          </a:bodyPr>
          <a:lstStyle/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Waterfall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chemeClr val="bg1"/>
                </a:solidFill>
              </a:rPr>
              <a:t>Specific stages following typical SDLC, rather rigid.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Prototyping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chemeClr val="bg1"/>
                </a:solidFill>
              </a:rPr>
              <a:t>Good for establishing requirements, hard to measure progress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Spiral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chemeClr val="bg1"/>
                </a:solidFill>
              </a:rPr>
              <a:t>Iterative approach involving prototyping each iteration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Agile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chemeClr val="bg1"/>
                </a:solidFill>
              </a:rPr>
              <a:t>Popular approach with programmers, involves specific techniques (e.g. TDD) with minimal documentation and iterative (time-box based) development.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+ others</a:t>
            </a:r>
            <a:r>
              <a:rPr lang="en-GB" sz="2400" dirty="0" smtClean="0">
                <a:solidFill>
                  <a:schemeClr val="bg1"/>
                </a:solidFill>
              </a:rPr>
              <a:t>, </a:t>
            </a:r>
            <a:r>
              <a:rPr lang="en-GB" sz="2400" dirty="0" smtClean="0">
                <a:solidFill>
                  <a:schemeClr val="bg1"/>
                </a:solidFill>
              </a:rPr>
              <a:t>+ specific </a:t>
            </a:r>
            <a:r>
              <a:rPr lang="en-GB" sz="2400" dirty="0" smtClean="0">
                <a:solidFill>
                  <a:schemeClr val="bg1"/>
                </a:solidFill>
              </a:rPr>
              <a:t>examples (SSADM, DSDM, </a:t>
            </a:r>
            <a:r>
              <a:rPr lang="en-GB" sz="2400" dirty="0" smtClean="0">
                <a:solidFill>
                  <a:schemeClr val="bg1"/>
                </a:solidFill>
              </a:rPr>
              <a:t>XP, Scrum </a:t>
            </a:r>
            <a:r>
              <a:rPr lang="en-GB" sz="2400" dirty="0" smtClean="0">
                <a:solidFill>
                  <a:schemeClr val="bg1"/>
                </a:solidFill>
              </a:rPr>
              <a:t>etc.)</a:t>
            </a:r>
          </a:p>
          <a:p>
            <a:pPr marL="0" indent="0">
              <a:buClrTx/>
              <a:buSzPct val="100000"/>
              <a:buNone/>
            </a:pPr>
            <a:endParaRPr lang="en-GB" sz="2800" dirty="0" smtClean="0">
              <a:solidFill>
                <a:schemeClr val="bg1"/>
              </a:solidFill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468360" y="232012"/>
            <a:ext cx="8228880" cy="67155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GB" sz="4800" dirty="0" smtClean="0">
                <a:solidFill>
                  <a:schemeClr val="bg1"/>
                </a:solidFill>
              </a:rPr>
              <a:t>Typical SD methods</a:t>
            </a:r>
            <a:endParaRPr lang="en-GB" sz="4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7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903568"/>
            <a:ext cx="8789159" cy="5701948"/>
          </a:xfrm>
        </p:spPr>
        <p:txBody>
          <a:bodyPr anchor="t">
            <a:noAutofit/>
          </a:bodyPr>
          <a:lstStyle/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From my experience –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GB" sz="1000" dirty="0" smtClean="0">
              <a:solidFill>
                <a:schemeClr val="bg1"/>
              </a:solidFill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Agile usually works best for small teams (or one person)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GB" sz="1000" dirty="0" smtClean="0">
              <a:solidFill>
                <a:schemeClr val="bg1"/>
              </a:solidFill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Focus more on specific techniques within the methods, e.g. do some design with UML, do some automated testing, document the code directly with </a:t>
            </a:r>
            <a:r>
              <a:rPr lang="en-GB" sz="2400" dirty="0" err="1" smtClean="0">
                <a:solidFill>
                  <a:schemeClr val="bg1"/>
                </a:solidFill>
              </a:rPr>
              <a:t>doxygen</a:t>
            </a:r>
            <a:r>
              <a:rPr lang="en-GB" sz="2400" dirty="0" smtClean="0">
                <a:solidFill>
                  <a:schemeClr val="bg1"/>
                </a:solidFill>
              </a:rPr>
              <a:t>/</a:t>
            </a:r>
            <a:r>
              <a:rPr lang="en-GB" sz="2400" dirty="0" err="1" smtClean="0">
                <a:solidFill>
                  <a:schemeClr val="bg1"/>
                </a:solidFill>
              </a:rPr>
              <a:t>javadoc</a:t>
            </a:r>
            <a:endParaRPr lang="en-GB" sz="2400" dirty="0" smtClean="0">
              <a:solidFill>
                <a:schemeClr val="bg1"/>
              </a:solidFill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GB" sz="1000" dirty="0" smtClean="0">
              <a:solidFill>
                <a:schemeClr val="bg1"/>
              </a:solidFill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Use iterative design to help, not just because you are told to! </a:t>
            </a:r>
            <a:r>
              <a:rPr lang="en-GB" sz="2400" dirty="0" smtClean="0">
                <a:solidFill>
                  <a:schemeClr val="bg1"/>
                </a:solidFill>
              </a:rPr>
              <a:t>ERDs, </a:t>
            </a:r>
            <a:r>
              <a:rPr lang="en-GB" sz="2400" dirty="0" smtClean="0">
                <a:solidFill>
                  <a:schemeClr val="bg1"/>
                </a:solidFill>
              </a:rPr>
              <a:t>Class Models etc. are actually useful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GB" sz="1000" dirty="0" smtClean="0">
              <a:solidFill>
                <a:schemeClr val="bg1"/>
              </a:solidFill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Prototyping tends to work well with GUI driven problems</a:t>
            </a:r>
          </a:p>
        </p:txBody>
      </p:sp>
      <p:sp>
        <p:nvSpPr>
          <p:cNvPr id="5" name="CustomShape 1"/>
          <p:cNvSpPr/>
          <p:nvPr/>
        </p:nvSpPr>
        <p:spPr>
          <a:xfrm>
            <a:off x="468360" y="232012"/>
            <a:ext cx="8228880" cy="67155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GB" sz="4800" dirty="0" smtClean="0">
                <a:solidFill>
                  <a:schemeClr val="bg1"/>
                </a:solidFill>
              </a:rPr>
              <a:t>My Personal View</a:t>
            </a:r>
            <a:endParaRPr lang="en-GB" sz="4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" y="903568"/>
            <a:ext cx="8898341" cy="5701948"/>
          </a:xfrm>
        </p:spPr>
        <p:txBody>
          <a:bodyPr anchor="t">
            <a:noAutofit/>
          </a:bodyPr>
          <a:lstStyle/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From a research methods point of view most of you will be doing what is called “artefact production”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GB" sz="1000" dirty="0" smtClean="0">
              <a:solidFill>
                <a:schemeClr val="bg1"/>
              </a:solidFill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Not all projects will involve producing a software product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GB" sz="1000" dirty="0" smtClean="0">
              <a:solidFill>
                <a:schemeClr val="bg1"/>
              </a:solidFill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Consider alternative methods in this case.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GB" sz="1000" dirty="0" smtClean="0">
              <a:solidFill>
                <a:schemeClr val="bg1"/>
              </a:solidFill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Depending on the nature of your product, general research methods may be more appropriate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GB" sz="1000" dirty="0" smtClean="0">
              <a:solidFill>
                <a:schemeClr val="bg1"/>
              </a:solidFill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Consider a mixed method involving techniques such as 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chemeClr val="bg1"/>
                </a:solidFill>
              </a:rPr>
              <a:t>Experimentation, simulations, case studies, document review etc.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chemeClr val="bg1"/>
                </a:solidFill>
              </a:rPr>
              <a:t>And </a:t>
            </a:r>
            <a:r>
              <a:rPr lang="en-GB" sz="2400" dirty="0" smtClean="0">
                <a:solidFill>
                  <a:schemeClr val="bg1"/>
                </a:solidFill>
              </a:rPr>
              <a:t>don’t’ forget about the classic </a:t>
            </a:r>
            <a:r>
              <a:rPr lang="en-GB" sz="2400" b="1" dirty="0" smtClean="0">
                <a:solidFill>
                  <a:schemeClr val="bg1"/>
                </a:solidFill>
              </a:rPr>
              <a:t>Scientific Method</a:t>
            </a:r>
          </a:p>
        </p:txBody>
      </p:sp>
      <p:sp>
        <p:nvSpPr>
          <p:cNvPr id="5" name="CustomShape 1"/>
          <p:cNvSpPr/>
          <p:nvPr/>
        </p:nvSpPr>
        <p:spPr>
          <a:xfrm>
            <a:off x="468360" y="232012"/>
            <a:ext cx="8228880" cy="67155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GB" sz="4800" dirty="0" smtClean="0">
                <a:solidFill>
                  <a:schemeClr val="bg1"/>
                </a:solidFill>
              </a:rPr>
              <a:t>Other product types</a:t>
            </a:r>
            <a:endParaRPr lang="en-GB" sz="4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4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31552"/>
            <a:ext cx="8686800" cy="8080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40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eware the fetish of methodology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1625" y="1337481"/>
            <a:ext cx="8569420" cy="24020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2800" kern="0" dirty="0">
                <a:solidFill>
                  <a:schemeClr val="bg1"/>
                </a:solidFill>
                <a:latin typeface="+mn-lt"/>
              </a:rPr>
              <a:t>‘Methodology [can become] a fetish, a procedure used with pathological rigidity for its own sake, not as a means to an end.’</a:t>
            </a:r>
            <a:br>
              <a:rPr lang="en-GB" sz="2800" kern="0" dirty="0">
                <a:solidFill>
                  <a:schemeClr val="bg1"/>
                </a:solidFill>
                <a:latin typeface="+mn-lt"/>
              </a:rPr>
            </a:br>
            <a:endParaRPr lang="en-GB" sz="2800" kern="0" dirty="0">
              <a:solidFill>
                <a:schemeClr val="bg1"/>
              </a:solidFill>
              <a:latin typeface="+mn-lt"/>
            </a:endParaRPr>
          </a:p>
          <a:p>
            <a:pPr lvl="1" eaLnBrk="0" hangingPunct="0">
              <a:spcBef>
                <a:spcPct val="20000"/>
              </a:spcBef>
              <a:buClr>
                <a:schemeClr val="tx2"/>
              </a:buClr>
            </a:pPr>
            <a:r>
              <a:rPr lang="en-GB" dirty="0" err="1" smtClean="0"/>
              <a:t>Wastell</a:t>
            </a:r>
            <a:r>
              <a:rPr lang="en-GB" dirty="0"/>
              <a:t>, D. (1996) ‘The Fetish of Technique: Method as Social Defence’ </a:t>
            </a:r>
            <a:r>
              <a:rPr lang="en-GB" i="1" dirty="0"/>
              <a:t>Information Systems Journal</a:t>
            </a:r>
            <a:r>
              <a:rPr lang="en-GB" dirty="0"/>
              <a:t>, 6, pp. 25-40.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endParaRPr lang="en-GB" sz="2400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>
                <a:solidFill>
                  <a:schemeClr val="bg1"/>
                </a:solidFill>
              </a:rPr>
              <a:t>In other words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GB" sz="1000" kern="0" dirty="0" smtClean="0">
              <a:solidFill>
                <a:schemeClr val="bg1"/>
              </a:solidFill>
            </a:endParaRP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kern="0" dirty="0" smtClean="0">
                <a:solidFill>
                  <a:schemeClr val="bg1"/>
                </a:solidFill>
              </a:rPr>
              <a:t>don’t forget about the project and the product you are developing and get too obsessed with the development process itself.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GB" sz="2400" kern="0" dirty="0" smtClean="0">
              <a:solidFill>
                <a:schemeClr val="bg1"/>
              </a:solidFill>
            </a:endParaRP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kern="0" dirty="0" smtClean="0">
                <a:solidFill>
                  <a:schemeClr val="bg1"/>
                </a:solidFill>
                <a:latin typeface="+mn-lt"/>
              </a:rPr>
              <a:t>Do what is helpful and necessary and no more!</a:t>
            </a:r>
            <a:r>
              <a:rPr lang="en-GB" sz="2400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/>
            </a:r>
            <a:br>
              <a:rPr lang="en-GB" sz="2400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</a:br>
            <a:r>
              <a:rPr lang="en-GB" sz="2800" i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		</a:t>
            </a:r>
            <a:endParaRPr lang="en-GB" sz="24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057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31552"/>
            <a:ext cx="8686800" cy="8080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sz="4000" cap="none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5534" y="1337480"/>
            <a:ext cx="8892891" cy="526803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>
                <a:solidFill>
                  <a:schemeClr val="bg1"/>
                </a:solidFill>
              </a:rPr>
              <a:t>The project requires a lot of research –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>
                <a:solidFill>
                  <a:schemeClr val="bg1"/>
                </a:solidFill>
                <a:latin typeface="+mn-lt"/>
              </a:rPr>
              <a:t>academic type research, to support theory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2800" kern="0" dirty="0">
                <a:solidFill>
                  <a:schemeClr val="bg1"/>
                </a:solidFill>
              </a:rPr>
              <a:t>t</a:t>
            </a:r>
            <a:r>
              <a:rPr lang="en-GB" sz="2800" kern="0" dirty="0" smtClean="0">
                <a:solidFill>
                  <a:schemeClr val="bg1"/>
                </a:solidFill>
              </a:rPr>
              <a:t>echnical type research, to support practice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GB" sz="2800" kern="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>
                <a:solidFill>
                  <a:schemeClr val="bg1"/>
                </a:solidFill>
              </a:rPr>
              <a:t>Evidence of method application also required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>
                <a:solidFill>
                  <a:schemeClr val="bg1"/>
                </a:solidFill>
              </a:rPr>
              <a:t>Use SD method if developing S/W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2800" kern="0" smtClean="0">
                <a:solidFill>
                  <a:schemeClr val="bg1"/>
                </a:solidFill>
              </a:rPr>
              <a:t>Use other research </a:t>
            </a:r>
            <a:r>
              <a:rPr lang="en-GB" sz="2800" kern="0" dirty="0" smtClean="0">
                <a:solidFill>
                  <a:schemeClr val="bg1"/>
                </a:solidFill>
              </a:rPr>
              <a:t>method/techniques if not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GB" sz="2800" kern="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>
                <a:solidFill>
                  <a:schemeClr val="bg1"/>
                </a:solidFill>
              </a:rPr>
              <a:t>You will all be applying PM techniques.</a:t>
            </a:r>
            <a:endParaRPr lang="en-GB" sz="2800" kern="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400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/>
            </a:r>
            <a:br>
              <a:rPr lang="en-GB" sz="2400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</a:br>
            <a:r>
              <a:rPr lang="en-GB" sz="2800" i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		</a:t>
            </a:r>
            <a:endParaRPr lang="en-GB" sz="24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03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68360" y="81884"/>
            <a:ext cx="8228880" cy="67155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4800" dirty="0">
                <a:solidFill>
                  <a:schemeClr val="bg1"/>
                </a:solidFill>
                <a:latin typeface="Arial"/>
              </a:rPr>
              <a:t>Overview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395280" y="1132764"/>
            <a:ext cx="8301960" cy="546423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A large proportion </a:t>
            </a:r>
            <a:r>
              <a:rPr lang="en-GB" sz="2800" dirty="0" smtClean="0">
                <a:solidFill>
                  <a:schemeClr val="bg1"/>
                </a:solidFill>
              </a:rPr>
              <a:t>of </a:t>
            </a:r>
            <a:r>
              <a:rPr lang="en-GB" sz="2800" dirty="0" smtClean="0">
                <a:solidFill>
                  <a:schemeClr val="bg1"/>
                </a:solidFill>
              </a:rPr>
              <a:t>work involved in the project is research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5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You will have to do initial research to help you justify and plan the project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5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You will then continue to research in order to support product development and personal knowledge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5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The final report includes a significant amount of content based on your research activities</a:t>
            </a:r>
            <a:endParaRPr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119118"/>
            <a:ext cx="9048466" cy="5513696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dirty="0" smtClean="0">
                <a:solidFill>
                  <a:schemeClr val="bg1"/>
                </a:solidFill>
              </a:rPr>
              <a:t>“Research” can mean two things:</a:t>
            </a:r>
          </a:p>
          <a:p>
            <a:pPr eaLnBrk="1" hangingPunct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GB" sz="1000" dirty="0" smtClean="0">
              <a:solidFill>
                <a:schemeClr val="bg1"/>
              </a:solidFill>
            </a:endParaRPr>
          </a:p>
          <a:p>
            <a:pPr marL="971550" lvl="1" indent="-514350">
              <a:lnSpc>
                <a:spcPct val="90000"/>
              </a:lnSpc>
              <a:buClrTx/>
              <a:buSzPct val="100000"/>
              <a:buFont typeface="+mj-lt"/>
              <a:buAutoNum type="arabicPeriod"/>
              <a:defRPr/>
            </a:pPr>
            <a:r>
              <a:rPr lang="en-GB" sz="2600" dirty="0" smtClean="0">
                <a:solidFill>
                  <a:schemeClr val="bg1"/>
                </a:solidFill>
              </a:rPr>
              <a:t>Discovering “new knowledge” – knowledge previously unknown to anyone</a:t>
            </a:r>
          </a:p>
          <a:p>
            <a:pPr marL="1257300" lvl="3" indent="0">
              <a:lnSpc>
                <a:spcPct val="90000"/>
              </a:lnSpc>
              <a:buClrTx/>
              <a:buSzPct val="100000"/>
              <a:buNone/>
              <a:defRPr/>
            </a:pPr>
            <a:r>
              <a:rPr lang="en-GB" sz="2400" dirty="0" smtClean="0">
                <a:solidFill>
                  <a:schemeClr val="bg1"/>
                </a:solidFill>
              </a:rPr>
              <a:t>- As required in a PhD, for example</a:t>
            </a:r>
          </a:p>
          <a:p>
            <a:pPr marL="1257300" lvl="3" indent="0">
              <a:lnSpc>
                <a:spcPct val="90000"/>
              </a:lnSpc>
              <a:buClrTx/>
              <a:buSzPct val="100000"/>
              <a:buNone/>
              <a:defRPr/>
            </a:pPr>
            <a:r>
              <a:rPr lang="en-GB" sz="2400" dirty="0" smtClean="0">
                <a:solidFill>
                  <a:schemeClr val="bg1"/>
                </a:solidFill>
              </a:rPr>
              <a:t>- Researching into a cure for cancer</a:t>
            </a:r>
          </a:p>
          <a:p>
            <a:pPr marL="1257300" lvl="3" indent="0">
              <a:lnSpc>
                <a:spcPct val="90000"/>
              </a:lnSpc>
              <a:buClrTx/>
              <a:buSzPct val="100000"/>
              <a:buNone/>
              <a:defRPr/>
            </a:pPr>
            <a:endParaRPr lang="en-GB" sz="1500" dirty="0" smtClean="0">
              <a:solidFill>
                <a:schemeClr val="bg1"/>
              </a:solidFill>
            </a:endParaRPr>
          </a:p>
          <a:p>
            <a:pPr marL="971550" lvl="1" indent="-514350">
              <a:lnSpc>
                <a:spcPct val="90000"/>
              </a:lnSpc>
              <a:buClrTx/>
              <a:buSzPct val="100000"/>
              <a:buFont typeface="+mj-lt"/>
              <a:buAutoNum type="arabicPeriod"/>
              <a:defRPr/>
            </a:pPr>
            <a:r>
              <a:rPr lang="en-GB" sz="2600" dirty="0">
                <a:solidFill>
                  <a:schemeClr val="bg1"/>
                </a:solidFill>
              </a:rPr>
              <a:t>Discovering </a:t>
            </a:r>
            <a:r>
              <a:rPr lang="en-GB" sz="2600" dirty="0" smtClean="0">
                <a:solidFill>
                  <a:schemeClr val="bg1"/>
                </a:solidFill>
              </a:rPr>
              <a:t>“existing knowledge</a:t>
            </a:r>
            <a:r>
              <a:rPr lang="en-GB" sz="2600" dirty="0">
                <a:solidFill>
                  <a:schemeClr val="bg1"/>
                </a:solidFill>
              </a:rPr>
              <a:t>” – knowledge previously unknown to </a:t>
            </a:r>
            <a:r>
              <a:rPr lang="en-GB" sz="2600" dirty="0" smtClean="0">
                <a:solidFill>
                  <a:schemeClr val="bg1"/>
                </a:solidFill>
              </a:rPr>
              <a:t>you, but known to others</a:t>
            </a:r>
            <a:endParaRPr lang="en-GB" sz="2600" dirty="0">
              <a:solidFill>
                <a:schemeClr val="bg1"/>
              </a:solidFill>
            </a:endParaRPr>
          </a:p>
          <a:p>
            <a:pPr marL="1257300" lvl="3" indent="0">
              <a:lnSpc>
                <a:spcPct val="90000"/>
              </a:lnSpc>
              <a:buClrTx/>
              <a:buSzPct val="100000"/>
              <a:buNone/>
              <a:defRPr/>
            </a:pPr>
            <a:r>
              <a:rPr lang="en-GB" sz="2400" dirty="0" smtClean="0">
                <a:solidFill>
                  <a:schemeClr val="bg1"/>
                </a:solidFill>
              </a:rPr>
              <a:t>- “Discovery learning” at school</a:t>
            </a:r>
          </a:p>
          <a:p>
            <a:pPr marL="1257300" lvl="3" indent="0">
              <a:lnSpc>
                <a:spcPct val="90000"/>
              </a:lnSpc>
              <a:buClrTx/>
              <a:buSzPct val="100000"/>
              <a:buNone/>
              <a:defRPr/>
            </a:pPr>
            <a:r>
              <a:rPr lang="en-GB" sz="2400" dirty="0" smtClean="0">
                <a:solidFill>
                  <a:schemeClr val="bg1"/>
                </a:solidFill>
              </a:rPr>
              <a:t>- Researching software capabilities</a:t>
            </a:r>
          </a:p>
          <a:p>
            <a:pPr marL="1257300" lvl="3" indent="0">
              <a:lnSpc>
                <a:spcPct val="90000"/>
              </a:lnSpc>
              <a:buClrTx/>
              <a:buSzPct val="100000"/>
              <a:buNone/>
              <a:defRPr/>
            </a:pPr>
            <a:r>
              <a:rPr lang="en-GB" sz="2400" dirty="0" smtClean="0">
                <a:solidFill>
                  <a:schemeClr val="bg1"/>
                </a:solidFill>
              </a:rPr>
              <a:t>- Researching HCI guidelines </a:t>
            </a:r>
          </a:p>
        </p:txBody>
      </p:sp>
      <p:sp>
        <p:nvSpPr>
          <p:cNvPr id="5" name="CustomShape 1"/>
          <p:cNvSpPr/>
          <p:nvPr/>
        </p:nvSpPr>
        <p:spPr>
          <a:xfrm>
            <a:off x="468360" y="136476"/>
            <a:ext cx="8228880" cy="67155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4800" dirty="0" smtClean="0">
                <a:solidFill>
                  <a:schemeClr val="bg1"/>
                </a:solidFill>
                <a:latin typeface="Arial"/>
              </a:rPr>
              <a:t>The Meaning of Research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6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68360" y="81884"/>
            <a:ext cx="8228880" cy="67155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4800" dirty="0" smtClean="0">
                <a:solidFill>
                  <a:schemeClr val="bg1"/>
                </a:solidFill>
                <a:latin typeface="Arial"/>
              </a:rPr>
              <a:t>L6 Project Research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232012" y="1132764"/>
            <a:ext cx="8465228" cy="546423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For the L6 Project, discovering “existing knowledge” is generally what your are aiming for.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However, if your project does involve discovering “new knowledge”, then this would be more than welcome.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Many product driven projects are focussed on delivering a product for end-users rather than helping discover new knowledge, but not always.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You may want to consider a research degree at some stage, e.g. </a:t>
            </a:r>
            <a:r>
              <a:rPr lang="en-GB" sz="2400" dirty="0" err="1" smtClean="0">
                <a:solidFill>
                  <a:schemeClr val="bg1"/>
                </a:solidFill>
              </a:rPr>
              <a:t>M.Res</a:t>
            </a:r>
            <a:r>
              <a:rPr lang="en-GB" sz="2400" dirty="0" smtClean="0">
                <a:solidFill>
                  <a:schemeClr val="bg1"/>
                </a:solidFill>
              </a:rPr>
              <a:t>, </a:t>
            </a:r>
            <a:r>
              <a:rPr lang="en-GB" sz="2400" dirty="0" err="1" smtClean="0">
                <a:solidFill>
                  <a:schemeClr val="bg1"/>
                </a:solidFill>
              </a:rPr>
              <a:t>M.Phil</a:t>
            </a:r>
            <a:r>
              <a:rPr lang="en-GB" sz="2400" dirty="0" smtClean="0">
                <a:solidFill>
                  <a:schemeClr val="bg1"/>
                </a:solidFill>
              </a:rPr>
              <a:t>, Ph.D</a:t>
            </a:r>
            <a:r>
              <a:rPr lang="en-GB" sz="28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5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4556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68360" y="81884"/>
            <a:ext cx="8228880" cy="67155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4800" dirty="0" smtClean="0">
                <a:solidFill>
                  <a:schemeClr val="bg1"/>
                </a:solidFill>
                <a:latin typeface="Arial"/>
              </a:rPr>
              <a:t>Types of Research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232012" y="1132764"/>
            <a:ext cx="8465228" cy="546423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Primary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Often empirical investigation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Some sort of field work, e.g. experiments, questionnaires, interviews.</a:t>
            </a:r>
          </a:p>
          <a:p>
            <a:pPr>
              <a:lnSpc>
                <a:spcPct val="100000"/>
              </a:lnSpc>
            </a:pPr>
            <a:endParaRPr lang="en-GB" sz="10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Secondary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Literature review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Required for discovering both “new” and “existing” knowledge</a:t>
            </a:r>
          </a:p>
          <a:p>
            <a:pPr lvl="1"/>
            <a:endParaRPr lang="en-GB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For the L6 project you </a:t>
            </a:r>
            <a:r>
              <a:rPr lang="en-GB" sz="2800" b="1" dirty="0" smtClean="0">
                <a:solidFill>
                  <a:schemeClr val="bg1"/>
                </a:solidFill>
              </a:rPr>
              <a:t>must</a:t>
            </a:r>
            <a:r>
              <a:rPr lang="en-GB" sz="2800" dirty="0" smtClean="0">
                <a:solidFill>
                  <a:schemeClr val="bg1"/>
                </a:solidFill>
              </a:rPr>
              <a:t> all do the latter, and some projects will also require the former.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GB" sz="15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5103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68360" y="81884"/>
            <a:ext cx="8228880" cy="67155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4800" dirty="0" smtClean="0">
                <a:solidFill>
                  <a:schemeClr val="bg1"/>
                </a:solidFill>
                <a:latin typeface="Arial"/>
              </a:rPr>
              <a:t>Secondary Sources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22829" y="1364776"/>
            <a:ext cx="8843749" cy="523222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bg1"/>
                </a:solidFill>
              </a:rPr>
              <a:t>There are </a:t>
            </a:r>
            <a:r>
              <a:rPr lang="en-GB" sz="2400" dirty="0" smtClean="0">
                <a:solidFill>
                  <a:schemeClr val="bg1"/>
                </a:solidFill>
              </a:rPr>
              <a:t>various broad </a:t>
            </a:r>
            <a:r>
              <a:rPr lang="en-GB" sz="2400" dirty="0">
                <a:solidFill>
                  <a:schemeClr val="bg1"/>
                </a:solidFill>
              </a:rPr>
              <a:t>categories of </a:t>
            </a:r>
            <a:r>
              <a:rPr lang="en-GB" sz="2400" dirty="0" smtClean="0">
                <a:solidFill>
                  <a:schemeClr val="bg1"/>
                </a:solidFill>
              </a:rPr>
              <a:t>literature (some better than others).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GB" sz="2400" dirty="0" smtClean="0">
              <a:solidFill>
                <a:schemeClr val="bg1"/>
              </a:solidFill>
            </a:endParaRP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2400" dirty="0" smtClean="0">
                <a:solidFill>
                  <a:schemeClr val="bg1"/>
                </a:solidFill>
              </a:rPr>
              <a:t>General sources</a:t>
            </a:r>
          </a:p>
          <a:p>
            <a:pPr marL="1257300" lvl="2" indent="-342900">
              <a:lnSpc>
                <a:spcPct val="90000"/>
              </a:lnSpc>
              <a:buFontTx/>
              <a:buChar char="-"/>
              <a:defRPr/>
            </a:pPr>
            <a:r>
              <a:rPr lang="en-GB" sz="2200" dirty="0" smtClean="0">
                <a:solidFill>
                  <a:schemeClr val="bg1"/>
                </a:solidFill>
              </a:rPr>
              <a:t>magazines, web-sites, blogs</a:t>
            </a:r>
          </a:p>
          <a:p>
            <a:pPr marL="1257300" lvl="2" indent="-342900">
              <a:lnSpc>
                <a:spcPct val="90000"/>
              </a:lnSpc>
              <a:buFontTx/>
              <a:buChar char="-"/>
              <a:defRPr/>
            </a:pPr>
            <a:r>
              <a:rPr lang="en-GB" sz="2200" dirty="0" smtClean="0">
                <a:solidFill>
                  <a:schemeClr val="bg1"/>
                </a:solidFill>
              </a:rPr>
              <a:t>contain useful information for gaining knowledge</a:t>
            </a:r>
          </a:p>
          <a:p>
            <a:pPr marL="1257300" lvl="2" indent="-342900">
              <a:lnSpc>
                <a:spcPct val="90000"/>
              </a:lnSpc>
              <a:buFontTx/>
              <a:buChar char="-"/>
              <a:defRPr/>
            </a:pPr>
            <a:r>
              <a:rPr lang="en-GB" sz="2200" dirty="0" smtClean="0">
                <a:solidFill>
                  <a:schemeClr val="bg1"/>
                </a:solidFill>
              </a:rPr>
              <a:t>often based on opinion rather than fact</a:t>
            </a:r>
          </a:p>
          <a:p>
            <a:pPr lvl="2">
              <a:lnSpc>
                <a:spcPct val="90000"/>
              </a:lnSpc>
              <a:defRPr/>
            </a:pPr>
            <a:endParaRPr lang="en-GB" sz="2400" dirty="0" smtClean="0">
              <a:solidFill>
                <a:schemeClr val="bg1"/>
              </a:solidFill>
            </a:endParaRP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2400" dirty="0" smtClean="0">
                <a:solidFill>
                  <a:schemeClr val="bg1"/>
                </a:solidFill>
              </a:rPr>
              <a:t>Text Books</a:t>
            </a:r>
          </a:p>
          <a:p>
            <a:pPr marL="1257300" lvl="2" indent="-342900">
              <a:lnSpc>
                <a:spcPct val="90000"/>
              </a:lnSpc>
              <a:buFontTx/>
              <a:buChar char="-"/>
              <a:defRPr/>
            </a:pPr>
            <a:r>
              <a:rPr lang="en-GB" sz="2200" dirty="0" smtClean="0">
                <a:solidFill>
                  <a:schemeClr val="bg1"/>
                </a:solidFill>
              </a:rPr>
              <a:t>Good for self-study, includes user manuals etc.</a:t>
            </a:r>
          </a:p>
          <a:p>
            <a:pPr marL="1257300" lvl="2" indent="-342900">
              <a:lnSpc>
                <a:spcPct val="90000"/>
              </a:lnSpc>
              <a:buFontTx/>
              <a:buChar char="-"/>
              <a:defRPr/>
            </a:pPr>
            <a:r>
              <a:rPr lang="en-GB" sz="2200" dirty="0" smtClean="0">
                <a:solidFill>
                  <a:schemeClr val="bg1"/>
                </a:solidFill>
              </a:rPr>
              <a:t>Also based on opinion, but often good quality</a:t>
            </a:r>
          </a:p>
          <a:p>
            <a:pPr lvl="2">
              <a:lnSpc>
                <a:spcPct val="90000"/>
              </a:lnSpc>
              <a:defRPr/>
            </a:pPr>
            <a:endParaRPr lang="en-GB" sz="2400" dirty="0" smtClean="0">
              <a:solidFill>
                <a:schemeClr val="bg1"/>
              </a:solidFill>
            </a:endParaRP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2400" dirty="0" smtClean="0">
                <a:solidFill>
                  <a:schemeClr val="bg1"/>
                </a:solidFill>
              </a:rPr>
              <a:t>Journals/Refereed Conference papers</a:t>
            </a:r>
          </a:p>
          <a:p>
            <a:pPr marL="1257300" lvl="2" indent="-342900">
              <a:lnSpc>
                <a:spcPct val="90000"/>
              </a:lnSpc>
              <a:buFontTx/>
              <a:buChar char="-"/>
              <a:defRPr/>
            </a:pPr>
            <a:r>
              <a:rPr lang="en-GB" sz="2200" dirty="0" smtClean="0">
                <a:solidFill>
                  <a:schemeClr val="bg1"/>
                </a:solidFill>
              </a:rPr>
              <a:t>Often based on fact due to rigorous review process</a:t>
            </a:r>
          </a:p>
          <a:p>
            <a:pPr marL="1257300" lvl="2" indent="-342900">
              <a:lnSpc>
                <a:spcPct val="90000"/>
              </a:lnSpc>
              <a:buFontTx/>
              <a:buChar char="-"/>
              <a:defRPr/>
            </a:pPr>
            <a:r>
              <a:rPr lang="en-GB" sz="2200" dirty="0" smtClean="0">
                <a:solidFill>
                  <a:schemeClr val="bg1"/>
                </a:solidFill>
              </a:rPr>
              <a:t>High quality sources when making academic arguments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GB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GB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GB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GB" sz="15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9337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68360" y="81884"/>
            <a:ext cx="8228880" cy="67155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4800" dirty="0" smtClean="0">
                <a:solidFill>
                  <a:schemeClr val="bg1"/>
                </a:solidFill>
                <a:latin typeface="Arial"/>
              </a:rPr>
              <a:t>Project Requirements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" y="1050878"/>
            <a:ext cx="9007522" cy="57047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2800" dirty="0" smtClean="0">
                <a:solidFill>
                  <a:schemeClr val="bg1"/>
                </a:solidFill>
              </a:rPr>
              <a:t>A good project should involve research throughout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GB" sz="1000" dirty="0" smtClean="0">
              <a:solidFill>
                <a:schemeClr val="bg1"/>
              </a:solidFill>
            </a:endParaRP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2400" dirty="0" smtClean="0">
                <a:solidFill>
                  <a:schemeClr val="bg1"/>
                </a:solidFill>
              </a:rPr>
              <a:t>Academic type research</a:t>
            </a:r>
          </a:p>
          <a:p>
            <a:pPr marL="1257300" lvl="2" indent="-342900">
              <a:lnSpc>
                <a:spcPct val="90000"/>
              </a:lnSpc>
              <a:buFontTx/>
              <a:buChar char="-"/>
              <a:defRPr/>
            </a:pPr>
            <a:r>
              <a:rPr lang="en-GB" sz="2200" dirty="0" smtClean="0">
                <a:solidFill>
                  <a:schemeClr val="bg1"/>
                </a:solidFill>
              </a:rPr>
              <a:t>Use this to identify theoretical underpinnings of the area</a:t>
            </a:r>
          </a:p>
          <a:p>
            <a:pPr marL="1257300" lvl="2" indent="-342900">
              <a:lnSpc>
                <a:spcPct val="90000"/>
              </a:lnSpc>
              <a:buFontTx/>
              <a:buChar char="-"/>
              <a:defRPr/>
            </a:pPr>
            <a:r>
              <a:rPr lang="en-GB" sz="2200" dirty="0" smtClean="0">
                <a:solidFill>
                  <a:schemeClr val="bg1"/>
                </a:solidFill>
              </a:rPr>
              <a:t>Try to </a:t>
            </a:r>
            <a:r>
              <a:rPr lang="en-GB" sz="2200" b="1" dirty="0" smtClean="0">
                <a:solidFill>
                  <a:schemeClr val="bg1"/>
                </a:solidFill>
              </a:rPr>
              <a:t>analyse</a:t>
            </a:r>
            <a:r>
              <a:rPr lang="en-GB" sz="2200" dirty="0" smtClean="0">
                <a:solidFill>
                  <a:schemeClr val="bg1"/>
                </a:solidFill>
              </a:rPr>
              <a:t> and </a:t>
            </a:r>
            <a:r>
              <a:rPr lang="en-GB" sz="2200" b="1" dirty="0" smtClean="0">
                <a:solidFill>
                  <a:schemeClr val="bg1"/>
                </a:solidFill>
              </a:rPr>
              <a:t>critique</a:t>
            </a:r>
            <a:r>
              <a:rPr lang="en-GB" sz="2200" dirty="0" smtClean="0">
                <a:solidFill>
                  <a:schemeClr val="bg1"/>
                </a:solidFill>
              </a:rPr>
              <a:t> available information</a:t>
            </a:r>
          </a:p>
          <a:p>
            <a:pPr marL="1257300" lvl="2" indent="-342900">
              <a:lnSpc>
                <a:spcPct val="90000"/>
              </a:lnSpc>
              <a:buFontTx/>
              <a:buChar char="-"/>
              <a:defRPr/>
            </a:pPr>
            <a:r>
              <a:rPr lang="en-GB" sz="2200" dirty="0" smtClean="0">
                <a:solidFill>
                  <a:schemeClr val="bg1"/>
                </a:solidFill>
              </a:rPr>
              <a:t>Often a lit. review of high quality sources, i.e. journals</a:t>
            </a:r>
          </a:p>
          <a:p>
            <a:pPr marL="1257300" lvl="2" indent="-342900">
              <a:lnSpc>
                <a:spcPct val="90000"/>
              </a:lnSpc>
              <a:buFontTx/>
              <a:buChar char="-"/>
              <a:defRPr/>
            </a:pPr>
            <a:r>
              <a:rPr lang="en-GB" sz="2200" dirty="0">
                <a:solidFill>
                  <a:schemeClr val="bg1"/>
                </a:solidFill>
              </a:rPr>
              <a:t>e</a:t>
            </a:r>
            <a:r>
              <a:rPr lang="en-GB" sz="2200" dirty="0" smtClean="0">
                <a:solidFill>
                  <a:schemeClr val="bg1"/>
                </a:solidFill>
              </a:rPr>
              <a:t>.g. compare and contrast network vs relational storage mechanisms for Database systems.</a:t>
            </a:r>
          </a:p>
          <a:p>
            <a:pPr lvl="2">
              <a:lnSpc>
                <a:spcPct val="90000"/>
              </a:lnSpc>
              <a:defRPr/>
            </a:pPr>
            <a:endParaRPr lang="en-GB" sz="1000" dirty="0" smtClean="0">
              <a:solidFill>
                <a:schemeClr val="bg1"/>
              </a:solidFill>
            </a:endParaRP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2400" dirty="0" smtClean="0">
                <a:solidFill>
                  <a:schemeClr val="bg1"/>
                </a:solidFill>
              </a:rPr>
              <a:t>Technology type research</a:t>
            </a:r>
          </a:p>
          <a:p>
            <a:pPr marL="1257300" lvl="2" indent="-342900">
              <a:lnSpc>
                <a:spcPct val="90000"/>
              </a:lnSpc>
              <a:buFontTx/>
              <a:buChar char="-"/>
              <a:defRPr/>
            </a:pPr>
            <a:r>
              <a:rPr lang="en-GB" sz="2200" dirty="0" smtClean="0">
                <a:solidFill>
                  <a:schemeClr val="bg1"/>
                </a:solidFill>
              </a:rPr>
              <a:t>Use this to help you </a:t>
            </a:r>
            <a:r>
              <a:rPr lang="en-GB" sz="2200" b="1" dirty="0" smtClean="0">
                <a:solidFill>
                  <a:schemeClr val="bg1"/>
                </a:solidFill>
              </a:rPr>
              <a:t>learn</a:t>
            </a:r>
            <a:r>
              <a:rPr lang="en-GB" sz="2200" dirty="0" smtClean="0">
                <a:solidFill>
                  <a:schemeClr val="bg1"/>
                </a:solidFill>
              </a:rPr>
              <a:t> about required technologies</a:t>
            </a:r>
          </a:p>
          <a:p>
            <a:pPr marL="1257300" lvl="2" indent="-342900">
              <a:lnSpc>
                <a:spcPct val="90000"/>
              </a:lnSpc>
              <a:buFontTx/>
              <a:buChar char="-"/>
              <a:defRPr/>
            </a:pPr>
            <a:r>
              <a:rPr lang="en-GB" sz="2200" dirty="0" smtClean="0">
                <a:solidFill>
                  <a:schemeClr val="bg1"/>
                </a:solidFill>
              </a:rPr>
              <a:t>More likely to use books, manuals etc. than journals.</a:t>
            </a:r>
          </a:p>
          <a:p>
            <a:pPr marL="1257300" lvl="2" indent="-342900">
              <a:lnSpc>
                <a:spcPct val="90000"/>
              </a:lnSpc>
              <a:buFontTx/>
              <a:buChar char="-"/>
              <a:defRPr/>
            </a:pPr>
            <a:r>
              <a:rPr lang="en-GB" sz="2200" dirty="0">
                <a:solidFill>
                  <a:schemeClr val="bg1"/>
                </a:solidFill>
              </a:rPr>
              <a:t>e</a:t>
            </a:r>
            <a:r>
              <a:rPr lang="en-GB" sz="2200" dirty="0" smtClean="0">
                <a:solidFill>
                  <a:schemeClr val="bg1"/>
                </a:solidFill>
              </a:rPr>
              <a:t>.g. learn about a programming language for web-development, learn syntax for implementing DB indexes, identify best way to use UML for design.</a:t>
            </a:r>
          </a:p>
          <a:p>
            <a:pPr lvl="2">
              <a:lnSpc>
                <a:spcPct val="90000"/>
              </a:lnSpc>
              <a:defRPr/>
            </a:pPr>
            <a:endParaRPr lang="en-GB" sz="1000" dirty="0" smtClean="0">
              <a:solidFill>
                <a:schemeClr val="bg1"/>
              </a:solidFill>
            </a:endParaRP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2400" dirty="0" smtClean="0">
                <a:solidFill>
                  <a:schemeClr val="bg1"/>
                </a:solidFill>
              </a:rPr>
              <a:t>Final report should have at least one chapter for each of these. Some “blurring” may occur! </a:t>
            </a:r>
            <a:endParaRPr lang="en-GB" sz="22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GB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GB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GB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GB" sz="15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551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09934"/>
            <a:ext cx="8337645" cy="5486400"/>
          </a:xfrm>
        </p:spPr>
        <p:txBody>
          <a:bodyPr anchor="t">
            <a:normAutofit lnSpcReduction="10000"/>
          </a:bodyPr>
          <a:lstStyle/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bg1"/>
                </a:solidFill>
              </a:rPr>
              <a:t>What</a:t>
            </a:r>
            <a:r>
              <a:rPr lang="en-GB" sz="2800" dirty="0" smtClean="0">
                <a:solidFill>
                  <a:schemeClr val="bg1"/>
                </a:solidFill>
              </a:rPr>
              <a:t> is it you want to research?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GB" sz="1000" dirty="0" smtClean="0">
              <a:solidFill>
                <a:schemeClr val="bg1"/>
              </a:solidFill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bg1"/>
                </a:solidFill>
              </a:rPr>
              <a:t>Why</a:t>
            </a:r>
            <a:r>
              <a:rPr lang="en-GB" sz="2800" dirty="0" smtClean="0">
                <a:solidFill>
                  <a:schemeClr val="bg1"/>
                </a:solidFill>
              </a:rPr>
              <a:t> do you think it is important?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GB" sz="1000" dirty="0" smtClean="0">
              <a:solidFill>
                <a:schemeClr val="bg1"/>
              </a:solidFill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Does it relate to the </a:t>
            </a:r>
            <a:r>
              <a:rPr lang="en-GB" sz="2800" b="1" dirty="0" smtClean="0">
                <a:solidFill>
                  <a:schemeClr val="bg1"/>
                </a:solidFill>
              </a:rPr>
              <a:t>purpose</a:t>
            </a:r>
            <a:r>
              <a:rPr lang="en-GB" sz="2800" dirty="0" smtClean="0">
                <a:solidFill>
                  <a:schemeClr val="bg1"/>
                </a:solidFill>
              </a:rPr>
              <a:t> of the project?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GB" sz="1000" dirty="0" smtClean="0">
              <a:solidFill>
                <a:schemeClr val="bg1"/>
              </a:solidFill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bg1"/>
                </a:solidFill>
              </a:rPr>
              <a:t>How</a:t>
            </a:r>
            <a:r>
              <a:rPr lang="en-GB" sz="2800" dirty="0" smtClean="0">
                <a:solidFill>
                  <a:schemeClr val="bg1"/>
                </a:solidFill>
              </a:rPr>
              <a:t> do you propose to go about investigating the available information?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GB" sz="1000" dirty="0" smtClean="0">
              <a:solidFill>
                <a:schemeClr val="bg1"/>
              </a:solidFill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bg1"/>
                </a:solidFill>
              </a:rPr>
              <a:t>Why</a:t>
            </a:r>
            <a:r>
              <a:rPr lang="en-GB" sz="2800" dirty="0" smtClean="0">
                <a:solidFill>
                  <a:schemeClr val="bg1"/>
                </a:solidFill>
              </a:rPr>
              <a:t> do you see this as a good approach?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GB" sz="1100" dirty="0" smtClean="0">
              <a:solidFill>
                <a:schemeClr val="bg1"/>
              </a:solidFill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Can you </a:t>
            </a:r>
            <a:r>
              <a:rPr lang="en-GB" sz="2800" b="1" dirty="0" smtClean="0">
                <a:solidFill>
                  <a:schemeClr val="bg1"/>
                </a:solidFill>
              </a:rPr>
              <a:t>justify</a:t>
            </a:r>
            <a:r>
              <a:rPr lang="en-GB" sz="2800" dirty="0" smtClean="0">
                <a:solidFill>
                  <a:schemeClr val="bg1"/>
                </a:solidFill>
              </a:rPr>
              <a:t> your project and product by basing them on the literature?</a:t>
            </a:r>
            <a:endParaRPr lang="en-GB" sz="28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5" name="CustomShape 1"/>
          <p:cNvSpPr/>
          <p:nvPr/>
        </p:nvSpPr>
        <p:spPr>
          <a:xfrm>
            <a:off x="468360" y="81884"/>
            <a:ext cx="8228880" cy="67155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4800" dirty="0" smtClean="0">
                <a:solidFill>
                  <a:schemeClr val="bg1"/>
                </a:solidFill>
                <a:latin typeface="Arial"/>
              </a:rPr>
              <a:t>Points to consider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04716" y="981075"/>
            <a:ext cx="8830102" cy="5706328"/>
          </a:xfrm>
        </p:spPr>
        <p:txBody>
          <a:bodyPr anchor="t">
            <a:noAutofit/>
          </a:bodyPr>
          <a:lstStyle/>
          <a:p>
            <a:pPr eaLnBrk="1" hangingPunct="1">
              <a:lnSpc>
                <a:spcPct val="120000"/>
              </a:lnSpc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dirty="0" smtClean="0">
                <a:solidFill>
                  <a:schemeClr val="bg1"/>
                </a:solidFill>
              </a:rPr>
              <a:t>Plagiarism! – </a:t>
            </a:r>
            <a:r>
              <a:rPr lang="en-GB" sz="2800" u="sng" dirty="0" smtClean="0">
                <a:solidFill>
                  <a:schemeClr val="bg1"/>
                </a:solidFill>
              </a:rPr>
              <a:t>Very important to avoid this</a:t>
            </a:r>
            <a:r>
              <a:rPr lang="en-GB" sz="2800" dirty="0" smtClean="0">
                <a:solidFill>
                  <a:schemeClr val="bg1"/>
                </a:solidFill>
              </a:rPr>
              <a:t>.</a:t>
            </a:r>
          </a:p>
          <a:p>
            <a:pPr eaLnBrk="1" hangingPunct="1">
              <a:lnSpc>
                <a:spcPct val="120000"/>
              </a:lnSpc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dirty="0" smtClean="0">
                <a:solidFill>
                  <a:schemeClr val="bg1"/>
                </a:solidFill>
              </a:rPr>
              <a:t>From skills for learning:</a:t>
            </a:r>
          </a:p>
          <a:p>
            <a:pPr lvl="1">
              <a:lnSpc>
                <a:spcPct val="120000"/>
              </a:lnSpc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400" dirty="0" smtClean="0">
                <a:solidFill>
                  <a:schemeClr val="bg1"/>
                </a:solidFill>
              </a:rPr>
              <a:t>Plagiarism is the term used for </a:t>
            </a:r>
            <a:r>
              <a:rPr lang="en-GB" sz="2400" b="1" dirty="0" smtClean="0">
                <a:solidFill>
                  <a:schemeClr val="bg1"/>
                </a:solidFill>
              </a:rPr>
              <a:t>passing off other people's work as your own</a:t>
            </a:r>
            <a:r>
              <a:rPr lang="en-GB" sz="2400" dirty="0" smtClean="0">
                <a:solidFill>
                  <a:schemeClr val="bg1"/>
                </a:solidFill>
              </a:rPr>
              <a:t>. This includes material or ideas from any source, whether printed, electronic, web-based or audio-visual.</a:t>
            </a:r>
          </a:p>
          <a:p>
            <a:pPr lvl="1">
              <a:lnSpc>
                <a:spcPct val="120000"/>
              </a:lnSpc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400" dirty="0" smtClean="0">
                <a:solidFill>
                  <a:schemeClr val="bg1"/>
                </a:solidFill>
              </a:rPr>
              <a:t>Plagiarism includes:</a:t>
            </a:r>
          </a:p>
          <a:p>
            <a:pPr lvl="2" eaLnBrk="1" hangingPunct="1">
              <a:lnSpc>
                <a:spcPct val="120000"/>
              </a:lnSpc>
              <a:buFontTx/>
              <a:buChar char="-"/>
              <a:defRPr/>
            </a:pPr>
            <a:r>
              <a:rPr lang="en-GB" sz="2000" dirty="0" smtClean="0">
                <a:solidFill>
                  <a:schemeClr val="bg1"/>
                </a:solidFill>
              </a:rPr>
              <a:t>Using extracts from a book or article without quotation marks</a:t>
            </a:r>
          </a:p>
          <a:p>
            <a:pPr lvl="2" eaLnBrk="1" hangingPunct="1">
              <a:lnSpc>
                <a:spcPct val="120000"/>
              </a:lnSpc>
              <a:buFontTx/>
              <a:buChar char="-"/>
              <a:defRPr/>
            </a:pPr>
            <a:r>
              <a:rPr lang="en-GB" sz="2000" dirty="0" smtClean="0">
                <a:solidFill>
                  <a:schemeClr val="bg1"/>
                </a:solidFill>
              </a:rPr>
              <a:t>Paraphrasing a section of a website without acknowledgement</a:t>
            </a:r>
          </a:p>
        </p:txBody>
      </p:sp>
      <p:sp>
        <p:nvSpPr>
          <p:cNvPr id="5" name="CustomShape 1"/>
          <p:cNvSpPr/>
          <p:nvPr/>
        </p:nvSpPr>
        <p:spPr>
          <a:xfrm>
            <a:off x="468360" y="81884"/>
            <a:ext cx="8228880" cy="67155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4800" dirty="0" smtClean="0">
                <a:solidFill>
                  <a:schemeClr val="bg1"/>
                </a:solidFill>
                <a:latin typeface="Arial"/>
              </a:rPr>
              <a:t>Things to Avoid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1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1_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1223</Words>
  <Application>Microsoft Office PowerPoint</Application>
  <PresentationFormat>On-screen Show (4:3)</PresentationFormat>
  <Paragraphs>205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Century Gothic</vt:lpstr>
      <vt:lpstr>DejaVu Sans</vt:lpstr>
      <vt:lpstr>Times New Roman</vt:lpstr>
      <vt:lpstr>Wingdings 3</vt:lpstr>
      <vt:lpstr>Slice</vt:lpstr>
      <vt:lpstr>1_Slice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Beware the fetish of methodology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Dixon, Mark</cp:lastModifiedBy>
  <cp:revision>60</cp:revision>
  <dcterms:modified xsi:type="dcterms:W3CDTF">2015-09-11T15:27:06Z</dcterms:modified>
</cp:coreProperties>
</file>