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A9EFEE-17C7-4615-8794-9EEA4CAA824B}">
  <a:tblStyle styleId="{1DA9EFEE-17C7-4615-8794-9EEA4CAA8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La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efeaba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efeaba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ba47da1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ba47da1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ba47da1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ba47da1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Rta: </a:t>
            </a: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 perceptrón simple escalón puede resolver únicamente problemas que sean </a:t>
            </a:r>
            <a:r>
              <a:rPr i="1"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linealmente separables</a:t>
            </a:r>
            <a:r>
              <a:rPr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con lo cual, por dicha razón puede resolver el and, pero el xor no.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ba47da1e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ba47da1e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ba47da1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ba47da1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ba47da1e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ba47da1e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ba47da1e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ba47da1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a47da1e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ba47da1e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92af960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92af960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92af960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92af960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ba47da1e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ba47da1e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efeaba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efeaba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92af960e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92af960e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92af960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92af960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ba47da1e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ba47da1e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7219ec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7219ec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92af960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92af960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7219ec6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7219ec6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7219ec6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7219ec6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92af960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92af960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92af960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92af960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19ec6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7219ec6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1553a7c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1553a7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ba47da1e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ba47da1e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92af960e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92af960e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1553a7ce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1553a7ce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3cefeaba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3cefeaba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92af960e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92af960e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1553a7ce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1553a7ce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553a7c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553a7c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1553a7ce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1553a7ce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553a7ce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553a7c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ba47da1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ba47da1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ba47da1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ba47da1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ba47da1e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ba47da1e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6" name="Google Shape;14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55" name="Google Shape;15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7" name="Google Shape;17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6" name="Google Shape;19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4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Relationship Id="rId4" Type="http://schemas.openxmlformats.org/officeDocument/2006/relationships/image" Target="../media/image4.gif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ctrTitle"/>
          </p:nvPr>
        </p:nvSpPr>
        <p:spPr>
          <a:xfrm>
            <a:off x="555650" y="1909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  72.27 Sistemas de Inteligencia Artificial 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Primer cuatrimestre 2022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TP3: </a:t>
            </a:r>
            <a:r>
              <a:rPr lang="es" sz="2850"/>
              <a:t> Perceptron simple y multicapa</a:t>
            </a:r>
            <a:endParaRPr sz="2850"/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201925" y="3218300"/>
            <a:ext cx="367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Alumnos 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60041 - Agustín Tormakh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60212 - Valentino Riera Torraca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60390 - Igal Leonel Revich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1- XOR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00" y="14478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311700" y="173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713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801"/>
              <a:t>¿Que problemas puede resolver el </a:t>
            </a:r>
            <a:r>
              <a:rPr i="1" lang="es" sz="5801"/>
              <a:t>perceptrón</a:t>
            </a:r>
            <a:r>
              <a:rPr i="1" lang="es" sz="5801"/>
              <a:t> simple </a:t>
            </a:r>
            <a:r>
              <a:rPr i="1" lang="es" sz="5801"/>
              <a:t>escalón</a:t>
            </a:r>
            <a:r>
              <a:rPr i="1" lang="es" sz="5801"/>
              <a:t>?</a:t>
            </a:r>
            <a:endParaRPr i="1" sz="580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5" y="1906900"/>
            <a:ext cx="3657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/>
          <p:nvPr/>
        </p:nvSpPr>
        <p:spPr>
          <a:xfrm>
            <a:off x="4884425" y="1546850"/>
            <a:ext cx="3588900" cy="24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75" y="1971725"/>
            <a:ext cx="3657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1150625" y="1386825"/>
            <a:ext cx="23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AND 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LINEALMENTE SEPARABLE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5539750" y="1386825"/>
            <a:ext cx="2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XOR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NO LINEALMENTE SEPARABLE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625" y="2571750"/>
            <a:ext cx="2652833" cy="20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482200" y="1271900"/>
            <a:ext cx="1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625" y="335684"/>
            <a:ext cx="2652826" cy="21256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37"/>
          <p:cNvGraphicFramePr/>
          <p:nvPr/>
        </p:nvGraphicFramePr>
        <p:xfrm>
          <a:off x="232700" y="16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622600"/>
                <a:gridCol w="622600"/>
                <a:gridCol w="622600"/>
                <a:gridCol w="7414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z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resultado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4.4793     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-4.0765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4.4558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87.317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-4.1793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-4.9218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1.7664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1.5257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-3.9429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-0.7689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4.8830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39.785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-3.5796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1.5557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2.6683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45.567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37"/>
          <p:cNvGraphicFramePr/>
          <p:nvPr/>
        </p:nvGraphicFramePr>
        <p:xfrm>
          <a:off x="2918100" y="16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865550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resultado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escalado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0.9582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0.0216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0.4878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0.5153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2.1</a:t>
            </a:r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244550" y="3534175"/>
            <a:ext cx="331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Beta : 0.45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Máxima cantidad de épocas :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Tolerancia de error : 10^-12</a:t>
            </a:r>
            <a:endParaRPr/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04000"/>
            <a:ext cx="2591350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600" y="1127063"/>
            <a:ext cx="2648132" cy="18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675" y="1063950"/>
            <a:ext cx="2828850" cy="19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2.1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244550" y="3534175"/>
            <a:ext cx="331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Beta : 0.45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: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Máxima cantidad de épocas :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462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Tolerancia de error : 10^-12</a:t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50" y="1021827"/>
            <a:ext cx="2954575" cy="2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950" y="1021825"/>
            <a:ext cx="3183225" cy="2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311700" y="12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2.2</a:t>
            </a:r>
            <a:endParaRPr/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311700" y="822100"/>
            <a:ext cx="85206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7200"/>
              <a:t>Evalúe la capacidad de generalización del perceptrón simple no lineal utilizando, de los datos provistos, un subconjunto de ellos para entrenar y otro subconjunto para testear. </a:t>
            </a:r>
            <a:endParaRPr i="1" sz="56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Se tomó k = 5 </a:t>
            </a:r>
            <a:endParaRPr sz="5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Learning rate de 0.01</a:t>
            </a:r>
            <a:endParaRPr sz="5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Beta = 0.2</a:t>
            </a:r>
            <a:endParaRPr sz="5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Error de corte 10^-20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/>
              <a:t>Los primeros 4 grupos fueron el de entrenamiento y el último fue el de prueba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2.2 - </a:t>
            </a:r>
            <a:r>
              <a:rPr lang="es"/>
              <a:t>Gráficos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311700" y="10996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Logística</a:t>
            </a:r>
            <a:endParaRPr/>
          </a:p>
        </p:txBody>
      </p:sp>
      <p:sp>
        <p:nvSpPr>
          <p:cNvPr id="335" name="Google Shape;335;p41"/>
          <p:cNvSpPr txBox="1"/>
          <p:nvPr>
            <p:ph idx="2" type="body"/>
          </p:nvPr>
        </p:nvSpPr>
        <p:spPr>
          <a:xfrm>
            <a:off x="4387500" y="1017800"/>
            <a:ext cx="4444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</a:t>
            </a:r>
            <a:endParaRPr/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000" y="1503150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25" y="1503150"/>
            <a:ext cx="37909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2.2 - Gráficos</a:t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0996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Logística</a:t>
            </a:r>
            <a:endParaRPr/>
          </a:p>
        </p:txBody>
      </p:sp>
      <p:sp>
        <p:nvSpPr>
          <p:cNvPr id="344" name="Google Shape;344;p42"/>
          <p:cNvSpPr txBox="1"/>
          <p:nvPr>
            <p:ph idx="2" type="body"/>
          </p:nvPr>
        </p:nvSpPr>
        <p:spPr>
          <a:xfrm>
            <a:off x="4500700" y="1058700"/>
            <a:ext cx="4444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</a:t>
            </a:r>
            <a:endParaRPr/>
          </a:p>
        </p:txBody>
      </p:sp>
      <p:pic>
        <p:nvPicPr>
          <p:cNvPr id="345" name="Google Shape;345;p42"/>
          <p:cNvPicPr preferRelativeResize="0"/>
          <p:nvPr/>
        </p:nvPicPr>
        <p:blipFill rotWithShape="1">
          <a:blip r:embed="rId3">
            <a:alphaModFix/>
          </a:blip>
          <a:srcRect b="573" l="0" r="0" t="563"/>
          <a:stretch/>
        </p:blipFill>
        <p:spPr>
          <a:xfrm>
            <a:off x="4743000" y="1503150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 rotWithShape="1">
          <a:blip r:embed="rId4">
            <a:alphaModFix/>
          </a:blip>
          <a:srcRect b="1512" l="0" r="0" t="1503"/>
          <a:stretch/>
        </p:blipFill>
        <p:spPr>
          <a:xfrm>
            <a:off x="454125" y="1503150"/>
            <a:ext cx="37909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204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241250" y="812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/>
              <a:t>¿Cómo podría escoger el mejor conjunto de entrenamiento? 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"/>
          <p:cNvSpPr txBox="1"/>
          <p:nvPr/>
        </p:nvSpPr>
        <p:spPr>
          <a:xfrm>
            <a:off x="209000" y="1152888"/>
            <a:ext cx="8585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¿Cómo podría evaluar la máxima capacidad de generalización del perceptrón para este conjunto de datos?</a:t>
            </a:r>
            <a:endParaRPr sz="1700"/>
          </a:p>
        </p:txBody>
      </p:sp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251" y="2240425"/>
            <a:ext cx="2948825" cy="216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675" y="2240425"/>
            <a:ext cx="2948825" cy="22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/>
        </p:nvSpPr>
        <p:spPr>
          <a:xfrm>
            <a:off x="1320625" y="1850625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Logística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5304575" y="1850625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Tangente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260650" y="4474500"/>
            <a:ext cx="56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Beta 0.6 , Tolerancia de error  10^-5 , Learning rate 0.01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229875"/>
            <a:ext cx="568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perceptrones simples y multicapa con </a:t>
            </a:r>
            <a:r>
              <a:rPr lang="es"/>
              <a:t>aprendizaje</a:t>
            </a:r>
            <a:r>
              <a:rPr lang="es"/>
              <a:t> que minimizan el error para los diferentes datos de entrada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y utilizar el </a:t>
            </a:r>
            <a:r>
              <a:rPr lang="es"/>
              <a:t>algoritmo</a:t>
            </a:r>
            <a:r>
              <a:rPr lang="es"/>
              <a:t> de backtracking para entrenar a la red  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600" y="575925"/>
            <a:ext cx="2839501" cy="302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2.2 - Gráficos , distinto beta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311700" y="10996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Tangente, Beta=0.1</a:t>
            </a:r>
            <a:endParaRPr/>
          </a:p>
        </p:txBody>
      </p:sp>
      <p:sp>
        <p:nvSpPr>
          <p:cNvPr id="365" name="Google Shape;365;p44"/>
          <p:cNvSpPr txBox="1"/>
          <p:nvPr>
            <p:ph idx="2" type="body"/>
          </p:nvPr>
        </p:nvSpPr>
        <p:spPr>
          <a:xfrm>
            <a:off x="4500700" y="1058700"/>
            <a:ext cx="4444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 Beta=1.25</a:t>
            </a:r>
            <a:endParaRPr/>
          </a:p>
        </p:txBody>
      </p:sp>
      <p:pic>
        <p:nvPicPr>
          <p:cNvPr id="366" name="Google Shape;3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650" y="1605238"/>
            <a:ext cx="3733800" cy="2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25" y="1585000"/>
            <a:ext cx="3790950" cy="2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495225" y="4465800"/>
            <a:ext cx="7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= 0.01 , Error de corte = 10^-5 , Max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épocas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= 300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2.2 - Gráficos , distinto beta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0996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Tangente, Beta =5</a:t>
            </a:r>
            <a:endParaRPr/>
          </a:p>
        </p:txBody>
      </p:sp>
      <p:sp>
        <p:nvSpPr>
          <p:cNvPr id="375" name="Google Shape;375;p45"/>
          <p:cNvSpPr txBox="1"/>
          <p:nvPr>
            <p:ph idx="2" type="body"/>
          </p:nvPr>
        </p:nvSpPr>
        <p:spPr>
          <a:xfrm>
            <a:off x="4500700" y="1058700"/>
            <a:ext cx="4444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Tangente, Beta = 20</a:t>
            </a:r>
            <a:endParaRPr/>
          </a:p>
        </p:txBody>
      </p:sp>
      <p:pic>
        <p:nvPicPr>
          <p:cNvPr id="376" name="Google Shape;3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650" y="1605238"/>
            <a:ext cx="3733800" cy="2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25" y="1585000"/>
            <a:ext cx="3790950" cy="2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5"/>
          <p:cNvSpPr txBox="1"/>
          <p:nvPr/>
        </p:nvSpPr>
        <p:spPr>
          <a:xfrm>
            <a:off x="747175" y="4483200"/>
            <a:ext cx="69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= 0.01 , Error de corte = 10^-5 , Max épocas = 300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3.1 (AND y XOR con </a:t>
            </a:r>
            <a:r>
              <a:rPr lang="es"/>
              <a:t>perceptrón</a:t>
            </a:r>
            <a:r>
              <a:rPr lang="es"/>
              <a:t> multicapa)</a:t>
            </a:r>
            <a:endParaRPr/>
          </a:p>
        </p:txBody>
      </p:sp>
      <p:graphicFrame>
        <p:nvGraphicFramePr>
          <p:cNvPr id="389" name="Google Shape;389;p47"/>
          <p:cNvGraphicFramePr/>
          <p:nvPr/>
        </p:nvGraphicFramePr>
        <p:xfrm>
          <a:off x="472425" y="12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1011175"/>
                <a:gridCol w="782575"/>
                <a:gridCol w="782575"/>
                <a:gridCol w="782575"/>
                <a:gridCol w="782575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47"/>
          <p:cNvSpPr txBox="1"/>
          <p:nvPr/>
        </p:nvSpPr>
        <p:spPr>
          <a:xfrm>
            <a:off x="529025" y="8793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1" name="Google Shape;391;p47"/>
          <p:cNvGraphicFramePr/>
          <p:nvPr/>
        </p:nvGraphicFramePr>
        <p:xfrm>
          <a:off x="4819038" y="12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1011175"/>
                <a:gridCol w="782575"/>
                <a:gridCol w="782575"/>
                <a:gridCol w="782575"/>
                <a:gridCol w="782575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47"/>
          <p:cNvSpPr txBox="1"/>
          <p:nvPr/>
        </p:nvSpPr>
        <p:spPr>
          <a:xfrm>
            <a:off x="4925175" y="840750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XOR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750" y="2214350"/>
            <a:ext cx="4199398" cy="25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3.1 - XOR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60425" y="3721425"/>
            <a:ext cx="556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Arquitectura 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[2,2,1]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Beta : 0.45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: 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Máxima cantidad de épocas :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Tolerancia de error : 10^-12</a:t>
            </a:r>
            <a:endParaRPr/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950" y="1361800"/>
            <a:ext cx="3534147" cy="2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74450"/>
            <a:ext cx="3347720" cy="22722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8"/>
          <p:cNvSpPr txBox="1"/>
          <p:nvPr>
            <p:ph idx="1" type="body"/>
          </p:nvPr>
        </p:nvSpPr>
        <p:spPr>
          <a:xfrm>
            <a:off x="-52337" y="10587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Logística</a:t>
            </a:r>
            <a:endParaRPr/>
          </a:p>
        </p:txBody>
      </p:sp>
      <p:sp>
        <p:nvSpPr>
          <p:cNvPr id="403" name="Google Shape;403;p48"/>
          <p:cNvSpPr txBox="1"/>
          <p:nvPr>
            <p:ph idx="4294967295" type="body"/>
          </p:nvPr>
        </p:nvSpPr>
        <p:spPr>
          <a:xfrm>
            <a:off x="5202275" y="1017800"/>
            <a:ext cx="40023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/>
              <a:t>Tangente</a:t>
            </a:r>
            <a:endParaRPr sz="1350"/>
          </a:p>
        </p:txBody>
      </p:sp>
      <p:pic>
        <p:nvPicPr>
          <p:cNvPr id="404" name="Google Shape;40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175" y="3760625"/>
            <a:ext cx="2404175" cy="10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3.2 (</a:t>
            </a:r>
            <a:r>
              <a:rPr lang="es"/>
              <a:t>Detección</a:t>
            </a:r>
            <a:r>
              <a:rPr lang="es"/>
              <a:t> de paridad en </a:t>
            </a:r>
            <a:r>
              <a:rPr lang="es"/>
              <a:t>números</a:t>
            </a:r>
            <a:r>
              <a:rPr lang="es"/>
              <a:t>)</a:t>
            </a:r>
            <a:endParaRPr/>
          </a:p>
        </p:txBody>
      </p:sp>
      <p:graphicFrame>
        <p:nvGraphicFramePr>
          <p:cNvPr id="410" name="Google Shape;410;p49"/>
          <p:cNvGraphicFramePr/>
          <p:nvPr/>
        </p:nvGraphicFramePr>
        <p:xfrm>
          <a:off x="472425" y="12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1141025"/>
                <a:gridCol w="6888650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Números</a:t>
                      </a:r>
                      <a:r>
                        <a:rPr lang="es"/>
                        <a:t> del 0 al 9 formados por </a:t>
                      </a:r>
                      <a:r>
                        <a:rPr lang="es"/>
                        <a:t>píxeles</a:t>
                      </a:r>
                      <a:r>
                        <a:rPr lang="es"/>
                        <a:t> en 0 y 1, de </a:t>
                      </a:r>
                      <a:r>
                        <a:rPr lang="es"/>
                        <a:t>dimensión</a:t>
                      </a:r>
                      <a:r>
                        <a:rPr lang="es"/>
                        <a:t> 7x5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[1,-1,1,-1,1,-1,1,-1,1,-1]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1" name="Google Shape;4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75" y="2185475"/>
            <a:ext cx="3448049" cy="26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3.2 : Cross validation y </a:t>
            </a:r>
            <a:r>
              <a:rPr lang="es"/>
              <a:t>métricas</a:t>
            </a:r>
            <a:r>
              <a:rPr lang="es"/>
              <a:t> (Tanh)</a:t>
            </a:r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4502100" y="1561700"/>
            <a:ext cx="433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Arquitectura : [35,15,15,15,40,1]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Beta : 0.45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: 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Máxima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cantidad de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épocas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: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Tolerancia de error : 10^-12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50" y="1170200"/>
            <a:ext cx="3438079" cy="2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3.2 : Cross validation y métricas (Logistic)</a:t>
            </a:r>
            <a:endParaRPr/>
          </a:p>
        </p:txBody>
      </p:sp>
      <p:sp>
        <p:nvSpPr>
          <p:cNvPr id="424" name="Google Shape;424;p51"/>
          <p:cNvSpPr txBox="1"/>
          <p:nvPr/>
        </p:nvSpPr>
        <p:spPr>
          <a:xfrm>
            <a:off x="4572000" y="1688100"/>
            <a:ext cx="433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Arquitectura : [35,15,15,15,40,1]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Beta : 0.45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 : 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Máxima cantidad de épocas :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Tolerancia de error : 10^-12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438079" cy="2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3.2</a:t>
            </a:r>
            <a:endParaRPr/>
          </a:p>
        </p:txBody>
      </p:sp>
      <p:sp>
        <p:nvSpPr>
          <p:cNvPr id="431" name="Google Shape;431;p52"/>
          <p:cNvSpPr txBox="1"/>
          <p:nvPr/>
        </p:nvSpPr>
        <p:spPr>
          <a:xfrm>
            <a:off x="43050" y="3883675"/>
            <a:ext cx="436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Arquitectura :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Arquitectura : [35,15,15,15,40,1]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Beta : 0.45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Learning rate : 0.1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Máxima cantidad de épocas : 300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Tolerancia de error : 10^-12</a:t>
            </a:r>
            <a:endParaRPr sz="1200"/>
          </a:p>
        </p:txBody>
      </p:sp>
      <p:pic>
        <p:nvPicPr>
          <p:cNvPr id="432" name="Google Shape;432;p52"/>
          <p:cNvPicPr preferRelativeResize="0"/>
          <p:nvPr/>
        </p:nvPicPr>
        <p:blipFill rotWithShape="1">
          <a:blip r:embed="rId3">
            <a:alphaModFix/>
          </a:blip>
          <a:srcRect b="1267" l="0" r="0" t="1267"/>
          <a:stretch/>
        </p:blipFill>
        <p:spPr>
          <a:xfrm>
            <a:off x="5304825" y="1544338"/>
            <a:ext cx="3534147" cy="2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2"/>
          <p:cNvPicPr preferRelativeResize="0"/>
          <p:nvPr/>
        </p:nvPicPr>
        <p:blipFill rotWithShape="1">
          <a:blip r:embed="rId4">
            <a:alphaModFix/>
          </a:blip>
          <a:srcRect b="2516" l="0" r="0" t="2507"/>
          <a:stretch/>
        </p:blipFill>
        <p:spPr>
          <a:xfrm>
            <a:off x="307575" y="1556988"/>
            <a:ext cx="3347720" cy="227228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-56462" y="1241288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Logística</a:t>
            </a:r>
            <a:endParaRPr/>
          </a:p>
        </p:txBody>
      </p:sp>
      <p:sp>
        <p:nvSpPr>
          <p:cNvPr id="435" name="Google Shape;435;p52"/>
          <p:cNvSpPr txBox="1"/>
          <p:nvPr>
            <p:ph idx="4294967295" type="body"/>
          </p:nvPr>
        </p:nvSpPr>
        <p:spPr>
          <a:xfrm>
            <a:off x="5198150" y="1200338"/>
            <a:ext cx="40023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/>
              <a:t>Tangente</a:t>
            </a:r>
            <a:endParaRPr sz="1350"/>
          </a:p>
        </p:txBody>
      </p:sp>
      <p:sp>
        <p:nvSpPr>
          <p:cNvPr id="436" name="Google Shape;436;p52"/>
          <p:cNvSpPr txBox="1"/>
          <p:nvPr/>
        </p:nvSpPr>
        <p:spPr>
          <a:xfrm>
            <a:off x="5546000" y="3982725"/>
            <a:ext cx="3306600" cy="83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Min error logistica: 0.24999 (Escalado)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Min error tangente: 0.99999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311700" y="874738"/>
            <a:ext cx="85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¿Que podría decir acerca de la capacidad para generalizar de la red? 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3.3 (Detección de números)</a:t>
            </a:r>
            <a:endParaRPr/>
          </a:p>
        </p:txBody>
      </p:sp>
      <p:graphicFrame>
        <p:nvGraphicFramePr>
          <p:cNvPr id="443" name="Google Shape;443;p53"/>
          <p:cNvGraphicFramePr/>
          <p:nvPr/>
        </p:nvGraphicFramePr>
        <p:xfrm>
          <a:off x="472400" y="11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1141025"/>
                <a:gridCol w="6888650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Números del 0 al 9 formados por píxeles en 0 y 1, de dimensión 7x5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 array por cada </a:t>
                      </a:r>
                      <a:r>
                        <a:rPr lang="es"/>
                        <a:t>número</a:t>
                      </a:r>
                      <a:r>
                        <a:rPr lang="es"/>
                        <a:t>, donde el </a:t>
                      </a:r>
                      <a:r>
                        <a:rPr lang="es"/>
                        <a:t>índice</a:t>
                      </a:r>
                      <a:r>
                        <a:rPr lang="es"/>
                        <a:t> al 1 corresponde al </a:t>
                      </a:r>
                      <a:r>
                        <a:rPr lang="es"/>
                        <a:t>número</a:t>
                      </a:r>
                      <a:r>
                        <a:rPr lang="es"/>
                        <a:t> esperado (el resto de elementos en 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4" name="Google Shape;4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50" y="2265675"/>
            <a:ext cx="3352899" cy="26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</a:t>
            </a:r>
            <a:r>
              <a:rPr lang="es"/>
              <a:t>activación</a:t>
            </a:r>
            <a:r>
              <a:rPr lang="es"/>
              <a:t> y </a:t>
            </a:r>
            <a:r>
              <a:rPr lang="es"/>
              <a:t>métricas</a:t>
            </a:r>
            <a:r>
              <a:rPr lang="es"/>
              <a:t> de </a:t>
            </a:r>
            <a:r>
              <a:rPr lang="es"/>
              <a:t>evaluación</a:t>
            </a:r>
            <a:r>
              <a:rPr lang="es"/>
              <a:t> utilizadas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3.3 : </a:t>
            </a:r>
            <a:r>
              <a:rPr lang="es"/>
              <a:t>Generalización</a:t>
            </a:r>
            <a:r>
              <a:rPr lang="es"/>
              <a:t> ante ruido</a:t>
            </a:r>
            <a:endParaRPr/>
          </a:p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1016525" y="906350"/>
            <a:ext cx="3239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Logística</a:t>
            </a:r>
            <a:endParaRPr/>
          </a:p>
        </p:txBody>
      </p:sp>
      <p:sp>
        <p:nvSpPr>
          <p:cNvPr id="451" name="Google Shape;451;p54"/>
          <p:cNvSpPr txBox="1"/>
          <p:nvPr>
            <p:ph idx="1" type="body"/>
          </p:nvPr>
        </p:nvSpPr>
        <p:spPr>
          <a:xfrm>
            <a:off x="5221700" y="906350"/>
            <a:ext cx="3239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</a:t>
            </a:r>
            <a:endParaRPr/>
          </a:p>
        </p:txBody>
      </p:sp>
      <p:pic>
        <p:nvPicPr>
          <p:cNvPr id="452" name="Google Shape;4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75" y="1367575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132397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3.3 : Error de testeo vs Probabilidad de ruido</a:t>
            </a:r>
            <a:endParaRPr/>
          </a:p>
        </p:txBody>
      </p:sp>
      <p:sp>
        <p:nvSpPr>
          <p:cNvPr id="459" name="Google Shape;459;p55"/>
          <p:cNvSpPr txBox="1"/>
          <p:nvPr>
            <p:ph idx="1" type="body"/>
          </p:nvPr>
        </p:nvSpPr>
        <p:spPr>
          <a:xfrm>
            <a:off x="-52337" y="9063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Logística</a:t>
            </a:r>
            <a:endParaRPr/>
          </a:p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>
            <a:off x="4913513" y="906350"/>
            <a:ext cx="4075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Tangente</a:t>
            </a:r>
            <a:endParaRPr/>
          </a:p>
        </p:txBody>
      </p:sp>
      <p:pic>
        <p:nvPicPr>
          <p:cNvPr id="461" name="Google Shape;4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2250"/>
            <a:ext cx="36766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625" y="13098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73" name="Google Shape;473;p57"/>
          <p:cNvSpPr txBox="1"/>
          <p:nvPr>
            <p:ph idx="1" type="body"/>
          </p:nvPr>
        </p:nvSpPr>
        <p:spPr>
          <a:xfrm>
            <a:off x="311700" y="948050"/>
            <a:ext cx="8624100" cy="3521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Ejercicio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</a:t>
            </a:r>
            <a:r>
              <a:rPr lang="es"/>
              <a:t>perceptrón</a:t>
            </a:r>
            <a:r>
              <a:rPr lang="es"/>
              <a:t> simple </a:t>
            </a:r>
            <a:r>
              <a:rPr lang="es"/>
              <a:t>escalón</a:t>
            </a:r>
            <a:r>
              <a:rPr lang="es"/>
              <a:t> es suficiente para resolver el AND. No es </a:t>
            </a:r>
            <a:r>
              <a:rPr lang="es"/>
              <a:t>así</a:t>
            </a:r>
            <a:r>
              <a:rPr lang="es"/>
              <a:t> para el XOR.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Ejercicio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resultSet no es resoluble por el </a:t>
            </a:r>
            <a:r>
              <a:rPr lang="es"/>
              <a:t>perceptrón</a:t>
            </a:r>
            <a:r>
              <a:rPr lang="es"/>
              <a:t> simple lineal, por ende podemos inferir que no es </a:t>
            </a:r>
            <a:r>
              <a:rPr lang="es"/>
              <a:t>linealmente</a:t>
            </a:r>
            <a:r>
              <a:rPr lang="es"/>
              <a:t> independiente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perceptrones simples no lineales (tangente y </a:t>
            </a:r>
            <a:r>
              <a:rPr lang="es"/>
              <a:t>logística</a:t>
            </a:r>
            <a:r>
              <a:rPr lang="es"/>
              <a:t>) tiene buena capacidad de </a:t>
            </a:r>
            <a:r>
              <a:rPr lang="es"/>
              <a:t>generalización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 la hora de dividir en conjunto de entrenamiento y testeo, para la función logística sirve K&gt;=60, mientras que para la tangente K&gt;=80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valor de beta tiene un impacto en la cantidad de épocas para llegar al error deseado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948050"/>
            <a:ext cx="6105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Ejercicio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3.1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El </a:t>
            </a:r>
            <a:r>
              <a:rPr lang="es"/>
              <a:t>perceptrón</a:t>
            </a:r>
            <a:r>
              <a:rPr lang="es"/>
              <a:t> multicapa no lineal puede resolver problemas no linealmente separables (XOR)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Si un problema no es resoluble por un </a:t>
            </a:r>
            <a:r>
              <a:rPr lang="es"/>
              <a:t>perceptrón</a:t>
            </a:r>
            <a:r>
              <a:rPr lang="es"/>
              <a:t> simple lineal, tampoco lo </a:t>
            </a:r>
            <a:r>
              <a:rPr lang="es"/>
              <a:t>será</a:t>
            </a:r>
            <a:r>
              <a:rPr lang="es"/>
              <a:t> para un </a:t>
            </a:r>
            <a:r>
              <a:rPr lang="es"/>
              <a:t>perceptrón</a:t>
            </a:r>
            <a:r>
              <a:rPr lang="es"/>
              <a:t> multicapa lineal (</a:t>
            </a:r>
            <a:r>
              <a:rPr lang="es"/>
              <a:t>composición</a:t>
            </a:r>
            <a:r>
              <a:rPr lang="es"/>
              <a:t> de transformaciones lineales)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3.2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Buena capacidad de </a:t>
            </a:r>
            <a:r>
              <a:rPr lang="es"/>
              <a:t>generalización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Para la </a:t>
            </a:r>
            <a:r>
              <a:rPr lang="es"/>
              <a:t>función</a:t>
            </a:r>
            <a:r>
              <a:rPr lang="es"/>
              <a:t> </a:t>
            </a:r>
            <a:r>
              <a:rPr lang="es"/>
              <a:t>logística</a:t>
            </a:r>
            <a:r>
              <a:rPr lang="es"/>
              <a:t>, se mantiene el mejor accuracy a partir de K=5, mientras que para la tangente lo hace a partir de K=4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3.3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En el caso de la </a:t>
            </a:r>
            <a:r>
              <a:rPr lang="es"/>
              <a:t>función</a:t>
            </a:r>
            <a:r>
              <a:rPr lang="es"/>
              <a:t> </a:t>
            </a:r>
            <a:r>
              <a:rPr lang="es"/>
              <a:t>logística</a:t>
            </a:r>
            <a:r>
              <a:rPr lang="es"/>
              <a:t>, tiene una buena capacidad de </a:t>
            </a:r>
            <a:r>
              <a:rPr lang="es"/>
              <a:t>generalización</a:t>
            </a:r>
            <a:r>
              <a:rPr lang="es"/>
              <a:t>, pero no es </a:t>
            </a:r>
            <a:r>
              <a:rPr lang="es"/>
              <a:t>así</a:t>
            </a:r>
            <a:r>
              <a:rPr lang="es"/>
              <a:t> para el caso de la tangente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"/>
          <p:cNvSpPr txBox="1"/>
          <p:nvPr>
            <p:ph type="ctrTitle"/>
          </p:nvPr>
        </p:nvSpPr>
        <p:spPr>
          <a:xfrm>
            <a:off x="499050" y="2003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!!!</a:t>
            </a:r>
            <a:endParaRPr sz="2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</a:t>
            </a:r>
            <a:r>
              <a:rPr lang="es"/>
              <a:t>activación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311700" y="1229875"/>
            <a:ext cx="580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STEP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LINEAL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LOGISTIC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TANH</a:t>
            </a:r>
            <a:endParaRPr sz="18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75" y="2973050"/>
            <a:ext cx="1709550" cy="12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325" y="2973050"/>
            <a:ext cx="1709550" cy="13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25" y="2973050"/>
            <a:ext cx="1655225" cy="12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1650" y="3012050"/>
            <a:ext cx="1408212" cy="12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0012" y="796625"/>
            <a:ext cx="1719337" cy="171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533225" y="1258775"/>
            <a:ext cx="579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f_1-score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true_positive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false_positive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25" y="650100"/>
            <a:ext cx="2733598" cy="273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1- AND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23" y="2282075"/>
            <a:ext cx="3463650" cy="2182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31"/>
          <p:cNvGraphicFramePr/>
          <p:nvPr/>
        </p:nvGraphicFramePr>
        <p:xfrm>
          <a:off x="430525" y="11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1011175"/>
                <a:gridCol w="782575"/>
                <a:gridCol w="782575"/>
                <a:gridCol w="782575"/>
                <a:gridCol w="782575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128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1- AND observaciones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00" y="735850"/>
            <a:ext cx="3158100" cy="2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85725" y="932900"/>
            <a:ext cx="14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Rate= 0.01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4444875" y="932900"/>
            <a:ext cx="17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Learning Rate=0.001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400" y="735850"/>
            <a:ext cx="3045300" cy="2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7571" y="2969753"/>
            <a:ext cx="2523150" cy="169939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5829300" y="2971800"/>
            <a:ext cx="2491800" cy="16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600" y="2969750"/>
            <a:ext cx="2503707" cy="16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1- XOR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23" y="2282075"/>
            <a:ext cx="3463650" cy="2182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33"/>
          <p:cNvGraphicFramePr/>
          <p:nvPr/>
        </p:nvGraphicFramePr>
        <p:xfrm>
          <a:off x="430525" y="11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{1DA9EFEE-17C7-4615-8794-9EEA4CAA824B}</a:tableStyleId>
              </a:tblPr>
              <a:tblGrid>
                <a:gridCol w="1011175"/>
                <a:gridCol w="782575"/>
                <a:gridCol w="782575"/>
                <a:gridCol w="782575"/>
                <a:gridCol w="782575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entrada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(-1,1)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(1,-1)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(1,1)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