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Lato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cefeaba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cefeaba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1553a7ce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1553a7ce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TOR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1553a7ce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1553a7ce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1553a7ce2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1553a7ce2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1553a7ce2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1553a7ce2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1553a7ce2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1553a7ce2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1553a7ce2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1553a7ce2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1553a7ce2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1553a7ce2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1553a7ce2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1553a7ce2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1553a7ce2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1553a7ce2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1553a7ce2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1553a7ce2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3cefeaba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3cefeaba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3cefeaba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3cefeaba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1553a7ce2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1553a7ce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1553a7ce2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1553a7ce2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1553a7ce2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1553a7ce2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1553a7ce2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1553a7ce2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1553a7ce2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1553a7ce2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1553a7ce2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21553a7ce2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1553a7ce2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21553a7ce2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1553a7ce2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1553a7ce2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1553a7ce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1553a7ce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3cefeaba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3cefeaba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3cefeaba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3cefeaba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1553a7ce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1553a7ce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553a7ce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1553a7ce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1553a7ce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1553a7ce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1553a7ce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1553a7ce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1553a7ce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1553a7ce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553a7c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1553a7c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1553a7ce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1553a7ce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6" name="Google Shape;13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6" name="Google Shape;14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55" name="Google Shape;15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7" name="Google Shape;17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6" name="Google Shape;19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ctrTitle"/>
          </p:nvPr>
        </p:nvSpPr>
        <p:spPr>
          <a:xfrm>
            <a:off x="555650" y="19096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  72.27 Sistemas de Inteligencia Artificial </a:t>
            </a:r>
            <a:endParaRPr sz="2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Primer cuatrimestre 2022</a:t>
            </a:r>
            <a:endParaRPr sz="2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TP2: Algoritmos </a:t>
            </a:r>
            <a:r>
              <a:rPr lang="es" sz="2850"/>
              <a:t>Genéticos</a:t>
            </a:r>
            <a:endParaRPr sz="2850"/>
          </a:p>
        </p:txBody>
      </p:sp>
      <p:sp>
        <p:nvSpPr>
          <p:cNvPr id="211" name="Google Shape;211;p25"/>
          <p:cNvSpPr txBox="1"/>
          <p:nvPr>
            <p:ph idx="1" type="subTitle"/>
          </p:nvPr>
        </p:nvSpPr>
        <p:spPr>
          <a:xfrm>
            <a:off x="201925" y="3218300"/>
            <a:ext cx="36753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Alumnos 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60041 - Agustín Tormakh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60212 - Valentino Riera Torraca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60390 - Igal Leonel Revich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</a:t>
            </a:r>
            <a:r>
              <a:rPr lang="es"/>
              <a:t>parámetros</a:t>
            </a:r>
            <a:r>
              <a:rPr lang="es"/>
              <a:t> : </a:t>
            </a:r>
            <a:r>
              <a:rPr lang="es"/>
              <a:t>Selección</a:t>
            </a:r>
            <a:r>
              <a:rPr lang="es"/>
              <a:t> de Boltzmann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205175" y="4144200"/>
            <a:ext cx="60915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s"/>
              <a:t>Todos tuvieron k = 0.1 y T0 = 100 , </a:t>
            </a:r>
            <a:r>
              <a:rPr lang="es"/>
              <a:t>tamaño</a:t>
            </a:r>
            <a:r>
              <a:rPr lang="es"/>
              <a:t> de </a:t>
            </a:r>
            <a:r>
              <a:rPr lang="es"/>
              <a:t>población</a:t>
            </a:r>
            <a:r>
              <a:rPr lang="es"/>
              <a:t> = 1500, sin reemplazo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848875"/>
            <a:ext cx="3023484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/>
        </p:nvSpPr>
        <p:spPr>
          <a:xfrm>
            <a:off x="346400" y="3224650"/>
            <a:ext cx="29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c = 0	Pmut = 0.4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500" y="965500"/>
            <a:ext cx="2781400" cy="21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/>
        </p:nvSpPr>
        <p:spPr>
          <a:xfrm>
            <a:off x="3343900" y="3224650"/>
            <a:ext cx="26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Tc = 0	Pmut = 0.1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1905" y="965500"/>
            <a:ext cx="2831070" cy="2135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/>
          <p:nvPr/>
        </p:nvSpPr>
        <p:spPr>
          <a:xfrm>
            <a:off x="6150125" y="3224650"/>
            <a:ext cx="26946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Tc = 20	Pmut = 0.1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: Selección de Boltzmann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0788"/>
            <a:ext cx="4371325" cy="32571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/>
        </p:nvSpPr>
        <p:spPr>
          <a:xfrm>
            <a:off x="4683025" y="2075900"/>
            <a:ext cx="2537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k: 0.15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T0:40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Tc: 0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Pmut: 0.2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Condición</a:t>
            </a:r>
            <a:r>
              <a:rPr lang="es" sz="1900">
                <a:latin typeface="Roboto"/>
                <a:ea typeface="Roboto"/>
                <a:cs typeface="Roboto"/>
                <a:sym typeface="Roboto"/>
              </a:rPr>
              <a:t> de corte</a:t>
            </a:r>
            <a:br>
              <a:rPr lang="es" sz="1900">
                <a:latin typeface="Roboto"/>
                <a:ea typeface="Roboto"/>
                <a:cs typeface="Roboto"/>
                <a:sym typeface="Roboto"/>
              </a:rPr>
            </a:br>
            <a:r>
              <a:rPr lang="es" sz="1900">
                <a:latin typeface="Roboto"/>
                <a:ea typeface="Roboto"/>
                <a:cs typeface="Roboto"/>
                <a:sym typeface="Roboto"/>
              </a:rPr>
              <a:t>Error menor a 10^-16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: Selección torneos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	u = 0.5	Pmut = 0.2	</a:t>
            </a:r>
            <a:endParaRPr/>
          </a:p>
        </p:txBody>
      </p:sp>
      <p:sp>
        <p:nvSpPr>
          <p:cNvPr id="289" name="Google Shape;289;p36"/>
          <p:cNvSpPr txBox="1"/>
          <p:nvPr/>
        </p:nvSpPr>
        <p:spPr>
          <a:xfrm>
            <a:off x="64663" y="3407125"/>
            <a:ext cx="29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u = 0.5	Pmut = 0.2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8450"/>
            <a:ext cx="3118883" cy="24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 txBox="1"/>
          <p:nvPr/>
        </p:nvSpPr>
        <p:spPr>
          <a:xfrm>
            <a:off x="3238813" y="3407125"/>
            <a:ext cx="29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u = 0.75	Pmut = 0.4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5846013" y="3371750"/>
            <a:ext cx="29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u = 1.0	Pmut = 0.1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192025" y="3954900"/>
            <a:ext cx="6198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Todos tuvieron tamaño de población = 1500, sin reemplazo</a:t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913" y="941600"/>
            <a:ext cx="3259778" cy="24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400" y="976752"/>
            <a:ext cx="3118874" cy="239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: Selección torneos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u=[0.5,0.6,...,1.0]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000" y="1318975"/>
            <a:ext cx="4063026" cy="30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: Selección torneos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4874650" y="1849675"/>
            <a:ext cx="3000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u : 0.75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Pmut: 0.2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Condición de corte</a:t>
            </a:r>
            <a:br>
              <a:rPr lang="es" sz="1900">
                <a:latin typeface="Roboto"/>
                <a:ea typeface="Roboto"/>
                <a:cs typeface="Roboto"/>
                <a:sym typeface="Roboto"/>
              </a:rPr>
            </a:br>
            <a:r>
              <a:rPr lang="es" sz="1900">
                <a:latin typeface="Roboto"/>
                <a:ea typeface="Roboto"/>
                <a:cs typeface="Roboto"/>
                <a:sym typeface="Roboto"/>
              </a:rPr>
              <a:t>Error menor a 10^-16</a:t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5" y="1065875"/>
            <a:ext cx="3939101" cy="29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: Selección truncada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 txBox="1"/>
          <p:nvPr/>
        </p:nvSpPr>
        <p:spPr>
          <a:xfrm>
            <a:off x="8394350" y="15456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" y="1023250"/>
            <a:ext cx="3101149" cy="23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/>
        </p:nvSpPr>
        <p:spPr>
          <a:xfrm>
            <a:off x="138238" y="3449325"/>
            <a:ext cx="29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k = 500	Pmut = 0.2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775" y="992125"/>
            <a:ext cx="3179799" cy="2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 txBox="1"/>
          <p:nvPr/>
        </p:nvSpPr>
        <p:spPr>
          <a:xfrm>
            <a:off x="3161563" y="3449325"/>
            <a:ext cx="29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k = 1000	Pmut = 0.4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0" name="Google Shape;32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550" y="1029125"/>
            <a:ext cx="3101150" cy="234890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 txBox="1"/>
          <p:nvPr/>
        </p:nvSpPr>
        <p:spPr>
          <a:xfrm>
            <a:off x="6042063" y="3449325"/>
            <a:ext cx="29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k = 1500	Pmut = 0.1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138250" y="4180325"/>
            <a:ext cx="6745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Todos tuvieron tamaño de población = 1500, sin reemplazo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: Selección truncada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 = [5,100,195,290,485,470]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5 iteraciones por valor de k</a:t>
            </a:r>
            <a:endParaRPr/>
          </a:p>
        </p:txBody>
      </p:sp>
      <p:sp>
        <p:nvSpPr>
          <p:cNvPr id="329" name="Google Shape;329;p40"/>
          <p:cNvSpPr txBox="1"/>
          <p:nvPr/>
        </p:nvSpPr>
        <p:spPr>
          <a:xfrm>
            <a:off x="8394350" y="15456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650" y="1407950"/>
            <a:ext cx="4068600" cy="30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: Selección truncada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8394350" y="15456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0" y="904700"/>
            <a:ext cx="4340201" cy="33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1"/>
          <p:cNvSpPr txBox="1"/>
          <p:nvPr/>
        </p:nvSpPr>
        <p:spPr>
          <a:xfrm>
            <a:off x="4874650" y="1849675"/>
            <a:ext cx="3000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k : 900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Pmut: 0.2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Condición de corte</a:t>
            </a:r>
            <a:br>
              <a:rPr lang="es" sz="1900">
                <a:latin typeface="Roboto"/>
                <a:ea typeface="Roboto"/>
                <a:cs typeface="Roboto"/>
                <a:sym typeface="Roboto"/>
              </a:rPr>
            </a:br>
            <a:r>
              <a:rPr lang="es" sz="1900">
                <a:latin typeface="Roboto"/>
                <a:ea typeface="Roboto"/>
                <a:cs typeface="Roboto"/>
                <a:sym typeface="Roboto"/>
              </a:rPr>
              <a:t>Error menor a 10^-16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 </a:t>
            </a:r>
            <a:endParaRPr/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311700" y="1244025"/>
            <a:ext cx="6119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Se define una </a:t>
            </a:r>
            <a:r>
              <a:rPr lang="es" sz="1200"/>
              <a:t>categoría</a:t>
            </a:r>
            <a:r>
              <a:rPr lang="es" sz="1200"/>
              <a:t> para la cual se </a:t>
            </a:r>
            <a:r>
              <a:rPr lang="es" sz="1200"/>
              <a:t>ejecutará</a:t>
            </a:r>
            <a:r>
              <a:rPr lang="es" sz="1200"/>
              <a:t> un algoritmo </a:t>
            </a:r>
            <a:r>
              <a:rPr lang="es" sz="1200"/>
              <a:t>genético</a:t>
            </a:r>
            <a:r>
              <a:rPr lang="es" sz="1200"/>
              <a:t> por cada valor posible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Para cada uno de los mostrados a </a:t>
            </a:r>
            <a:r>
              <a:rPr lang="es" sz="1200"/>
              <a:t>continuación</a:t>
            </a:r>
            <a:r>
              <a:rPr lang="es" sz="1200"/>
              <a:t> se toma como base los siguientes </a:t>
            </a:r>
            <a:r>
              <a:rPr lang="es" sz="1200"/>
              <a:t>parámetros</a:t>
            </a:r>
            <a:r>
              <a:rPr lang="es" sz="1200"/>
              <a:t> : 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Population size = 1500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replacement = false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cross = uniform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mutation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method = Gaussian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probability = 0.35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sigma = 2.0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finish condition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method = Acceptable solution ( Salvo para ALL de selecciones que se corta por cantidad de generaciones)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max tolerance error = 10^(-16)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max generation size = 500 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 : Tipos de </a:t>
            </a:r>
            <a:r>
              <a:rPr lang="es"/>
              <a:t>mutación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66545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788" y="1481050"/>
            <a:ext cx="3534000" cy="2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50" y="1481050"/>
            <a:ext cx="3534000" cy="23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3"/>
          <p:cNvSpPr txBox="1"/>
          <p:nvPr/>
        </p:nvSpPr>
        <p:spPr>
          <a:xfrm>
            <a:off x="1047100" y="1361150"/>
            <a:ext cx="29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Tipo de 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mutación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Gaussiana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5017100" y="1361150"/>
            <a:ext cx="28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Tipo de 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mutación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Uniforme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elegido: </a:t>
            </a:r>
            <a:r>
              <a:rPr i="1" lang="es"/>
              <a:t>Optimización</a:t>
            </a:r>
            <a:r>
              <a:rPr i="1" lang="es"/>
              <a:t> de resultados de un reactivo</a:t>
            </a:r>
            <a:endParaRPr i="1"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311700" y="1464525"/>
            <a:ext cx="48600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realizan mediciones de cierto reactivo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parte de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3 valores de entrada  (ξ)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Un conjunto de resultados (ζ)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Una </a:t>
            </a:r>
            <a:r>
              <a:rPr lang="es"/>
              <a:t>función</a:t>
            </a:r>
            <a:r>
              <a:rPr lang="es"/>
              <a:t> F(W,w,w0,ξ)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Una </a:t>
            </a:r>
            <a:r>
              <a:rPr lang="es"/>
              <a:t>función</a:t>
            </a:r>
            <a:r>
              <a:rPr lang="es"/>
              <a:t> de error que mide la diferencia entre  ζ y </a:t>
            </a:r>
            <a:r>
              <a:rPr lang="es"/>
              <a:t>F(W,w,w0,ξ)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75" y="1017800"/>
            <a:ext cx="2721025" cy="27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 : Probabilidad de </a:t>
            </a:r>
            <a:r>
              <a:rPr lang="es"/>
              <a:t>mutación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p=[0,0.05,0.1,0.15,... 0.5]</a:t>
            </a:r>
            <a:endParaRPr/>
          </a:p>
        </p:txBody>
      </p:sp>
      <p:pic>
        <p:nvPicPr>
          <p:cNvPr id="361" name="Google Shape;3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450" y="1800450"/>
            <a:ext cx="3874675" cy="29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/>
        </p:nvSpPr>
        <p:spPr>
          <a:xfrm>
            <a:off x="384225" y="2730100"/>
            <a:ext cx="198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Cantidad de Generaciones en las que se encontro una solucion aceptable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ALL: </a:t>
            </a:r>
            <a:r>
              <a:rPr lang="es"/>
              <a:t>Método</a:t>
            </a:r>
            <a:r>
              <a:rPr lang="es"/>
              <a:t> de cruza</a:t>
            </a:r>
            <a:endParaRPr/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6825"/>
            <a:ext cx="2939925" cy="21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100" y="1017798"/>
            <a:ext cx="3124738" cy="233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125" y="1017798"/>
            <a:ext cx="3124738" cy="233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5"/>
          <p:cNvSpPr txBox="1"/>
          <p:nvPr/>
        </p:nvSpPr>
        <p:spPr>
          <a:xfrm>
            <a:off x="622600" y="3429375"/>
            <a:ext cx="17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Cruza 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Uniforme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45"/>
          <p:cNvSpPr txBox="1"/>
          <p:nvPr/>
        </p:nvSpPr>
        <p:spPr>
          <a:xfrm>
            <a:off x="3420725" y="3429375"/>
            <a:ext cx="17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Cruza 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Simple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5"/>
          <p:cNvSpPr txBox="1"/>
          <p:nvPr/>
        </p:nvSpPr>
        <p:spPr>
          <a:xfrm>
            <a:off x="6728550" y="3429375"/>
            <a:ext cx="17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Cruza 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Multiple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 : Criterios de corte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6100"/>
            <a:ext cx="3231700" cy="2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6"/>
          <p:cNvSpPr txBox="1"/>
          <p:nvPr/>
        </p:nvSpPr>
        <p:spPr>
          <a:xfrm>
            <a:off x="176850" y="35445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Criterio de corte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Solución aceptable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Boltzmann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638" y="1099162"/>
            <a:ext cx="3101818" cy="23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/>
        </p:nvSpPr>
        <p:spPr>
          <a:xfrm>
            <a:off x="3753550" y="35816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Criterio de corte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Contenido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Parámetros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max generation size = 100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 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Torneos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 : Criterios de corte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3262125" y="35445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Criterio de corte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Tiempo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Parámetros: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max execution time = 300 (5 min)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 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Ruleta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9" name="Google Shape;3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925" y="1198500"/>
            <a:ext cx="3176138" cy="23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0" y="1198500"/>
            <a:ext cx="3000000" cy="230846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7"/>
          <p:cNvSpPr txBox="1"/>
          <p:nvPr/>
        </p:nvSpPr>
        <p:spPr>
          <a:xfrm>
            <a:off x="-423100" y="3535275"/>
            <a:ext cx="40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Criterio de corte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Cant generaciones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Truncada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 : Metodos de seleccion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5" y="1106525"/>
            <a:ext cx="2934500" cy="23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8"/>
          <p:cNvSpPr txBox="1"/>
          <p:nvPr/>
        </p:nvSpPr>
        <p:spPr>
          <a:xfrm>
            <a:off x="83100" y="3589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Boltzmann</a:t>
            </a:r>
            <a:endParaRPr/>
          </a:p>
        </p:txBody>
      </p:sp>
      <p:pic>
        <p:nvPicPr>
          <p:cNvPr id="399" name="Google Shape;39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500" y="1106525"/>
            <a:ext cx="3063019" cy="23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8"/>
          <p:cNvSpPr txBox="1"/>
          <p:nvPr/>
        </p:nvSpPr>
        <p:spPr>
          <a:xfrm>
            <a:off x="2886000" y="3589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Elite</a:t>
            </a:r>
            <a:endParaRPr/>
          </a:p>
        </p:txBody>
      </p:sp>
      <p:pic>
        <p:nvPicPr>
          <p:cNvPr id="401" name="Google Shape;40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1325" y="1194375"/>
            <a:ext cx="3136800" cy="231487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8"/>
          <p:cNvSpPr txBox="1"/>
          <p:nvPr/>
        </p:nvSpPr>
        <p:spPr>
          <a:xfrm>
            <a:off x="5978125" y="3509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Rank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 : Metodos de seleccion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9"/>
          <p:cNvSpPr txBox="1"/>
          <p:nvPr/>
        </p:nvSpPr>
        <p:spPr>
          <a:xfrm>
            <a:off x="83100" y="3589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Ruleta</a:t>
            </a:r>
            <a:endParaRPr/>
          </a:p>
        </p:txBody>
      </p:sp>
      <p:sp>
        <p:nvSpPr>
          <p:cNvPr id="409" name="Google Shape;409;p49"/>
          <p:cNvSpPr txBox="1"/>
          <p:nvPr/>
        </p:nvSpPr>
        <p:spPr>
          <a:xfrm>
            <a:off x="2886000" y="3589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Torneos</a:t>
            </a:r>
            <a:endParaRPr/>
          </a:p>
        </p:txBody>
      </p:sp>
      <p:sp>
        <p:nvSpPr>
          <p:cNvPr id="410" name="Google Shape;410;p49"/>
          <p:cNvSpPr txBox="1"/>
          <p:nvPr/>
        </p:nvSpPr>
        <p:spPr>
          <a:xfrm>
            <a:off x="5978125" y="3509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Truncada</a:t>
            </a:r>
            <a:endParaRPr/>
          </a:p>
        </p:txBody>
      </p:sp>
      <p:pic>
        <p:nvPicPr>
          <p:cNvPr id="411" name="Google Shape;4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1170200"/>
            <a:ext cx="3070876" cy="231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025" y="1170192"/>
            <a:ext cx="3070875" cy="230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837" y="1170200"/>
            <a:ext cx="2899764" cy="219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particulares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1 : Reemplazo vs No Reemplazo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275" y="1246400"/>
            <a:ext cx="2438400" cy="1830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700" y="1246400"/>
            <a:ext cx="2438400" cy="183057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5138575" y="1017800"/>
            <a:ext cx="22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Truncada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51"/>
          <p:cNvSpPr txBox="1"/>
          <p:nvPr/>
        </p:nvSpPr>
        <p:spPr>
          <a:xfrm>
            <a:off x="1775825" y="1017800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Torneos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2263" y="3076977"/>
            <a:ext cx="2443277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3663" y="3076975"/>
            <a:ext cx="243961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1"/>
          <p:cNvSpPr txBox="1"/>
          <p:nvPr/>
        </p:nvSpPr>
        <p:spPr>
          <a:xfrm>
            <a:off x="271800" y="1817925"/>
            <a:ext cx="10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Sin Reemplazo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51"/>
          <p:cNvSpPr txBox="1"/>
          <p:nvPr/>
        </p:nvSpPr>
        <p:spPr>
          <a:xfrm>
            <a:off x="384275" y="3683575"/>
            <a:ext cx="10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Reemplazo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2 : Rank vs Ruleta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591501" cy="269362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2"/>
          <p:cNvSpPr txBox="1"/>
          <p:nvPr/>
        </p:nvSpPr>
        <p:spPr>
          <a:xfrm>
            <a:off x="1195100" y="3895400"/>
            <a:ext cx="19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Rank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9" name="Google Shape;43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876" y="1018225"/>
            <a:ext cx="3592800" cy="269278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2"/>
          <p:cNvSpPr txBox="1"/>
          <p:nvPr/>
        </p:nvSpPr>
        <p:spPr>
          <a:xfrm>
            <a:off x="4692200" y="3895400"/>
            <a:ext cx="19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Selección 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Ruleta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311700" y="1229875"/>
            <a:ext cx="568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algoritmos </a:t>
            </a:r>
            <a:r>
              <a:rPr lang="es"/>
              <a:t>genéticos para calcular los valores de </a:t>
            </a:r>
            <a:r>
              <a:rPr lang="es"/>
              <a:t>W,w,w0 que minimizan el error para los datos de entrada de ξ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Implementar y utilizar los </a:t>
            </a:r>
            <a:r>
              <a:rPr lang="es"/>
              <a:t>métodos de selección y cruza, tipos de mutación y criterios de corte vistos en clase</a:t>
            </a:r>
            <a:r>
              <a:rPr lang="es"/>
              <a:t>  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975" y="774025"/>
            <a:ext cx="2742225" cy="27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451" name="Google Shape;451;p54"/>
          <p:cNvSpPr txBox="1"/>
          <p:nvPr>
            <p:ph idx="1" type="body"/>
          </p:nvPr>
        </p:nvSpPr>
        <p:spPr>
          <a:xfrm>
            <a:off x="311700" y="1047100"/>
            <a:ext cx="66642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Selección</a:t>
            </a:r>
            <a:r>
              <a:rPr lang="es"/>
              <a:t> de Boltzmann</a:t>
            </a:r>
            <a:endParaRPr/>
          </a:p>
          <a:p>
            <a:pPr indent="-29789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283"/>
              <a:t>Con Tc=0 luego de varias generaciones se pierde variación genética, por lo que se ve beneficiado por las mutaciones</a:t>
            </a:r>
            <a:endParaRPr sz="1283"/>
          </a:p>
          <a:p>
            <a:pPr indent="-29789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283"/>
              <a:t>Los T0 y k iniciales eran muy bajos, tardaba varias generaciones en comenzar a acercarse a la solución</a:t>
            </a:r>
            <a:endParaRPr sz="1283"/>
          </a:p>
          <a:p>
            <a:pPr indent="-29789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283"/>
              <a:t>Tc muy altos hace que el algoritmo sea muy aleatorio</a:t>
            </a:r>
            <a:endParaRPr sz="883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Selección</a:t>
            </a:r>
            <a:r>
              <a:rPr lang="es"/>
              <a:t> truncada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Mientras </a:t>
            </a:r>
            <a:r>
              <a:rPr lang="es"/>
              <a:t>más</a:t>
            </a:r>
            <a:r>
              <a:rPr lang="es"/>
              <a:t> se acerque k al </a:t>
            </a:r>
            <a:r>
              <a:rPr lang="es"/>
              <a:t>tamaño</a:t>
            </a:r>
            <a:r>
              <a:rPr lang="es"/>
              <a:t> de la </a:t>
            </a:r>
            <a:r>
              <a:rPr lang="es"/>
              <a:t>población</a:t>
            </a:r>
            <a:r>
              <a:rPr lang="es"/>
              <a:t>, </a:t>
            </a:r>
            <a:r>
              <a:rPr lang="es"/>
              <a:t>más</a:t>
            </a:r>
            <a:r>
              <a:rPr lang="es"/>
              <a:t> parecido </a:t>
            </a:r>
            <a:r>
              <a:rPr lang="es"/>
              <a:t>será</a:t>
            </a:r>
            <a:r>
              <a:rPr lang="es"/>
              <a:t> el comportamiento al de la </a:t>
            </a:r>
            <a:r>
              <a:rPr lang="es"/>
              <a:t>selección</a:t>
            </a:r>
            <a:r>
              <a:rPr lang="es"/>
              <a:t> </a:t>
            </a:r>
            <a:r>
              <a:rPr lang="es"/>
              <a:t>Elite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Selección</a:t>
            </a:r>
            <a:r>
              <a:rPr lang="es"/>
              <a:t> torneos</a:t>
            </a:r>
            <a:endParaRPr/>
          </a:p>
          <a:p>
            <a:pPr indent="-280824" lvl="1" marL="914400" rtl="0" algn="l">
              <a:spcBef>
                <a:spcPts val="0"/>
              </a:spcBef>
              <a:spcAft>
                <a:spcPts val="0"/>
              </a:spcAft>
              <a:buSzPct val="70751"/>
              <a:buChar char="○"/>
            </a:pPr>
            <a:r>
              <a:rPr lang="es" sz="1367"/>
              <a:t>A mayor umbral (“u”), mayor probabilidad de tomar a los mejores individuos</a:t>
            </a:r>
            <a:endParaRPr sz="967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Es muy simple arrancar con una </a:t>
            </a:r>
            <a:r>
              <a:rPr lang="es"/>
              <a:t>solución</a:t>
            </a:r>
            <a:r>
              <a:rPr lang="es"/>
              <a:t> muy cercana al fitness ideal (desde la </a:t>
            </a:r>
            <a:r>
              <a:rPr lang="es"/>
              <a:t>generación</a:t>
            </a:r>
            <a:r>
              <a:rPr lang="es"/>
              <a:t> 0, ya hay individuos con Fitness=2.99 )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2.75 potencial </a:t>
            </a:r>
            <a:r>
              <a:rPr lang="es"/>
              <a:t>Máximo</a:t>
            </a:r>
            <a:r>
              <a:rPr lang="es"/>
              <a:t> Local ( Ruleta y Boltzmann)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Rank es </a:t>
            </a:r>
            <a:r>
              <a:rPr lang="es"/>
              <a:t>más</a:t>
            </a:r>
            <a:r>
              <a:rPr lang="es"/>
              <a:t> “suave” que ruleta : Encuentra soluciones aceptables de forma mas rapida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>
            <p:ph type="ctrTitle"/>
          </p:nvPr>
        </p:nvSpPr>
        <p:spPr>
          <a:xfrm>
            <a:off x="499050" y="2003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!!!</a:t>
            </a:r>
            <a:endParaRPr sz="2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r>
              <a:rPr lang="es"/>
              <a:t> utilizados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r>
              <a:rPr lang="es"/>
              <a:t> de cruza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11700" y="1229875"/>
            <a:ext cx="5808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Papel en el algoritmo :</a:t>
            </a:r>
            <a:r>
              <a:rPr lang="es"/>
              <a:t>  Cruza a 2 individuos de la </a:t>
            </a:r>
            <a:r>
              <a:rPr lang="es"/>
              <a:t>población</a:t>
            </a:r>
            <a:r>
              <a:rPr lang="es"/>
              <a:t> existente para generar 2 nuevos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Tipos disponibles 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Simple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Múltiple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Uniforme</a:t>
            </a:r>
            <a:endParaRPr i="1" sz="1800"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00" y="1191425"/>
            <a:ext cx="2719200" cy="225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</a:t>
            </a:r>
            <a:r>
              <a:rPr lang="es"/>
              <a:t>mutación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311700" y="1229875"/>
            <a:ext cx="5793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2550"/>
              <a:t>Papel en el algoritmo :</a:t>
            </a:r>
            <a:r>
              <a:rPr lang="es" sz="2550"/>
              <a:t>  Le agrega una componente aleatoria a los descendientes con cierta probabilidad, con el objetivo de no seleccionar siempre a aquellos con mejor fitness</a:t>
            </a:r>
            <a:endParaRPr sz="25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2550"/>
              <a:t>Tipos disponibles :</a:t>
            </a:r>
            <a:endParaRPr b="1"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s" sz="2550"/>
              <a:t>Gaussiana</a:t>
            </a:r>
            <a:endParaRPr i="1"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s" sz="2550"/>
              <a:t>Uniforme</a:t>
            </a:r>
            <a:endParaRPr i="1" sz="2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600" y="908425"/>
            <a:ext cx="2733600" cy="27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corte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311700" y="1229875"/>
            <a:ext cx="611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Papel en el algoritmo :</a:t>
            </a:r>
            <a:r>
              <a:rPr lang="es"/>
              <a:t>  Indica al algoritmo cuando debe frenar la ejecución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Tipos disponibles 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Cantidad de generaciones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Tiempo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Contenido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Solución aceptable</a:t>
            </a:r>
            <a:endParaRPr i="1" sz="1800"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350" y="1137900"/>
            <a:ext cx="2415000" cy="226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selección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11700" y="1229875"/>
            <a:ext cx="5808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b="1" lang="es" sz="1829"/>
              <a:t>Papel en el algoritmo :</a:t>
            </a:r>
            <a:r>
              <a:rPr lang="es" sz="1829"/>
              <a:t>  Selecciona los individuos de la nueva generación entre los pertenecientes a la generación anterior, y aquellos que pertenecen a la población nueva</a:t>
            </a:r>
            <a:endParaRPr sz="18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Char char="●"/>
            </a:pPr>
            <a:r>
              <a:rPr b="1" lang="es" sz="1829"/>
              <a:t>Tipos disponibles :</a:t>
            </a:r>
            <a:endParaRPr b="1" sz="1829"/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i="1" lang="es" sz="1829"/>
              <a:t>Elite</a:t>
            </a:r>
            <a:endParaRPr i="1" sz="1829"/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i="1" lang="es" sz="1829"/>
              <a:t>Rank</a:t>
            </a:r>
            <a:endParaRPr i="1" sz="1829"/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i="1" lang="es" sz="1829"/>
              <a:t>Ruleta</a:t>
            </a:r>
            <a:endParaRPr i="1" sz="1829"/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i="1" lang="es" sz="1829"/>
              <a:t>Boltzmann</a:t>
            </a:r>
            <a:endParaRPr i="1" sz="1829"/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i="1" lang="es" sz="1829"/>
              <a:t>Torneos</a:t>
            </a:r>
            <a:endParaRPr i="1" sz="1829"/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i="1" lang="es" sz="1829"/>
              <a:t>Truncada</a:t>
            </a:r>
            <a:endParaRPr i="1" sz="1829"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400" y="1311700"/>
            <a:ext cx="2719200" cy="17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