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ia8+JbTo+1ZGcYHMenQw3m6W77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38C570-1E80-406B-B8F3-BCA65FD3813E}">
  <a:tblStyle styleId="{3838C570-1E80-406B-B8F3-BCA65FD3813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C796723-416F-4BAD-A09C-E6CF184CB56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3db95e742_3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b3db95e742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4cfca041f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b4cfca041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3db95e742_3_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b3db95e742_3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927188b21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927188b2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83628aa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8" name="Google Shape;118;g2b83628aaa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3db95e742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4" name="Google Shape;124;g2b3db95e742_3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3db95e74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0" name="Google Shape;130;g2b3db95e742_1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3db95e74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6" name="Google Shape;136;g2b3db95e742_1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3db95e74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2" name="Google Shape;142;g2b3db95e742_1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8dbfd4a2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8dbfd4a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3db95e742_3_196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2b3db95e742_3_19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g2b3db95e742_3_19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2b3db95e742_3_19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3db95e742_3_201"/>
          <p:cNvSpPr txBox="1"/>
          <p:nvPr>
            <p:ph type="title"/>
          </p:nvPr>
        </p:nvSpPr>
        <p:spPr>
          <a:xfrm>
            <a:off x="457200" y="1066968"/>
            <a:ext cx="30084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2b3db95e742_3_201"/>
          <p:cNvSpPr txBox="1"/>
          <p:nvPr>
            <p:ph idx="1" type="body"/>
          </p:nvPr>
        </p:nvSpPr>
        <p:spPr>
          <a:xfrm>
            <a:off x="3575050" y="1073720"/>
            <a:ext cx="5111700" cy="5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4" name="Google Shape;84;g2b3db95e742_3_201"/>
          <p:cNvSpPr txBox="1"/>
          <p:nvPr>
            <p:ph idx="2" type="body"/>
          </p:nvPr>
        </p:nvSpPr>
        <p:spPr>
          <a:xfrm>
            <a:off x="457200" y="1803850"/>
            <a:ext cx="3008400" cy="4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g2b3db95e742_3_20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2b3db95e742_3_20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2b3db95e742_3_20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3db95e742_3_208"/>
          <p:cNvSpPr txBox="1"/>
          <p:nvPr>
            <p:ph type="title"/>
          </p:nvPr>
        </p:nvSpPr>
        <p:spPr>
          <a:xfrm>
            <a:off x="457200" y="1196430"/>
            <a:ext cx="25737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2b3db95e742_3_208"/>
          <p:cNvSpPr/>
          <p:nvPr>
            <p:ph idx="2" type="pic"/>
          </p:nvPr>
        </p:nvSpPr>
        <p:spPr>
          <a:xfrm>
            <a:off x="3200400" y="1196430"/>
            <a:ext cx="5486400" cy="48504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g2b3db95e742_3_208"/>
          <p:cNvSpPr txBox="1"/>
          <p:nvPr>
            <p:ph idx="1" type="body"/>
          </p:nvPr>
        </p:nvSpPr>
        <p:spPr>
          <a:xfrm>
            <a:off x="457200" y="1768043"/>
            <a:ext cx="2573700" cy="42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g2b3db95e742_3_20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2b3db95e742_3_20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2b3db95e742_3_20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3db95e742_3_18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2b3db95e742_3_182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g2b3db95e742_3_18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2b3db95e742_3_18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2b3db95e742_3_18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62" name="Google Shape;62;g2b3db95e742_3_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4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3db95e742_3_176"/>
          <p:cNvSpPr txBox="1"/>
          <p:nvPr>
            <p:ph type="ctrTitle"/>
          </p:nvPr>
        </p:nvSpPr>
        <p:spPr>
          <a:xfrm>
            <a:off x="3969582" y="2130425"/>
            <a:ext cx="44886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2b3db95e742_3_176"/>
          <p:cNvSpPr txBox="1"/>
          <p:nvPr>
            <p:ph idx="1" type="subTitle"/>
          </p:nvPr>
        </p:nvSpPr>
        <p:spPr>
          <a:xfrm>
            <a:off x="3124200" y="3886200"/>
            <a:ext cx="5334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" name="Google Shape;66;g2b3db95e742_3_17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2b3db95e742_3_17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2b3db95e742_3_17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3db95e742_3_189"/>
          <p:cNvSpPr txBox="1"/>
          <p:nvPr>
            <p:ph idx="1" type="body"/>
          </p:nvPr>
        </p:nvSpPr>
        <p:spPr>
          <a:xfrm>
            <a:off x="457200" y="1975644"/>
            <a:ext cx="4038600" cy="4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1" name="Google Shape;71;g2b3db95e742_3_189"/>
          <p:cNvSpPr txBox="1"/>
          <p:nvPr>
            <p:ph idx="2" type="body"/>
          </p:nvPr>
        </p:nvSpPr>
        <p:spPr>
          <a:xfrm>
            <a:off x="4648200" y="1975644"/>
            <a:ext cx="4038600" cy="4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2" name="Google Shape;72;g2b3db95e742_3_18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2b3db95e742_3_18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g2b3db95e742_3_18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g2b3db95e742_3_18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3db95e742_3_1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g2b3db95e742_3_17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g2b3db95e742_3_17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2b3db95e742_3_17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g2b3db95e742_3_17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ctrTitle"/>
          </p:nvPr>
        </p:nvSpPr>
        <p:spPr>
          <a:xfrm>
            <a:off x="1665750" y="3385225"/>
            <a:ext cx="7302600" cy="19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6630"/>
              <a:buFont typeface="Arial"/>
              <a:buNone/>
            </a:pPr>
            <a:r>
              <a:rPr lang="en-US" sz="3740"/>
              <a:t>ECEN 404</a:t>
            </a:r>
            <a:endParaRPr sz="374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6630"/>
              <a:buFont typeface="Arial"/>
              <a:buNone/>
            </a:pPr>
            <a:r>
              <a:rPr lang="en-US" sz="3740"/>
              <a:t>Team #44</a:t>
            </a:r>
            <a:endParaRPr sz="374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6630"/>
              <a:buFont typeface="Arial"/>
              <a:buNone/>
            </a:pPr>
            <a:r>
              <a:rPr lang="en-US" sz="3740"/>
              <a:t>Biweekly Update 2</a:t>
            </a:r>
            <a:endParaRPr sz="374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6630"/>
              <a:buFont typeface="Arial"/>
              <a:buNone/>
            </a:pPr>
            <a:r>
              <a:t/>
            </a:r>
            <a:endParaRPr sz="374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4"/>
              <a:buFont typeface="Arial"/>
              <a:buNone/>
            </a:pPr>
            <a:r>
              <a:rPr lang="en-US" sz="2840"/>
              <a:t>Cubesat EM Material Discharge Eval:</a:t>
            </a:r>
            <a:endParaRPr sz="284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4"/>
              <a:buFont typeface="Arial"/>
              <a:buNone/>
            </a:pPr>
            <a:r>
              <a:rPr lang="en-US" sz="2840"/>
              <a:t>Ian Poynter</a:t>
            </a:r>
            <a:endParaRPr sz="284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4"/>
              <a:buFont typeface="Arial"/>
              <a:buNone/>
            </a:pPr>
            <a:r>
              <a:rPr lang="en-US" sz="2840"/>
              <a:t>Joshua Feldman</a:t>
            </a:r>
            <a:endParaRPr sz="284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4"/>
              <a:buFont typeface="Arial"/>
              <a:buNone/>
            </a:pPr>
            <a:r>
              <a:rPr lang="en-US" sz="2840"/>
              <a:t>Michael Kim</a:t>
            </a:r>
            <a:endParaRPr sz="284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4"/>
              <a:buFont typeface="Arial"/>
              <a:buNone/>
            </a:pPr>
            <a:r>
              <a:rPr lang="en-US" sz="2840"/>
              <a:t>Alejandro Torres</a:t>
            </a:r>
            <a:endParaRPr sz="284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4"/>
              <a:buFont typeface="Arial"/>
              <a:buNone/>
            </a:pPr>
            <a:r>
              <a:rPr lang="en-US" sz="2840"/>
              <a:t>Sponsor: Orbital Arc &amp; SATOP</a:t>
            </a:r>
            <a:endParaRPr sz="284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4"/>
              <a:buFont typeface="Arial"/>
              <a:buNone/>
            </a:pPr>
            <a:r>
              <a:rPr lang="en-US" sz="2840"/>
              <a:t>TA: Souryendu Das</a:t>
            </a:r>
            <a:endParaRPr sz="2840"/>
          </a:p>
        </p:txBody>
      </p:sp>
      <p:sp>
        <p:nvSpPr>
          <p:cNvPr id="100" name="Google Shape;100;p1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101" name="Google Shape;10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3db95e742_3_62"/>
          <p:cNvSpPr txBox="1"/>
          <p:nvPr>
            <p:ph type="title"/>
          </p:nvPr>
        </p:nvSpPr>
        <p:spPr>
          <a:xfrm>
            <a:off x="457200" y="801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 </a:t>
            </a:r>
            <a:endParaRPr/>
          </a:p>
        </p:txBody>
      </p:sp>
      <p:pic>
        <p:nvPicPr>
          <p:cNvPr id="159" name="Google Shape;159;g2b3db95e742_3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775" y="1516250"/>
            <a:ext cx="6736440" cy="5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4cfca041f_5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165" name="Google Shape;165;g2b4cfca041f_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625" y="1852914"/>
            <a:ext cx="3261911" cy="4700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b4cfca041f_5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652" y="2276400"/>
            <a:ext cx="3620799" cy="38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3db95e742_3_166"/>
          <p:cNvSpPr txBox="1"/>
          <p:nvPr>
            <p:ph idx="1" type="body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457200" y="7702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214950" y="1758975"/>
            <a:ext cx="48363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Develop the first prototype for the RIOT Drive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Interior Electronics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Gas Feed Control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Component Selection for Accelerator Plate</a:t>
            </a:r>
            <a:endParaRPr/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9100" y="4409550"/>
            <a:ext cx="3674900" cy="244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2625" y="1573900"/>
            <a:ext cx="3976600" cy="303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927188b21_0_1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Diagram of Subsystems</a:t>
            </a:r>
            <a:endParaRPr/>
          </a:p>
        </p:txBody>
      </p:sp>
      <p:pic>
        <p:nvPicPr>
          <p:cNvPr id="115" name="Google Shape;115;g2b927188b21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5275"/>
            <a:ext cx="9370650" cy="48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83628aaae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graphicFrame>
        <p:nvGraphicFramePr>
          <p:cNvPr id="121" name="Google Shape;121;g2b83628aaae_0_0"/>
          <p:cNvGraphicFramePr/>
          <p:nvPr/>
        </p:nvGraphicFramePr>
        <p:xfrm>
          <a:off x="230909" y="2786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{3838C570-1E80-406B-B8F3-BCA65FD3813E}</a:tableStyleId>
              </a:tblPr>
              <a:tblGrid>
                <a:gridCol w="1245350"/>
                <a:gridCol w="1240575"/>
                <a:gridCol w="1281875"/>
                <a:gridCol w="1309625"/>
                <a:gridCol w="1212550"/>
                <a:gridCol w="1182175"/>
                <a:gridCol w="1099200"/>
              </a:tblGrid>
              <a:tr h="1387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Mechanical </a:t>
                      </a:r>
                      <a:r>
                        <a:rPr lang="en-US" sz="1300" u="none" cap="none" strike="noStrike"/>
                        <a:t>Subsystems Design and Test</a:t>
                      </a:r>
                      <a:r>
                        <a:rPr lang="en-US" sz="1300"/>
                        <a:t>ing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(completed 12/3)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Hardware Subsystems Redesign and Testing</a:t>
                      </a:r>
                      <a:endParaRPr sz="13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(to complete</a:t>
                      </a:r>
                      <a:r>
                        <a:rPr lang="en-US" sz="1300"/>
                        <a:t> by</a:t>
                      </a:r>
                      <a:r>
                        <a:rPr lang="en-US" sz="1300" u="none" cap="none" strike="noStrike"/>
                        <a:t> 2/22)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Integration</a:t>
                      </a:r>
                      <a:r>
                        <a:rPr lang="en-US" sz="1300"/>
                        <a:t> of Microcontroller and Power Subsystems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3/18)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Validation of Integrated Hardware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3/28)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Component Selection for Accelerator Plate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</a:t>
                      </a:r>
                      <a:r>
                        <a:rPr lang="en-US" sz="1300"/>
                        <a:t> 3/28</a:t>
                      </a:r>
                      <a:r>
                        <a:rPr lang="en-US" sz="1300" u="none" cap="none" strike="noStrike"/>
                        <a:t>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Final Integration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</a:t>
                      </a:r>
                      <a:r>
                        <a:rPr lang="en-US" sz="1300"/>
                        <a:t> 4/12</a:t>
                      </a:r>
                      <a:r>
                        <a:rPr lang="en-US" sz="1300" u="none" cap="none" strike="noStrike"/>
                        <a:t>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Final </a:t>
                      </a:r>
                      <a:r>
                        <a:rPr lang="en-US" sz="1300" u="none" cap="none" strike="noStrike"/>
                        <a:t>Demo 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</a:t>
                      </a:r>
                      <a:r>
                        <a:rPr lang="en-US" sz="1300"/>
                        <a:t>4/19)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3db95e742_3_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Power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Alejandro Torres</a:t>
            </a:r>
            <a:endParaRPr sz="2980"/>
          </a:p>
        </p:txBody>
      </p:sp>
      <p:graphicFrame>
        <p:nvGraphicFramePr>
          <p:cNvPr id="127" name="Google Shape;127;g2b3db95e742_3_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{4C796723-416F-4BAD-A09C-E6CF184CB56F}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</a:t>
                      </a:r>
                      <a:r>
                        <a:rPr lang="en-US" sz="1800"/>
                        <a:t> Presentation</a:t>
                      </a:r>
                      <a:r>
                        <a:rPr lang="en-US" sz="1800" u="none" cap="none" strike="noStrike"/>
                        <a:t> 1 </a:t>
                      </a:r>
                      <a:br>
                        <a:rPr lang="en-US" sz="1800" u="none" cap="none" strike="noStrike"/>
                      </a:b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18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Completed Altium Schematic and PCB Layout configured and routed</a:t>
                      </a:r>
                      <a:r>
                        <a:rPr lang="en-US" sz="1800"/>
                        <a:t> for integration with Microcontroller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PCB and parts ordered to test in preparation for integration</a:t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Solder PCB and test through E-Load in preparation for integration with Microcontroller</a:t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3db95e742_1_2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Microcontroller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Joshua Feldman</a:t>
            </a:r>
            <a:endParaRPr sz="2980"/>
          </a:p>
        </p:txBody>
      </p:sp>
      <p:graphicFrame>
        <p:nvGraphicFramePr>
          <p:cNvPr id="133" name="Google Shape;133;g2b3db95e742_1_25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{4C796723-416F-4BAD-A09C-E6CF184CB56F}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</a:t>
                      </a:r>
                      <a:r>
                        <a:rPr lang="en-US" sz="1800"/>
                        <a:t>since Presentation 1</a:t>
                      </a:r>
                      <a:br>
                        <a:rPr lang="en-US" sz="1800"/>
                      </a:b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R</a:t>
                      </a:r>
                      <a:r>
                        <a:rPr lang="en-US" sz="1800"/>
                        <a:t>eworked microcontroller board for changed inputs, for easier programming, and for future integration with power PCB.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Ordered parts for PCB.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MCU coded and tested for sending user </a:t>
                      </a:r>
                      <a:r>
                        <a:rPr lang="en-US" sz="1800"/>
                        <a:t>inputs and control </a:t>
                      </a:r>
                      <a:r>
                        <a:rPr lang="en-US" sz="1800"/>
                        <a:t>bits to DAC through SPI.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Order Fuel Valve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Rework and order PCB for stepper motor control.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Continue working with Alejandro for PCB integration.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3db95e742_1_3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Low Voltage Physical Testing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Ian Poynter</a:t>
            </a:r>
            <a:endParaRPr sz="2980"/>
          </a:p>
        </p:txBody>
      </p:sp>
      <p:graphicFrame>
        <p:nvGraphicFramePr>
          <p:cNvPr id="139" name="Google Shape;139;g2b3db95e742_1_31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{4C796723-416F-4BAD-A09C-E6CF184CB56F}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/>
                        <a:t>Presentation 1</a:t>
                      </a:r>
                      <a:r>
                        <a:rPr lang="en-US" sz="1800" u="none" cap="none" strike="noStrike"/>
                        <a:t> 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18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r>
                        <a:rPr lang="en-US" sz="1800" u="none" cap="none" strike="noStrike"/>
                        <a:t>                       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Developed low voltage test setup and procedure 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Ordered parts for testing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Construct testing setup on breadboard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Perform trial tests and validate data with sponsor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3db95e742_1_3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High Potential Accelerator Plate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Michael Kim</a:t>
            </a:r>
            <a:endParaRPr sz="2980"/>
          </a:p>
        </p:txBody>
      </p:sp>
      <p:graphicFrame>
        <p:nvGraphicFramePr>
          <p:cNvPr id="145" name="Google Shape;145;g2b3db95e742_1_37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{4C796723-416F-4BAD-A09C-E6CF184CB56F}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/>
                        <a:t>Presentation 1</a:t>
                      </a:r>
                      <a:r>
                        <a:rPr lang="en-US" sz="1800" u="none" cap="none" strike="noStrike"/>
                        <a:t>    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16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Completed high-voltage simulations of circular plate geometry on Ansys Maxwell software.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Complete </a:t>
                      </a:r>
                      <a:r>
                        <a:rPr lang="en-US" sz="1800"/>
                        <a:t>high-voltage simulations for hemisphere geometry.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Start high-voltage simulations for cone geometry.</a:t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" name="Google Shape;146;g2b3db95e742_1_37"/>
          <p:cNvSpPr txBox="1"/>
          <p:nvPr/>
        </p:nvSpPr>
        <p:spPr>
          <a:xfrm>
            <a:off x="1533235" y="5015346"/>
            <a:ext cx="63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2b8dbfd4a26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9425"/>
            <a:ext cx="4509076" cy="23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2b8dbfd4a26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925" y="1289425"/>
            <a:ext cx="4509076" cy="244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b8dbfd4a26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1125" y="3830525"/>
            <a:ext cx="4932700" cy="25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