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egsrCdAVMPafY8Pf53dS7BY0z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742E73-6C82-481B-A8FD-4D7DA1735F5D}">
  <a:tblStyle styleId="{8C742E73-6C82-481B-A8FD-4D7DA1735F5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48B728A-254C-43CB-8C7B-750184F286E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d3a63b9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g2bd3a63b9d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d3a63b9d2_2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bd3a63b9d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d64bdd21e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bd64bdd2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d64bdd21e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bd64bdd21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a3ae9bf0d_2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6a3ae9bf0d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a3ae9bf0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a3ae9bf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a3ae9bf0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5" name="Google Shape;125;g26a3ae9bf0d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3a63b9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g2bd3a63b9d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d3a63b9d2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d3a63b9d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a3ae9bf0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g26a3ae9bf0d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d3a63b9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g2bd3a63b9d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a3ae9bf0d_2_26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6a3ae9bf0d_2_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6a3ae9bf0d_2_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6a3ae9bf0d_2_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a3ae9bf0d_2_31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6a3ae9bf0d_2_31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g26a3ae9bf0d_2_31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g26a3ae9bf0d_2_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6a3ae9bf0d_2_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6a3ae9bf0d_2_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a3ae9bf0d_2_38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6a3ae9bf0d_2_38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g26a3ae9bf0d_2_38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g26a3ae9bf0d_2_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6a3ae9bf0d_2_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6a3ae9bf0d_2_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a3ae9bf0d_2_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26a3ae9bf0d_2_6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g26a3ae9bf0d_2_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6a3ae9bf0d_2_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6a3ae9bf0d_2_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62" name="Google Shape;62;g26a3ae9bf0d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a3ae9bf0d_2_13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26a3ae9bf0d_2_13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g26a3ae9bf0d_2_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6a3ae9bf0d_2_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6a3ae9bf0d_2_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a3ae9bf0d_2_19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g26a3ae9bf0d_2_19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g26a3ae9bf0d_2_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6a3ae9bf0d_2_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26a3ae9bf0d_2_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g26a3ae9bf0d_2_1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a3ae9bf0d_2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g26a3ae9bf0d_2_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26a3ae9bf0d_2_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6a3ae9bf0d_2_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6a3ae9bf0d_2_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665750" y="3385225"/>
            <a:ext cx="73026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0"/>
              <a:buFont typeface="Arial"/>
              <a:buNone/>
            </a:pPr>
            <a:r>
              <a:rPr lang="en-US" sz="3740"/>
              <a:t>ECEN 404</a:t>
            </a:r>
            <a:endParaRPr sz="37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0"/>
              <a:buFont typeface="Arial"/>
              <a:buNone/>
            </a:pPr>
            <a:r>
              <a:rPr lang="en-US" sz="3740"/>
              <a:t>Team #44</a:t>
            </a:r>
            <a:endParaRPr sz="37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0"/>
              <a:buFont typeface="Arial"/>
              <a:buNone/>
            </a:pPr>
            <a:r>
              <a:rPr lang="en-US" sz="3740"/>
              <a:t>Biweekly Update 3</a:t>
            </a:r>
            <a:endParaRPr sz="37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0"/>
              <a:buFont typeface="Arial"/>
              <a:buNone/>
            </a:pPr>
            <a:r>
              <a:t/>
            </a:r>
            <a:endParaRPr sz="37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Cubesat EM Material Discharge Eval: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Ian Poynter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Joshua Feldman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Michael Kim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Alejandro Torres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Sponsor: Orbital Arc &amp; SATOP</a:t>
            </a:r>
            <a:endParaRPr sz="28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TA: Souryendu Das</a:t>
            </a:r>
            <a:endParaRPr sz="2840"/>
          </a:p>
        </p:txBody>
      </p:sp>
      <p:pic>
        <p:nvPicPr>
          <p:cNvPr descr="DLCOE_logo_HWHT.png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7647" r="-1131" t="2610"/>
          <a:stretch/>
        </p:blipFill>
        <p:spPr>
          <a:xfrm>
            <a:off x="0" y="0"/>
            <a:ext cx="6422226" cy="66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d3a63b9d2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High Potential Accelerator Plate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Michael Kim</a:t>
            </a:r>
            <a:endParaRPr sz="2980"/>
          </a:p>
        </p:txBody>
      </p:sp>
      <p:graphicFrame>
        <p:nvGraphicFramePr>
          <p:cNvPr id="160" name="Google Shape;160;g2bd3a63b9d2_2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{248B728A-254C-43CB-8C7B-750184F286E3}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update</a:t>
                      </a:r>
                      <a:r>
                        <a:rPr lang="en-US" sz="1800" u="none" cap="none" strike="noStrike"/>
                        <a:t>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r>
                        <a:rPr lang="en-US" sz="1800" u="none" cap="none" strike="noStrike"/>
                        <a:t>                      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Completed simulations for hemisphere and cone geometries.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Compare simulations using Gauss’s Law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Work with Ian to select final prototype based on reviewed data.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d3a63b9d2_2_5"/>
          <p:cNvSpPr txBox="1"/>
          <p:nvPr/>
        </p:nvSpPr>
        <p:spPr>
          <a:xfrm>
            <a:off x="189748" y="6308372"/>
            <a:ext cx="497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2bd3a63b9d2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69" y="4706650"/>
            <a:ext cx="3129769" cy="22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bd3a63b9d2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699" y="2544575"/>
            <a:ext cx="3433101" cy="216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bd3a63b9d2_2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250" y="132200"/>
            <a:ext cx="3630300" cy="230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bd3a63b9d2_2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9650" y="5012866"/>
            <a:ext cx="3314700" cy="1845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bd3a63b9d2_2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1862" y="3006318"/>
            <a:ext cx="3630275" cy="1980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bd3a63b9d2_2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3150" y="823500"/>
            <a:ext cx="3711325" cy="21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d64bdd21e_2_0"/>
          <p:cNvSpPr txBox="1"/>
          <p:nvPr>
            <p:ph type="title"/>
          </p:nvPr>
        </p:nvSpPr>
        <p:spPr>
          <a:xfrm>
            <a:off x="457200" y="801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 </a:t>
            </a:r>
            <a:endParaRPr/>
          </a:p>
        </p:txBody>
      </p:sp>
      <p:pic>
        <p:nvPicPr>
          <p:cNvPr id="177" name="Google Shape;177;g2bd64bdd21e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900" y="1482701"/>
            <a:ext cx="7554200" cy="537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d64bdd21e_2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83" name="Google Shape;183;g2bd64bdd21e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936" y="1852877"/>
            <a:ext cx="4692863" cy="26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bd64bdd21e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2877"/>
            <a:ext cx="4066138" cy="411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a3ae9bf0d_2_86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700" y="3674625"/>
            <a:ext cx="4564598" cy="269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457200" y="1852925"/>
            <a:ext cx="8229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Current Ion Thrusters have limited use cases due to many factors, including fuel cost and harsh ionization methods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457200" y="770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3375" y="2049275"/>
            <a:ext cx="58344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RIOT Drive: New type of Ion Thruster that will reduce these limitations and operate with higher efficiency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Solution</a:t>
            </a:r>
            <a:endParaRPr sz="2400"/>
          </a:p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Develop a prototype for the RIOT Drive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Internal Hardware</a:t>
            </a:r>
            <a:endParaRPr sz="2400"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Power Supply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Microcontroller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Accelerator Plate</a:t>
            </a:r>
            <a:endParaRPr sz="2400"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Geometry Selection</a:t>
            </a:r>
            <a:endParaRPr sz="2400"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125" y="4260400"/>
            <a:ext cx="3159350" cy="21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589" y="1767500"/>
            <a:ext cx="3206411" cy="24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a3ae9bf0d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 of Subsystems</a:t>
            </a:r>
            <a:endParaRPr/>
          </a:p>
        </p:txBody>
      </p:sp>
      <p:pic>
        <p:nvPicPr>
          <p:cNvPr id="122" name="Google Shape;122;g26a3ae9bf0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5275"/>
            <a:ext cx="9370650" cy="48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a3ae9bf0d_0_5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128" name="Google Shape;128;g26a3ae9bf0d_0_51"/>
          <p:cNvGraphicFramePr/>
          <p:nvPr/>
        </p:nvGraphicFramePr>
        <p:xfrm>
          <a:off x="230909" y="2786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{8C742E73-6C82-481B-A8FD-4D7DA1735F5D}</a:tableStyleId>
              </a:tblPr>
              <a:tblGrid>
                <a:gridCol w="1245350"/>
                <a:gridCol w="1240575"/>
                <a:gridCol w="1281875"/>
                <a:gridCol w="1309625"/>
                <a:gridCol w="1212550"/>
                <a:gridCol w="1182175"/>
                <a:gridCol w="1099200"/>
              </a:tblGrid>
              <a:tr h="138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Mechanical </a:t>
                      </a:r>
                      <a:r>
                        <a:rPr lang="en-US" sz="1300" u="none" cap="none" strike="noStrike"/>
                        <a:t>Subsystems Design and Test</a:t>
                      </a:r>
                      <a:r>
                        <a:rPr lang="en-US" sz="1300"/>
                        <a:t>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12/3)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Hardware Subsystems Redesign and Testing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(to complete</a:t>
                      </a:r>
                      <a:r>
                        <a:rPr lang="en-US" sz="1300"/>
                        <a:t> by</a:t>
                      </a:r>
                      <a:r>
                        <a:rPr lang="en-US" sz="1300" u="none" cap="none" strike="noStrike"/>
                        <a:t> 2/22)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Integration</a:t>
                      </a:r>
                      <a:r>
                        <a:rPr lang="en-US" sz="1300"/>
                        <a:t> of Microcontroller and Power Subsystems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3/18)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Validation of Integrated Hardware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3/28)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Component Selection for Accelerator Plate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</a:t>
                      </a:r>
                      <a:r>
                        <a:rPr lang="en-US" sz="1300"/>
                        <a:t> 3/28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Final Integration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</a:t>
                      </a:r>
                      <a:r>
                        <a:rPr lang="en-US" sz="1300"/>
                        <a:t> 4/12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Final </a:t>
                      </a:r>
                      <a:r>
                        <a:rPr lang="en-US" sz="1300" u="none" cap="none" strike="noStrike"/>
                        <a:t>Demo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</a:t>
                      </a:r>
                      <a:r>
                        <a:rPr lang="en-US" sz="1300"/>
                        <a:t>4/19)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3a63b9d2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Pow</a:t>
            </a:r>
            <a:r>
              <a:rPr lang="en-US"/>
              <a:t>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20"/>
              <a:t>Alejandro Torres</a:t>
            </a:r>
            <a:endParaRPr/>
          </a:p>
        </p:txBody>
      </p:sp>
      <p:graphicFrame>
        <p:nvGraphicFramePr>
          <p:cNvPr id="134" name="Google Shape;134;g2bd3a63b9d2_1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{8C742E73-6C82-481B-A8FD-4D7DA1735F5D}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Boost Converter </a:t>
                      </a:r>
                      <a:r>
                        <a:rPr lang="en-US" sz="1800"/>
                        <a:t>soldered and E-load tested.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Fix Boost </a:t>
                      </a:r>
                      <a:r>
                        <a:rPr lang="en-US" sz="1800"/>
                        <a:t>Converter </a:t>
                      </a:r>
                      <a:r>
                        <a:rPr lang="en-US" sz="1800"/>
                        <a:t>maximum load current.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Solder and test the rest of the PCB.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Configure Altium Schematic for Buck converter to power the stepper motor drive.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d3a63b9d2_1_6"/>
          <p:cNvSpPr txBox="1"/>
          <p:nvPr>
            <p:ph type="title"/>
          </p:nvPr>
        </p:nvSpPr>
        <p:spPr>
          <a:xfrm>
            <a:off x="457200" y="87120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Power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0"/>
              <a:t>Alejandro Torres</a:t>
            </a:r>
            <a:endParaRPr/>
          </a:p>
        </p:txBody>
      </p:sp>
      <p:sp>
        <p:nvSpPr>
          <p:cNvPr id="140" name="Google Shape;140;g2bd3a63b9d2_1_6"/>
          <p:cNvSpPr txBox="1"/>
          <p:nvPr>
            <p:ph idx="1" type="body"/>
          </p:nvPr>
        </p:nvSpPr>
        <p:spPr>
          <a:xfrm>
            <a:off x="457200" y="2049275"/>
            <a:ext cx="4114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Boost Converter Tested through Electronic Load.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48V was not kept constant throughout varying load currents in Test 1 and Test 2.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Need to configure PCB to fix this issue.</a:t>
            </a:r>
            <a:endParaRPr sz="2000"/>
          </a:p>
        </p:txBody>
      </p:sp>
      <p:pic>
        <p:nvPicPr>
          <p:cNvPr id="141" name="Google Shape;141;g2bd3a63b9d2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74898"/>
            <a:ext cx="4419600" cy="265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d3a63b9d2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509325"/>
            <a:ext cx="4419600" cy="234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g26a3ae9bf0d_4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{8C742E73-6C82-481B-A8FD-4D7DA1735F5D}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 hours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Re-coded microcontroller for sponsor’s change to gas flow valve and stepper motor.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Changed PCB to send inputs to stepper motor driver and removed now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obsolete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parts.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Ordered board and parts for new revision.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Solder PCB after presentation.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Test board with Stepper motor driver, and add stepper motor driver to PCB.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Test powering microcontroller with Alejandro’s power PCB after testing board in lab and during Blitz.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g26a3ae9bf0d_4_0"/>
          <p:cNvSpPr txBox="1"/>
          <p:nvPr/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Microcontroller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20">
                <a:solidFill>
                  <a:srgbClr val="000000"/>
                </a:solidFill>
              </a:rPr>
              <a:t>Joshua Feldman</a:t>
            </a:r>
            <a:endParaRPr b="1" sz="298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d3a63b9d2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Low Voltage Physical Testing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Ian Poynter</a:t>
            </a:r>
            <a:endParaRPr sz="2980"/>
          </a:p>
        </p:txBody>
      </p:sp>
      <p:graphicFrame>
        <p:nvGraphicFramePr>
          <p:cNvPr id="154" name="Google Shape;154;g2bd3a63b9d2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{248B728A-254C-43CB-8C7B-750184F286E3}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update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r>
                        <a:rPr lang="en-US" sz="1800" u="none" cap="none" strike="noStrike"/>
                        <a:t>                      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Performed initial low-voltage discharge testing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Reviewed data with sponsor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Work with Michael to make accelerator plate selection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Begin </a:t>
                      </a:r>
                      <a:r>
                        <a:rPr lang="en-US" sz="1800"/>
                        <a:t>mounting</a:t>
                      </a:r>
                      <a:r>
                        <a:rPr lang="en-US" sz="1800"/>
                        <a:t> design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