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1gveYHUgbm5MljfVP9Tl/srwC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D8FD8B-04FA-47F5-9BAF-3C5CFA0E73A9}">
  <a:tblStyle styleId="{37D8FD8B-04FA-47F5-9BAF-3C5CFA0E73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5ad43e53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5ad43e5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ab852946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ab8529460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6cebbab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6cebba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ab8529460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ab852946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660d23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6660d2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63ec4fd8a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63ec4fd8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ab85294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ab8529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b8529460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ab852946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6660d23a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6660d2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rbitalarc.com/" TargetMode="External"/><Relationship Id="rId4" Type="http://schemas.openxmlformats.org/officeDocument/2006/relationships/hyperlink" Target="https://www.mdpi.com/2076-3417/13/9/5600" TargetMode="External"/><Relationship Id="rId5" Type="http://schemas.openxmlformats.org/officeDocument/2006/relationships/hyperlink" Target="https://www.aliexpress.us/item/3256805375098239.html?gatewayAdapt=glo2usa4itemAdap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65750" y="3570775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1"/>
              <a:buFont typeface="Arial"/>
              <a:buNone/>
            </a:pPr>
            <a:r>
              <a:rPr lang="en-US" sz="3740"/>
              <a:t>ECEN 403</a:t>
            </a:r>
            <a:endParaRPr sz="3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1"/>
              <a:buFont typeface="Arial"/>
              <a:buNone/>
            </a:pPr>
            <a:r>
              <a:rPr lang="en-US" sz="3740"/>
              <a:t>Team #44</a:t>
            </a:r>
            <a:endParaRPr sz="3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1"/>
              <a:buFont typeface="Arial"/>
              <a:buNone/>
            </a:pPr>
            <a:r>
              <a:t/>
            </a:r>
            <a:endParaRPr sz="3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Cubesat EM Material Discharge Eval: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Joshua Feldman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Michael Kim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Ian Poynter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Alejandro Torres</a:t>
            </a:r>
            <a:endParaRPr sz="2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t/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Sponsor: Orbital Arc &amp; SATOP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TA: Peng-Hao Huang</a:t>
            </a:r>
            <a:endParaRPr sz="284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5ad43e535_0_2"/>
          <p:cNvSpPr txBox="1"/>
          <p:nvPr>
            <p:ph type="title"/>
          </p:nvPr>
        </p:nvSpPr>
        <p:spPr>
          <a:xfrm>
            <a:off x="457200" y="79665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Circuit Breakdown</a:t>
            </a:r>
            <a:endParaRPr/>
          </a:p>
        </p:txBody>
      </p:sp>
      <p:pic>
        <p:nvPicPr>
          <p:cNvPr id="116" name="Google Shape;116;g285ad43e53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57" y="1600350"/>
            <a:ext cx="5963891" cy="52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CubeSat Chassis and Modeling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51" y="2470050"/>
            <a:ext cx="3710275" cy="34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457200" y="1852925"/>
            <a:ext cx="4114800" cy="4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Footprint of prototype must fit within 1U CubeSat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Mounting locations for subsystems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Responsible for risk calculations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ab8529460_1_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29" name="Google Shape;129;g24ab8529460_1_25"/>
          <p:cNvSpPr txBox="1"/>
          <p:nvPr/>
        </p:nvSpPr>
        <p:spPr>
          <a:xfrm>
            <a:off x="457200" y="2234550"/>
            <a:ext cx="82296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Ionizer chips will not be provided for the prototype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Must fit within one unit of a CubeSat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Restrictive specifications for multiple components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Sponsor may request that additional materials be tested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545400" y="6498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729" y="1453525"/>
            <a:ext cx="5996533" cy="5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7735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0" y="1531175"/>
            <a:ext cx="4496801" cy="46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200" y="1577225"/>
            <a:ext cx="4451032" cy="459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66cebbabc_1_1"/>
          <p:cNvSpPr txBox="1"/>
          <p:nvPr>
            <p:ph type="ctrTitle"/>
          </p:nvPr>
        </p:nvSpPr>
        <p:spPr>
          <a:xfrm>
            <a:off x="2327707" y="2694000"/>
            <a:ext cx="44886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ab8529460_1_32"/>
          <p:cNvSpPr txBox="1"/>
          <p:nvPr>
            <p:ph type="ctrTitle"/>
          </p:nvPr>
        </p:nvSpPr>
        <p:spPr>
          <a:xfrm>
            <a:off x="2327707" y="2694000"/>
            <a:ext cx="44886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6660d23a0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8" name="Google Shape;158;g286660d23a0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https://orbitalarc.com/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https://www.mdpi.com/2076-3417/13/9/5600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https://www.aliexpress.us/item/3256805375098239.html?gatewayAdapt=glo2usa4itemAdapt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Current </a:t>
            </a:r>
            <a:r>
              <a:rPr lang="en-US"/>
              <a:t>Ion Thrusters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5"/>
            <a:ext cx="4114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Current ion thrusters require expensive fuel, have </a:t>
            </a:r>
            <a:r>
              <a:rPr lang="en-US"/>
              <a:t>extremely</a:t>
            </a:r>
            <a:r>
              <a:rPr lang="en-US"/>
              <a:t> low acceleration, and require electron bombardment for ionization.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90150"/>
            <a:ext cx="4504049" cy="26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770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RIOT Drive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5"/>
            <a:ext cx="4114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 a prototype for the RIOT Drive, an ion thruster that can use cheaper fuel and will </a:t>
            </a:r>
            <a:r>
              <a:rPr lang="en-US"/>
              <a:t>operate at about 4 times the efficiency of contemporary ones.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00" y="4409550"/>
            <a:ext cx="3674900" cy="24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625" y="1573900"/>
            <a:ext cx="3976600" cy="30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 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83" y="1852925"/>
            <a:ext cx="6647444" cy="50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Michael: Accelerator Plate &amp; Shielding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Josh: Microcontroller and Fuel Supply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Alejandro: Power Supply Circuit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Ian: CubeSat Chassis and Modeling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63ec4fd8a_1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Accelerator Plate and Shielding</a:t>
            </a:r>
            <a:endParaRPr/>
          </a:p>
        </p:txBody>
      </p:sp>
      <p:sp>
        <p:nvSpPr>
          <p:cNvPr id="89" name="Google Shape;89;g2863ec4fd8a_1_1"/>
          <p:cNvSpPr txBox="1"/>
          <p:nvPr>
            <p:ph idx="1" type="body"/>
          </p:nvPr>
        </p:nvSpPr>
        <p:spPr>
          <a:xfrm>
            <a:off x="457200" y="162252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75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07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71"/>
              <a:t>-Materials and geometries are tested for one combination for final project.</a:t>
            </a:r>
            <a:endParaRPr sz="407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71"/>
              <a:t>-Materials are specifically chosen to be space launch ready.</a:t>
            </a:r>
            <a:endParaRPr sz="407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71"/>
              <a:t>-Geometries are designed for electric field optimization.</a:t>
            </a:r>
            <a:endParaRPr sz="407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71"/>
              <a:t>-Internal components are shielded from voltage of the accelerator.</a:t>
            </a:r>
            <a:endParaRPr sz="407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07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071"/>
          </a:p>
        </p:txBody>
      </p:sp>
      <p:graphicFrame>
        <p:nvGraphicFramePr>
          <p:cNvPr id="90" name="Google Shape;90;g2863ec4fd8a_1_1"/>
          <p:cNvGraphicFramePr/>
          <p:nvPr/>
        </p:nvGraphicFramePr>
        <p:xfrm>
          <a:off x="952500" y="203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{37D8FD8B-04FA-47F5-9BAF-3C5CFA0E73A9}</a:tableStyleId>
              </a:tblPr>
              <a:tblGrid>
                <a:gridCol w="3619500"/>
                <a:gridCol w="36195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Geometries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Materials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Circular Plane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Copper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Hemisphere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Aluminum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Parabolic Pyramid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Titanium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ab8529460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</a:t>
            </a:r>
            <a:endParaRPr/>
          </a:p>
        </p:txBody>
      </p:sp>
      <p:sp>
        <p:nvSpPr>
          <p:cNvPr id="96" name="Google Shape;96;g24ab8529460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Will regulate fuel flow to ionizer chips.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Will time the pulse charger for the accelerator plate.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Enables</a:t>
            </a:r>
            <a:r>
              <a:rPr lang="en-US" sz="2400"/>
              <a:t> the accelerator, ionizer, and thermionic cathode.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ab8529460_1_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Supply</a:t>
            </a:r>
            <a:endParaRPr/>
          </a:p>
        </p:txBody>
      </p:sp>
      <p:sp>
        <p:nvSpPr>
          <p:cNvPr id="102" name="Google Shape;102;g24ab8529460_1_19"/>
          <p:cNvSpPr txBox="1"/>
          <p:nvPr>
            <p:ph idx="1" type="body"/>
          </p:nvPr>
        </p:nvSpPr>
        <p:spPr>
          <a:xfrm>
            <a:off x="457200" y="2049275"/>
            <a:ext cx="49257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Gas fuel line will be composed of PTFE tubing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Fuel valve will interface with microcontroller to regulate fuel delivery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Multiple tubing sizes will be tested</a:t>
            </a:r>
            <a:endParaRPr sz="2600"/>
          </a:p>
        </p:txBody>
      </p:sp>
      <p:pic>
        <p:nvPicPr>
          <p:cNvPr id="103" name="Google Shape;103;g24ab8529460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450" y="1977863"/>
            <a:ext cx="3852550" cy="2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6660d23a0_0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Circuit</a:t>
            </a:r>
            <a:endParaRPr/>
          </a:p>
        </p:txBody>
      </p:sp>
      <p:sp>
        <p:nvSpPr>
          <p:cNvPr id="109" name="Google Shape;109;g286660d23a0_0_7"/>
          <p:cNvSpPr txBox="1"/>
          <p:nvPr>
            <p:ph idx="1" type="body"/>
          </p:nvPr>
        </p:nvSpPr>
        <p:spPr>
          <a:xfrm>
            <a:off x="457200" y="2049275"/>
            <a:ext cx="50805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1947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50W power budget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24V Input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Outputs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50"/>
              <a:t>High Voltage Accelerator</a:t>
            </a:r>
            <a:endParaRPr sz="255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550"/>
              <a:t>Needs 3-6V to be boosted to 100 kV using a Pulse Generator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50"/>
              <a:t>Thermionic Cathode</a:t>
            </a:r>
            <a:endParaRPr sz="255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550"/>
              <a:t>3-6V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50"/>
              <a:t>Ionizer Chips</a:t>
            </a:r>
            <a:endParaRPr sz="255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550"/>
              <a:t>33V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50"/>
              <a:t>Microcontroller</a:t>
            </a:r>
            <a:endParaRPr sz="255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550"/>
              <a:t>3.3V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50"/>
              <a:t>DAC</a:t>
            </a:r>
            <a:endParaRPr sz="255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550"/>
              <a:t>3V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50"/>
              <a:t>Gas Feed Control</a:t>
            </a:r>
            <a:endParaRPr sz="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86660d23a0_0_7"/>
          <p:cNvPicPr preferRelativeResize="0"/>
          <p:nvPr/>
        </p:nvPicPr>
        <p:blipFill rotWithShape="1">
          <a:blip r:embed="rId3">
            <a:alphaModFix/>
          </a:blip>
          <a:srcRect b="6236" l="2789" r="0" t="11809"/>
          <a:stretch/>
        </p:blipFill>
        <p:spPr>
          <a:xfrm>
            <a:off x="5537700" y="1852875"/>
            <a:ext cx="3245174" cy="2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