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O7G+izM2tJepy6ZgO9+USekln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70C3CE-1B62-406D-8956-C78BEF99B3FD}">
  <a:tblStyle styleId="{A270C3CE-1B62-406D-8956-C78BEF99B3F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1ff6746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91ff67460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1ff674608_0_4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1ff674608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1ff674608_0_4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g291ff674608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91ff674608_0_4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1ff674608_0_4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1ff674608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001826d8f_3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001826d8f_3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1ff674608_0_4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1ff674608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1ff674608_0_4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1ff674608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001826d8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g25001826d8f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001826d8f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g25001826d8f_3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001826d8f_3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001826d8f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1ff674608_0_2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g291ff67460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91ff674608_0_2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1ff674608_0_3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291ff674608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91ff674608_0_3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1ff674608_0_4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1ff67460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1ff674608_0_3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g291ff674608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91ff674608_0_3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1ff674608_0_4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1ff674608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0.jp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1ff674608_0_0"/>
          <p:cNvSpPr txBox="1"/>
          <p:nvPr>
            <p:ph type="ctrTitle"/>
          </p:nvPr>
        </p:nvSpPr>
        <p:spPr>
          <a:xfrm>
            <a:off x="1665750" y="3570775"/>
            <a:ext cx="73026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6631"/>
              <a:buFont typeface="Arial"/>
              <a:buNone/>
            </a:pPr>
            <a:r>
              <a:rPr lang="en-US" sz="3740"/>
              <a:t>ECEN 403</a:t>
            </a:r>
            <a:endParaRPr sz="37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6631"/>
              <a:buFont typeface="Arial"/>
              <a:buNone/>
            </a:pPr>
            <a:r>
              <a:rPr lang="en-US" sz="3740"/>
              <a:t>Team #44</a:t>
            </a:r>
            <a:endParaRPr sz="37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6631"/>
              <a:buFont typeface="Arial"/>
              <a:buNone/>
            </a:pPr>
            <a:r>
              <a:t/>
            </a:r>
            <a:endParaRPr sz="37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Cubesat EM Material Discharge Eval:</a:t>
            </a:r>
            <a:endParaRPr sz="28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Joshua Feldman</a:t>
            </a:r>
            <a:endParaRPr sz="28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Michael Kim</a:t>
            </a:r>
            <a:endParaRPr sz="28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Ian Poynter</a:t>
            </a:r>
            <a:endParaRPr sz="28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Alejandro Torres</a:t>
            </a:r>
            <a:endParaRPr sz="28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t/>
            </a:r>
            <a:endParaRPr sz="28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Sponsor: Orbital Arc &amp; SATOP</a:t>
            </a:r>
            <a:endParaRPr sz="284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084"/>
              <a:buFont typeface="Arial"/>
              <a:buNone/>
            </a:pPr>
            <a:r>
              <a:rPr lang="en-US" sz="2840"/>
              <a:t>TA: Peng-Hao Huang</a:t>
            </a:r>
            <a:endParaRPr sz="2840"/>
          </a:p>
        </p:txBody>
      </p:sp>
      <p:sp>
        <p:nvSpPr>
          <p:cNvPr id="55" name="Google Shape;55;g291ff674608_0_0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g291ff67460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1ff674608_0_47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</a:t>
            </a:r>
            <a:endParaRPr/>
          </a:p>
        </p:txBody>
      </p:sp>
      <p:pic>
        <p:nvPicPr>
          <p:cNvPr id="118" name="Google Shape;118;g291ff674608_0_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150" y="1852880"/>
            <a:ext cx="6989699" cy="498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1ff674608_0_400"/>
          <p:cNvSpPr txBox="1"/>
          <p:nvPr/>
        </p:nvSpPr>
        <p:spPr>
          <a:xfrm>
            <a:off x="381000" y="9725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Microcontroller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Joshua Feldman</a:t>
            </a:r>
            <a:endParaRPr/>
          </a:p>
        </p:txBody>
      </p:sp>
      <p:graphicFrame>
        <p:nvGraphicFramePr>
          <p:cNvPr id="125" name="Google Shape;125;g291ff674608_0_400"/>
          <p:cNvGraphicFramePr/>
          <p:nvPr/>
        </p:nvGraphicFramePr>
        <p:xfrm>
          <a:off x="685800" y="175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{A270C3CE-1B62-406D-8956-C78BEF99B3FD}</a:tableStyleId>
              </a:tblPr>
              <a:tblGrid>
                <a:gridCol w="3886200"/>
                <a:gridCol w="3886200"/>
              </a:tblGrid>
              <a:tr h="116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&lt;~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45&gt;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7625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Additional components for PCB researched.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Reviewing specs and datasheets for parts.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Schematic for PCB created in Altium.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Symbols and Footprints of all parts in Altium.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Switches simulated in Mulitsim to ensure they function with the input voltages and currents.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PCB interfaces with Power subsystem, so placement of components may need to be changed for subsystem integration.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Microcontroller programming and testing PCB.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91ff674608_0_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8700"/>
            <a:ext cx="8839200" cy="418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5001826d8f_3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25" y="1173037"/>
            <a:ext cx="8094151" cy="513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91ff674608_0_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00" y="1390975"/>
            <a:ext cx="7734600" cy="538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91ff674608_0_437"/>
          <p:cNvSpPr txBox="1"/>
          <p:nvPr>
            <p:ph type="title"/>
          </p:nvPr>
        </p:nvSpPr>
        <p:spPr>
          <a:xfrm>
            <a:off x="526925" y="71702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</a:t>
            </a:r>
            <a:r>
              <a:rPr lang="en-US"/>
              <a:t> Plan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1ff674608_0_442"/>
          <p:cNvSpPr txBox="1"/>
          <p:nvPr>
            <p:ph type="title"/>
          </p:nvPr>
        </p:nvSpPr>
        <p:spPr>
          <a:xfrm>
            <a:off x="457200" y="879752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47" name="Google Shape;147;g291ff674608_0_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25" y="1683450"/>
            <a:ext cx="4512126" cy="5077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91ff674608_0_4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025" y="1754325"/>
            <a:ext cx="4352975" cy="500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001826d8f_3_0"/>
          <p:cNvSpPr txBox="1"/>
          <p:nvPr>
            <p:ph type="title"/>
          </p:nvPr>
        </p:nvSpPr>
        <p:spPr>
          <a:xfrm>
            <a:off x="457200" y="770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RIOT Drive</a:t>
            </a:r>
            <a:endParaRPr/>
          </a:p>
        </p:txBody>
      </p:sp>
      <p:sp>
        <p:nvSpPr>
          <p:cNvPr id="62" name="Google Shape;62;g25001826d8f_3_0"/>
          <p:cNvSpPr txBox="1"/>
          <p:nvPr>
            <p:ph idx="1" type="body"/>
          </p:nvPr>
        </p:nvSpPr>
        <p:spPr>
          <a:xfrm>
            <a:off x="457200" y="2049275"/>
            <a:ext cx="41148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Construction of the first prototype for the RIOT Drive by Orbital Arc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Accelerator Plate Data</a:t>
            </a:r>
            <a:endParaRPr sz="2400"/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Microcontroller System</a:t>
            </a:r>
            <a:endParaRPr sz="2400"/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Power Supply Circuitry</a:t>
            </a:r>
            <a:endParaRPr sz="2400"/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Chassis Design</a:t>
            </a:r>
            <a:endParaRPr sz="2400"/>
          </a:p>
        </p:txBody>
      </p:sp>
      <p:pic>
        <p:nvPicPr>
          <p:cNvPr id="63" name="Google Shape;63;g25001826d8f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100" y="4409550"/>
            <a:ext cx="3674900" cy="244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25001826d8f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2625" y="1573900"/>
            <a:ext cx="3976600" cy="303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001826d8f_3_5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Diagram of Subsystems and Interface </a:t>
            </a:r>
            <a:endParaRPr/>
          </a:p>
        </p:txBody>
      </p:sp>
      <p:pic>
        <p:nvPicPr>
          <p:cNvPr id="70" name="Google Shape;70;g25001826d8f_3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633" y="1852925"/>
            <a:ext cx="6647444" cy="500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001826d8f_3_5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Block Diagram</a:t>
            </a:r>
            <a:endParaRPr/>
          </a:p>
        </p:txBody>
      </p:sp>
      <p:pic>
        <p:nvPicPr>
          <p:cNvPr id="76" name="Google Shape;76;g25001826d8f_3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2875"/>
            <a:ext cx="9144003" cy="50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1ff674608_0_298"/>
          <p:cNvSpPr txBox="1"/>
          <p:nvPr/>
        </p:nvSpPr>
        <p:spPr>
          <a:xfrm>
            <a:off x="381000" y="9725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CubeSat Chassis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Ian Poynter</a:t>
            </a:r>
            <a:endParaRPr/>
          </a:p>
        </p:txBody>
      </p:sp>
      <p:graphicFrame>
        <p:nvGraphicFramePr>
          <p:cNvPr id="83" name="Google Shape;83;g291ff674608_0_298"/>
          <p:cNvGraphicFramePr/>
          <p:nvPr/>
        </p:nvGraphicFramePr>
        <p:xfrm>
          <a:off x="685800" y="175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{A270C3CE-1B62-406D-8956-C78BEF99B3FD}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-Capstone team made decision to build instead of buy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-Aluminum stock for parts ordered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-Engineering drawings for part outlines 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-Create chassis/parts using CAD software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-Begin fabrication of corner pieces for chassis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1ff674608_0_388"/>
          <p:cNvSpPr txBox="1"/>
          <p:nvPr/>
        </p:nvSpPr>
        <p:spPr>
          <a:xfrm>
            <a:off x="381000" y="9725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Potential Accelerator Plate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Kim</a:t>
            </a:r>
            <a:endParaRPr/>
          </a:p>
        </p:txBody>
      </p:sp>
      <p:graphicFrame>
        <p:nvGraphicFramePr>
          <p:cNvPr id="90" name="Google Shape;90;g291ff674608_0_388"/>
          <p:cNvGraphicFramePr/>
          <p:nvPr/>
        </p:nvGraphicFramePr>
        <p:xfrm>
          <a:off x="685800" y="175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{A270C3CE-1B62-406D-8956-C78BEF99B3FD}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&lt;~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48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&gt;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Finalized the designs of all 3 geometries using Blender.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Ordered parts, including the materials needed for fabrication.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Confirmed type of material with our sponsor.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Craft the circular plate.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Begin fabricating the Hemisphere Geometry.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291ff674608_0_4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938" y="928075"/>
            <a:ext cx="4650326" cy="190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291ff674608_0_4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50" y="2957125"/>
            <a:ext cx="4488549" cy="243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91ff674608_0_4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375" y="2957125"/>
            <a:ext cx="4362073" cy="243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1ff674608_0_394"/>
          <p:cNvSpPr txBox="1"/>
          <p:nvPr/>
        </p:nvSpPr>
        <p:spPr>
          <a:xfrm>
            <a:off x="381000" y="9725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Supply Circuit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Alejandro Torres</a:t>
            </a:r>
            <a:endParaRPr/>
          </a:p>
        </p:txBody>
      </p:sp>
      <p:graphicFrame>
        <p:nvGraphicFramePr>
          <p:cNvPr id="104" name="Google Shape;104;g291ff674608_0_394"/>
          <p:cNvGraphicFramePr/>
          <p:nvPr/>
        </p:nvGraphicFramePr>
        <p:xfrm>
          <a:off x="685800" y="175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{A270C3CE-1B62-406D-8956-C78BEF99B3FD}</a:tableStyleId>
              </a:tblPr>
              <a:tblGrid>
                <a:gridCol w="3886200"/>
                <a:gridCol w="3886200"/>
              </a:tblGrid>
              <a:tr h="74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&lt;~90&gt;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92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Simulated Buck Converter on LTSpice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Simulated Boost Converter on WEBENCH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Ordered Parts needed for PCB Design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Finished PCB Design to power external components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Testing Pulse Generator that was given to us by our sponsor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Solder, test, and debug PCB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1ff674608_0_465"/>
          <p:cNvSpPr txBox="1"/>
          <p:nvPr>
            <p:ph type="title"/>
          </p:nvPr>
        </p:nvSpPr>
        <p:spPr>
          <a:xfrm>
            <a:off x="457200" y="72372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Schematics and Simulations</a:t>
            </a:r>
            <a:endParaRPr/>
          </a:p>
        </p:txBody>
      </p:sp>
      <p:pic>
        <p:nvPicPr>
          <p:cNvPr id="110" name="Google Shape;110;g291ff674608_0_4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25" y="1296538"/>
            <a:ext cx="7918350" cy="30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91ff674608_0_4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" y="4378300"/>
            <a:ext cx="3306249" cy="24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91ff674608_0_4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5850" y="3715725"/>
            <a:ext cx="5228150" cy="31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