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7" autoAdjust="0"/>
    <p:restoredTop sz="75234" autoAdjust="0"/>
  </p:normalViewPr>
  <p:slideViewPr>
    <p:cSldViewPr snapToGrid="0">
      <p:cViewPr>
        <p:scale>
          <a:sx n="76" d="100"/>
          <a:sy n="76" d="100"/>
        </p:scale>
        <p:origin x="-62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9011B-3B42-4982-80A4-7A116079081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4D7C-B5D5-4352-8060-431AF802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https://www.ncbi.nlm.nih.gov/gene/135544487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*Gene symbol: LOC135544487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*Gene description: TNF receptor-associated factor 2-like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*Gene type: protein coding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*Organism: </a:t>
            </a:r>
            <a:r>
              <a:rPr lang="en-US" sz="1200" i="1" dirty="0" err="1">
                <a:solidFill>
                  <a:schemeClr val="tx2"/>
                </a:solidFill>
              </a:rPr>
              <a:t>Oncorthynchus</a:t>
            </a:r>
            <a:r>
              <a:rPr lang="en-US" sz="1200" i="1" dirty="0">
                <a:solidFill>
                  <a:schemeClr val="tx2"/>
                </a:solidFill>
              </a:rPr>
              <a:t> </a:t>
            </a:r>
            <a:r>
              <a:rPr lang="en-US" sz="1200" i="1" dirty="0" err="1">
                <a:solidFill>
                  <a:schemeClr val="tx2"/>
                </a:solidFill>
              </a:rPr>
              <a:t>masou</a:t>
            </a:r>
            <a:r>
              <a:rPr lang="en-US" sz="1200" i="1" dirty="0">
                <a:solidFill>
                  <a:schemeClr val="tx2"/>
                </a:solidFill>
              </a:rPr>
              <a:t> </a:t>
            </a:r>
            <a:r>
              <a:rPr lang="en-US" sz="1200" i="1" dirty="0" err="1">
                <a:solidFill>
                  <a:schemeClr val="tx2"/>
                </a:solidFill>
              </a:rPr>
              <a:t>masou</a:t>
            </a:r>
            <a:r>
              <a:rPr lang="en-US" sz="1200" i="1" dirty="0">
                <a:solidFill>
                  <a:schemeClr val="tx2"/>
                </a:solidFill>
              </a:rPr>
              <a:t> (</a:t>
            </a:r>
            <a:r>
              <a:rPr lang="en-US" sz="1200" b="1" dirty="0">
                <a:solidFill>
                  <a:schemeClr val="tx2"/>
                </a:solidFill>
              </a:rPr>
              <a:t>cherry salmon</a:t>
            </a:r>
            <a:r>
              <a:rPr lang="en-US" sz="1200" i="1" dirty="0">
                <a:solidFill>
                  <a:schemeClr val="tx2"/>
                </a:solidFill>
              </a:rPr>
              <a:t>)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4D7C-B5D5-4352-8060-431AF802A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8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sequence was done on the organism </a:t>
            </a:r>
            <a:r>
              <a:rPr lang="en-US" dirty="0" err="1"/>
              <a:t>Oncorthynchus</a:t>
            </a:r>
            <a:r>
              <a:rPr lang="en-US" dirty="0"/>
              <a:t> </a:t>
            </a:r>
            <a:r>
              <a:rPr lang="en-US" dirty="0" err="1"/>
              <a:t>masou</a:t>
            </a:r>
            <a:r>
              <a:rPr lang="en-US" dirty="0"/>
              <a:t> </a:t>
            </a:r>
            <a:r>
              <a:rPr lang="en-US" dirty="0" err="1"/>
              <a:t>masou</a:t>
            </a:r>
            <a:r>
              <a:rPr lang="en-US" dirty="0"/>
              <a:t> (aka cherry salmon)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Performing a multiple sequence alignment allows for the comparison between genes.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Identifying the evolutionary relationship between species on the same genes based on common patterns of these genes.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Comparing these evolutionary relationships can further help identify the structure and function of these genes and proteins.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4D7C-B5D5-4352-8060-431AF802A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3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An NCBI search was done on the </a:t>
            </a:r>
            <a:r>
              <a:rPr lang="en-US" i="0" dirty="0" err="1"/>
              <a:t>Oncorthynchus</a:t>
            </a:r>
            <a:r>
              <a:rPr lang="en-US" i="0" dirty="0"/>
              <a:t> </a:t>
            </a:r>
            <a:r>
              <a:rPr lang="en-US" i="0" dirty="0" err="1"/>
              <a:t>masou</a:t>
            </a:r>
            <a:r>
              <a:rPr lang="en-US" i="0" dirty="0"/>
              <a:t> </a:t>
            </a:r>
            <a:r>
              <a:rPr lang="en-US" i="0" dirty="0" err="1"/>
              <a:t>masou</a:t>
            </a:r>
            <a:r>
              <a:rPr lang="en-US" i="0" dirty="0"/>
              <a:t> </a:t>
            </a:r>
            <a:r>
              <a:rPr lang="en-US" i="1" dirty="0"/>
              <a:t>TNF gene </a:t>
            </a:r>
            <a:r>
              <a:rPr lang="en-US" i="0" dirty="0"/>
              <a:t>which is a protein coding gene </a:t>
            </a:r>
            <a:r>
              <a:rPr lang="en-US" i="0" dirty="0">
                <a:sym typeface="Wingdings" panose="05000000000000000000" pitchFamily="2" charset="2"/>
              </a:rPr>
              <a:t> to retrieve the genome sequence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 err="1">
                <a:sym typeface="Wingdings" panose="05000000000000000000" pitchFamily="2" charset="2"/>
              </a:rPr>
              <a:t>Blastn</a:t>
            </a:r>
            <a:r>
              <a:rPr lang="en-US" i="0" dirty="0">
                <a:sym typeface="Wingdings" panose="05000000000000000000" pitchFamily="2" charset="2"/>
              </a:rPr>
              <a:t> was then used to find differing species with the same TNF gene present using the main species DNA sequence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>
                <a:sym typeface="Wingdings" panose="05000000000000000000" pitchFamily="2" charset="2"/>
              </a:rPr>
              <a:t>The 3 different species based on the genome sequence were…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Salmo trutta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(river trout)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Coregonus sp.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balchen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(blue whitefish)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Salvelinus 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namaycush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(lake trout)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Another NCBI search was done for the cherry salmon TNF gene but instead using the protein rather than genome database to find the protein sequence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Using the protein sequence into BLAST again and running 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blastp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with the protein sequence to find different species with the TNF gene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Homo sapiens (humans)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i="0" dirty="0">
                <a:sym typeface="Wingdings" panose="05000000000000000000" pitchFamily="2" charset="2"/>
              </a:rPr>
              <a:t>Mus musculus (mouse)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i="0" dirty="0">
                <a:sym typeface="Wingdings" panose="05000000000000000000" pitchFamily="2" charset="2"/>
              </a:rPr>
              <a:t>Rattus norvegicus (brown rat)</a:t>
            </a:r>
            <a:endParaRPr lang="en-US" i="0" dirty="0"/>
          </a:p>
          <a:p>
            <a:pPr marL="0" indent="0">
              <a:buFont typeface="+mj-lt"/>
              <a:buNone/>
            </a:pPr>
            <a:r>
              <a:rPr lang="en-US" dirty="0"/>
              <a:t>6. Using the protein sequences of all four species a T-COFFEE MSA was run for a sequence alignment of the protein sequences together</a:t>
            </a:r>
          </a:p>
          <a:p>
            <a:pPr marL="0" indent="0">
              <a:buFont typeface="+mj-lt"/>
              <a:buNone/>
            </a:pPr>
            <a:r>
              <a:rPr lang="en-US" dirty="0"/>
              <a:t>7. Downloading the FASTA file and CLUSTALW file for the phylogenetic trees and </a:t>
            </a:r>
            <a:r>
              <a:rPr lang="en-US" dirty="0" err="1"/>
              <a:t>Boxshade</a:t>
            </a:r>
            <a:r>
              <a:rPr lang="en-US" dirty="0"/>
              <a:t> </a:t>
            </a:r>
          </a:p>
          <a:p>
            <a:pPr marL="0" indent="0">
              <a:buFont typeface="+mj-lt"/>
              <a:buNone/>
            </a:pPr>
            <a:r>
              <a:rPr lang="en-US" dirty="0"/>
              <a:t>8. </a:t>
            </a:r>
            <a:r>
              <a:rPr lang="en-US" dirty="0" err="1"/>
              <a:t>Boxshade</a:t>
            </a:r>
            <a:r>
              <a:rPr lang="en-US" dirty="0"/>
              <a:t> was used for the FASTA file of the alignment to color code the similar and different consensus of the alignment</a:t>
            </a:r>
          </a:p>
          <a:p>
            <a:pPr marL="0" indent="0">
              <a:buFont typeface="+mj-lt"/>
              <a:buNone/>
            </a:pPr>
            <a:r>
              <a:rPr lang="en-US" dirty="0"/>
              <a:t>9. Mega was run with the CLUSTAL file to evolutionary compare the species based on their sequences </a:t>
            </a:r>
          </a:p>
          <a:p>
            <a:pPr marL="0" indent="0">
              <a:buFont typeface="+mj-lt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4D7C-B5D5-4352-8060-431AF802A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1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following are the resulting T-coffee MSA with a 86 score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Boxshade</a:t>
            </a:r>
            <a:r>
              <a:rPr lang="en-US" dirty="0"/>
              <a:t> alignment of the FASTA file from the protein sequences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pink shading representing the similar consensus and the blue/purple representing the differing consensus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4D7C-B5D5-4352-8060-431AF802A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Based on the aligned sequences produced from the T-Coffee four phylogeny trees were created </a:t>
            </a:r>
            <a:r>
              <a:rPr lang="en-US" dirty="0">
                <a:sym typeface="Wingdings" panose="05000000000000000000" pitchFamily="2" charset="2"/>
              </a:rPr>
              <a:t> 3 neighboring-joining trees and 1 maximum likelihood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3 neighbor joining trees were done with a 1,000, 5,000, and 10,000 bootstrapping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maximum likelihood tree was done with a 1,000 bootstrapping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Max. likelihood had a higher accuracy than the Neighbor-Joining trees regardless of the amount of bootstrapping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4D7C-B5D5-4352-8060-431AF802A6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2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14D8-B807-E530-6141-D1BD95643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B1C4E-FC8C-D134-C149-2911A8FE5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163A-D525-9ED5-9FDC-D90A9EE5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34F9-519A-C49F-24AA-8A407770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42CEC-E8B8-22B8-3708-6CCB5944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6703-6C7D-25E6-7FA4-899EF8FF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69DC5-8CAF-1872-71FF-57C7A06BD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8D642-C135-D6F5-4568-57F2F43A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F7D59-DD5B-41F5-FEEC-4C5A0ED5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E313-573F-48D2-4D6D-B4683DD3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54096-9A76-0E94-DAE4-1A412DC9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2236-35F0-A8FD-2FA4-EA3F49A21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0F3DD-0153-B586-B989-05924C8F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DEF2-0266-4471-3E52-AEBE23EA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C5FC-6B08-8881-E38E-0B999BA8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D433-C1AF-C170-E3B3-A04302F2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FEA93-644A-E875-19E8-F46396CC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E70C-0366-EC98-4FE1-D4131481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C0F0A-E627-3322-7CA3-8A00CA55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CB45-E9E5-E97F-4B39-0966177B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97FB-5BB3-A76C-7B2E-499F0F4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59473-CABB-E502-729A-86130C68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889D-07A1-A56C-F608-43A14587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30C3-44BD-DB59-B9E1-81C45E66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ED0D-B059-EAF0-596C-E36AAC5E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050C-4971-E0F1-9E08-BEDDB9E7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399C-D652-4886-97E0-182C23689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B486C-0172-9B0C-4E13-19F9FC9C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272D-924A-93F1-F7E6-474BB0AB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DDD1B-A0B9-702C-7BE6-D66C6550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7D1A6-9C22-BAB9-FD3E-ED735A3A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11B0-1A7F-E455-D513-DF6C7BC5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68182-5ED1-D00D-B841-13ABDCB6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2B961-0344-AE84-FC58-0AF2037AA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43783-43C3-2A3B-F2FF-D6F07D4CA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0FAD3-4041-DAE2-5129-6BA4EA2DF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33EC7-7A52-27E9-8D34-6C0BE3B2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267BC-549C-5D9F-EF1C-6A821F6B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70953-A834-3A7E-7E4A-9877412F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3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DA7A-9BA0-D30A-137A-8D23C83C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9754E-7358-9886-DBC4-AFC3751D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CA7A0-4E34-2194-F17B-299F8993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86057-5F00-9103-8D01-CAED428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E9EBC-B10B-4AA2-EC42-1B68EF76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8DAFD-5069-4990-B3E0-F9B17AFD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3314-3535-8613-7B1C-5D7854B8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9E86-131A-7BB8-1172-131E4196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5FCB-B2A0-7612-A296-56F3B2C9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3C39-1D30-E578-433A-AE61073C6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C24C4-AC8C-4694-FC90-E63CCDAC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E5BDA-386C-3B70-4969-F5CC4429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FDA98-C588-1760-C5F5-AF02B467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5EC0-4285-AA53-49D6-2755EB2B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A490C-E8AB-35CE-F88F-B965395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3AB4B-12B6-E149-01E8-B20650A32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399A7-7044-7945-DCD7-0CDC3F0D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6DBF8-8F4F-3597-941C-4202DB41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6B3BE-D9F2-4FB1-C3C9-E6DEF74D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DC62D-C5B5-E154-841E-2719F86D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C29E6-2378-D445-B5BD-468313133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C97A-9A0E-04D4-0E67-F20894CA5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7D4E2-674B-45BA-9735-9C9E8EA0927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3259-369A-E415-2193-9ABA29F0C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465-69C0-0FEF-5639-E998AFF35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0704-9E54-4877-9C61-177E02BF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2D9FF2-B0C7-123C-78C0-7BEFD3E96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462" y="1063451"/>
            <a:ext cx="7688179" cy="42424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Multiple Sequence Alignment of TNF-receptor gene</a:t>
            </a:r>
          </a:p>
        </p:txBody>
      </p:sp>
    </p:spTree>
    <p:extLst>
      <p:ext uri="{BB962C8B-B14F-4D97-AF65-F5344CB8AC3E}">
        <p14:creationId xmlns:p14="http://schemas.microsoft.com/office/powerpoint/2010/main" val="391828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417D6E-1C19-8214-B582-1D17C783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52AA-55EB-CA51-46E5-533E0D16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205" y="2478719"/>
            <a:ext cx="8109283" cy="326055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To further understand the purpose of the gene present in an individual.</a:t>
            </a:r>
          </a:p>
          <a:p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Comparing evolutionary relationships based on common patterns </a:t>
            </a:r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 identifying structure and function of genes/proteins</a:t>
            </a:r>
            <a:endParaRPr lang="en-US" sz="20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Main organism used was the </a:t>
            </a:r>
            <a:r>
              <a:rPr lang="en-US" sz="2000" i="1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Oncorthynchus</a:t>
            </a:r>
            <a:r>
              <a:rPr lang="en-US" sz="2000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masou</a:t>
            </a:r>
            <a:r>
              <a:rPr lang="en-US" sz="2000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masou</a:t>
            </a:r>
            <a:r>
              <a:rPr lang="en-US" sz="2000" i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(cherry salmon) </a:t>
            </a:r>
            <a:r>
              <a:rPr lang="en-US" sz="2000" b="1" dirty="0">
                <a:solidFill>
                  <a:schemeClr val="tx2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tumor necrosis factor gene</a:t>
            </a:r>
            <a:endParaRPr lang="en-US" sz="2000" b="1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Gene type: protein coding </a:t>
            </a:r>
          </a:p>
          <a:p>
            <a:endParaRPr lang="en-US" sz="20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endParaRPr lang="en-US" sz="20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6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E118-9E59-B2BF-1D6A-38B745C8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Methods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32B0-C611-7E32-8660-D827724A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Programs Used: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NCBI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BLAST </a:t>
            </a:r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tx2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blastn</a:t>
            </a:r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 &amp; </a:t>
            </a:r>
            <a:r>
              <a:rPr lang="en-US" sz="2000" dirty="0" err="1">
                <a:solidFill>
                  <a:schemeClr val="tx2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blastp</a:t>
            </a:r>
            <a:endParaRPr lang="en-US" sz="2000" dirty="0">
              <a:solidFill>
                <a:schemeClr val="tx2"/>
              </a:solidFill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T-COFFEE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MEGA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2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Boxshade</a:t>
            </a:r>
            <a:endParaRPr lang="en-US" sz="20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5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E35CEF-5ADD-FE86-973F-7367BCD4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5483" y="103452"/>
            <a:ext cx="5186842" cy="9816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Results</a:t>
            </a:r>
            <a:endParaRPr lang="en-US" sz="5200" kern="12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450D59-80DD-C220-3B53-7ABC37C55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51" y="2412277"/>
            <a:ext cx="3958168" cy="4237934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15BD15-9938-AA13-3166-506E4D51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" y="2412277"/>
            <a:ext cx="4463564" cy="42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 screenshot of a computer&#10;&#10;Description automatically generated">
            <a:extLst>
              <a:ext uri="{FF2B5EF4-FFF2-40B4-BE49-F238E27FC236}">
                <a16:creationId xmlns:a16="http://schemas.microsoft.com/office/drawing/2014/main" id="{201B35BB-1BF7-8C9B-1DBA-482675DA2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93" y="3154166"/>
            <a:ext cx="3522798" cy="325757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8371A6-54DA-31BA-2C02-A861E9DA7B9B}"/>
              </a:ext>
            </a:extLst>
          </p:cNvPr>
          <p:cNvSpPr txBox="1"/>
          <p:nvPr/>
        </p:nvSpPr>
        <p:spPr>
          <a:xfrm>
            <a:off x="4603051" y="523982"/>
            <a:ext cx="546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T-COFFEE MSA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Boxshade</a:t>
            </a:r>
            <a:r>
              <a:rPr lang="en-US" dirty="0"/>
              <a:t> of FASTA protein alignment</a:t>
            </a:r>
          </a:p>
        </p:txBody>
      </p:sp>
    </p:spTree>
    <p:extLst>
      <p:ext uri="{BB962C8B-B14F-4D97-AF65-F5344CB8AC3E}">
        <p14:creationId xmlns:p14="http://schemas.microsoft.com/office/powerpoint/2010/main" val="264982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E23DF-D7B1-4FBB-3B3D-D46C7889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72FED7CF-1B7F-1D16-F26A-7D7E0B6A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Neighbor-Joining Tree (93)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1000, 5000, and 10000 bootstrapping</a:t>
            </a:r>
          </a:p>
          <a:p>
            <a:r>
              <a:rPr lang="en-US" sz="18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Maximum Likelihood Tree (98)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1000 bootstrapping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EFD0CB1-A4EA-7E90-E0C3-F9CD5D7EC4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 r="-3" b="12372"/>
          <a:stretch/>
        </p:blipFill>
        <p:spPr>
          <a:xfrm>
            <a:off x="287889" y="2852667"/>
            <a:ext cx="4927321" cy="3639043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39810E-82BE-DF82-2D65-B755C0A40F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r="22116" b="-3"/>
          <a:stretch/>
        </p:blipFill>
        <p:spPr>
          <a:xfrm>
            <a:off x="6096000" y="2852667"/>
            <a:ext cx="4667678" cy="34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2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537</Words>
  <Application>Microsoft Office PowerPoint</Application>
  <PresentationFormat>Widescreen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Courier New</vt:lpstr>
      <vt:lpstr>Wingdings</vt:lpstr>
      <vt:lpstr>Office Theme</vt:lpstr>
      <vt:lpstr>Multiple Sequence Alignment of TNF-receptor gene</vt:lpstr>
      <vt:lpstr>Introduction</vt:lpstr>
      <vt:lpstr>Methods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Angelica Torres</dc:creator>
  <cp:lastModifiedBy>Angelica Torres</cp:lastModifiedBy>
  <cp:revision>5</cp:revision>
  <dcterms:created xsi:type="dcterms:W3CDTF">2024-05-15T15:58:28Z</dcterms:created>
  <dcterms:modified xsi:type="dcterms:W3CDTF">2024-05-23T07:52:57Z</dcterms:modified>
</cp:coreProperties>
</file>