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56" r:id="rId2"/>
    <p:sldId id="257" r:id="rId3"/>
    <p:sldId id="289" r:id="rId4"/>
    <p:sldId id="294" r:id="rId5"/>
    <p:sldId id="295" r:id="rId6"/>
    <p:sldId id="296" r:id="rId7"/>
    <p:sldId id="290" r:id="rId8"/>
    <p:sldId id="273" r:id="rId9"/>
    <p:sldId id="274" r:id="rId10"/>
    <p:sldId id="275" r:id="rId11"/>
    <p:sldId id="276" r:id="rId12"/>
    <p:sldId id="277" r:id="rId13"/>
    <p:sldId id="278" r:id="rId14"/>
    <p:sldId id="279" r:id="rId15"/>
    <p:sldId id="280" r:id="rId16"/>
    <p:sldId id="282" r:id="rId17"/>
    <p:sldId id="283" r:id="rId18"/>
    <p:sldId id="285" r:id="rId19"/>
    <p:sldId id="286" r:id="rId20"/>
    <p:sldId id="258" r:id="rId21"/>
    <p:sldId id="259" r:id="rId22"/>
    <p:sldId id="260" r:id="rId23"/>
    <p:sldId id="292" r:id="rId24"/>
    <p:sldId id="291" r:id="rId25"/>
    <p:sldId id="262" r:id="rId26"/>
    <p:sldId id="302" r:id="rId27"/>
    <p:sldId id="263" r:id="rId28"/>
    <p:sldId id="308" r:id="rId29"/>
    <p:sldId id="309" r:id="rId30"/>
    <p:sldId id="264" r:id="rId31"/>
    <p:sldId id="293" r:id="rId32"/>
    <p:sldId id="303" r:id="rId33"/>
    <p:sldId id="304" r:id="rId34"/>
    <p:sldId id="305" r:id="rId35"/>
    <p:sldId id="306" r:id="rId36"/>
    <p:sldId id="307" r:id="rId37"/>
    <p:sldId id="287" r:id="rId38"/>
    <p:sldId id="265" r:id="rId39"/>
    <p:sldId id="297" r:id="rId40"/>
    <p:sldId id="266" r:id="rId41"/>
    <p:sldId id="267" r:id="rId42"/>
    <p:sldId id="268" r:id="rId43"/>
    <p:sldId id="269" r:id="rId44"/>
    <p:sldId id="270" r:id="rId45"/>
    <p:sldId id="271" r:id="rId46"/>
    <p:sldId id="301" r:id="rId47"/>
    <p:sldId id="298" r:id="rId48"/>
    <p:sldId id="299" r:id="rId49"/>
    <p:sldId id="300" r:id="rId50"/>
    <p:sldId id="28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8"/>
    <p:restoredTop sz="74915" autoAdjust="0"/>
  </p:normalViewPr>
  <p:slideViewPr>
    <p:cSldViewPr>
      <p:cViewPr varScale="1">
        <p:scale>
          <a:sx n="142" d="100"/>
          <a:sy n="142" d="100"/>
        </p:scale>
        <p:origin x="184" y="3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03E796-FB98-428F-81AA-CA20E956B7FD}" type="datetimeFigureOut">
              <a:rPr lang="en-US" smtClean="0"/>
              <a:pPr/>
              <a:t>3/26/18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67B573-E96D-4A06-AEDD-82BB38345FD7}" type="slidenum">
              <a:rPr lang="en-US" smtClean="0"/>
              <a:pPr/>
              <a:t>‹#›</a:t>
            </a:fld>
            <a:endParaRPr lang="en-US"/>
          </a:p>
        </p:txBody>
      </p:sp>
    </p:spTree>
    <p:extLst>
      <p:ext uri="{BB962C8B-B14F-4D97-AF65-F5344CB8AC3E}">
        <p14:creationId xmlns:p14="http://schemas.microsoft.com/office/powerpoint/2010/main" val="128181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Open_source" TargetMode="External"/><Relationship Id="rId4" Type="http://schemas.openxmlformats.org/officeDocument/2006/relationships/hyperlink" Target="http://en.wikipedia.org/wiki/Web_server" TargetMode="External"/><Relationship Id="rId5" Type="http://schemas.openxmlformats.org/officeDocument/2006/relationships/hyperlink" Target="http://en.wikipedia.org/wiki/Java_Servlet" TargetMode="External"/><Relationship Id="rId6" Type="http://schemas.openxmlformats.org/officeDocument/2006/relationships/hyperlink" Target="http://en.wikipedia.org/wiki/Web_container" TargetMode="External"/><Relationship Id="rId7" Type="http://schemas.openxmlformats.org/officeDocument/2006/relationships/hyperlink" Target="http://en.wikipedia.org/wiki/Apache_Software_Foundation" TargetMode="External"/><Relationship Id="rId8" Type="http://schemas.openxmlformats.org/officeDocument/2006/relationships/hyperlink" Target="http://en.wikipedia.org/wiki/JavaServer_Pages" TargetMode="External"/><Relationship Id="rId9" Type="http://schemas.openxmlformats.org/officeDocument/2006/relationships/hyperlink" Target="http://en.wikipedia.org/wiki/Oracle_Corporation" TargetMode="External"/><Relationship Id="rId10" Type="http://schemas.openxmlformats.org/officeDocument/2006/relationships/hyperlink" Target="http://en.wikipedia.org/wiki/Java_(programming_language)" TargetMode="External"/><Relationship Id="rId11" Type="http://schemas.openxmlformats.org/officeDocument/2006/relationships/hyperlink" Target="http://en.wikipedia.org/wiki/Hypertext_Transfer_Protocol"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en.wikipedia.org/wiki/Application_programming_interface" TargetMode="External"/><Relationship Id="rId4" Type="http://schemas.openxmlformats.org/officeDocument/2006/relationships/hyperlink" Target="http://en.wikipedia.org/wiki/Java_(programming_language)" TargetMode="External"/><Relationship Id="rId5" Type="http://schemas.openxmlformats.org/officeDocument/2006/relationships/hyperlink" Target="http://en.wikipedia.org/wiki/Database" TargetMode="External"/><Relationship Id="rId6" Type="http://schemas.openxmlformats.org/officeDocument/2006/relationships/hyperlink" Target="http://en.wikipedia.org/wiki/Relational_database_management_system"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n.wikipedia.org/wiki/Application_programming_interface" TargetMode="External"/><Relationship Id="rId4" Type="http://schemas.openxmlformats.org/officeDocument/2006/relationships/hyperlink" Target="http://en.wikipedia.org/wiki/Java_(programming_language)" TargetMode="External"/><Relationship Id="rId5" Type="http://schemas.openxmlformats.org/officeDocument/2006/relationships/hyperlink" Target="http://en.wikipedia.org/wiki/Database" TargetMode="External"/><Relationship Id="rId6" Type="http://schemas.openxmlformats.org/officeDocument/2006/relationships/hyperlink" Target="http://en.wikipedia.org/wiki/Relational_database_management_system" TargetMode="External"/><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 Id="rId3" Type="http://schemas.openxmlformats.org/officeDocument/2006/relationships/hyperlink" Target="http://www.differencebetween.net/language/difference-between-a-want-and-a-need/"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7B573-E96D-4A06-AEDD-82BB38345FD7}" type="slidenum">
              <a:rPr lang="en-US" smtClean="0"/>
              <a:pPr/>
              <a:t>1</a:t>
            </a:fld>
            <a:endParaRPr lang="en-US"/>
          </a:p>
        </p:txBody>
      </p:sp>
    </p:spTree>
    <p:extLst>
      <p:ext uri="{BB962C8B-B14F-4D97-AF65-F5344CB8AC3E}">
        <p14:creationId xmlns:p14="http://schemas.microsoft.com/office/powerpoint/2010/main" val="1197744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7B573-E96D-4A06-AEDD-82BB38345FD7}" type="slidenum">
              <a:rPr lang="en-US" smtClean="0"/>
              <a:pPr/>
              <a:t>11</a:t>
            </a:fld>
            <a:endParaRPr lang="en-US"/>
          </a:p>
        </p:txBody>
      </p:sp>
    </p:spTree>
    <p:extLst>
      <p:ext uri="{BB962C8B-B14F-4D97-AF65-F5344CB8AC3E}">
        <p14:creationId xmlns:p14="http://schemas.microsoft.com/office/powerpoint/2010/main" val="1004953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index help user to go directly to the tuple which satisfied the condition rather than scan the entire table</a:t>
            </a:r>
          </a:p>
        </p:txBody>
      </p:sp>
      <p:sp>
        <p:nvSpPr>
          <p:cNvPr id="4" name="Slide Number Placeholder 3"/>
          <p:cNvSpPr>
            <a:spLocks noGrp="1"/>
          </p:cNvSpPr>
          <p:nvPr>
            <p:ph type="sldNum" sz="quarter" idx="10"/>
          </p:nvPr>
        </p:nvSpPr>
        <p:spPr/>
        <p:txBody>
          <a:bodyPr/>
          <a:lstStyle/>
          <a:p>
            <a:fld id="{1567B573-E96D-4A06-AEDD-82BB38345FD7}" type="slidenum">
              <a:rPr lang="en-US" smtClean="0"/>
              <a:pPr/>
              <a:t>12</a:t>
            </a:fld>
            <a:endParaRPr lang="en-US"/>
          </a:p>
        </p:txBody>
      </p:sp>
    </p:spTree>
    <p:extLst>
      <p:ext uri="{BB962C8B-B14F-4D97-AF65-F5344CB8AC3E}">
        <p14:creationId xmlns:p14="http://schemas.microsoft.com/office/powerpoint/2010/main" val="367370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Balanced</a:t>
            </a:r>
            <a:r>
              <a:rPr lang="en-US" baseline="0" dirty="0"/>
              <a:t> trees are certainly more flexible</a:t>
            </a:r>
          </a:p>
          <a:p>
            <a:endParaRPr lang="en-US" baseline="0" dirty="0"/>
          </a:p>
          <a:p>
            <a:r>
              <a:rPr lang="en-US" baseline="0" dirty="0"/>
              <a:t>The operation of</a:t>
            </a:r>
          </a:p>
          <a:p>
            <a:endParaRPr lang="en-US" baseline="0" dirty="0"/>
          </a:p>
          <a:p>
            <a:r>
              <a:rPr lang="en-US" baseline="0" dirty="0"/>
              <a:t>Only equality condition are to be used then the hash table index might be preferred</a:t>
            </a:r>
          </a:p>
          <a:p>
            <a:endParaRPr lang="en-US" dirty="0"/>
          </a:p>
          <a:p>
            <a:r>
              <a:rPr lang="en-US" dirty="0"/>
              <a:t>Hash-based indexes are best for equality selections. They do not support efficient range searches. </a:t>
            </a:r>
          </a:p>
        </p:txBody>
      </p:sp>
      <p:sp>
        <p:nvSpPr>
          <p:cNvPr id="4" name="Slide Number Placeholder 3"/>
          <p:cNvSpPr>
            <a:spLocks noGrp="1"/>
          </p:cNvSpPr>
          <p:nvPr>
            <p:ph type="sldNum" sz="quarter" idx="10"/>
          </p:nvPr>
        </p:nvSpPr>
        <p:spPr/>
        <p:txBody>
          <a:bodyPr/>
          <a:lstStyle/>
          <a:p>
            <a:fld id="{1567B573-E96D-4A06-AEDD-82BB38345FD7}" type="slidenum">
              <a:rPr lang="en-US" smtClean="0"/>
              <a:pPr/>
              <a:t>13</a:t>
            </a:fld>
            <a:endParaRPr lang="en-US"/>
          </a:p>
        </p:txBody>
      </p:sp>
    </p:spTree>
    <p:extLst>
      <p:ext uri="{BB962C8B-B14F-4D97-AF65-F5344CB8AC3E}">
        <p14:creationId xmlns:p14="http://schemas.microsoft.com/office/powerpoint/2010/main" val="4221176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index will allow the query</a:t>
            </a:r>
            <a:r>
              <a:rPr lang="en-US" baseline="0" dirty="0"/>
              <a:t> execution pretty much straight to that tuple, without the index the entire student table will need to be scanned</a:t>
            </a:r>
            <a:endParaRPr lang="en-US" dirty="0"/>
          </a:p>
        </p:txBody>
      </p:sp>
      <p:sp>
        <p:nvSpPr>
          <p:cNvPr id="4" name="Slide Number Placeholder 3"/>
          <p:cNvSpPr>
            <a:spLocks noGrp="1"/>
          </p:cNvSpPr>
          <p:nvPr>
            <p:ph type="sldNum" sz="quarter" idx="10"/>
          </p:nvPr>
        </p:nvSpPr>
        <p:spPr/>
        <p:txBody>
          <a:bodyPr/>
          <a:lstStyle/>
          <a:p>
            <a:fld id="{1567B573-E96D-4A06-AEDD-82BB38345FD7}" type="slidenum">
              <a:rPr lang="en-US" smtClean="0"/>
              <a:pPr/>
              <a:t>14</a:t>
            </a:fld>
            <a:endParaRPr lang="en-US"/>
          </a:p>
        </p:txBody>
      </p:sp>
    </p:spTree>
    <p:extLst>
      <p:ext uri="{BB962C8B-B14F-4D97-AF65-F5344CB8AC3E}">
        <p14:creationId xmlns:p14="http://schemas.microsoft.com/office/powerpoint/2010/main" val="2674895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Simultaneously find </a:t>
            </a:r>
          </a:p>
        </p:txBody>
      </p:sp>
      <p:sp>
        <p:nvSpPr>
          <p:cNvPr id="4" name="Slide Number Placeholder 3"/>
          <p:cNvSpPr>
            <a:spLocks noGrp="1"/>
          </p:cNvSpPr>
          <p:nvPr>
            <p:ph type="sldNum" sz="quarter" idx="10"/>
          </p:nvPr>
        </p:nvSpPr>
        <p:spPr/>
        <p:txBody>
          <a:bodyPr/>
          <a:lstStyle/>
          <a:p>
            <a:fld id="{1567B573-E96D-4A06-AEDD-82BB38345FD7}" type="slidenum">
              <a:rPr lang="en-US" smtClean="0"/>
              <a:pPr/>
              <a:t>15</a:t>
            </a:fld>
            <a:endParaRPr lang="en-US"/>
          </a:p>
        </p:txBody>
      </p:sp>
    </p:spTree>
    <p:extLst>
      <p:ext uri="{BB962C8B-B14F-4D97-AF65-F5344CB8AC3E}">
        <p14:creationId xmlns:p14="http://schemas.microsoft.com/office/powerpoint/2010/main" val="1732362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From least severe to most severe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They</a:t>
            </a:r>
            <a:r>
              <a:rPr lang="en-US" baseline="0" dirty="0"/>
              <a:t> do taka an extra space since they are p</a:t>
            </a:r>
            <a:r>
              <a:rPr lang="en-US" dirty="0">
                <a:solidFill>
                  <a:srgbClr val="0000FF"/>
                </a:solidFill>
              </a:rPr>
              <a:t>ersistent data structure, resided with</a:t>
            </a:r>
            <a:r>
              <a:rPr lang="en-US" baseline="0" dirty="0">
                <a:solidFill>
                  <a:srgbClr val="0000FF"/>
                </a:solidFill>
              </a:rPr>
              <a:t> </a:t>
            </a:r>
            <a:r>
              <a:rPr lang="en-US" dirty="0">
                <a:solidFill>
                  <a:srgbClr val="0000FF"/>
                </a:solidFill>
              </a:rPr>
              <a:t>data. Even,</a:t>
            </a:r>
            <a:r>
              <a:rPr lang="en-US" baseline="0" dirty="0">
                <a:solidFill>
                  <a:srgbClr val="0000FF"/>
                </a:solidFill>
              </a:rPr>
              <a:t> they can potentially double the database.</a:t>
            </a:r>
            <a:endParaRPr lang="en-US" dirty="0">
              <a:solidFill>
                <a:srgbClr val="0000FF"/>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FF"/>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It’s not big of</a:t>
            </a:r>
            <a:r>
              <a:rPr lang="en-US" baseline="0" dirty="0">
                <a:solidFill>
                  <a:srgbClr val="0000FF"/>
                </a:solidFill>
              </a:rPr>
              <a:t> deal toward today’s situation</a:t>
            </a:r>
            <a:endParaRPr lang="en-US" dirty="0">
              <a:solidFill>
                <a:srgbClr val="0000FF"/>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FF"/>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Fairly time consuming</a:t>
            </a:r>
            <a:r>
              <a:rPr lang="en-US" baseline="0" dirty="0">
                <a:solidFill>
                  <a:srgbClr val="0000FF"/>
                </a:solidFill>
              </a:rPr>
              <a:t> operation so we considered it as medium downside. On the other hand, once the indexes created all the query run faster so usually it is worthwhile to do it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solidFill>
                <a:srgbClr val="0000FF"/>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00FF"/>
                </a:solidFill>
              </a:rPr>
              <a:t>Index is the data structure helps answering query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solidFill>
                <a:srgbClr val="0000FF"/>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00FF"/>
                </a:solidFill>
              </a:rPr>
              <a:t>When the value in the database change, then the index has to be modified to reflect those changes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00FF"/>
                </a:solidFill>
              </a:rPr>
              <a:t>If the database is modified frequently then each modification is going to be significantly slower than if we did not have indexes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solidFill>
                <a:srgbClr val="0000FF"/>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00FF"/>
                </a:solidFill>
              </a:rPr>
              <a:t>If the database is modified a whole bunch and not query that often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solidFill>
                <a:srgbClr val="0000FF"/>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00FF"/>
                </a:solidFill>
              </a:rPr>
              <a:t>The cost of index maintenance may offset the benefit of having indexes</a:t>
            </a:r>
          </a:p>
          <a:p>
            <a:r>
              <a:rPr lang="en-US" baseline="0" dirty="0"/>
              <a:t> </a:t>
            </a:r>
          </a:p>
          <a:p>
            <a:endParaRPr lang="en-US" dirty="0"/>
          </a:p>
        </p:txBody>
      </p:sp>
      <p:sp>
        <p:nvSpPr>
          <p:cNvPr id="4" name="Slide Number Placeholder 3"/>
          <p:cNvSpPr>
            <a:spLocks noGrp="1"/>
          </p:cNvSpPr>
          <p:nvPr>
            <p:ph type="sldNum" sz="quarter" idx="10"/>
          </p:nvPr>
        </p:nvSpPr>
        <p:spPr/>
        <p:txBody>
          <a:bodyPr/>
          <a:lstStyle/>
          <a:p>
            <a:fld id="{1567B573-E96D-4A06-AEDD-82BB38345FD7}" type="slidenum">
              <a:rPr lang="en-US" smtClean="0"/>
              <a:pPr/>
              <a:t>16</a:t>
            </a:fld>
            <a:endParaRPr lang="en-US"/>
          </a:p>
        </p:txBody>
      </p:sp>
    </p:spTree>
    <p:extLst>
      <p:ext uri="{BB962C8B-B14F-4D97-AF65-F5344CB8AC3E}">
        <p14:creationId xmlns:p14="http://schemas.microsoft.com/office/powerpoint/2010/main" val="3559568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big the table is,</a:t>
            </a:r>
            <a:r>
              <a:rPr lang="en-US" baseline="0" dirty="0"/>
              <a:t> </a:t>
            </a:r>
            <a:r>
              <a:rPr lang="en-US" dirty="0"/>
              <a:t>since the index help us to find specific portion</a:t>
            </a:r>
            <a:r>
              <a:rPr lang="en-US" baseline="0" dirty="0"/>
              <a:t> of table quickly</a:t>
            </a:r>
          </a:p>
          <a:p>
            <a:endParaRPr lang="en-US" baseline="0" dirty="0"/>
          </a:p>
          <a:p>
            <a:r>
              <a:rPr lang="en-US" baseline="0" dirty="0"/>
              <a:t>Because the index help us to find specific data value quickly</a:t>
            </a:r>
          </a:p>
          <a:p>
            <a:endParaRPr lang="en-US" baseline="0" dirty="0"/>
          </a:p>
          <a:p>
            <a:r>
              <a:rPr lang="en-US" baseline="0" dirty="0"/>
              <a:t>How often we are going to query the database and how often we are going update it</a:t>
            </a:r>
            <a:endParaRPr lang="en-US" dirty="0"/>
          </a:p>
        </p:txBody>
      </p:sp>
      <p:sp>
        <p:nvSpPr>
          <p:cNvPr id="4" name="Slide Number Placeholder 3"/>
          <p:cNvSpPr>
            <a:spLocks noGrp="1"/>
          </p:cNvSpPr>
          <p:nvPr>
            <p:ph type="sldNum" sz="quarter" idx="10"/>
          </p:nvPr>
        </p:nvSpPr>
        <p:spPr/>
        <p:txBody>
          <a:bodyPr/>
          <a:lstStyle/>
          <a:p>
            <a:fld id="{1567B573-E96D-4A06-AEDD-82BB38345FD7}" type="slidenum">
              <a:rPr lang="en-US" smtClean="0"/>
              <a:pPr/>
              <a:t>17</a:t>
            </a:fld>
            <a:endParaRPr lang="en-US"/>
          </a:p>
        </p:txBody>
      </p:sp>
    </p:spTree>
    <p:extLst>
      <p:ext uri="{BB962C8B-B14F-4D97-AF65-F5344CB8AC3E}">
        <p14:creationId xmlns:p14="http://schemas.microsoft.com/office/powerpoint/2010/main" val="3003568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Creates a unique index on a table. Duplicate values are not allowed</a:t>
            </a:r>
            <a:endParaRPr lang="en-US" dirty="0"/>
          </a:p>
        </p:txBody>
      </p:sp>
      <p:sp>
        <p:nvSpPr>
          <p:cNvPr id="4" name="Slide Number Placeholder 3"/>
          <p:cNvSpPr>
            <a:spLocks noGrp="1"/>
          </p:cNvSpPr>
          <p:nvPr>
            <p:ph type="sldNum" sz="quarter" idx="10"/>
          </p:nvPr>
        </p:nvSpPr>
        <p:spPr/>
        <p:txBody>
          <a:bodyPr/>
          <a:lstStyle/>
          <a:p>
            <a:fld id="{1567B573-E96D-4A06-AEDD-82BB38345FD7}" type="slidenum">
              <a:rPr lang="en-US" smtClean="0"/>
              <a:pPr/>
              <a:t>18</a:t>
            </a:fld>
            <a:endParaRPr lang="en-US"/>
          </a:p>
        </p:txBody>
      </p:sp>
    </p:spTree>
    <p:extLst>
      <p:ext uri="{BB962C8B-B14F-4D97-AF65-F5344CB8AC3E}">
        <p14:creationId xmlns:p14="http://schemas.microsoft.com/office/powerpoint/2010/main" val="1608422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Apache Tomcat</a:t>
            </a:r>
            <a:r>
              <a:rPr lang="en-US" sz="1200" b="0" i="0" kern="1200" dirty="0">
                <a:solidFill>
                  <a:schemeClr val="tx1"/>
                </a:solidFill>
                <a:latin typeface="+mn-lt"/>
                <a:ea typeface="+mn-ea"/>
                <a:cs typeface="+mn-cs"/>
              </a:rPr>
              <a:t> (or simply </a:t>
            </a:r>
            <a:r>
              <a:rPr lang="en-US" sz="1200" b="1" i="0" kern="1200" dirty="0">
                <a:solidFill>
                  <a:schemeClr val="tx1"/>
                </a:solidFill>
                <a:latin typeface="+mn-lt"/>
                <a:ea typeface="+mn-ea"/>
                <a:cs typeface="+mn-cs"/>
              </a:rPr>
              <a:t>Tomcat</a:t>
            </a:r>
            <a:r>
              <a:rPr lang="en-US" sz="1200" b="0" i="0" kern="1200" dirty="0">
                <a:solidFill>
                  <a:schemeClr val="tx1"/>
                </a:solidFill>
                <a:latin typeface="+mn-lt"/>
                <a:ea typeface="+mn-ea"/>
                <a:cs typeface="+mn-cs"/>
              </a:rPr>
              <a:t>, formerly also </a:t>
            </a:r>
            <a:r>
              <a:rPr lang="en-US" sz="1200" b="0" i="1" kern="1200" dirty="0">
                <a:solidFill>
                  <a:schemeClr val="tx1"/>
                </a:solidFill>
                <a:latin typeface="+mn-lt"/>
                <a:ea typeface="+mn-ea"/>
                <a:cs typeface="+mn-cs"/>
              </a:rPr>
              <a:t>Jakarta Tomcat</a:t>
            </a:r>
            <a:r>
              <a:rPr lang="en-US" sz="1200" b="0" i="0" kern="1200" dirty="0">
                <a:solidFill>
                  <a:schemeClr val="tx1"/>
                </a:solidFill>
                <a:latin typeface="+mn-lt"/>
                <a:ea typeface="+mn-ea"/>
                <a:cs typeface="+mn-cs"/>
              </a:rPr>
              <a:t>) is an </a:t>
            </a:r>
            <a:r>
              <a:rPr lang="en-US" sz="1200" b="0" i="0" u="none" strike="noStrike" kern="1200" dirty="0">
                <a:solidFill>
                  <a:schemeClr val="tx1"/>
                </a:solidFill>
                <a:latin typeface="+mn-lt"/>
                <a:ea typeface="+mn-ea"/>
                <a:cs typeface="+mn-cs"/>
                <a:hlinkClick r:id="rId3" tooltip="Open source"/>
              </a:rPr>
              <a:t>open source</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hlinkClick r:id="rId4" tooltip="Web server"/>
              </a:rPr>
              <a:t>web server</a:t>
            </a:r>
            <a:r>
              <a:rPr lang="en-US" sz="1200" b="0" i="0" kern="1200" dirty="0">
                <a:solidFill>
                  <a:schemeClr val="tx1"/>
                </a:solidFill>
                <a:latin typeface="+mn-lt"/>
                <a:ea typeface="+mn-ea"/>
                <a:cs typeface="+mn-cs"/>
              </a:rPr>
              <a:t> and </a:t>
            </a:r>
            <a:r>
              <a:rPr lang="en-US" sz="1200" b="0" i="0" u="none" strike="noStrike" kern="1200" dirty="0" err="1">
                <a:solidFill>
                  <a:schemeClr val="tx1"/>
                </a:solidFill>
                <a:latin typeface="+mn-lt"/>
                <a:ea typeface="+mn-ea"/>
                <a:cs typeface="+mn-cs"/>
                <a:hlinkClick r:id="rId5" tooltip="Java Servlet"/>
              </a:rPr>
              <a:t>servlet</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hlinkClick r:id="rId6" tooltip="Web container"/>
              </a:rPr>
              <a:t>container</a:t>
            </a:r>
            <a:r>
              <a:rPr lang="en-US" sz="1200" b="0" i="0" kern="1200" dirty="0">
                <a:solidFill>
                  <a:schemeClr val="tx1"/>
                </a:solidFill>
                <a:latin typeface="+mn-lt"/>
                <a:ea typeface="+mn-ea"/>
                <a:cs typeface="+mn-cs"/>
              </a:rPr>
              <a:t> developed by the </a:t>
            </a:r>
            <a:r>
              <a:rPr lang="en-US" sz="1200" b="0" i="0" u="none" strike="noStrike" kern="1200" dirty="0">
                <a:solidFill>
                  <a:schemeClr val="tx1"/>
                </a:solidFill>
                <a:latin typeface="+mn-lt"/>
                <a:ea typeface="+mn-ea"/>
                <a:cs typeface="+mn-cs"/>
                <a:hlinkClick r:id="rId7" tooltip="Apache Software Foundation"/>
              </a:rPr>
              <a:t>Apache Software Foundation</a:t>
            </a:r>
            <a:r>
              <a:rPr lang="en-US" sz="1200" b="0" i="0" kern="1200" dirty="0">
                <a:solidFill>
                  <a:schemeClr val="tx1"/>
                </a:solidFill>
                <a:latin typeface="+mn-lt"/>
                <a:ea typeface="+mn-ea"/>
                <a:cs typeface="+mn-cs"/>
              </a:rPr>
              <a:t> (ASF). Tomcat implements the </a:t>
            </a:r>
            <a:r>
              <a:rPr lang="en-US" sz="1200" b="0" i="0" u="none" strike="noStrike" kern="1200" dirty="0">
                <a:solidFill>
                  <a:schemeClr val="tx1"/>
                </a:solidFill>
                <a:latin typeface="+mn-lt"/>
                <a:ea typeface="+mn-ea"/>
                <a:cs typeface="+mn-cs"/>
                <a:hlinkClick r:id="rId5" tooltip="Java Servlet"/>
              </a:rPr>
              <a:t>Java </a:t>
            </a:r>
            <a:r>
              <a:rPr lang="en-US" sz="1200" b="0" i="0" u="none" strike="noStrike" kern="1200" dirty="0" err="1">
                <a:solidFill>
                  <a:schemeClr val="tx1"/>
                </a:solidFill>
                <a:latin typeface="+mn-lt"/>
                <a:ea typeface="+mn-ea"/>
                <a:cs typeface="+mn-cs"/>
                <a:hlinkClick r:id="rId5" tooltip="Java Servlet"/>
              </a:rPr>
              <a:t>Servlet</a:t>
            </a:r>
            <a:r>
              <a:rPr lang="en-US" sz="1200" b="0" i="0" kern="1200" dirty="0">
                <a:solidFill>
                  <a:schemeClr val="tx1"/>
                </a:solidFill>
                <a:latin typeface="+mn-lt"/>
                <a:ea typeface="+mn-ea"/>
                <a:cs typeface="+mn-cs"/>
              </a:rPr>
              <a:t> and the </a:t>
            </a:r>
            <a:r>
              <a:rPr lang="en-US" sz="1200" b="0" i="0" u="none" strike="noStrike" kern="1200" dirty="0" err="1">
                <a:solidFill>
                  <a:schemeClr val="tx1"/>
                </a:solidFill>
                <a:latin typeface="+mn-lt"/>
                <a:ea typeface="+mn-ea"/>
                <a:cs typeface="+mn-cs"/>
                <a:hlinkClick r:id="rId8" tooltip="JavaServer Pages"/>
              </a:rPr>
              <a:t>JavaServer</a:t>
            </a:r>
            <a:r>
              <a:rPr lang="en-US" sz="1200" b="0" i="0" u="none" strike="noStrike" kern="1200" dirty="0">
                <a:solidFill>
                  <a:schemeClr val="tx1"/>
                </a:solidFill>
                <a:latin typeface="+mn-lt"/>
                <a:ea typeface="+mn-ea"/>
                <a:cs typeface="+mn-cs"/>
                <a:hlinkClick r:id="rId8" tooltip="JavaServer Pages"/>
              </a:rPr>
              <a:t> Pages</a:t>
            </a:r>
            <a:r>
              <a:rPr lang="en-US" sz="1200" b="0" i="0" kern="1200" dirty="0">
                <a:solidFill>
                  <a:schemeClr val="tx1"/>
                </a:solidFill>
                <a:latin typeface="+mn-lt"/>
                <a:ea typeface="+mn-ea"/>
                <a:cs typeface="+mn-cs"/>
              </a:rPr>
              <a:t> (JSP) specifications from </a:t>
            </a:r>
            <a:r>
              <a:rPr lang="en-US" sz="1200" b="0" i="0" u="none" strike="noStrike" kern="1200" dirty="0">
                <a:solidFill>
                  <a:schemeClr val="tx1"/>
                </a:solidFill>
                <a:latin typeface="+mn-lt"/>
                <a:ea typeface="+mn-ea"/>
                <a:cs typeface="+mn-cs"/>
                <a:hlinkClick r:id="rId9" tooltip="Oracle Corporation"/>
              </a:rPr>
              <a:t>Oracle Corporation</a:t>
            </a:r>
            <a:r>
              <a:rPr lang="en-US" sz="1200" b="0" i="0" kern="1200" dirty="0">
                <a:solidFill>
                  <a:schemeClr val="tx1"/>
                </a:solidFill>
                <a:latin typeface="+mn-lt"/>
                <a:ea typeface="+mn-ea"/>
                <a:cs typeface="+mn-cs"/>
              </a:rPr>
              <a:t>, and provides a "pure </a:t>
            </a:r>
            <a:r>
              <a:rPr lang="en-US" sz="1200" b="0" i="0" u="none" strike="noStrike" kern="1200" dirty="0">
                <a:solidFill>
                  <a:schemeClr val="tx1"/>
                </a:solidFill>
                <a:latin typeface="+mn-lt"/>
                <a:ea typeface="+mn-ea"/>
                <a:cs typeface="+mn-cs"/>
                <a:hlinkClick r:id="rId10" tooltip="Java (programming language)"/>
              </a:rPr>
              <a:t>Java</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hlinkClick r:id="rId11" tooltip="Hypertext Transfer Protocol"/>
              </a:rPr>
              <a:t>HTTP</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hlinkClick r:id="rId4" tooltip="Web server"/>
              </a:rPr>
              <a:t>web server</a:t>
            </a:r>
            <a:r>
              <a:rPr lang="en-US" sz="1200" b="0" i="0" kern="1200" dirty="0">
                <a:solidFill>
                  <a:schemeClr val="tx1"/>
                </a:solidFill>
                <a:latin typeface="+mn-lt"/>
                <a:ea typeface="+mn-ea"/>
                <a:cs typeface="+mn-cs"/>
              </a:rPr>
              <a:t> environment for </a:t>
            </a:r>
            <a:r>
              <a:rPr lang="en-US" sz="1200" b="0" i="0" u="none" strike="noStrike" kern="1200" dirty="0">
                <a:solidFill>
                  <a:schemeClr val="tx1"/>
                </a:solidFill>
                <a:latin typeface="+mn-lt"/>
                <a:ea typeface="+mn-ea"/>
                <a:cs typeface="+mn-cs"/>
                <a:hlinkClick r:id="rId10" tooltip="Java (programming language)"/>
              </a:rPr>
              <a:t>Java</a:t>
            </a:r>
            <a:r>
              <a:rPr lang="en-US" sz="1200" b="0" i="0" kern="1200" dirty="0">
                <a:solidFill>
                  <a:schemeClr val="tx1"/>
                </a:solidFill>
                <a:latin typeface="+mn-lt"/>
                <a:ea typeface="+mn-ea"/>
                <a:cs typeface="+mn-cs"/>
              </a:rPr>
              <a:t> code to run.</a:t>
            </a:r>
            <a:endParaRPr lang="en-US" dirty="0"/>
          </a:p>
        </p:txBody>
      </p:sp>
      <p:sp>
        <p:nvSpPr>
          <p:cNvPr id="4" name="Slide Number Placeholder 3"/>
          <p:cNvSpPr>
            <a:spLocks noGrp="1"/>
          </p:cNvSpPr>
          <p:nvPr>
            <p:ph type="sldNum" sz="quarter" idx="10"/>
          </p:nvPr>
        </p:nvSpPr>
        <p:spPr/>
        <p:txBody>
          <a:bodyPr/>
          <a:lstStyle/>
          <a:p>
            <a:fld id="{1567B573-E96D-4A06-AEDD-82BB38345FD7}" type="slidenum">
              <a:rPr lang="en-US" smtClean="0"/>
              <a:pPr/>
              <a:t>19</a:t>
            </a:fld>
            <a:endParaRPr lang="en-US"/>
          </a:p>
        </p:txBody>
      </p:sp>
    </p:spTree>
    <p:extLst>
      <p:ext uri="{BB962C8B-B14F-4D97-AF65-F5344CB8AC3E}">
        <p14:creationId xmlns:p14="http://schemas.microsoft.com/office/powerpoint/2010/main" val="3780660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67B573-E96D-4A06-AEDD-82BB38345FD7}" type="slidenum">
              <a:rPr lang="en-US" smtClean="0"/>
              <a:pPr/>
              <a:t>20</a:t>
            </a:fld>
            <a:endParaRPr lang="en-US"/>
          </a:p>
        </p:txBody>
      </p:sp>
    </p:spTree>
    <p:extLst>
      <p:ext uri="{BB962C8B-B14F-4D97-AF65-F5344CB8AC3E}">
        <p14:creationId xmlns:p14="http://schemas.microsoft.com/office/powerpoint/2010/main" val="367497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latin typeface="+mn-lt"/>
                <a:ea typeface="+mn-ea"/>
                <a:cs typeface="+mn-cs"/>
              </a:rPr>
              <a:t>useful if you have an expensive query against data that doesn't change much.</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Views are named, stored queries in the database, which are called and executed each time the view is included in a query to the database.</a:t>
            </a:r>
          </a:p>
          <a:p>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difference between table and MV is with table , you can do DML operations which will be seen by other users whereas the changes you do to MV will not be available to others until you update your database server.</a:t>
            </a:r>
          </a:p>
          <a:p>
            <a:pPr fontAlgn="base"/>
            <a:r>
              <a:rPr lang="en-US" sz="1200" b="0" i="0" kern="1200" dirty="0">
                <a:solidFill>
                  <a:schemeClr val="tx1"/>
                </a:solidFill>
                <a:latin typeface="+mn-lt"/>
                <a:ea typeface="+mn-ea"/>
                <a:cs typeface="+mn-cs"/>
              </a:rPr>
              <a:t>MV has another advantage when you build MV based on multiple tables using complex queries, the users when using MV the performance increases drastically.</a:t>
            </a:r>
          </a:p>
          <a:p>
            <a:pPr fontAlgn="base"/>
            <a:endParaRPr lang="en-US" sz="1200" b="0" i="0" kern="1200" dirty="0">
              <a:solidFill>
                <a:schemeClr val="tx1"/>
              </a:solidFill>
              <a:latin typeface="+mn-lt"/>
              <a:ea typeface="+mn-ea"/>
              <a:cs typeface="+mn-cs"/>
            </a:endParaRPr>
          </a:p>
          <a:p>
            <a:r>
              <a:rPr lang="en-US" sz="1200" b="0" i="0" kern="1200" dirty="0">
                <a:solidFill>
                  <a:schemeClr val="tx1"/>
                </a:solidFill>
                <a:effectLst/>
                <a:latin typeface="+mn-lt"/>
                <a:ea typeface="+mn-ea"/>
                <a:cs typeface="+mn-cs"/>
              </a:rPr>
              <a:t>Views are pseudo-tables. That is, they are not real tables, but nevertheless appear as ordinary tables to SELECT. A view can represent a subset of a real table, selecting certain columns or certain rows from an ordinary table. A view can even represent joined tables. Because views are assigned separate permissions, you can use them to restrict table access so that users see only specific rows or columns of a table.</a:t>
            </a:r>
          </a:p>
          <a:p>
            <a:r>
              <a:rPr lang="en-US" sz="1200" b="0" i="0" kern="1200" dirty="0">
                <a:solidFill>
                  <a:schemeClr val="tx1"/>
                </a:solidFill>
                <a:effectLst/>
                <a:latin typeface="+mn-lt"/>
                <a:ea typeface="+mn-ea"/>
                <a:cs typeface="+mn-cs"/>
              </a:rPr>
              <a:t>A view can contain all rows of a table or selected rows from one or more tables. A view can be created from one or many tables which depends on the written PostgreSQL query to create a view.</a:t>
            </a:r>
          </a:p>
          <a:p>
            <a:r>
              <a:rPr lang="en-US" sz="1200" b="0" i="0" kern="1200" dirty="0">
                <a:solidFill>
                  <a:schemeClr val="tx1"/>
                </a:solidFill>
                <a:effectLst/>
                <a:latin typeface="+mn-lt"/>
                <a:ea typeface="+mn-ea"/>
                <a:cs typeface="+mn-cs"/>
              </a:rPr>
              <a:t>Views, which are kind of virtual tables, allow users to do the following:</a:t>
            </a:r>
          </a:p>
          <a:p>
            <a:r>
              <a:rPr lang="en-US" sz="1200" b="0" i="0" kern="1200" dirty="0">
                <a:solidFill>
                  <a:schemeClr val="tx1"/>
                </a:solidFill>
                <a:effectLst/>
                <a:latin typeface="+mn-lt"/>
                <a:ea typeface="+mn-ea"/>
                <a:cs typeface="+mn-cs"/>
              </a:rPr>
              <a:t>Structure data in a way that users or classes of users find natural or intuitive.</a:t>
            </a:r>
          </a:p>
          <a:p>
            <a:r>
              <a:rPr lang="en-US" sz="1200" b="0" i="0" kern="1200" dirty="0">
                <a:solidFill>
                  <a:schemeClr val="tx1"/>
                </a:solidFill>
                <a:effectLst/>
                <a:latin typeface="+mn-lt"/>
                <a:ea typeface="+mn-ea"/>
                <a:cs typeface="+mn-cs"/>
              </a:rPr>
              <a:t>Restrict access to the data such that a user can only see limited data instead of complete table.</a:t>
            </a:r>
          </a:p>
          <a:p>
            <a:r>
              <a:rPr lang="en-US" sz="1200" b="0" i="0" kern="1200" dirty="0">
                <a:solidFill>
                  <a:schemeClr val="tx1"/>
                </a:solidFill>
                <a:effectLst/>
                <a:latin typeface="+mn-lt"/>
                <a:ea typeface="+mn-ea"/>
                <a:cs typeface="+mn-cs"/>
              </a:rPr>
              <a:t>Summarize data from various tables which can be used to generate reports.</a:t>
            </a:r>
          </a:p>
          <a:p>
            <a:pPr fontAlgn="base"/>
            <a:endParaRPr lang="en-US" sz="1200" b="0" i="0" kern="1200" dirty="0">
              <a:solidFill>
                <a:schemeClr val="tx1"/>
              </a:solidFill>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Because views are not ordinary tables, so you may not execute a DELETE, INSERT, or UPDATE statement on a view. But you can create a RULE to correct this problem of using DELETE, INSERT or UPDATE on a view.</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567B573-E96D-4A06-AEDD-82BB38345FD7}" type="slidenum">
              <a:rPr lang="en-US" smtClean="0"/>
              <a:pPr/>
              <a:t>3</a:t>
            </a:fld>
            <a:endParaRPr lang="en-US"/>
          </a:p>
        </p:txBody>
      </p:sp>
    </p:spTree>
    <p:extLst>
      <p:ext uri="{BB962C8B-B14F-4D97-AF65-F5344CB8AC3E}">
        <p14:creationId xmlns:p14="http://schemas.microsoft.com/office/powerpoint/2010/main" val="4196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JDBC</a:t>
            </a:r>
            <a:r>
              <a:rPr lang="en-US" sz="1200" b="0" i="0" kern="1200" dirty="0">
                <a:solidFill>
                  <a:schemeClr val="tx1"/>
                </a:solidFill>
                <a:latin typeface="+mn-lt"/>
                <a:ea typeface="+mn-ea"/>
                <a:cs typeface="+mn-cs"/>
              </a:rPr>
              <a:t> is a Java-based data access technology</a:t>
            </a:r>
          </a:p>
          <a:p>
            <a:r>
              <a:rPr lang="en-US" sz="1200" b="0" i="0" kern="1200" dirty="0">
                <a:solidFill>
                  <a:schemeClr val="tx1"/>
                </a:solidFill>
                <a:latin typeface="+mn-lt"/>
                <a:ea typeface="+mn-ea"/>
                <a:cs typeface="+mn-cs"/>
              </a:rPr>
              <a:t>This technology is an </a:t>
            </a:r>
            <a:r>
              <a:rPr lang="en-US" sz="1200" b="0" i="0" u="none" strike="noStrike" kern="1200" dirty="0">
                <a:solidFill>
                  <a:schemeClr val="tx1"/>
                </a:solidFill>
                <a:latin typeface="+mn-lt"/>
                <a:ea typeface="+mn-ea"/>
                <a:cs typeface="+mn-cs"/>
                <a:hlinkClick r:id="rId3" tooltip="Application programming interface"/>
              </a:rPr>
              <a:t>API</a:t>
            </a:r>
            <a:r>
              <a:rPr lang="en-US" sz="1200" b="0" i="0" kern="1200" dirty="0">
                <a:solidFill>
                  <a:schemeClr val="tx1"/>
                </a:solidFill>
                <a:latin typeface="+mn-lt"/>
                <a:ea typeface="+mn-ea"/>
                <a:cs typeface="+mn-cs"/>
              </a:rPr>
              <a:t> for the </a:t>
            </a:r>
            <a:r>
              <a:rPr lang="en-US" sz="1200" b="0" i="0" u="none" strike="noStrike" kern="1200" dirty="0">
                <a:solidFill>
                  <a:schemeClr val="tx1"/>
                </a:solidFill>
                <a:latin typeface="+mn-lt"/>
                <a:ea typeface="+mn-ea"/>
                <a:cs typeface="+mn-cs"/>
                <a:hlinkClick r:id="rId4" tooltip="Java (programming language)"/>
              </a:rPr>
              <a:t>Java programming language</a:t>
            </a:r>
            <a:r>
              <a:rPr lang="en-US" sz="1200" b="0" i="0" kern="1200" dirty="0">
                <a:solidFill>
                  <a:schemeClr val="tx1"/>
                </a:solidFill>
                <a:latin typeface="+mn-lt"/>
                <a:ea typeface="+mn-ea"/>
                <a:cs typeface="+mn-cs"/>
              </a:rPr>
              <a:t> that defines how a client may access a </a:t>
            </a:r>
            <a:r>
              <a:rPr lang="en-US" sz="1200" b="0" i="0" u="none" strike="noStrike" kern="1200" dirty="0">
                <a:solidFill>
                  <a:schemeClr val="tx1"/>
                </a:solidFill>
                <a:latin typeface="+mn-lt"/>
                <a:ea typeface="+mn-ea"/>
                <a:cs typeface="+mn-cs"/>
                <a:hlinkClick r:id="rId5" tooltip="Database"/>
              </a:rPr>
              <a:t>database</a:t>
            </a:r>
            <a:r>
              <a:rPr lang="en-US" sz="1200" b="0" i="0" kern="1200" dirty="0">
                <a:solidFill>
                  <a:schemeClr val="tx1"/>
                </a:solidFill>
                <a:latin typeface="+mn-lt"/>
                <a:ea typeface="+mn-ea"/>
                <a:cs typeface="+mn-cs"/>
              </a:rPr>
              <a:t>.</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JDBC is oriented towards </a:t>
            </a:r>
            <a:r>
              <a:rPr lang="en-US" sz="1200" b="0" i="0" u="none" strike="noStrike" kern="1200" dirty="0">
                <a:solidFill>
                  <a:schemeClr val="tx1"/>
                </a:solidFill>
                <a:latin typeface="+mn-lt"/>
                <a:ea typeface="+mn-ea"/>
                <a:cs typeface="+mn-cs"/>
                <a:hlinkClick r:id="rId6" tooltip="Relational database management system"/>
              </a:rPr>
              <a:t>relational databases</a:t>
            </a:r>
            <a:r>
              <a:rPr lang="en-US" sz="1200" b="0" i="0" kern="120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567B573-E96D-4A06-AEDD-82BB38345FD7}" type="slidenum">
              <a:rPr lang="en-US" smtClean="0"/>
              <a:pPr/>
              <a:t>38</a:t>
            </a:fld>
            <a:endParaRPr lang="en-US"/>
          </a:p>
        </p:txBody>
      </p:sp>
    </p:spTree>
    <p:extLst>
      <p:ext uri="{BB962C8B-B14F-4D97-AF65-F5344CB8AC3E}">
        <p14:creationId xmlns:p14="http://schemas.microsoft.com/office/powerpoint/2010/main" val="2237835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JDBC</a:t>
            </a:r>
            <a:r>
              <a:rPr lang="en-US" sz="1200" b="0" i="0" kern="1200" dirty="0">
                <a:solidFill>
                  <a:schemeClr val="tx1"/>
                </a:solidFill>
                <a:latin typeface="+mn-lt"/>
                <a:ea typeface="+mn-ea"/>
                <a:cs typeface="+mn-cs"/>
              </a:rPr>
              <a:t> is a Java-based data access technology</a:t>
            </a:r>
          </a:p>
          <a:p>
            <a:r>
              <a:rPr lang="en-US" sz="1200" b="0" i="0" kern="1200" dirty="0">
                <a:solidFill>
                  <a:schemeClr val="tx1"/>
                </a:solidFill>
                <a:latin typeface="+mn-lt"/>
                <a:ea typeface="+mn-ea"/>
                <a:cs typeface="+mn-cs"/>
              </a:rPr>
              <a:t>This technology is an </a:t>
            </a:r>
            <a:r>
              <a:rPr lang="en-US" sz="1200" b="0" i="0" u="none" strike="noStrike" kern="1200" dirty="0">
                <a:solidFill>
                  <a:schemeClr val="tx1"/>
                </a:solidFill>
                <a:latin typeface="+mn-lt"/>
                <a:ea typeface="+mn-ea"/>
                <a:cs typeface="+mn-cs"/>
                <a:hlinkClick r:id="rId3" tooltip="Application programming interface"/>
              </a:rPr>
              <a:t>API</a:t>
            </a:r>
            <a:r>
              <a:rPr lang="en-US" sz="1200" b="0" i="0" kern="1200" dirty="0">
                <a:solidFill>
                  <a:schemeClr val="tx1"/>
                </a:solidFill>
                <a:latin typeface="+mn-lt"/>
                <a:ea typeface="+mn-ea"/>
                <a:cs typeface="+mn-cs"/>
              </a:rPr>
              <a:t> for the </a:t>
            </a:r>
            <a:r>
              <a:rPr lang="en-US" sz="1200" b="0" i="0" u="none" strike="noStrike" kern="1200" dirty="0">
                <a:solidFill>
                  <a:schemeClr val="tx1"/>
                </a:solidFill>
                <a:latin typeface="+mn-lt"/>
                <a:ea typeface="+mn-ea"/>
                <a:cs typeface="+mn-cs"/>
                <a:hlinkClick r:id="rId4" tooltip="Java (programming language)"/>
              </a:rPr>
              <a:t>Java programming language</a:t>
            </a:r>
            <a:r>
              <a:rPr lang="en-US" sz="1200" b="0" i="0" kern="1200" dirty="0">
                <a:solidFill>
                  <a:schemeClr val="tx1"/>
                </a:solidFill>
                <a:latin typeface="+mn-lt"/>
                <a:ea typeface="+mn-ea"/>
                <a:cs typeface="+mn-cs"/>
              </a:rPr>
              <a:t> that defines how a client may access a </a:t>
            </a:r>
            <a:r>
              <a:rPr lang="en-US" sz="1200" b="0" i="0" u="none" strike="noStrike" kern="1200" dirty="0">
                <a:solidFill>
                  <a:schemeClr val="tx1"/>
                </a:solidFill>
                <a:latin typeface="+mn-lt"/>
                <a:ea typeface="+mn-ea"/>
                <a:cs typeface="+mn-cs"/>
                <a:hlinkClick r:id="rId5" tooltip="Database"/>
              </a:rPr>
              <a:t>database</a:t>
            </a:r>
            <a:r>
              <a:rPr lang="en-US" sz="1200" b="0" i="0" kern="1200" dirty="0">
                <a:solidFill>
                  <a:schemeClr val="tx1"/>
                </a:solidFill>
                <a:latin typeface="+mn-lt"/>
                <a:ea typeface="+mn-ea"/>
                <a:cs typeface="+mn-cs"/>
              </a:rPr>
              <a:t>.</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JDBC is oriented towards </a:t>
            </a:r>
            <a:r>
              <a:rPr lang="en-US" sz="1200" b="0" i="0" u="none" strike="noStrike" kern="1200" dirty="0">
                <a:solidFill>
                  <a:schemeClr val="tx1"/>
                </a:solidFill>
                <a:latin typeface="+mn-lt"/>
                <a:ea typeface="+mn-ea"/>
                <a:cs typeface="+mn-cs"/>
                <a:hlinkClick r:id="rId6" tooltip="Relational database management system"/>
              </a:rPr>
              <a:t>relational databases</a:t>
            </a:r>
            <a:r>
              <a:rPr lang="en-US" sz="1200" b="0" i="0" kern="120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567B573-E96D-4A06-AEDD-82BB38345FD7}" type="slidenum">
              <a:rPr lang="en-US" smtClean="0"/>
              <a:pPr/>
              <a:t>39</a:t>
            </a:fld>
            <a:endParaRPr lang="en-US"/>
          </a:p>
        </p:txBody>
      </p:sp>
    </p:spTree>
    <p:extLst>
      <p:ext uri="{BB962C8B-B14F-4D97-AF65-F5344CB8AC3E}">
        <p14:creationId xmlns:p14="http://schemas.microsoft.com/office/powerpoint/2010/main" val="1676456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1. JSP is a Java-based technology used specifically in order to help software developers create dynamic web pages; JavaScript is based on Java, but was created in order to allow non-programmers the ability to work with it easily.</a:t>
            </a:r>
          </a:p>
          <a:p>
            <a:r>
              <a:rPr lang="en-US" sz="1200" b="0" i="0" kern="1200" dirty="0">
                <a:solidFill>
                  <a:schemeClr val="tx1"/>
                </a:solidFill>
                <a:latin typeface="+mn-lt"/>
                <a:ea typeface="+mn-ea"/>
                <a:cs typeface="+mn-cs"/>
              </a:rPr>
              <a:t>2. JSP must be compiled in Java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in order to function properly; JavaScript is a Java language of a different dialect, and does not </a:t>
            </a:r>
            <a:r>
              <a:rPr lang="en-US" sz="1200" b="0" i="0" kern="1200" dirty="0">
                <a:solidFill>
                  <a:schemeClr val="tx1"/>
                </a:solidFill>
                <a:latin typeface="+mn-lt"/>
                <a:ea typeface="+mn-ea"/>
                <a:cs typeface="+mn-cs"/>
                <a:hlinkClick r:id="rId3" tooltip="Want vs Need"/>
              </a:rPr>
              <a:t>need </a:t>
            </a:r>
            <a:r>
              <a:rPr lang="en-US" sz="1200" b="0" i="0" kern="1200" dirty="0">
                <a:solidFill>
                  <a:schemeClr val="tx1"/>
                </a:solidFill>
                <a:latin typeface="+mn-lt"/>
                <a:ea typeface="+mn-ea"/>
                <a:cs typeface="+mn-cs"/>
              </a:rPr>
              <a:t>to be directly translated into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a:t>
            </a:r>
          </a:p>
          <a:p>
            <a:r>
              <a:rPr lang="en-US" sz="1200" b="0" i="0" kern="1200" dirty="0">
                <a:solidFill>
                  <a:schemeClr val="tx1"/>
                </a:solidFill>
                <a:latin typeface="+mn-lt"/>
                <a:ea typeface="+mn-ea"/>
                <a:cs typeface="+mn-cs"/>
              </a:rPr>
              <a:t/>
            </a:r>
            <a:br>
              <a:rPr lang="en-US" sz="1200" b="0" i="0" kern="1200" dirty="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1567B573-E96D-4A06-AEDD-82BB38345FD7}" type="slidenum">
              <a:rPr lang="en-US" smtClean="0"/>
              <a:pPr/>
              <a:t>50</a:t>
            </a:fld>
            <a:endParaRPr lang="en-US"/>
          </a:p>
        </p:txBody>
      </p:sp>
    </p:spTree>
    <p:extLst>
      <p:ext uri="{BB962C8B-B14F-4D97-AF65-F5344CB8AC3E}">
        <p14:creationId xmlns:p14="http://schemas.microsoft.com/office/powerpoint/2010/main" val="3837720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567B573-E96D-4A06-AEDD-82BB38345FD7}" type="slidenum">
              <a:rPr lang="en-US" smtClean="0"/>
              <a:pPr/>
              <a:t>4</a:t>
            </a:fld>
            <a:endParaRPr lang="en-US"/>
          </a:p>
        </p:txBody>
      </p:sp>
    </p:spTree>
    <p:extLst>
      <p:ext uri="{BB962C8B-B14F-4D97-AF65-F5344CB8AC3E}">
        <p14:creationId xmlns:p14="http://schemas.microsoft.com/office/powerpoint/2010/main" val="957835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567B573-E96D-4A06-AEDD-82BB38345FD7}" type="slidenum">
              <a:rPr lang="en-US" smtClean="0"/>
              <a:pPr/>
              <a:t>5</a:t>
            </a:fld>
            <a:endParaRPr lang="en-US"/>
          </a:p>
        </p:txBody>
      </p:sp>
    </p:spTree>
    <p:extLst>
      <p:ext uri="{BB962C8B-B14F-4D97-AF65-F5344CB8AC3E}">
        <p14:creationId xmlns:p14="http://schemas.microsoft.com/office/powerpoint/2010/main" val="3998119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567B573-E96D-4A06-AEDD-82BB38345FD7}" type="slidenum">
              <a:rPr lang="en-US" smtClean="0"/>
              <a:pPr/>
              <a:t>6</a:t>
            </a:fld>
            <a:endParaRPr lang="en-US"/>
          </a:p>
        </p:txBody>
      </p:sp>
    </p:spTree>
    <p:extLst>
      <p:ext uri="{BB962C8B-B14F-4D97-AF65-F5344CB8AC3E}">
        <p14:creationId xmlns:p14="http://schemas.microsoft.com/office/powerpoint/2010/main" val="24001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latin typeface="+mn-lt"/>
                <a:ea typeface="+mn-ea"/>
                <a:cs typeface="+mn-cs"/>
              </a:rPr>
              <a:t>Suppose the combined listing of weather records and city location is of particular interest to your application, but you do not want to type the query each time you need it. You can create a </a:t>
            </a:r>
            <a:r>
              <a:rPr lang="en-US" sz="1200" b="0" i="1" kern="1200" dirty="0">
                <a:solidFill>
                  <a:schemeClr val="tx1"/>
                </a:solidFill>
                <a:latin typeface="+mn-lt"/>
                <a:ea typeface="+mn-ea"/>
                <a:cs typeface="+mn-cs"/>
              </a:rPr>
              <a:t>view</a:t>
            </a:r>
            <a:r>
              <a:rPr lang="en-US" sz="1200" b="0" i="0" kern="1200" dirty="0">
                <a:solidFill>
                  <a:schemeClr val="tx1"/>
                </a:solidFill>
                <a:latin typeface="+mn-lt"/>
                <a:ea typeface="+mn-ea"/>
                <a:cs typeface="+mn-cs"/>
              </a:rPr>
              <a:t> over the query, which gives a name to the query that you can refer to like an ordinary table</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Making liberal use of views is a key aspect of good SQL database design. Views allow you to encapsulate the details of the structure of your tables, which might change as your application evolves, behind consistent interfaces.</a:t>
            </a:r>
          </a:p>
          <a:p>
            <a:r>
              <a:rPr lang="en-US" sz="1200" b="0" i="0" kern="1200" dirty="0">
                <a:solidFill>
                  <a:schemeClr val="tx1"/>
                </a:solidFill>
                <a:latin typeface="+mn-lt"/>
                <a:ea typeface="+mn-ea"/>
                <a:cs typeface="+mn-cs"/>
              </a:rPr>
              <a:t>Views can be used in almost any place a real table can be used. </a:t>
            </a:r>
          </a:p>
          <a:p>
            <a:endParaRPr lang="en-US" dirty="0"/>
          </a:p>
        </p:txBody>
      </p:sp>
      <p:sp>
        <p:nvSpPr>
          <p:cNvPr id="4" name="Slide Number Placeholder 3"/>
          <p:cNvSpPr>
            <a:spLocks noGrp="1"/>
          </p:cNvSpPr>
          <p:nvPr>
            <p:ph type="sldNum" sz="quarter" idx="10"/>
          </p:nvPr>
        </p:nvSpPr>
        <p:spPr/>
        <p:txBody>
          <a:bodyPr/>
          <a:lstStyle/>
          <a:p>
            <a:fld id="{1567B573-E96D-4A06-AEDD-82BB38345FD7}" type="slidenum">
              <a:rPr lang="en-US" smtClean="0"/>
              <a:pPr/>
              <a:t>7</a:t>
            </a:fld>
            <a:endParaRPr lang="en-US"/>
          </a:p>
        </p:txBody>
      </p:sp>
    </p:spTree>
    <p:extLst>
      <p:ext uri="{BB962C8B-B14F-4D97-AF65-F5344CB8AC3E}">
        <p14:creationId xmlns:p14="http://schemas.microsoft.com/office/powerpoint/2010/main" val="4196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4088794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Indexes are a common way to enhance database performance. An index allows the database server to find and retrieve specific rows much faster than it could do without an index. But indexes also add overhead to the database system as a whole, so they should be used sensibly.</a:t>
            </a:r>
            <a:endParaRPr lang="en-US" dirty="0"/>
          </a:p>
        </p:txBody>
      </p:sp>
      <p:sp>
        <p:nvSpPr>
          <p:cNvPr id="4" name="Slide Number Placeholder 3"/>
          <p:cNvSpPr>
            <a:spLocks noGrp="1"/>
          </p:cNvSpPr>
          <p:nvPr>
            <p:ph type="sldNum" sz="quarter" idx="10"/>
          </p:nvPr>
        </p:nvSpPr>
        <p:spPr/>
        <p:txBody>
          <a:bodyPr/>
          <a:lstStyle/>
          <a:p>
            <a:fld id="{1567B573-E96D-4A06-AEDD-82BB38345FD7}" type="slidenum">
              <a:rPr lang="en-US" smtClean="0"/>
              <a:pPr/>
              <a:t>9</a:t>
            </a:fld>
            <a:endParaRPr lang="en-US"/>
          </a:p>
        </p:txBody>
      </p:sp>
    </p:spTree>
    <p:extLst>
      <p:ext uri="{BB962C8B-B14F-4D97-AF65-F5344CB8AC3E}">
        <p14:creationId xmlns:p14="http://schemas.microsoft.com/office/powerpoint/2010/main" val="4196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column</a:t>
            </a:r>
            <a:r>
              <a:rPr lang="en-US" baseline="0" dirty="0"/>
              <a:t> with animal’s name </a:t>
            </a:r>
          </a:p>
          <a:p>
            <a:r>
              <a:rPr lang="en-US" baseline="0" dirty="0"/>
              <a:t> without scanning the entire table</a:t>
            </a:r>
          </a:p>
        </p:txBody>
      </p:sp>
      <p:sp>
        <p:nvSpPr>
          <p:cNvPr id="4" name="Slide Number Placeholder 3"/>
          <p:cNvSpPr>
            <a:spLocks noGrp="1"/>
          </p:cNvSpPr>
          <p:nvPr>
            <p:ph type="sldNum" sz="quarter" idx="10"/>
          </p:nvPr>
        </p:nvSpPr>
        <p:spPr/>
        <p:txBody>
          <a:bodyPr/>
          <a:lstStyle/>
          <a:p>
            <a:fld id="{1567B573-E96D-4A06-AEDD-82BB38345FD7}" type="slidenum">
              <a:rPr lang="en-US" smtClean="0"/>
              <a:pPr/>
              <a:t>10</a:t>
            </a:fld>
            <a:endParaRPr lang="en-US"/>
          </a:p>
        </p:txBody>
      </p:sp>
    </p:spTree>
    <p:extLst>
      <p:ext uri="{BB962C8B-B14F-4D97-AF65-F5344CB8AC3E}">
        <p14:creationId xmlns:p14="http://schemas.microsoft.com/office/powerpoint/2010/main" val="337054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80259DD-56BA-4ADB-A8E2-096066ACAD96}" type="datetime1">
              <a:rPr lang="en-US" smtClean="0"/>
              <a:t>3/26/18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234CB4F3-1BEE-4CDE-96E3-BA2CC2A326E3}"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B238EE3-68E3-4A46-B156-BA00FBB89253}" type="datetime1">
              <a:rPr lang="en-US" smtClean="0"/>
              <a:t>3/26/18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CB4F3-1BEE-4CDE-96E3-BA2CC2A326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EB4540-4BAA-4939-8775-65012CE74F5A}" type="datetime1">
              <a:rPr lang="en-US" smtClean="0"/>
              <a:t>3/26/18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CB4F3-1BEE-4CDE-96E3-BA2CC2A326E3}"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17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D983E28-CB2E-4CFB-8A0A-EB1A86323CAD}" type="datetime1">
              <a:rPr lang="en-US" smtClean="0"/>
              <a:t>3/26/18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CB4F3-1BEE-4CDE-96E3-BA2CC2A326E3}"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07992A5-55D5-4A20-BE25-D995A7C393C1}" type="datetime1">
              <a:rPr lang="en-US" smtClean="0"/>
              <a:t>3/26/18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234CB4F3-1BEE-4CDE-96E3-BA2CC2A326E3}"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F049969-1946-41E3-8EF4-0CC28E17FE23}" type="datetime1">
              <a:rPr lang="en-US" smtClean="0"/>
              <a:t>3/26/18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CB4F3-1BEE-4CDE-96E3-BA2CC2A326E3}"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8CFA7F6-117D-4998-B79A-5420A07743E7}" type="datetime1">
              <a:rPr lang="en-US" smtClean="0"/>
              <a:t>3/26/18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4CB4F3-1BEE-4CDE-96E3-BA2CC2A326E3}"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3AECB65-A343-4107-8A20-90ECA9BE701E}" type="datetime1">
              <a:rPr lang="en-US" smtClean="0"/>
              <a:t>3/26/18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4CB4F3-1BEE-4CDE-96E3-BA2CC2A326E3}"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777BE-4A50-4D22-A371-A04EBA4F5B7A}" type="datetime1">
              <a:rPr lang="en-US" smtClean="0"/>
              <a:t>3/26/18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4CB4F3-1BEE-4CDE-96E3-BA2CC2A326E3}"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46A9B7E-E32F-40D7-A3EE-09E1D72F6E7E}" type="datetime1">
              <a:rPr lang="en-US" smtClean="0"/>
              <a:t>3/26/18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CB4F3-1BEE-4CDE-96E3-BA2CC2A326E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7FDB01-87A4-4F43-A22F-33F27F2148D3}" type="datetime1">
              <a:rPr lang="en-US" smtClean="0"/>
              <a:t>3/26/18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CB4F3-1BEE-4CDE-96E3-BA2CC2A326E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25F0946-8E57-446F-AFBD-D8C3A62B9662}" type="datetime1">
              <a:rPr lang="en-US" smtClean="0"/>
              <a:t>3/26/18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34CB4F3-1BEE-4CDE-96E3-BA2CC2A326E3}"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hyperlink" Target="http://jdbc.postgresql.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hyperlink" Target="http://www.postgresql.org/docs/current/static/sql-createindex.html" TargetMode="External"/><Relationship Id="rId4" Type="http://schemas.openxmlformats.org/officeDocument/2006/relationships/hyperlink" Target="http://www.jsptut.com/"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Views, Indexes and JDBC/JSP tutorial</a:t>
            </a:r>
          </a:p>
        </p:txBody>
      </p:sp>
      <p:sp>
        <p:nvSpPr>
          <p:cNvPr id="3" name="Subtitle 2"/>
          <p:cNvSpPr>
            <a:spLocks noGrp="1"/>
          </p:cNvSpPr>
          <p:nvPr>
            <p:ph type="subTitle" idx="1"/>
          </p:nvPr>
        </p:nvSpPr>
        <p:spPr>
          <a:xfrm>
            <a:off x="1219200" y="5124450"/>
            <a:ext cx="6858000" cy="819150"/>
          </a:xfrm>
        </p:spPr>
        <p:txBody>
          <a:bodyPr>
            <a:normAutofit/>
          </a:bodyPr>
          <a:lstStyle/>
          <a:p>
            <a:r>
              <a:rPr lang="en-US" sz="1800" dirty="0"/>
              <a:t>Professor: Dr. </a:t>
            </a:r>
            <a:r>
              <a:rPr lang="en-US" sz="1800" dirty="0" err="1"/>
              <a:t>Shu-Ching</a:t>
            </a:r>
            <a:r>
              <a:rPr lang="en-US" sz="1800" dirty="0"/>
              <a:t> Chen</a:t>
            </a:r>
          </a:p>
          <a:p>
            <a:r>
              <a:rPr lang="en-US" sz="1800" dirty="0"/>
              <a:t>TA: </a:t>
            </a:r>
            <a:r>
              <a:rPr lang="en-US" sz="1800" dirty="0" err="1"/>
              <a:t>Haiman</a:t>
            </a:r>
            <a:r>
              <a:rPr lang="en-US" sz="1800" dirty="0"/>
              <a:t> Tian</a:t>
            </a:r>
          </a:p>
        </p:txBody>
      </p:sp>
      <p:sp>
        <p:nvSpPr>
          <p:cNvPr id="4" name="Slide Number Placeholder 3"/>
          <p:cNvSpPr>
            <a:spLocks noGrp="1"/>
          </p:cNvSpPr>
          <p:nvPr>
            <p:ph type="sldNum" sz="quarter" idx="12"/>
          </p:nvPr>
        </p:nvSpPr>
        <p:spPr/>
        <p:txBody>
          <a:bodyPr/>
          <a:lstStyle/>
          <a:p>
            <a:fld id="{234CB4F3-1BEE-4CDE-96E3-BA2CC2A326E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381001"/>
            <a:ext cx="8305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Functionality</a:t>
            </a:r>
          </a:p>
          <a:p>
            <a:pPr marL="548640" lvl="1" indent="-182880">
              <a:lnSpc>
                <a:spcPct val="90000"/>
              </a:lnSpc>
              <a:spcBef>
                <a:spcPts val="0"/>
              </a:spcBef>
              <a:buClr>
                <a:srgbClr val="0000FF"/>
              </a:buClr>
              <a:buNone/>
            </a:pPr>
            <a:endParaRPr lang="en-US" dirty="0">
              <a:solidFill>
                <a:srgbClr val="99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36034763"/>
              </p:ext>
            </p:extLst>
          </p:nvPr>
        </p:nvGraphicFramePr>
        <p:xfrm>
          <a:off x="4876800" y="1092200"/>
          <a:ext cx="1981198" cy="4311448"/>
        </p:xfrm>
        <a:graphic>
          <a:graphicData uri="http://schemas.openxmlformats.org/drawingml/2006/table">
            <a:tbl>
              <a:tblPr firstRow="1" bandRow="1">
                <a:tableStyleId>{21E4AEA4-8DFA-4A89-87EB-49C32662AFE0}</a:tableStyleId>
              </a:tblPr>
              <a:tblGrid>
                <a:gridCol w="228599">
                  <a:extLst>
                    <a:ext uri="{9D8B030D-6E8A-4147-A177-3AD203B41FA5}">
                      <a16:colId xmlns:a16="http://schemas.microsoft.com/office/drawing/2014/main" xmlns="" val="20000"/>
                    </a:ext>
                  </a:extLst>
                </a:gridCol>
                <a:gridCol w="685801">
                  <a:extLst>
                    <a:ext uri="{9D8B030D-6E8A-4147-A177-3AD203B41FA5}">
                      <a16:colId xmlns:a16="http://schemas.microsoft.com/office/drawing/2014/main" xmlns="" val="20001"/>
                    </a:ext>
                  </a:extLst>
                </a:gridCol>
                <a:gridCol w="533399">
                  <a:extLst>
                    <a:ext uri="{9D8B030D-6E8A-4147-A177-3AD203B41FA5}">
                      <a16:colId xmlns:a16="http://schemas.microsoft.com/office/drawing/2014/main" xmlns="" val="20002"/>
                    </a:ext>
                  </a:extLst>
                </a:gridCol>
                <a:gridCol w="533399">
                  <a:extLst>
                    <a:ext uri="{9D8B030D-6E8A-4147-A177-3AD203B41FA5}">
                      <a16:colId xmlns:a16="http://schemas.microsoft.com/office/drawing/2014/main" xmlns="" val="20003"/>
                    </a:ext>
                  </a:extLst>
                </a:gridCol>
              </a:tblGrid>
              <a:tr h="613208">
                <a:tc>
                  <a:txBody>
                    <a:bodyPr/>
                    <a:lstStyle/>
                    <a:p>
                      <a:pPr algn="ctr"/>
                      <a:endParaRPr lang="en-US" sz="1900" dirty="0"/>
                    </a:p>
                  </a:txBody>
                  <a:tcPr marT="60960" marB="60960" anchor="ctr">
                    <a:solidFill>
                      <a:schemeClr val="bg1">
                        <a:lumMod val="85000"/>
                      </a:schemeClr>
                    </a:solidFill>
                  </a:tcPr>
                </a:tc>
                <a:tc>
                  <a:txBody>
                    <a:bodyPr/>
                    <a:lstStyle/>
                    <a:p>
                      <a:pPr algn="ctr"/>
                      <a:r>
                        <a:rPr lang="en-US" sz="1900" dirty="0"/>
                        <a:t>A</a:t>
                      </a:r>
                    </a:p>
                  </a:txBody>
                  <a:tcPr marT="60960" marB="60960" anchor="ctr">
                    <a:solidFill>
                      <a:srgbClr val="7030A0"/>
                    </a:solidFill>
                  </a:tcPr>
                </a:tc>
                <a:tc>
                  <a:txBody>
                    <a:bodyPr/>
                    <a:lstStyle/>
                    <a:p>
                      <a:pPr algn="ctr"/>
                      <a:r>
                        <a:rPr lang="en-US" sz="1900" dirty="0"/>
                        <a:t>B</a:t>
                      </a:r>
                    </a:p>
                  </a:txBody>
                  <a:tcPr marT="60960" marB="60960" anchor="ctr">
                    <a:solidFill>
                      <a:srgbClr val="7030A0"/>
                    </a:solidFill>
                  </a:tcPr>
                </a:tc>
                <a:tc>
                  <a:txBody>
                    <a:bodyPr/>
                    <a:lstStyle/>
                    <a:p>
                      <a:pPr algn="ctr"/>
                      <a:r>
                        <a:rPr lang="en-US" sz="1900" dirty="0"/>
                        <a:t>C</a:t>
                      </a:r>
                    </a:p>
                  </a:txBody>
                  <a:tcPr marT="60960" marB="60960" anchor="ctr">
                    <a:solidFill>
                      <a:srgbClr val="7030A0"/>
                    </a:solidFill>
                  </a:tcPr>
                </a:tc>
                <a:extLst>
                  <a:ext uri="{0D108BD9-81ED-4DB2-BD59-A6C34878D82A}">
                    <a16:rowId xmlns:a16="http://schemas.microsoft.com/office/drawing/2014/main" xmlns="" val="10000"/>
                  </a:ext>
                </a:extLst>
              </a:tr>
              <a:tr h="447040">
                <a:tc>
                  <a:txBody>
                    <a:bodyPr/>
                    <a:lstStyle/>
                    <a:p>
                      <a:pPr algn="ctr"/>
                      <a:r>
                        <a:rPr lang="en-US" sz="2100" dirty="0">
                          <a:solidFill>
                            <a:srgbClr val="990000"/>
                          </a:solidFill>
                        </a:rPr>
                        <a:t>1</a:t>
                      </a:r>
                      <a:endParaRPr lang="en-US" sz="2400" dirty="0">
                        <a:solidFill>
                          <a:srgbClr val="990000"/>
                        </a:solidFill>
                      </a:endParaRPr>
                    </a:p>
                  </a:txBody>
                  <a:tcPr marT="60960" marB="60960">
                    <a:solidFill>
                      <a:schemeClr val="bg1">
                        <a:lumMod val="85000"/>
                      </a:schemeClr>
                    </a:solidFill>
                  </a:tcPr>
                </a:tc>
                <a:tc>
                  <a:txBody>
                    <a:bodyPr/>
                    <a:lstStyle/>
                    <a:p>
                      <a:pPr algn="ctr"/>
                      <a:r>
                        <a:rPr lang="en-US" sz="2100" dirty="0">
                          <a:solidFill>
                            <a:schemeClr val="tx1"/>
                          </a:solidFill>
                        </a:rPr>
                        <a:t>cat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2</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dirty="0">
                          <a:solidFill>
                            <a:schemeClr val="tx1"/>
                          </a:solidFill>
                        </a:rPr>
                        <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1"/>
                  </a:ext>
                </a:extLst>
              </a:tr>
              <a:tr h="447040">
                <a:tc>
                  <a:txBody>
                    <a:bodyPr/>
                    <a:lstStyle/>
                    <a:p>
                      <a:pPr algn="ctr"/>
                      <a:r>
                        <a:rPr lang="en-US" sz="2100" dirty="0">
                          <a:solidFill>
                            <a:srgbClr val="990000"/>
                          </a:solidFill>
                        </a:rPr>
                        <a:t>2</a:t>
                      </a:r>
                    </a:p>
                  </a:txBody>
                  <a:tcPr marT="60960" marB="60960">
                    <a:solidFill>
                      <a:schemeClr val="bg1">
                        <a:lumMod val="85000"/>
                      </a:schemeClr>
                    </a:solidFill>
                  </a:tcPr>
                </a:tc>
                <a:tc>
                  <a:txBody>
                    <a:bodyPr/>
                    <a:lstStyle/>
                    <a:p>
                      <a:pPr algn="ctr"/>
                      <a:r>
                        <a:rPr lang="en-US" sz="2100" dirty="0">
                          <a:solidFill>
                            <a:schemeClr val="tx1"/>
                          </a:solidFill>
                        </a:rPr>
                        <a:t>dog</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5</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2"/>
                  </a:ext>
                </a:extLst>
              </a:tr>
              <a:tr h="447040">
                <a:tc>
                  <a:txBody>
                    <a:bodyPr/>
                    <a:lstStyle/>
                    <a:p>
                      <a:pPr algn="ctr"/>
                      <a:r>
                        <a:rPr lang="en-US" sz="2100" dirty="0">
                          <a:solidFill>
                            <a:srgbClr val="990000"/>
                          </a:solidFill>
                        </a:rPr>
                        <a:t>3</a:t>
                      </a:r>
                    </a:p>
                  </a:txBody>
                  <a:tcPr marT="60960" marB="60960">
                    <a:solidFill>
                      <a:schemeClr val="bg1">
                        <a:lumMod val="85000"/>
                      </a:schemeClr>
                    </a:solidFill>
                  </a:tcPr>
                </a:tc>
                <a:tc>
                  <a:txBody>
                    <a:bodyPr/>
                    <a:lstStyle/>
                    <a:p>
                      <a:pPr algn="ctr"/>
                      <a:r>
                        <a:rPr lang="en-US" sz="2100" dirty="0">
                          <a:solidFill>
                            <a:schemeClr val="tx1"/>
                          </a:solidFill>
                        </a:rPr>
                        <a:t>cow</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1</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3"/>
                  </a:ext>
                </a:extLst>
              </a:tr>
              <a:tr h="447040">
                <a:tc>
                  <a:txBody>
                    <a:bodyPr/>
                    <a:lstStyle/>
                    <a:p>
                      <a:pPr algn="ctr"/>
                      <a:r>
                        <a:rPr lang="en-US" sz="2100" dirty="0">
                          <a:solidFill>
                            <a:srgbClr val="990000"/>
                          </a:solidFill>
                        </a:rPr>
                        <a:t>4</a:t>
                      </a:r>
                    </a:p>
                  </a:txBody>
                  <a:tcPr marT="60960" marB="60960">
                    <a:solidFill>
                      <a:schemeClr val="bg1">
                        <a:lumMod val="85000"/>
                      </a:schemeClr>
                    </a:solidFill>
                  </a:tcPr>
                </a:tc>
                <a:tc>
                  <a:txBody>
                    <a:bodyPr/>
                    <a:lstStyle/>
                    <a:p>
                      <a:pPr algn="ctr"/>
                      <a:r>
                        <a:rPr lang="en-US" sz="2100" dirty="0">
                          <a:solidFill>
                            <a:schemeClr val="tx1"/>
                          </a:solidFill>
                        </a:rPr>
                        <a:t>dog</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9</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4"/>
                  </a:ext>
                </a:extLst>
              </a:tr>
              <a:tr h="447040">
                <a:tc>
                  <a:txBody>
                    <a:bodyPr/>
                    <a:lstStyle/>
                    <a:p>
                      <a:pPr algn="ctr"/>
                      <a:r>
                        <a:rPr lang="en-US" sz="2100" dirty="0">
                          <a:solidFill>
                            <a:srgbClr val="990000"/>
                          </a:solidFill>
                        </a:rPr>
                        <a:t>5</a:t>
                      </a:r>
                    </a:p>
                  </a:txBody>
                  <a:tcPr marT="60960" marB="60960">
                    <a:solidFill>
                      <a:schemeClr val="bg1">
                        <a:lumMod val="85000"/>
                      </a:schemeClr>
                    </a:solidFill>
                  </a:tcPr>
                </a:tc>
                <a:tc>
                  <a:txBody>
                    <a:bodyPr/>
                    <a:lstStyle/>
                    <a:p>
                      <a:pPr algn="ctr"/>
                      <a:r>
                        <a:rPr lang="en-US" sz="2100" dirty="0">
                          <a:solidFill>
                            <a:schemeClr val="tx1"/>
                          </a:solidFill>
                        </a:rPr>
                        <a:t>cat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2</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5"/>
                  </a:ext>
                </a:extLst>
              </a:tr>
              <a:tr h="447040">
                <a:tc>
                  <a:txBody>
                    <a:bodyPr/>
                    <a:lstStyle/>
                    <a:p>
                      <a:pPr algn="ctr"/>
                      <a:r>
                        <a:rPr lang="en-US" sz="2100" dirty="0">
                          <a:solidFill>
                            <a:srgbClr val="990000"/>
                          </a:solidFill>
                        </a:rPr>
                        <a:t>6</a:t>
                      </a:r>
                    </a:p>
                  </a:txBody>
                  <a:tcPr marT="60960" marB="60960">
                    <a:solidFill>
                      <a:schemeClr val="bg1">
                        <a:lumMod val="85000"/>
                      </a:schemeClr>
                    </a:solidFill>
                  </a:tcPr>
                </a:tc>
                <a:tc>
                  <a:txBody>
                    <a:bodyPr/>
                    <a:lstStyle/>
                    <a:p>
                      <a:pPr algn="ctr"/>
                      <a:r>
                        <a:rPr lang="en-US" sz="2100" dirty="0">
                          <a:solidFill>
                            <a:schemeClr val="tx1"/>
                          </a:solidFill>
                        </a:rPr>
                        <a:t>cat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8</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6"/>
                  </a:ext>
                </a:extLst>
              </a:tr>
              <a:tr h="447040">
                <a:tc>
                  <a:txBody>
                    <a:bodyPr/>
                    <a:lstStyle/>
                    <a:p>
                      <a:pPr algn="ctr"/>
                      <a:r>
                        <a:rPr lang="en-US" sz="2100" dirty="0">
                          <a:solidFill>
                            <a:srgbClr val="990000"/>
                          </a:solidFill>
                        </a:rPr>
                        <a:t>7</a:t>
                      </a:r>
                    </a:p>
                  </a:txBody>
                  <a:tcPr marT="60960" marB="60960">
                    <a:solidFill>
                      <a:schemeClr val="bg1">
                        <a:lumMod val="85000"/>
                      </a:schemeClr>
                    </a:solidFill>
                  </a:tcPr>
                </a:tc>
                <a:tc>
                  <a:txBody>
                    <a:bodyPr/>
                    <a:lstStyle/>
                    <a:p>
                      <a:pPr algn="ctr"/>
                      <a:r>
                        <a:rPr lang="en-US" sz="2100" dirty="0">
                          <a:solidFill>
                            <a:schemeClr val="tx1"/>
                          </a:solidFill>
                        </a:rPr>
                        <a:t>cow</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6</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7"/>
                  </a:ext>
                </a:extLst>
              </a:tr>
              <a:tr h="568960">
                <a:tc>
                  <a:txBody>
                    <a:bodyPr/>
                    <a:lstStyle/>
                    <a:p>
                      <a:endParaRPr lang="en-US" sz="800" dirty="0">
                        <a:solidFill>
                          <a:schemeClr val="accent1">
                            <a:lumMod val="20000"/>
                            <a:lumOff val="80000"/>
                          </a:schemeClr>
                        </a:solidFill>
                      </a:endParaRPr>
                    </a:p>
                  </a:txBody>
                  <a:tcPr marT="60960" marB="60960">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100" b="1" dirty="0">
                          <a:solidFill>
                            <a:schemeClr val="tx1"/>
                          </a:solidFill>
                        </a:rPr>
                        <a:t>…</a:t>
                      </a:r>
                    </a:p>
                    <a:p>
                      <a:endParaRPr lang="en-US" sz="800" dirty="0">
                        <a:solidFill>
                          <a:schemeClr val="accent1">
                            <a:lumMod val="20000"/>
                            <a:lumOff val="80000"/>
                          </a:schemeClr>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dirty="0">
                          <a:solidFill>
                            <a:schemeClr val="tx1"/>
                          </a:solidFill>
                        </a:rPr>
                        <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dirty="0">
                          <a:solidFill>
                            <a:schemeClr val="tx1"/>
                          </a:solidFill>
                        </a:rPr>
                        <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8"/>
                  </a:ext>
                </a:extLst>
              </a:tr>
            </a:tbl>
          </a:graphicData>
        </a:graphic>
      </p:graphicFrame>
      <p:sp>
        <p:nvSpPr>
          <p:cNvPr id="1026" name="Cloud"/>
          <p:cNvSpPr>
            <a:spLocks noChangeAspect="1" noEditPoints="1" noChangeArrowheads="1"/>
          </p:cNvSpPr>
          <p:nvPr/>
        </p:nvSpPr>
        <p:spPr bwMode="auto">
          <a:xfrm>
            <a:off x="2514600" y="1092200"/>
            <a:ext cx="1981200" cy="33528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a:p>
          <a:p>
            <a:pPr algn="ctr"/>
            <a:r>
              <a:rPr lang="en-US" sz="2400" dirty="0"/>
              <a:t>Index</a:t>
            </a:r>
          </a:p>
          <a:p>
            <a:pPr algn="ctr"/>
            <a:r>
              <a:rPr lang="en-US" sz="2400" dirty="0"/>
              <a:t>on T.A</a:t>
            </a:r>
          </a:p>
        </p:txBody>
      </p:sp>
      <p:sp>
        <p:nvSpPr>
          <p:cNvPr id="7" name="TextBox 6"/>
          <p:cNvSpPr txBox="1"/>
          <p:nvPr/>
        </p:nvSpPr>
        <p:spPr>
          <a:xfrm flipH="1">
            <a:off x="5791200" y="578247"/>
            <a:ext cx="304800" cy="461665"/>
          </a:xfrm>
          <a:prstGeom prst="rect">
            <a:avLst/>
          </a:prstGeom>
          <a:noFill/>
        </p:spPr>
        <p:txBody>
          <a:bodyPr wrap="square" rtlCol="0">
            <a:spAutoFit/>
          </a:bodyPr>
          <a:lstStyle/>
          <a:p>
            <a:r>
              <a:rPr lang="en-US" sz="2400" b="1" dirty="0"/>
              <a:t>T</a:t>
            </a:r>
          </a:p>
        </p:txBody>
      </p:sp>
      <p:sp>
        <p:nvSpPr>
          <p:cNvPr id="4" name="TextBox 3"/>
          <p:cNvSpPr txBox="1"/>
          <p:nvPr/>
        </p:nvSpPr>
        <p:spPr>
          <a:xfrm>
            <a:off x="685800" y="1981200"/>
            <a:ext cx="1644874" cy="461665"/>
          </a:xfrm>
          <a:prstGeom prst="rect">
            <a:avLst/>
          </a:prstGeom>
          <a:noFill/>
        </p:spPr>
        <p:txBody>
          <a:bodyPr wrap="none" rtlCol="0">
            <a:spAutoFit/>
          </a:bodyPr>
          <a:lstStyle/>
          <a:p>
            <a:r>
              <a:rPr lang="en-US" sz="2400" dirty="0">
                <a:solidFill>
                  <a:srgbClr val="FF0000"/>
                </a:solidFill>
              </a:rPr>
              <a:t>T.A = ‘cow’</a:t>
            </a:r>
            <a:r>
              <a:rPr lang="en-US" dirty="0"/>
              <a:t> </a:t>
            </a:r>
          </a:p>
        </p:txBody>
      </p:sp>
      <p:cxnSp>
        <p:nvCxnSpPr>
          <p:cNvPr id="8" name="Curved Connector 7"/>
          <p:cNvCxnSpPr/>
          <p:nvPr/>
        </p:nvCxnSpPr>
        <p:spPr>
          <a:xfrm>
            <a:off x="1371600" y="2442865"/>
            <a:ext cx="1143000" cy="528935"/>
          </a:xfrm>
          <a:prstGeom prst="curvedConnector3">
            <a:avLst>
              <a:gd name="adj1" fmla="val -1535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678251" y="2626217"/>
            <a:ext cx="609600" cy="381000"/>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678251" y="4440707"/>
            <a:ext cx="609600" cy="381000"/>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81000" y="3468216"/>
            <a:ext cx="1490793" cy="461665"/>
          </a:xfrm>
          <a:prstGeom prst="rect">
            <a:avLst/>
          </a:prstGeom>
          <a:noFill/>
        </p:spPr>
        <p:txBody>
          <a:bodyPr wrap="none" rtlCol="0">
            <a:spAutoFit/>
          </a:bodyPr>
          <a:lstStyle/>
          <a:p>
            <a:r>
              <a:rPr lang="en-US" sz="2400" dirty="0">
                <a:solidFill>
                  <a:srgbClr val="0070C0"/>
                </a:solidFill>
              </a:rPr>
              <a:t>T.A = ‘cat’</a:t>
            </a:r>
            <a:r>
              <a:rPr lang="en-US" dirty="0">
                <a:solidFill>
                  <a:srgbClr val="0070C0"/>
                </a:solidFill>
              </a:rPr>
              <a:t> </a:t>
            </a:r>
          </a:p>
        </p:txBody>
      </p:sp>
      <p:cxnSp>
        <p:nvCxnSpPr>
          <p:cNvPr id="14" name="Curved Connector 13"/>
          <p:cNvCxnSpPr>
            <a:stCxn id="13" idx="2"/>
          </p:cNvCxnSpPr>
          <p:nvPr/>
        </p:nvCxnSpPr>
        <p:spPr>
          <a:xfrm rot="5400000" flipH="1" flipV="1">
            <a:off x="1819381" y="3006065"/>
            <a:ext cx="230832" cy="1616800"/>
          </a:xfrm>
          <a:prstGeom prst="curvedConnector4">
            <a:avLst>
              <a:gd name="adj1" fmla="val -99033"/>
              <a:gd name="adj2" fmla="val 73052"/>
            </a:avLst>
          </a:prstGeom>
          <a:ln w="2222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647127" y="4044682"/>
            <a:ext cx="609600" cy="381000"/>
          </a:xfrm>
          <a:prstGeom prst="ellipse">
            <a:avLst/>
          </a:prstGeom>
          <a:no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643365" y="3548881"/>
            <a:ext cx="609600" cy="381000"/>
          </a:xfrm>
          <a:prstGeom prst="ellipse">
            <a:avLst/>
          </a:prstGeom>
          <a:no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78251" y="1790700"/>
            <a:ext cx="609600" cy="381000"/>
          </a:xfrm>
          <a:prstGeom prst="ellipse">
            <a:avLst/>
          </a:prstGeom>
          <a:no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336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ppt_x"/>
                                          </p:val>
                                        </p:tav>
                                        <p:tav tm="100000">
                                          <p:val>
                                            <p:strVal val="#ppt_x"/>
                                          </p:val>
                                        </p:tav>
                                      </p:tavLst>
                                    </p:anim>
                                    <p:anim calcmode="lin" valueType="num">
                                      <p:cBhvr additive="base">
                                        <p:cTn id="43" dur="500" fill="hold"/>
                                        <p:tgtEl>
                                          <p:spTgt spid="2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fill="hold"/>
                                        <p:tgtEl>
                                          <p:spTgt spid="25"/>
                                        </p:tgtEl>
                                        <p:attrNameLst>
                                          <p:attrName>ppt_x</p:attrName>
                                        </p:attrNameLst>
                                      </p:cBhvr>
                                      <p:tavLst>
                                        <p:tav tm="0">
                                          <p:val>
                                            <p:strVal val="#ppt_x"/>
                                          </p:val>
                                        </p:tav>
                                        <p:tav tm="100000">
                                          <p:val>
                                            <p:strVal val="#ppt_x"/>
                                          </p:val>
                                        </p:tav>
                                      </p:tavLst>
                                    </p:anim>
                                    <p:anim calcmode="lin" valueType="num">
                                      <p:cBhvr additive="base">
                                        <p:cTn id="47" dur="500" fill="hold"/>
                                        <p:tgtEl>
                                          <p:spTgt spid="2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nimBg="1"/>
      <p:bldP spid="4" grpId="0"/>
      <p:bldP spid="10" grpId="0" animBg="1"/>
      <p:bldP spid="12" grpId="0" animBg="1"/>
      <p:bldP spid="13" grpId="0"/>
      <p:bldP spid="23"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Cloud"/>
          <p:cNvSpPr>
            <a:spLocks noChangeAspect="1" noEditPoints="1" noChangeArrowheads="1"/>
          </p:cNvSpPr>
          <p:nvPr/>
        </p:nvSpPr>
        <p:spPr bwMode="auto">
          <a:xfrm>
            <a:off x="2514600" y="1092200"/>
            <a:ext cx="1981200" cy="33528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a:p>
          <a:p>
            <a:pPr algn="ctr"/>
            <a:r>
              <a:rPr lang="en-US" sz="2400" dirty="0"/>
              <a:t>Index</a:t>
            </a:r>
          </a:p>
          <a:p>
            <a:pPr algn="ctr"/>
            <a:r>
              <a:rPr lang="en-US" sz="2400" dirty="0"/>
              <a:t>on T.A</a:t>
            </a:r>
          </a:p>
        </p:txBody>
      </p:sp>
      <p:sp>
        <p:nvSpPr>
          <p:cNvPr id="3" name="Content Placeholder 2"/>
          <p:cNvSpPr txBox="1">
            <a:spLocks/>
          </p:cNvSpPr>
          <p:nvPr/>
        </p:nvSpPr>
        <p:spPr>
          <a:xfrm>
            <a:off x="381000" y="381001"/>
            <a:ext cx="8305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Functionality</a:t>
            </a:r>
          </a:p>
          <a:p>
            <a:pPr marL="548640" lvl="1" indent="-182880">
              <a:lnSpc>
                <a:spcPct val="90000"/>
              </a:lnSpc>
              <a:spcBef>
                <a:spcPts val="0"/>
              </a:spcBef>
              <a:buClr>
                <a:srgbClr val="0000FF"/>
              </a:buClr>
              <a:buNone/>
            </a:pPr>
            <a:endParaRPr lang="en-US" dirty="0">
              <a:solidFill>
                <a:srgbClr val="99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66407794"/>
              </p:ext>
            </p:extLst>
          </p:nvPr>
        </p:nvGraphicFramePr>
        <p:xfrm>
          <a:off x="4876800" y="1092200"/>
          <a:ext cx="1981198" cy="4311448"/>
        </p:xfrm>
        <a:graphic>
          <a:graphicData uri="http://schemas.openxmlformats.org/drawingml/2006/table">
            <a:tbl>
              <a:tblPr firstRow="1" bandRow="1">
                <a:tableStyleId>{21E4AEA4-8DFA-4A89-87EB-49C32662AFE0}</a:tableStyleId>
              </a:tblPr>
              <a:tblGrid>
                <a:gridCol w="228599">
                  <a:extLst>
                    <a:ext uri="{9D8B030D-6E8A-4147-A177-3AD203B41FA5}">
                      <a16:colId xmlns:a16="http://schemas.microsoft.com/office/drawing/2014/main" xmlns="" val="20000"/>
                    </a:ext>
                  </a:extLst>
                </a:gridCol>
                <a:gridCol w="762001">
                  <a:extLst>
                    <a:ext uri="{9D8B030D-6E8A-4147-A177-3AD203B41FA5}">
                      <a16:colId xmlns:a16="http://schemas.microsoft.com/office/drawing/2014/main" xmlns="" val="20001"/>
                    </a:ext>
                  </a:extLst>
                </a:gridCol>
                <a:gridCol w="457199">
                  <a:extLst>
                    <a:ext uri="{9D8B030D-6E8A-4147-A177-3AD203B41FA5}">
                      <a16:colId xmlns:a16="http://schemas.microsoft.com/office/drawing/2014/main" xmlns="" val="20002"/>
                    </a:ext>
                  </a:extLst>
                </a:gridCol>
                <a:gridCol w="533399">
                  <a:extLst>
                    <a:ext uri="{9D8B030D-6E8A-4147-A177-3AD203B41FA5}">
                      <a16:colId xmlns:a16="http://schemas.microsoft.com/office/drawing/2014/main" xmlns="" val="20003"/>
                    </a:ext>
                  </a:extLst>
                </a:gridCol>
              </a:tblGrid>
              <a:tr h="613208">
                <a:tc>
                  <a:txBody>
                    <a:bodyPr/>
                    <a:lstStyle/>
                    <a:p>
                      <a:pPr algn="ctr"/>
                      <a:endParaRPr lang="en-US" sz="1900" dirty="0"/>
                    </a:p>
                  </a:txBody>
                  <a:tcPr marT="60960" marB="60960" anchor="ctr">
                    <a:solidFill>
                      <a:schemeClr val="bg1">
                        <a:lumMod val="85000"/>
                      </a:schemeClr>
                    </a:solidFill>
                  </a:tcPr>
                </a:tc>
                <a:tc>
                  <a:txBody>
                    <a:bodyPr/>
                    <a:lstStyle/>
                    <a:p>
                      <a:pPr algn="ctr"/>
                      <a:r>
                        <a:rPr lang="en-US" sz="1900" dirty="0"/>
                        <a:t>A</a:t>
                      </a:r>
                    </a:p>
                  </a:txBody>
                  <a:tcPr marT="60960" marB="60960" anchor="ctr">
                    <a:solidFill>
                      <a:srgbClr val="7030A0"/>
                    </a:solidFill>
                  </a:tcPr>
                </a:tc>
                <a:tc>
                  <a:txBody>
                    <a:bodyPr/>
                    <a:lstStyle/>
                    <a:p>
                      <a:pPr algn="ctr"/>
                      <a:r>
                        <a:rPr lang="en-US" sz="1900" dirty="0"/>
                        <a:t>B</a:t>
                      </a:r>
                    </a:p>
                  </a:txBody>
                  <a:tcPr marT="60960" marB="60960" anchor="ctr">
                    <a:solidFill>
                      <a:srgbClr val="7030A0"/>
                    </a:solidFill>
                  </a:tcPr>
                </a:tc>
                <a:tc>
                  <a:txBody>
                    <a:bodyPr/>
                    <a:lstStyle/>
                    <a:p>
                      <a:pPr algn="ctr"/>
                      <a:r>
                        <a:rPr lang="en-US" sz="1900" dirty="0"/>
                        <a:t>C</a:t>
                      </a:r>
                    </a:p>
                  </a:txBody>
                  <a:tcPr marT="60960" marB="60960" anchor="ctr">
                    <a:solidFill>
                      <a:srgbClr val="7030A0"/>
                    </a:solidFill>
                  </a:tcPr>
                </a:tc>
                <a:extLst>
                  <a:ext uri="{0D108BD9-81ED-4DB2-BD59-A6C34878D82A}">
                    <a16:rowId xmlns:a16="http://schemas.microsoft.com/office/drawing/2014/main" xmlns="" val="10000"/>
                  </a:ext>
                </a:extLst>
              </a:tr>
              <a:tr h="447040">
                <a:tc>
                  <a:txBody>
                    <a:bodyPr/>
                    <a:lstStyle/>
                    <a:p>
                      <a:pPr algn="ctr"/>
                      <a:r>
                        <a:rPr lang="en-US" sz="2100" dirty="0">
                          <a:solidFill>
                            <a:srgbClr val="990000"/>
                          </a:solidFill>
                        </a:rPr>
                        <a:t>1</a:t>
                      </a:r>
                      <a:endParaRPr lang="en-US" sz="2400" dirty="0">
                        <a:solidFill>
                          <a:srgbClr val="990000"/>
                        </a:solidFill>
                      </a:endParaRPr>
                    </a:p>
                  </a:txBody>
                  <a:tcPr marT="60960" marB="60960">
                    <a:solidFill>
                      <a:schemeClr val="bg1">
                        <a:lumMod val="85000"/>
                      </a:schemeClr>
                    </a:solidFill>
                  </a:tcPr>
                </a:tc>
                <a:tc>
                  <a:txBody>
                    <a:bodyPr/>
                    <a:lstStyle/>
                    <a:p>
                      <a:pPr algn="ctr"/>
                      <a:r>
                        <a:rPr lang="en-US" sz="2100" dirty="0">
                          <a:solidFill>
                            <a:schemeClr val="tx1"/>
                          </a:solidFill>
                        </a:rPr>
                        <a:t>cat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2</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1"/>
                  </a:ext>
                </a:extLst>
              </a:tr>
              <a:tr h="447040">
                <a:tc>
                  <a:txBody>
                    <a:bodyPr/>
                    <a:lstStyle/>
                    <a:p>
                      <a:pPr algn="ctr"/>
                      <a:r>
                        <a:rPr lang="en-US" sz="2100" dirty="0">
                          <a:solidFill>
                            <a:srgbClr val="990000"/>
                          </a:solidFill>
                        </a:rPr>
                        <a:t>2</a:t>
                      </a:r>
                    </a:p>
                  </a:txBody>
                  <a:tcPr marT="60960" marB="60960">
                    <a:solidFill>
                      <a:schemeClr val="bg1">
                        <a:lumMod val="85000"/>
                      </a:schemeClr>
                    </a:solidFill>
                  </a:tcPr>
                </a:tc>
                <a:tc>
                  <a:txBody>
                    <a:bodyPr/>
                    <a:lstStyle/>
                    <a:p>
                      <a:pPr algn="ctr"/>
                      <a:r>
                        <a:rPr lang="en-US" sz="2100" dirty="0">
                          <a:solidFill>
                            <a:schemeClr val="tx1"/>
                          </a:solidFill>
                        </a:rPr>
                        <a:t>dog</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5</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2"/>
                  </a:ext>
                </a:extLst>
              </a:tr>
              <a:tr h="447040">
                <a:tc>
                  <a:txBody>
                    <a:bodyPr/>
                    <a:lstStyle/>
                    <a:p>
                      <a:pPr algn="ctr"/>
                      <a:r>
                        <a:rPr lang="en-US" sz="2100" dirty="0">
                          <a:solidFill>
                            <a:srgbClr val="990000"/>
                          </a:solidFill>
                        </a:rPr>
                        <a:t>3</a:t>
                      </a:r>
                    </a:p>
                  </a:txBody>
                  <a:tcPr marT="60960" marB="60960">
                    <a:solidFill>
                      <a:schemeClr val="bg1">
                        <a:lumMod val="85000"/>
                      </a:schemeClr>
                    </a:solidFill>
                  </a:tcPr>
                </a:tc>
                <a:tc>
                  <a:txBody>
                    <a:bodyPr/>
                    <a:lstStyle/>
                    <a:p>
                      <a:pPr algn="ctr"/>
                      <a:r>
                        <a:rPr lang="en-US" sz="2100" dirty="0">
                          <a:solidFill>
                            <a:schemeClr val="tx1"/>
                          </a:solidFill>
                        </a:rPr>
                        <a:t>cow</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1</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3"/>
                  </a:ext>
                </a:extLst>
              </a:tr>
              <a:tr h="447040">
                <a:tc>
                  <a:txBody>
                    <a:bodyPr/>
                    <a:lstStyle/>
                    <a:p>
                      <a:pPr algn="ctr"/>
                      <a:r>
                        <a:rPr lang="en-US" sz="2100" dirty="0">
                          <a:solidFill>
                            <a:srgbClr val="990000"/>
                          </a:solidFill>
                        </a:rPr>
                        <a:t>4</a:t>
                      </a:r>
                    </a:p>
                  </a:txBody>
                  <a:tcPr marT="60960" marB="60960">
                    <a:solidFill>
                      <a:schemeClr val="bg1">
                        <a:lumMod val="85000"/>
                      </a:schemeClr>
                    </a:solidFill>
                  </a:tcPr>
                </a:tc>
                <a:tc>
                  <a:txBody>
                    <a:bodyPr/>
                    <a:lstStyle/>
                    <a:p>
                      <a:pPr algn="ctr"/>
                      <a:r>
                        <a:rPr lang="en-US" sz="2100" dirty="0">
                          <a:solidFill>
                            <a:schemeClr val="tx1"/>
                          </a:solidFill>
                        </a:rPr>
                        <a:t>dog</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9</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4"/>
                  </a:ext>
                </a:extLst>
              </a:tr>
              <a:tr h="447040">
                <a:tc>
                  <a:txBody>
                    <a:bodyPr/>
                    <a:lstStyle/>
                    <a:p>
                      <a:pPr algn="ctr"/>
                      <a:r>
                        <a:rPr lang="en-US" sz="2100" dirty="0">
                          <a:solidFill>
                            <a:srgbClr val="990000"/>
                          </a:solidFill>
                        </a:rPr>
                        <a:t>5</a:t>
                      </a:r>
                    </a:p>
                  </a:txBody>
                  <a:tcPr marT="60960" marB="60960">
                    <a:solidFill>
                      <a:schemeClr val="bg1">
                        <a:lumMod val="85000"/>
                      </a:schemeClr>
                    </a:solidFill>
                  </a:tcPr>
                </a:tc>
                <a:tc>
                  <a:txBody>
                    <a:bodyPr/>
                    <a:lstStyle/>
                    <a:p>
                      <a:pPr algn="ctr"/>
                      <a:r>
                        <a:rPr lang="en-US" sz="2100" dirty="0">
                          <a:solidFill>
                            <a:schemeClr val="tx1"/>
                          </a:solidFill>
                        </a:rPr>
                        <a:t>cat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2</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5"/>
                  </a:ext>
                </a:extLst>
              </a:tr>
              <a:tr h="447040">
                <a:tc>
                  <a:txBody>
                    <a:bodyPr/>
                    <a:lstStyle/>
                    <a:p>
                      <a:pPr algn="ctr"/>
                      <a:r>
                        <a:rPr lang="en-US" sz="2100" dirty="0">
                          <a:solidFill>
                            <a:srgbClr val="990000"/>
                          </a:solidFill>
                        </a:rPr>
                        <a:t>6</a:t>
                      </a:r>
                    </a:p>
                  </a:txBody>
                  <a:tcPr marT="60960" marB="60960">
                    <a:solidFill>
                      <a:schemeClr val="bg1">
                        <a:lumMod val="85000"/>
                      </a:schemeClr>
                    </a:solidFill>
                  </a:tcPr>
                </a:tc>
                <a:tc>
                  <a:txBody>
                    <a:bodyPr/>
                    <a:lstStyle/>
                    <a:p>
                      <a:pPr algn="ctr"/>
                      <a:r>
                        <a:rPr lang="en-US" sz="2100" dirty="0">
                          <a:solidFill>
                            <a:schemeClr val="tx1"/>
                          </a:solidFill>
                        </a:rPr>
                        <a:t>cat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8</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6"/>
                  </a:ext>
                </a:extLst>
              </a:tr>
              <a:tr h="447040">
                <a:tc>
                  <a:txBody>
                    <a:bodyPr/>
                    <a:lstStyle/>
                    <a:p>
                      <a:pPr algn="ctr"/>
                      <a:r>
                        <a:rPr lang="en-US" sz="2100" dirty="0">
                          <a:solidFill>
                            <a:srgbClr val="990000"/>
                          </a:solidFill>
                        </a:rPr>
                        <a:t>7</a:t>
                      </a:r>
                    </a:p>
                  </a:txBody>
                  <a:tcPr marT="60960" marB="60960">
                    <a:solidFill>
                      <a:schemeClr val="bg1">
                        <a:lumMod val="85000"/>
                      </a:schemeClr>
                    </a:solidFill>
                  </a:tcPr>
                </a:tc>
                <a:tc>
                  <a:txBody>
                    <a:bodyPr/>
                    <a:lstStyle/>
                    <a:p>
                      <a:pPr algn="ctr"/>
                      <a:r>
                        <a:rPr lang="en-US" sz="2100" dirty="0">
                          <a:solidFill>
                            <a:schemeClr val="tx1"/>
                          </a:solidFill>
                        </a:rPr>
                        <a:t>cow</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6</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7"/>
                  </a:ext>
                </a:extLst>
              </a:tr>
              <a:tr h="568960">
                <a:tc>
                  <a:txBody>
                    <a:bodyPr/>
                    <a:lstStyle/>
                    <a:p>
                      <a:endParaRPr lang="en-US" sz="800" dirty="0">
                        <a:solidFill>
                          <a:schemeClr val="accent1">
                            <a:lumMod val="20000"/>
                            <a:lumOff val="80000"/>
                          </a:schemeClr>
                        </a:solidFill>
                      </a:endParaRPr>
                    </a:p>
                  </a:txBody>
                  <a:tcPr marT="60960" marB="60960">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100" b="1" dirty="0">
                          <a:solidFill>
                            <a:schemeClr val="tx1"/>
                          </a:solidFill>
                        </a:rPr>
                        <a:t>…</a:t>
                      </a:r>
                    </a:p>
                    <a:p>
                      <a:endParaRPr lang="en-US" sz="800" dirty="0">
                        <a:solidFill>
                          <a:schemeClr val="accent1">
                            <a:lumMod val="20000"/>
                            <a:lumOff val="80000"/>
                          </a:schemeClr>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dirty="0">
                          <a:solidFill>
                            <a:schemeClr val="tx1"/>
                          </a:solidFill>
                        </a:rPr>
                        <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dirty="0">
                          <a:solidFill>
                            <a:schemeClr val="tx1"/>
                          </a:solidFill>
                        </a:rPr>
                        <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8"/>
                  </a:ext>
                </a:extLst>
              </a:tr>
            </a:tbl>
          </a:graphicData>
        </a:graphic>
      </p:graphicFrame>
      <p:sp>
        <p:nvSpPr>
          <p:cNvPr id="7" name="Cloud"/>
          <p:cNvSpPr>
            <a:spLocks noChangeAspect="1" noEditPoints="1" noChangeArrowheads="1"/>
          </p:cNvSpPr>
          <p:nvPr/>
        </p:nvSpPr>
        <p:spPr bwMode="auto">
          <a:xfrm>
            <a:off x="2514600" y="2108200"/>
            <a:ext cx="1981200" cy="33528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a:p>
          <a:p>
            <a:pPr algn="ctr"/>
            <a:r>
              <a:rPr lang="en-US" sz="2400" dirty="0"/>
              <a:t>Index</a:t>
            </a:r>
          </a:p>
          <a:p>
            <a:pPr algn="ctr"/>
            <a:r>
              <a:rPr lang="en-US" sz="2400" dirty="0"/>
              <a:t>on T.B</a:t>
            </a:r>
          </a:p>
        </p:txBody>
      </p:sp>
      <p:sp>
        <p:nvSpPr>
          <p:cNvPr id="9" name="TextBox 8"/>
          <p:cNvSpPr txBox="1"/>
          <p:nvPr/>
        </p:nvSpPr>
        <p:spPr>
          <a:xfrm flipH="1">
            <a:off x="5791200" y="578247"/>
            <a:ext cx="304800" cy="461665"/>
          </a:xfrm>
          <a:prstGeom prst="rect">
            <a:avLst/>
          </a:prstGeom>
          <a:noFill/>
        </p:spPr>
        <p:txBody>
          <a:bodyPr wrap="square" rtlCol="0">
            <a:spAutoFit/>
          </a:bodyPr>
          <a:lstStyle/>
          <a:p>
            <a:r>
              <a:rPr lang="en-US" sz="2400" b="1" dirty="0"/>
              <a:t>T</a:t>
            </a:r>
          </a:p>
        </p:txBody>
      </p:sp>
      <p:sp>
        <p:nvSpPr>
          <p:cNvPr id="8" name="TextBox 7"/>
          <p:cNvSpPr txBox="1"/>
          <p:nvPr/>
        </p:nvSpPr>
        <p:spPr>
          <a:xfrm>
            <a:off x="685800" y="1981200"/>
            <a:ext cx="1075936" cy="461665"/>
          </a:xfrm>
          <a:prstGeom prst="rect">
            <a:avLst/>
          </a:prstGeom>
          <a:noFill/>
        </p:spPr>
        <p:txBody>
          <a:bodyPr wrap="none" rtlCol="0">
            <a:spAutoFit/>
          </a:bodyPr>
          <a:lstStyle/>
          <a:p>
            <a:r>
              <a:rPr lang="en-US" sz="2400" dirty="0">
                <a:solidFill>
                  <a:srgbClr val="FF0000"/>
                </a:solidFill>
              </a:rPr>
              <a:t>T.B = 2</a:t>
            </a:r>
            <a:endParaRPr lang="en-US" dirty="0"/>
          </a:p>
        </p:txBody>
      </p:sp>
      <p:cxnSp>
        <p:nvCxnSpPr>
          <p:cNvPr id="10" name="Curved Connector 9"/>
          <p:cNvCxnSpPr/>
          <p:nvPr/>
        </p:nvCxnSpPr>
        <p:spPr>
          <a:xfrm>
            <a:off x="1223768" y="2504132"/>
            <a:ext cx="1290832" cy="528935"/>
          </a:xfrm>
          <a:prstGeom prst="curvedConnector3">
            <a:avLst>
              <a:gd name="adj1" fmla="val -13754"/>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678251" y="1727200"/>
            <a:ext cx="609600" cy="381000"/>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80870" y="3505200"/>
            <a:ext cx="609600" cy="381000"/>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1000" y="3468216"/>
            <a:ext cx="1140056" cy="461665"/>
          </a:xfrm>
          <a:prstGeom prst="rect">
            <a:avLst/>
          </a:prstGeom>
          <a:noFill/>
        </p:spPr>
        <p:txBody>
          <a:bodyPr wrap="none" rtlCol="0">
            <a:spAutoFit/>
          </a:bodyPr>
          <a:lstStyle/>
          <a:p>
            <a:r>
              <a:rPr lang="en-US" sz="2400" dirty="0">
                <a:solidFill>
                  <a:srgbClr val="0070C0"/>
                </a:solidFill>
              </a:rPr>
              <a:t>T.B &lt; 6</a:t>
            </a:r>
            <a:r>
              <a:rPr lang="en-US" dirty="0">
                <a:solidFill>
                  <a:srgbClr val="0070C0"/>
                </a:solidFill>
              </a:rPr>
              <a:t> </a:t>
            </a:r>
          </a:p>
        </p:txBody>
      </p:sp>
      <p:cxnSp>
        <p:nvCxnSpPr>
          <p:cNvPr id="15" name="Curved Connector 14"/>
          <p:cNvCxnSpPr>
            <a:stCxn id="14" idx="2"/>
          </p:cNvCxnSpPr>
          <p:nvPr/>
        </p:nvCxnSpPr>
        <p:spPr>
          <a:xfrm rot="5400000" flipH="1" flipV="1">
            <a:off x="1731693" y="2918383"/>
            <a:ext cx="230832" cy="1792163"/>
          </a:xfrm>
          <a:prstGeom prst="curvedConnector4">
            <a:avLst>
              <a:gd name="adj1" fmla="val -99033"/>
              <a:gd name="adj2" fmla="val 65903"/>
            </a:avLst>
          </a:prstGeom>
          <a:ln w="2222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646247" y="1743964"/>
            <a:ext cx="609600" cy="381000"/>
          </a:xfrm>
          <a:prstGeom prst="ellipse">
            <a:avLst/>
          </a:prstGeom>
          <a:no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646247" y="2634128"/>
            <a:ext cx="609600" cy="381000"/>
          </a:xfrm>
          <a:prstGeom prst="ellipse">
            <a:avLst/>
          </a:prstGeom>
          <a:no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646247" y="2212032"/>
            <a:ext cx="609600" cy="381000"/>
          </a:xfrm>
          <a:prstGeom prst="ellipse">
            <a:avLst/>
          </a:prstGeom>
          <a:no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96507" y="3511457"/>
            <a:ext cx="609600" cy="381000"/>
          </a:xfrm>
          <a:prstGeom prst="ellipse">
            <a:avLst/>
          </a:prstGeom>
          <a:no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53233" y="4648200"/>
            <a:ext cx="1699504" cy="461665"/>
          </a:xfrm>
          <a:prstGeom prst="rect">
            <a:avLst/>
          </a:prstGeom>
          <a:noFill/>
        </p:spPr>
        <p:txBody>
          <a:bodyPr wrap="none" rtlCol="0">
            <a:spAutoFit/>
          </a:bodyPr>
          <a:lstStyle/>
          <a:p>
            <a:r>
              <a:rPr lang="en-US" sz="2400" dirty="0">
                <a:solidFill>
                  <a:srgbClr val="7030A0"/>
                </a:solidFill>
              </a:rPr>
              <a:t>4&lt; T.B &lt;= 8</a:t>
            </a:r>
            <a:r>
              <a:rPr lang="en-US" dirty="0">
                <a:solidFill>
                  <a:srgbClr val="0070C0"/>
                </a:solidFill>
              </a:rPr>
              <a:t> </a:t>
            </a:r>
          </a:p>
        </p:txBody>
      </p:sp>
      <p:cxnSp>
        <p:nvCxnSpPr>
          <p:cNvPr id="21" name="Curved Connector 20"/>
          <p:cNvCxnSpPr/>
          <p:nvPr/>
        </p:nvCxnSpPr>
        <p:spPr>
          <a:xfrm flipV="1">
            <a:off x="1223768" y="4879032"/>
            <a:ext cx="1792166" cy="346249"/>
          </a:xfrm>
          <a:prstGeom prst="curvedConnector3">
            <a:avLst>
              <a:gd name="adj1" fmla="val 67473"/>
            </a:avLst>
          </a:prstGeom>
          <a:ln w="2222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696507" y="2191966"/>
            <a:ext cx="609600" cy="381000"/>
          </a:xfrm>
          <a:prstGeom prst="ellipse">
            <a:avLst/>
          </a:pr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70546" y="3929881"/>
            <a:ext cx="609600" cy="381000"/>
          </a:xfrm>
          <a:prstGeom prst="ellipse">
            <a:avLst/>
          </a:pr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670546" y="4463281"/>
            <a:ext cx="609600" cy="381000"/>
          </a:xfrm>
          <a:prstGeom prst="ellipse">
            <a:avLst/>
          </a:pr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ppt_x"/>
                                          </p:val>
                                        </p:tav>
                                        <p:tav tm="100000">
                                          <p:val>
                                            <p:strVal val="#ppt_x"/>
                                          </p:val>
                                        </p:tav>
                                      </p:tavLst>
                                    </p:anim>
                                    <p:anim calcmode="lin" valueType="num">
                                      <p:cBhvr additive="base">
                                        <p:cTn id="51" dur="500" fill="hold"/>
                                        <p:tgtEl>
                                          <p:spTgt spid="1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fill="hold"/>
                                        <p:tgtEl>
                                          <p:spTgt spid="17"/>
                                        </p:tgtEl>
                                        <p:attrNameLst>
                                          <p:attrName>ppt_x</p:attrName>
                                        </p:attrNameLst>
                                      </p:cBhvr>
                                      <p:tavLst>
                                        <p:tav tm="0">
                                          <p:val>
                                            <p:strVal val="#ppt_x"/>
                                          </p:val>
                                        </p:tav>
                                        <p:tav tm="100000">
                                          <p:val>
                                            <p:strVal val="#ppt_x"/>
                                          </p:val>
                                        </p:tav>
                                      </p:tavLst>
                                    </p:anim>
                                    <p:anim calcmode="lin" valueType="num">
                                      <p:cBhvr additive="base">
                                        <p:cTn id="61" dur="500" fill="hold"/>
                                        <p:tgtEl>
                                          <p:spTgt spid="17"/>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additive="base">
                                        <p:cTn id="64" dur="500" fill="hold"/>
                                        <p:tgtEl>
                                          <p:spTgt spid="21"/>
                                        </p:tgtEl>
                                        <p:attrNameLst>
                                          <p:attrName>ppt_x</p:attrName>
                                        </p:attrNameLst>
                                      </p:cBhvr>
                                      <p:tavLst>
                                        <p:tav tm="0">
                                          <p:val>
                                            <p:strVal val="#ppt_x"/>
                                          </p:val>
                                        </p:tav>
                                        <p:tav tm="100000">
                                          <p:val>
                                            <p:strVal val="#ppt_x"/>
                                          </p:val>
                                        </p:tav>
                                      </p:tavLst>
                                    </p:anim>
                                    <p:anim calcmode="lin" valueType="num">
                                      <p:cBhvr additive="base">
                                        <p:cTn id="6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500" fill="hold"/>
                                        <p:tgtEl>
                                          <p:spTgt spid="22"/>
                                        </p:tgtEl>
                                        <p:attrNameLst>
                                          <p:attrName>ppt_x</p:attrName>
                                        </p:attrNameLst>
                                      </p:cBhvr>
                                      <p:tavLst>
                                        <p:tav tm="0">
                                          <p:val>
                                            <p:strVal val="#ppt_x"/>
                                          </p:val>
                                        </p:tav>
                                        <p:tav tm="100000">
                                          <p:val>
                                            <p:strVal val="#ppt_x"/>
                                          </p:val>
                                        </p:tav>
                                      </p:tavLst>
                                    </p:anim>
                                    <p:anim calcmode="lin" valueType="num">
                                      <p:cBhvr additive="base">
                                        <p:cTn id="71" dur="500" fill="hold"/>
                                        <p:tgtEl>
                                          <p:spTgt spid="22"/>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 calcmode="lin" valueType="num">
                                      <p:cBhvr additive="base">
                                        <p:cTn id="78" dur="500" fill="hold"/>
                                        <p:tgtEl>
                                          <p:spTgt spid="24"/>
                                        </p:tgtEl>
                                        <p:attrNameLst>
                                          <p:attrName>ppt_x</p:attrName>
                                        </p:attrNameLst>
                                      </p:cBhvr>
                                      <p:tavLst>
                                        <p:tav tm="0">
                                          <p:val>
                                            <p:strVal val="#ppt_x"/>
                                          </p:val>
                                        </p:tav>
                                        <p:tav tm="100000">
                                          <p:val>
                                            <p:strVal val="#ppt_x"/>
                                          </p:val>
                                        </p:tav>
                                      </p:tavLst>
                                    </p:anim>
                                    <p:anim calcmode="lin" valueType="num">
                                      <p:cBhvr additive="base">
                                        <p:cTn id="7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3" grpId="0" animBg="1"/>
      <p:bldP spid="14" grpId="0"/>
      <p:bldP spid="16" grpId="0" animBg="1"/>
      <p:bldP spid="18" grpId="0" animBg="1"/>
      <p:bldP spid="19" grpId="0" animBg="1"/>
      <p:bldP spid="20" grpId="0" animBg="1"/>
      <p:bldP spid="17" grpId="0"/>
      <p:bldP spid="22"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Cloud"/>
          <p:cNvSpPr>
            <a:spLocks noChangeAspect="1" noEditPoints="1" noChangeArrowheads="1"/>
          </p:cNvSpPr>
          <p:nvPr/>
        </p:nvSpPr>
        <p:spPr bwMode="auto">
          <a:xfrm>
            <a:off x="2514600" y="1092200"/>
            <a:ext cx="1981200" cy="33528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a:p>
          <a:p>
            <a:pPr algn="ctr"/>
            <a:r>
              <a:rPr lang="en-US" sz="2400" dirty="0"/>
              <a:t>Index</a:t>
            </a:r>
          </a:p>
          <a:p>
            <a:pPr algn="ctr"/>
            <a:r>
              <a:rPr lang="en-US" sz="2400" dirty="0"/>
              <a:t>on T.A</a:t>
            </a:r>
          </a:p>
        </p:txBody>
      </p:sp>
      <p:sp>
        <p:nvSpPr>
          <p:cNvPr id="3" name="Content Placeholder 2"/>
          <p:cNvSpPr txBox="1">
            <a:spLocks/>
          </p:cNvSpPr>
          <p:nvPr/>
        </p:nvSpPr>
        <p:spPr>
          <a:xfrm>
            <a:off x="381000" y="381001"/>
            <a:ext cx="8305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Functionality</a:t>
            </a:r>
          </a:p>
          <a:p>
            <a:pPr marL="548640" lvl="1" indent="-182880">
              <a:lnSpc>
                <a:spcPct val="90000"/>
              </a:lnSpc>
              <a:spcBef>
                <a:spcPts val="0"/>
              </a:spcBef>
              <a:buClr>
                <a:srgbClr val="0000FF"/>
              </a:buClr>
              <a:buNone/>
            </a:pPr>
            <a:endParaRPr lang="en-US" dirty="0">
              <a:solidFill>
                <a:srgbClr val="99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041669358"/>
              </p:ext>
            </p:extLst>
          </p:nvPr>
        </p:nvGraphicFramePr>
        <p:xfrm>
          <a:off x="4876800" y="1092200"/>
          <a:ext cx="1981198" cy="4311448"/>
        </p:xfrm>
        <a:graphic>
          <a:graphicData uri="http://schemas.openxmlformats.org/drawingml/2006/table">
            <a:tbl>
              <a:tblPr firstRow="1" bandRow="1">
                <a:tableStyleId>{21E4AEA4-8DFA-4A89-87EB-49C32662AFE0}</a:tableStyleId>
              </a:tblPr>
              <a:tblGrid>
                <a:gridCol w="228599">
                  <a:extLst>
                    <a:ext uri="{9D8B030D-6E8A-4147-A177-3AD203B41FA5}">
                      <a16:colId xmlns:a16="http://schemas.microsoft.com/office/drawing/2014/main" xmlns="" val="20000"/>
                    </a:ext>
                  </a:extLst>
                </a:gridCol>
                <a:gridCol w="685801">
                  <a:extLst>
                    <a:ext uri="{9D8B030D-6E8A-4147-A177-3AD203B41FA5}">
                      <a16:colId xmlns:a16="http://schemas.microsoft.com/office/drawing/2014/main" xmlns="" val="20001"/>
                    </a:ext>
                  </a:extLst>
                </a:gridCol>
                <a:gridCol w="533399">
                  <a:extLst>
                    <a:ext uri="{9D8B030D-6E8A-4147-A177-3AD203B41FA5}">
                      <a16:colId xmlns:a16="http://schemas.microsoft.com/office/drawing/2014/main" xmlns="" val="20002"/>
                    </a:ext>
                  </a:extLst>
                </a:gridCol>
                <a:gridCol w="533399">
                  <a:extLst>
                    <a:ext uri="{9D8B030D-6E8A-4147-A177-3AD203B41FA5}">
                      <a16:colId xmlns:a16="http://schemas.microsoft.com/office/drawing/2014/main" xmlns="" val="20003"/>
                    </a:ext>
                  </a:extLst>
                </a:gridCol>
              </a:tblGrid>
              <a:tr h="613208">
                <a:tc>
                  <a:txBody>
                    <a:bodyPr/>
                    <a:lstStyle/>
                    <a:p>
                      <a:pPr algn="ctr"/>
                      <a:endParaRPr lang="en-US" sz="1900" dirty="0"/>
                    </a:p>
                  </a:txBody>
                  <a:tcPr marT="60960" marB="60960" anchor="ctr">
                    <a:solidFill>
                      <a:schemeClr val="bg1">
                        <a:lumMod val="85000"/>
                      </a:schemeClr>
                    </a:solidFill>
                  </a:tcPr>
                </a:tc>
                <a:tc>
                  <a:txBody>
                    <a:bodyPr/>
                    <a:lstStyle/>
                    <a:p>
                      <a:pPr algn="ctr"/>
                      <a:r>
                        <a:rPr lang="en-US" sz="1900" dirty="0"/>
                        <a:t>A</a:t>
                      </a:r>
                    </a:p>
                  </a:txBody>
                  <a:tcPr marT="60960" marB="60960" anchor="ctr">
                    <a:solidFill>
                      <a:srgbClr val="7030A0"/>
                    </a:solidFill>
                  </a:tcPr>
                </a:tc>
                <a:tc>
                  <a:txBody>
                    <a:bodyPr/>
                    <a:lstStyle/>
                    <a:p>
                      <a:pPr algn="ctr"/>
                      <a:r>
                        <a:rPr lang="en-US" sz="1900" dirty="0"/>
                        <a:t>B</a:t>
                      </a:r>
                    </a:p>
                  </a:txBody>
                  <a:tcPr marT="60960" marB="60960" anchor="ctr">
                    <a:solidFill>
                      <a:srgbClr val="7030A0"/>
                    </a:solidFill>
                  </a:tcPr>
                </a:tc>
                <a:tc>
                  <a:txBody>
                    <a:bodyPr/>
                    <a:lstStyle/>
                    <a:p>
                      <a:pPr algn="ctr"/>
                      <a:r>
                        <a:rPr lang="en-US" sz="1900" dirty="0"/>
                        <a:t>C</a:t>
                      </a:r>
                    </a:p>
                  </a:txBody>
                  <a:tcPr marT="60960" marB="60960" anchor="ctr">
                    <a:solidFill>
                      <a:srgbClr val="7030A0"/>
                    </a:solidFill>
                  </a:tcPr>
                </a:tc>
                <a:extLst>
                  <a:ext uri="{0D108BD9-81ED-4DB2-BD59-A6C34878D82A}">
                    <a16:rowId xmlns:a16="http://schemas.microsoft.com/office/drawing/2014/main" xmlns="" val="10000"/>
                  </a:ext>
                </a:extLst>
              </a:tr>
              <a:tr h="447040">
                <a:tc>
                  <a:txBody>
                    <a:bodyPr/>
                    <a:lstStyle/>
                    <a:p>
                      <a:pPr algn="ctr"/>
                      <a:r>
                        <a:rPr lang="en-US" sz="2100" dirty="0">
                          <a:solidFill>
                            <a:srgbClr val="990000"/>
                          </a:solidFill>
                        </a:rPr>
                        <a:t>1</a:t>
                      </a:r>
                      <a:endParaRPr lang="en-US" sz="2400" dirty="0">
                        <a:solidFill>
                          <a:srgbClr val="990000"/>
                        </a:solidFill>
                      </a:endParaRPr>
                    </a:p>
                  </a:txBody>
                  <a:tcPr marT="60960" marB="60960">
                    <a:solidFill>
                      <a:schemeClr val="bg1">
                        <a:lumMod val="85000"/>
                      </a:schemeClr>
                    </a:solidFill>
                  </a:tcPr>
                </a:tc>
                <a:tc>
                  <a:txBody>
                    <a:bodyPr/>
                    <a:lstStyle/>
                    <a:p>
                      <a:pPr algn="ctr"/>
                      <a:r>
                        <a:rPr lang="en-US" sz="2100" dirty="0">
                          <a:solidFill>
                            <a:schemeClr val="tx1"/>
                          </a:solidFill>
                        </a:rPr>
                        <a:t>cat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2</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1"/>
                  </a:ext>
                </a:extLst>
              </a:tr>
              <a:tr h="447040">
                <a:tc>
                  <a:txBody>
                    <a:bodyPr/>
                    <a:lstStyle/>
                    <a:p>
                      <a:pPr algn="ctr"/>
                      <a:r>
                        <a:rPr lang="en-US" sz="2100" dirty="0">
                          <a:solidFill>
                            <a:srgbClr val="990000"/>
                          </a:solidFill>
                        </a:rPr>
                        <a:t>2</a:t>
                      </a:r>
                    </a:p>
                  </a:txBody>
                  <a:tcPr marT="60960" marB="60960">
                    <a:solidFill>
                      <a:schemeClr val="bg1">
                        <a:lumMod val="85000"/>
                      </a:schemeClr>
                    </a:solidFill>
                  </a:tcPr>
                </a:tc>
                <a:tc>
                  <a:txBody>
                    <a:bodyPr/>
                    <a:lstStyle/>
                    <a:p>
                      <a:pPr algn="ctr"/>
                      <a:r>
                        <a:rPr lang="en-US" sz="2100" dirty="0">
                          <a:solidFill>
                            <a:schemeClr val="tx1"/>
                          </a:solidFill>
                        </a:rPr>
                        <a:t>dog</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5</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2"/>
                  </a:ext>
                </a:extLst>
              </a:tr>
              <a:tr h="447040">
                <a:tc>
                  <a:txBody>
                    <a:bodyPr/>
                    <a:lstStyle/>
                    <a:p>
                      <a:pPr algn="ctr"/>
                      <a:r>
                        <a:rPr lang="en-US" sz="2100" dirty="0">
                          <a:solidFill>
                            <a:srgbClr val="990000"/>
                          </a:solidFill>
                        </a:rPr>
                        <a:t>3</a:t>
                      </a:r>
                    </a:p>
                  </a:txBody>
                  <a:tcPr marT="60960" marB="60960">
                    <a:solidFill>
                      <a:schemeClr val="bg1">
                        <a:lumMod val="85000"/>
                      </a:schemeClr>
                    </a:solidFill>
                  </a:tcPr>
                </a:tc>
                <a:tc>
                  <a:txBody>
                    <a:bodyPr/>
                    <a:lstStyle/>
                    <a:p>
                      <a:pPr algn="ctr"/>
                      <a:r>
                        <a:rPr lang="en-US" sz="2100" dirty="0">
                          <a:solidFill>
                            <a:schemeClr val="tx1"/>
                          </a:solidFill>
                        </a:rPr>
                        <a:t>cow</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1</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3"/>
                  </a:ext>
                </a:extLst>
              </a:tr>
              <a:tr h="447040">
                <a:tc>
                  <a:txBody>
                    <a:bodyPr/>
                    <a:lstStyle/>
                    <a:p>
                      <a:pPr algn="ctr"/>
                      <a:r>
                        <a:rPr lang="en-US" sz="2100" dirty="0">
                          <a:solidFill>
                            <a:srgbClr val="990000"/>
                          </a:solidFill>
                        </a:rPr>
                        <a:t>4</a:t>
                      </a:r>
                    </a:p>
                  </a:txBody>
                  <a:tcPr marT="60960" marB="60960">
                    <a:solidFill>
                      <a:schemeClr val="bg1">
                        <a:lumMod val="85000"/>
                      </a:schemeClr>
                    </a:solidFill>
                  </a:tcPr>
                </a:tc>
                <a:tc>
                  <a:txBody>
                    <a:bodyPr/>
                    <a:lstStyle/>
                    <a:p>
                      <a:pPr algn="ctr"/>
                      <a:r>
                        <a:rPr lang="en-US" sz="2100" dirty="0">
                          <a:solidFill>
                            <a:schemeClr val="tx1"/>
                          </a:solidFill>
                        </a:rPr>
                        <a:t>dog</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9</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4"/>
                  </a:ext>
                </a:extLst>
              </a:tr>
              <a:tr h="447040">
                <a:tc>
                  <a:txBody>
                    <a:bodyPr/>
                    <a:lstStyle/>
                    <a:p>
                      <a:pPr algn="ctr"/>
                      <a:r>
                        <a:rPr lang="en-US" sz="2100" dirty="0">
                          <a:solidFill>
                            <a:srgbClr val="990000"/>
                          </a:solidFill>
                        </a:rPr>
                        <a:t>5</a:t>
                      </a:r>
                    </a:p>
                  </a:txBody>
                  <a:tcPr marT="60960" marB="60960">
                    <a:solidFill>
                      <a:schemeClr val="bg1">
                        <a:lumMod val="85000"/>
                      </a:schemeClr>
                    </a:solidFill>
                  </a:tcPr>
                </a:tc>
                <a:tc>
                  <a:txBody>
                    <a:bodyPr/>
                    <a:lstStyle/>
                    <a:p>
                      <a:pPr algn="ctr"/>
                      <a:r>
                        <a:rPr lang="en-US" sz="2100" dirty="0">
                          <a:solidFill>
                            <a:schemeClr val="tx1"/>
                          </a:solidFill>
                        </a:rPr>
                        <a:t>cat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2</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5"/>
                  </a:ext>
                </a:extLst>
              </a:tr>
              <a:tr h="447040">
                <a:tc>
                  <a:txBody>
                    <a:bodyPr/>
                    <a:lstStyle/>
                    <a:p>
                      <a:pPr algn="ctr"/>
                      <a:r>
                        <a:rPr lang="en-US" sz="2100" dirty="0">
                          <a:solidFill>
                            <a:srgbClr val="990000"/>
                          </a:solidFill>
                        </a:rPr>
                        <a:t>6</a:t>
                      </a:r>
                    </a:p>
                  </a:txBody>
                  <a:tcPr marT="60960" marB="60960">
                    <a:solidFill>
                      <a:schemeClr val="bg1">
                        <a:lumMod val="85000"/>
                      </a:schemeClr>
                    </a:solidFill>
                  </a:tcPr>
                </a:tc>
                <a:tc>
                  <a:txBody>
                    <a:bodyPr/>
                    <a:lstStyle/>
                    <a:p>
                      <a:pPr algn="ctr"/>
                      <a:r>
                        <a:rPr lang="en-US" sz="2100" dirty="0">
                          <a:solidFill>
                            <a:schemeClr val="tx1"/>
                          </a:solidFill>
                        </a:rPr>
                        <a:t>cat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8</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6"/>
                  </a:ext>
                </a:extLst>
              </a:tr>
              <a:tr h="447040">
                <a:tc>
                  <a:txBody>
                    <a:bodyPr/>
                    <a:lstStyle/>
                    <a:p>
                      <a:pPr algn="ctr"/>
                      <a:r>
                        <a:rPr lang="en-US" sz="2100" dirty="0">
                          <a:solidFill>
                            <a:srgbClr val="990000"/>
                          </a:solidFill>
                        </a:rPr>
                        <a:t>7</a:t>
                      </a:r>
                    </a:p>
                  </a:txBody>
                  <a:tcPr marT="60960" marB="60960">
                    <a:solidFill>
                      <a:schemeClr val="bg1">
                        <a:lumMod val="85000"/>
                      </a:schemeClr>
                    </a:solidFill>
                  </a:tcPr>
                </a:tc>
                <a:tc>
                  <a:txBody>
                    <a:bodyPr/>
                    <a:lstStyle/>
                    <a:p>
                      <a:pPr algn="ctr"/>
                      <a:r>
                        <a:rPr lang="en-US" sz="2100" dirty="0">
                          <a:solidFill>
                            <a:schemeClr val="tx1"/>
                          </a:solidFill>
                        </a:rPr>
                        <a:t>cow</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0" dirty="0">
                          <a:solidFill>
                            <a:schemeClr val="tx1"/>
                          </a:solidFill>
                        </a:rPr>
                        <a:t>6</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a:solidFill>
                            <a:schemeClr val="tx1"/>
                          </a:solidFill>
                        </a:rPr>
                        <a:t>…</a:t>
                      </a:r>
                      <a:endParaRPr lang="en-US" sz="1900" b="1" dirty="0">
                        <a:solidFill>
                          <a:schemeClr val="tx1"/>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7"/>
                  </a:ext>
                </a:extLst>
              </a:tr>
              <a:tr h="568960">
                <a:tc>
                  <a:txBody>
                    <a:bodyPr/>
                    <a:lstStyle/>
                    <a:p>
                      <a:endParaRPr lang="en-US" sz="800" dirty="0">
                        <a:solidFill>
                          <a:schemeClr val="accent1">
                            <a:lumMod val="20000"/>
                            <a:lumOff val="80000"/>
                          </a:schemeClr>
                        </a:solidFill>
                      </a:endParaRPr>
                    </a:p>
                  </a:txBody>
                  <a:tcPr marT="60960" marB="60960">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100" b="1" dirty="0">
                          <a:solidFill>
                            <a:schemeClr val="tx1"/>
                          </a:solidFill>
                        </a:rPr>
                        <a:t>…</a:t>
                      </a:r>
                    </a:p>
                    <a:p>
                      <a:endParaRPr lang="en-US" sz="800" dirty="0">
                        <a:solidFill>
                          <a:schemeClr val="accent1">
                            <a:lumMod val="20000"/>
                            <a:lumOff val="80000"/>
                          </a:schemeClr>
                        </a:solidFill>
                      </a:endParaRP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dirty="0">
                          <a:solidFill>
                            <a:schemeClr val="tx1"/>
                          </a:solidFill>
                        </a:rPr>
                        <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900" b="1" dirty="0">
                          <a:solidFill>
                            <a:schemeClr val="tx1"/>
                          </a:solidFill>
                        </a:rPr>
                        <a:t>…</a:t>
                      </a:r>
                    </a:p>
                  </a:txBody>
                  <a:tcPr marT="60960" marB="6096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xmlns="" val="10008"/>
                  </a:ext>
                </a:extLst>
              </a:tr>
            </a:tbl>
          </a:graphicData>
        </a:graphic>
      </p:graphicFrame>
      <p:sp>
        <p:nvSpPr>
          <p:cNvPr id="7" name="Cloud"/>
          <p:cNvSpPr>
            <a:spLocks noChangeAspect="1" noEditPoints="1" noChangeArrowheads="1"/>
          </p:cNvSpPr>
          <p:nvPr/>
        </p:nvSpPr>
        <p:spPr bwMode="auto">
          <a:xfrm>
            <a:off x="2514600" y="2108200"/>
            <a:ext cx="1981200" cy="33528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a:p>
          <a:p>
            <a:pPr algn="ctr"/>
            <a:r>
              <a:rPr lang="en-US" sz="2400" dirty="0"/>
              <a:t>Index</a:t>
            </a:r>
          </a:p>
          <a:p>
            <a:pPr algn="ctr"/>
            <a:r>
              <a:rPr lang="en-US" sz="2400" dirty="0"/>
              <a:t>on T.B</a:t>
            </a:r>
          </a:p>
        </p:txBody>
      </p:sp>
      <p:sp>
        <p:nvSpPr>
          <p:cNvPr id="8" name="Cloud"/>
          <p:cNvSpPr>
            <a:spLocks noChangeAspect="1" noEditPoints="1" noChangeArrowheads="1"/>
          </p:cNvSpPr>
          <p:nvPr/>
        </p:nvSpPr>
        <p:spPr bwMode="auto">
          <a:xfrm>
            <a:off x="1905000" y="1701800"/>
            <a:ext cx="1981200" cy="33528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a:p>
          <a:p>
            <a:pPr algn="ctr"/>
            <a:r>
              <a:rPr lang="en-US" sz="2100" dirty="0"/>
              <a:t>Index</a:t>
            </a:r>
          </a:p>
          <a:p>
            <a:pPr algn="ctr"/>
            <a:r>
              <a:rPr lang="en-US" sz="2100" dirty="0"/>
              <a:t>on T.(A,B)</a:t>
            </a:r>
          </a:p>
        </p:txBody>
      </p:sp>
      <p:sp>
        <p:nvSpPr>
          <p:cNvPr id="10" name="TextBox 9"/>
          <p:cNvSpPr txBox="1"/>
          <p:nvPr/>
        </p:nvSpPr>
        <p:spPr>
          <a:xfrm flipH="1">
            <a:off x="5791200" y="578247"/>
            <a:ext cx="304800" cy="461665"/>
          </a:xfrm>
          <a:prstGeom prst="rect">
            <a:avLst/>
          </a:prstGeom>
          <a:noFill/>
        </p:spPr>
        <p:txBody>
          <a:bodyPr wrap="square" rtlCol="0">
            <a:spAutoFit/>
          </a:bodyPr>
          <a:lstStyle/>
          <a:p>
            <a:r>
              <a:rPr lang="en-US" sz="2400" b="1" dirty="0"/>
              <a:t>T</a:t>
            </a:r>
          </a:p>
        </p:txBody>
      </p:sp>
      <p:sp>
        <p:nvSpPr>
          <p:cNvPr id="9" name="TextBox 8"/>
          <p:cNvSpPr txBox="1"/>
          <p:nvPr/>
        </p:nvSpPr>
        <p:spPr>
          <a:xfrm>
            <a:off x="441342" y="1525596"/>
            <a:ext cx="1564852" cy="830997"/>
          </a:xfrm>
          <a:prstGeom prst="rect">
            <a:avLst/>
          </a:prstGeom>
          <a:noFill/>
        </p:spPr>
        <p:txBody>
          <a:bodyPr wrap="none" rtlCol="0">
            <a:spAutoFit/>
          </a:bodyPr>
          <a:lstStyle/>
          <a:p>
            <a:r>
              <a:rPr lang="en-US" sz="2400" dirty="0">
                <a:solidFill>
                  <a:srgbClr val="FF0000"/>
                </a:solidFill>
              </a:rPr>
              <a:t>T.A = ‘cat’ </a:t>
            </a:r>
          </a:p>
          <a:p>
            <a:r>
              <a:rPr lang="en-US" sz="2400" dirty="0">
                <a:solidFill>
                  <a:srgbClr val="FF0000"/>
                </a:solidFill>
              </a:rPr>
              <a:t>and T.B &gt; 5</a:t>
            </a:r>
            <a:endParaRPr lang="en-US" dirty="0"/>
          </a:p>
        </p:txBody>
      </p:sp>
      <p:cxnSp>
        <p:nvCxnSpPr>
          <p:cNvPr id="11" name="Curved Connector 10"/>
          <p:cNvCxnSpPr/>
          <p:nvPr/>
        </p:nvCxnSpPr>
        <p:spPr>
          <a:xfrm>
            <a:off x="723383" y="2362200"/>
            <a:ext cx="1290832" cy="528935"/>
          </a:xfrm>
          <a:prstGeom prst="curvedConnector3">
            <a:avLst>
              <a:gd name="adj1" fmla="val -13754"/>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678251" y="3962400"/>
            <a:ext cx="609600" cy="381000"/>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81000" y="3468216"/>
            <a:ext cx="1702710" cy="830997"/>
          </a:xfrm>
          <a:prstGeom prst="rect">
            <a:avLst/>
          </a:prstGeom>
          <a:noFill/>
        </p:spPr>
        <p:txBody>
          <a:bodyPr wrap="none" rtlCol="0">
            <a:spAutoFit/>
          </a:bodyPr>
          <a:lstStyle/>
          <a:p>
            <a:r>
              <a:rPr lang="en-US" sz="2400" dirty="0">
                <a:solidFill>
                  <a:srgbClr val="0070C0"/>
                </a:solidFill>
              </a:rPr>
              <a:t>T.A &lt; ‘d’</a:t>
            </a:r>
          </a:p>
          <a:p>
            <a:r>
              <a:rPr lang="en-US" sz="2400" dirty="0">
                <a:solidFill>
                  <a:srgbClr val="0070C0"/>
                </a:solidFill>
              </a:rPr>
              <a:t>And T.B = 1</a:t>
            </a:r>
            <a:r>
              <a:rPr lang="en-US" dirty="0">
                <a:solidFill>
                  <a:srgbClr val="0070C0"/>
                </a:solidFill>
              </a:rPr>
              <a:t> </a:t>
            </a:r>
          </a:p>
        </p:txBody>
      </p:sp>
      <p:cxnSp>
        <p:nvCxnSpPr>
          <p:cNvPr id="14" name="Curved Connector 13"/>
          <p:cNvCxnSpPr/>
          <p:nvPr/>
        </p:nvCxnSpPr>
        <p:spPr>
          <a:xfrm>
            <a:off x="1215747" y="4299213"/>
            <a:ext cx="790447" cy="410170"/>
          </a:xfrm>
          <a:prstGeom prst="curvedConnector3">
            <a:avLst>
              <a:gd name="adj1" fmla="val -53504"/>
            </a:avLst>
          </a:prstGeom>
          <a:ln w="2222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646247" y="2634128"/>
            <a:ext cx="609600" cy="381000"/>
          </a:xfrm>
          <a:prstGeom prst="ellipse">
            <a:avLst/>
          </a:prstGeom>
          <a:no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12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fill="hold"/>
                                        <p:tgtEl>
                                          <p:spTgt spid="36"/>
                                        </p:tgtEl>
                                        <p:attrNameLst>
                                          <p:attrName>ppt_x</p:attrName>
                                        </p:attrNameLst>
                                      </p:cBhvr>
                                      <p:tavLst>
                                        <p:tav tm="0">
                                          <p:val>
                                            <p:strVal val="#ppt_x"/>
                                          </p:val>
                                        </p:tav>
                                        <p:tav tm="100000">
                                          <p:val>
                                            <p:strVal val="#ppt_x"/>
                                          </p:val>
                                        </p:tav>
                                      </p:tavLst>
                                    </p:anim>
                                    <p:anim calcmode="lin" valueType="num">
                                      <p:cBhvr additive="base">
                                        <p:cTn id="3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3" grpId="0"/>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609600"/>
            <a:ext cx="8305800" cy="584200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Utility</a:t>
            </a:r>
          </a:p>
          <a:p>
            <a:pPr marL="548640" lvl="1" indent="-182880">
              <a:lnSpc>
                <a:spcPct val="90000"/>
              </a:lnSpc>
              <a:spcBef>
                <a:spcPts val="0"/>
              </a:spcBef>
              <a:buClr>
                <a:srgbClr val="0000FF"/>
              </a:buClr>
              <a:buNone/>
            </a:pPr>
            <a:r>
              <a:rPr lang="en-US" dirty="0">
                <a:solidFill>
                  <a:srgbClr val="0000FF"/>
                </a:solidFill>
              </a:rPr>
              <a:t> </a:t>
            </a:r>
          </a:p>
          <a:p>
            <a:pPr marL="548640" lvl="1" indent="-182880">
              <a:lnSpc>
                <a:spcPct val="90000"/>
              </a:lnSpc>
              <a:spcBef>
                <a:spcPts val="0"/>
              </a:spcBef>
              <a:buClr>
                <a:srgbClr val="0000FF"/>
              </a:buClr>
              <a:buFont typeface="Wingdings" pitchFamily="2" charset="2"/>
              <a:buChar char="§"/>
            </a:pPr>
            <a:r>
              <a:rPr lang="en-US" dirty="0">
                <a:solidFill>
                  <a:srgbClr val="0000FF"/>
                </a:solidFill>
              </a:rPr>
              <a:t>Index = difference between full table scans and </a:t>
            </a:r>
          </a:p>
          <a:p>
            <a:pPr marL="548640" lvl="1" indent="-182880">
              <a:lnSpc>
                <a:spcPct val="90000"/>
              </a:lnSpc>
              <a:spcBef>
                <a:spcPts val="0"/>
              </a:spcBef>
              <a:buClr>
                <a:srgbClr val="0000FF"/>
              </a:buClr>
              <a:buNone/>
            </a:pPr>
            <a:r>
              <a:rPr lang="en-US" dirty="0">
                <a:solidFill>
                  <a:srgbClr val="0000FF"/>
                </a:solidFill>
              </a:rPr>
              <a:t>   immediate location of tuples</a:t>
            </a:r>
          </a:p>
          <a:p>
            <a:pPr marL="948690" lvl="2" indent="-182880">
              <a:lnSpc>
                <a:spcPct val="90000"/>
              </a:lnSpc>
              <a:spcBef>
                <a:spcPts val="600"/>
              </a:spcBef>
              <a:buClr>
                <a:srgbClr val="990000"/>
              </a:buClr>
              <a:buFont typeface="Wingdings 2" pitchFamily="18" charset="2"/>
              <a:buChar char="â"/>
            </a:pPr>
            <a:r>
              <a:rPr lang="en-US" dirty="0">
                <a:solidFill>
                  <a:srgbClr val="990000"/>
                </a:solidFill>
              </a:rPr>
              <a:t> Orders of magnitude performance difference</a:t>
            </a:r>
          </a:p>
          <a:p>
            <a:pPr marL="548640" lvl="1" indent="-182880">
              <a:lnSpc>
                <a:spcPct val="90000"/>
              </a:lnSpc>
              <a:spcBef>
                <a:spcPts val="1800"/>
              </a:spcBef>
              <a:buClr>
                <a:srgbClr val="0000FF"/>
              </a:buClr>
              <a:buFont typeface="Wingdings" pitchFamily="2" charset="2"/>
              <a:buChar char="§"/>
            </a:pPr>
            <a:r>
              <a:rPr lang="en-US" dirty="0">
                <a:solidFill>
                  <a:srgbClr val="990000"/>
                </a:solidFill>
              </a:rPr>
              <a:t> </a:t>
            </a:r>
            <a:r>
              <a:rPr lang="en-US" dirty="0">
                <a:solidFill>
                  <a:srgbClr val="0000FF"/>
                </a:solidFill>
              </a:rPr>
              <a:t>Underlying data structures</a:t>
            </a:r>
          </a:p>
          <a:p>
            <a:pPr marL="948690" lvl="2" indent="-182880">
              <a:lnSpc>
                <a:spcPct val="90000"/>
              </a:lnSpc>
              <a:spcBef>
                <a:spcPts val="600"/>
              </a:spcBef>
              <a:buClr>
                <a:srgbClr val="990000"/>
              </a:buClr>
              <a:buFont typeface="Calibri" pitchFamily="34" charset="0"/>
              <a:buChar char="–"/>
            </a:pPr>
            <a:r>
              <a:rPr lang="en-US" dirty="0">
                <a:solidFill>
                  <a:srgbClr val="990000"/>
                </a:solidFill>
              </a:rPr>
              <a:t> Balanced trees (B trees, B+ trees)</a:t>
            </a:r>
          </a:p>
          <a:p>
            <a:pPr marL="948690" lvl="2" indent="-182880">
              <a:lnSpc>
                <a:spcPct val="90000"/>
              </a:lnSpc>
              <a:spcBef>
                <a:spcPts val="1200"/>
              </a:spcBef>
              <a:buClr>
                <a:srgbClr val="990000"/>
              </a:buClr>
              <a:buFont typeface="Calibri" pitchFamily="34" charset="0"/>
              <a:buChar char="–"/>
            </a:pPr>
            <a:r>
              <a:rPr lang="en-US" dirty="0">
                <a:solidFill>
                  <a:srgbClr val="990000"/>
                </a:solidFill>
              </a:rPr>
              <a:t> Hash tables</a:t>
            </a:r>
            <a:endParaRPr lang="en-US" dirty="0">
              <a:solidFill>
                <a:srgbClr val="0000FF"/>
              </a:solidFill>
            </a:endParaRPr>
          </a:p>
        </p:txBody>
      </p:sp>
      <p:sp>
        <p:nvSpPr>
          <p:cNvPr id="4" name="TextBox 3"/>
          <p:cNvSpPr txBox="1"/>
          <p:nvPr/>
        </p:nvSpPr>
        <p:spPr>
          <a:xfrm>
            <a:off x="5791200" y="2895600"/>
            <a:ext cx="1568058" cy="830997"/>
          </a:xfrm>
          <a:prstGeom prst="rect">
            <a:avLst/>
          </a:prstGeom>
          <a:noFill/>
        </p:spPr>
        <p:txBody>
          <a:bodyPr wrap="none" rtlCol="0">
            <a:spAutoFit/>
          </a:bodyPr>
          <a:lstStyle/>
          <a:p>
            <a:r>
              <a:rPr lang="en-US" sz="2400" dirty="0">
                <a:solidFill>
                  <a:srgbClr val="FF0000"/>
                </a:solidFill>
              </a:rPr>
              <a:t>A=V,  A&lt;V, </a:t>
            </a:r>
          </a:p>
          <a:p>
            <a:r>
              <a:rPr lang="en-US" sz="2400" dirty="0">
                <a:solidFill>
                  <a:srgbClr val="FF0000"/>
                </a:solidFill>
              </a:rPr>
              <a:t>V</a:t>
            </a:r>
            <a:r>
              <a:rPr lang="en-US" dirty="0">
                <a:solidFill>
                  <a:srgbClr val="FF0000"/>
                </a:solidFill>
              </a:rPr>
              <a:t>1</a:t>
            </a:r>
            <a:r>
              <a:rPr lang="en-US" sz="2400" dirty="0">
                <a:solidFill>
                  <a:srgbClr val="FF0000"/>
                </a:solidFill>
              </a:rPr>
              <a:t>&lt; A &lt; V</a:t>
            </a:r>
            <a:r>
              <a:rPr lang="en-US" sz="2000" dirty="0">
                <a:solidFill>
                  <a:srgbClr val="FF0000"/>
                </a:solidFill>
              </a:rPr>
              <a:t>2</a:t>
            </a:r>
            <a:endParaRPr lang="en-US" dirty="0"/>
          </a:p>
        </p:txBody>
      </p:sp>
      <p:sp>
        <p:nvSpPr>
          <p:cNvPr id="5" name="TextBox 4"/>
          <p:cNvSpPr txBox="1"/>
          <p:nvPr/>
        </p:nvSpPr>
        <p:spPr>
          <a:xfrm>
            <a:off x="3002248" y="3881735"/>
            <a:ext cx="755335" cy="461665"/>
          </a:xfrm>
          <a:prstGeom prst="rect">
            <a:avLst/>
          </a:prstGeom>
          <a:noFill/>
        </p:spPr>
        <p:txBody>
          <a:bodyPr wrap="none" rtlCol="0">
            <a:spAutoFit/>
          </a:bodyPr>
          <a:lstStyle/>
          <a:p>
            <a:r>
              <a:rPr lang="en-US" sz="2400" dirty="0">
                <a:solidFill>
                  <a:srgbClr val="FF0000"/>
                </a:solidFill>
              </a:rPr>
              <a:t>A=V</a:t>
            </a:r>
            <a:endParaRPr lang="en-US" dirty="0"/>
          </a:p>
        </p:txBody>
      </p:sp>
    </p:spTree>
    <p:extLst>
      <p:ext uri="{BB962C8B-B14F-4D97-AF65-F5344CB8AC3E}">
        <p14:creationId xmlns:p14="http://schemas.microsoft.com/office/powerpoint/2010/main" val="193861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62000" y="1447800"/>
            <a:ext cx="3352800" cy="182880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Select </a:t>
            </a:r>
            <a:r>
              <a:rPr lang="en-US" sz="2400" b="1" noProof="0" dirty="0" err="1">
                <a:solidFill>
                  <a:srgbClr val="0000FF"/>
                </a:solidFill>
                <a:latin typeface="Lucida Console" pitchFamily="49" charset="0"/>
              </a:rPr>
              <a:t>sN</a:t>
            </a:r>
            <a:r>
              <a:rPr lang="en-US" sz="2400" b="1" dirty="0" err="1">
                <a:solidFill>
                  <a:srgbClr val="0000FF"/>
                </a:solidFill>
                <a:latin typeface="Lucida Console" pitchFamily="49" charset="0"/>
              </a:rPr>
              <a:t>ame</a:t>
            </a: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From</a:t>
            </a:r>
            <a:r>
              <a:rPr kumimoji="0" lang="en-US" sz="24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400" b="1" dirty="0">
                <a:solidFill>
                  <a:srgbClr val="0000FF"/>
                </a:solidFill>
                <a:latin typeface="Lucida Console" pitchFamily="49" charset="0"/>
              </a:rPr>
              <a:t>Student</a:t>
            </a: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4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400" b="1" noProof="0" dirty="0" err="1">
                <a:solidFill>
                  <a:srgbClr val="0000FF"/>
                </a:solidFill>
                <a:latin typeface="Lucida Console" pitchFamily="49" charset="0"/>
              </a:rPr>
              <a:t>sI</a:t>
            </a:r>
            <a:r>
              <a:rPr lang="en-US" sz="2400" b="1" dirty="0">
                <a:solidFill>
                  <a:srgbClr val="0000FF"/>
                </a:solidFill>
                <a:latin typeface="Lucida Console" pitchFamily="49" charset="0"/>
              </a:rPr>
              <a:t>D</a:t>
            </a:r>
            <a:r>
              <a:rPr lang="en-US" sz="2400" b="1" dirty="0">
                <a:solidFill>
                  <a:srgbClr val="0000FF"/>
                </a:solidFill>
                <a:latin typeface="+mj-lt"/>
              </a:rPr>
              <a:t> </a:t>
            </a:r>
            <a:r>
              <a:rPr lang="en-US" sz="2400" b="1" dirty="0">
                <a:solidFill>
                  <a:srgbClr val="0000FF"/>
                </a:solidFill>
                <a:latin typeface="Lucida Console" pitchFamily="49" charset="0"/>
              </a:rPr>
              <a:t>=</a:t>
            </a:r>
            <a:r>
              <a:rPr lang="en-US" sz="2400" b="1" dirty="0">
                <a:solidFill>
                  <a:srgbClr val="0000FF"/>
                </a:solidFill>
                <a:latin typeface="+mj-lt"/>
              </a:rPr>
              <a:t> </a:t>
            </a:r>
            <a:r>
              <a:rPr lang="en-US" sz="2400" b="1" dirty="0">
                <a:solidFill>
                  <a:srgbClr val="0000FF"/>
                </a:solidFill>
                <a:latin typeface="Lucida Console" pitchFamily="49" charset="0"/>
              </a:rPr>
              <a:t>18942</a:t>
            </a:r>
            <a:endParaRPr kumimoji="0" lang="en-US" sz="2400" b="1" i="0" u="none" strike="noStrike" kern="1200" cap="none" spc="0" normalizeH="0" baseline="0" noProof="0" dirty="0">
              <a:ln>
                <a:noFill/>
              </a:ln>
              <a:solidFill>
                <a:srgbClr val="0000FF"/>
              </a:solidFill>
              <a:effectLst/>
              <a:uLnTx/>
              <a:uFillTx/>
              <a:latin typeface="Lucida Console" pitchFamily="49" charset="0"/>
              <a:ea typeface="+mn-ea"/>
              <a:cs typeface="+mn-cs"/>
            </a:endParaRPr>
          </a:p>
        </p:txBody>
      </p:sp>
      <p:sp>
        <p:nvSpPr>
          <p:cNvPr id="3" name="Content Placeholder 2"/>
          <p:cNvSpPr txBox="1">
            <a:spLocks/>
          </p:cNvSpPr>
          <p:nvPr/>
        </p:nvSpPr>
        <p:spPr>
          <a:xfrm>
            <a:off x="381000" y="4546600"/>
            <a:ext cx="7772400" cy="1320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dirty="0">
                <a:solidFill>
                  <a:srgbClr val="990000"/>
                </a:solidFill>
              </a:rPr>
              <a:t>Many DBMS’s build indexes automatically on</a:t>
            </a:r>
          </a:p>
          <a:p>
            <a:pPr marL="274320" indent="-182880">
              <a:lnSpc>
                <a:spcPct val="90000"/>
              </a:lnSpc>
              <a:spcBef>
                <a:spcPts val="0"/>
              </a:spcBef>
              <a:buClr>
                <a:srgbClr val="990000"/>
              </a:buClr>
              <a:buNone/>
            </a:pPr>
            <a:r>
              <a:rPr lang="en-US" sz="2400" b="1" dirty="0">
                <a:latin typeface="Lucida Console" pitchFamily="49" charset="0"/>
              </a:rPr>
              <a:t>PRIMARY</a:t>
            </a:r>
            <a:r>
              <a:rPr lang="en-US" sz="2800" b="1" dirty="0">
                <a:latin typeface="+mj-lt"/>
              </a:rPr>
              <a:t> </a:t>
            </a:r>
            <a:r>
              <a:rPr lang="en-US" sz="2400" b="1" dirty="0">
                <a:latin typeface="Lucida Console" pitchFamily="49" charset="0"/>
              </a:rPr>
              <a:t>KEY (and sometime UNIQUE)</a:t>
            </a:r>
            <a:r>
              <a:rPr lang="en-US" sz="2800" dirty="0">
                <a:solidFill>
                  <a:srgbClr val="990000"/>
                </a:solidFill>
              </a:rPr>
              <a:t>attributes</a:t>
            </a:r>
            <a:endParaRPr lang="en-US" dirty="0">
              <a:solidFill>
                <a:srgbClr val="990000"/>
              </a:solidFill>
            </a:endParaRPr>
          </a:p>
        </p:txBody>
      </p:sp>
      <p:sp>
        <p:nvSpPr>
          <p:cNvPr id="4" name="TextBox 3"/>
          <p:cNvSpPr txBox="1"/>
          <p:nvPr/>
        </p:nvSpPr>
        <p:spPr>
          <a:xfrm>
            <a:off x="4273296" y="2410968"/>
            <a:ext cx="1957768" cy="461665"/>
          </a:xfrm>
          <a:prstGeom prst="rect">
            <a:avLst/>
          </a:prstGeom>
          <a:noFill/>
        </p:spPr>
        <p:txBody>
          <a:bodyPr wrap="square" rtlCol="0">
            <a:spAutoFit/>
          </a:bodyPr>
          <a:lstStyle/>
          <a:p>
            <a:r>
              <a:rPr lang="en-US" sz="2400" dirty="0">
                <a:solidFill>
                  <a:srgbClr val="FF0000"/>
                </a:solidFill>
              </a:rPr>
              <a:t>Index on </a:t>
            </a:r>
            <a:r>
              <a:rPr lang="en-US" sz="2400" dirty="0" err="1">
                <a:solidFill>
                  <a:srgbClr val="FF0000"/>
                </a:solidFill>
              </a:rPr>
              <a:t>sID</a:t>
            </a:r>
            <a:endParaRPr lang="en-US" dirty="0"/>
          </a:p>
        </p:txBody>
      </p:sp>
    </p:spTree>
    <p:extLst>
      <p:ext uri="{BB962C8B-B14F-4D97-AF65-F5344CB8AC3E}">
        <p14:creationId xmlns:p14="http://schemas.microsoft.com/office/powerpoint/2010/main" val="55678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50276" y="1295400"/>
            <a:ext cx="6412523" cy="182880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Select</a:t>
            </a:r>
            <a:r>
              <a:rPr kumimoji="0" lang="en-US" sz="24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400" b="1" noProof="0" dirty="0" err="1">
                <a:solidFill>
                  <a:srgbClr val="0000FF"/>
                </a:solidFill>
                <a:latin typeface="Lucida Console" pitchFamily="49" charset="0"/>
              </a:rPr>
              <a:t>sID</a:t>
            </a: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From</a:t>
            </a:r>
            <a:r>
              <a:rPr kumimoji="0" lang="en-US" sz="24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400" b="1" dirty="0">
                <a:solidFill>
                  <a:srgbClr val="0000FF"/>
                </a:solidFill>
                <a:latin typeface="Lucida Console" pitchFamily="49" charset="0"/>
              </a:rPr>
              <a:t>Student</a:t>
            </a: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4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400" b="1" noProof="0" dirty="0" err="1">
                <a:solidFill>
                  <a:srgbClr val="0000FF"/>
                </a:solidFill>
                <a:latin typeface="Lucida Console" pitchFamily="49" charset="0"/>
              </a:rPr>
              <a:t>sName</a:t>
            </a:r>
            <a:r>
              <a:rPr lang="en-US" sz="2400" b="1" noProof="0" dirty="0">
                <a:solidFill>
                  <a:srgbClr val="0000FF"/>
                </a:solidFill>
                <a:latin typeface="+mj-lt"/>
              </a:rPr>
              <a:t> </a:t>
            </a:r>
            <a:r>
              <a:rPr lang="en-US" sz="2400" b="1" noProof="0" dirty="0">
                <a:solidFill>
                  <a:srgbClr val="0000FF"/>
                </a:solidFill>
                <a:latin typeface="Lucida Console" pitchFamily="49" charset="0"/>
              </a:rPr>
              <a:t>=</a:t>
            </a:r>
            <a:r>
              <a:rPr lang="en-US" sz="2400" b="1" noProof="0" dirty="0">
                <a:solidFill>
                  <a:srgbClr val="0000FF"/>
                </a:solidFill>
                <a:latin typeface="+mj-lt"/>
              </a:rPr>
              <a:t> </a:t>
            </a:r>
            <a:r>
              <a:rPr lang="en-US" sz="2400" b="1" noProof="0" dirty="0">
                <a:solidFill>
                  <a:srgbClr val="0000FF"/>
                </a:solidFill>
                <a:latin typeface="Lucida Console" pitchFamily="49" charset="0"/>
              </a:rPr>
              <a:t>‘Mary’ </a:t>
            </a:r>
            <a:r>
              <a:rPr lang="en-US" sz="2400" b="1" noProof="0" dirty="0">
                <a:latin typeface="Lucida Console" pitchFamily="49" charset="0"/>
              </a:rPr>
              <a:t>And</a:t>
            </a:r>
            <a:r>
              <a:rPr lang="en-US" sz="2400" b="1" noProof="0" dirty="0">
                <a:solidFill>
                  <a:srgbClr val="0000FF"/>
                </a:solidFill>
                <a:latin typeface="Lucida Console" pitchFamily="49" charset="0"/>
              </a:rPr>
              <a:t> GPA</a:t>
            </a:r>
            <a:r>
              <a:rPr lang="en-US" sz="2400" b="1" noProof="0" dirty="0">
                <a:solidFill>
                  <a:srgbClr val="0000FF"/>
                </a:solidFill>
                <a:latin typeface="+mj-lt"/>
              </a:rPr>
              <a:t> </a:t>
            </a:r>
            <a:r>
              <a:rPr lang="en-US" sz="2400" b="1" noProof="0" dirty="0">
                <a:solidFill>
                  <a:srgbClr val="0000FF"/>
                </a:solidFill>
                <a:latin typeface="Lucida Console" pitchFamily="49" charset="0"/>
              </a:rPr>
              <a:t>&gt;</a:t>
            </a:r>
            <a:r>
              <a:rPr lang="en-US" sz="2400" b="1" noProof="0" dirty="0">
                <a:solidFill>
                  <a:srgbClr val="0000FF"/>
                </a:solidFill>
                <a:latin typeface="+mj-lt"/>
              </a:rPr>
              <a:t> </a:t>
            </a:r>
            <a:r>
              <a:rPr lang="en-US" sz="2400" b="1" noProof="0" dirty="0">
                <a:solidFill>
                  <a:srgbClr val="0000FF"/>
                </a:solidFill>
                <a:latin typeface="Lucida Console" pitchFamily="49" charset="0"/>
              </a:rPr>
              <a:t>3.9</a:t>
            </a:r>
            <a:endParaRPr kumimoji="0" lang="en-US" sz="2400" b="1" i="0" u="none" strike="noStrike" kern="1200" cap="none" spc="0" normalizeH="0" baseline="0" noProof="0" dirty="0">
              <a:ln>
                <a:noFill/>
              </a:ln>
              <a:solidFill>
                <a:srgbClr val="0000FF"/>
              </a:solidFill>
              <a:effectLst/>
              <a:uLnTx/>
              <a:uFillTx/>
              <a:latin typeface="Lucida Console" pitchFamily="49" charset="0"/>
              <a:ea typeface="+mn-ea"/>
              <a:cs typeface="+mn-cs"/>
            </a:endParaRPr>
          </a:p>
        </p:txBody>
      </p:sp>
      <p:sp>
        <p:nvSpPr>
          <p:cNvPr id="3" name="TextBox 2"/>
          <p:cNvSpPr txBox="1"/>
          <p:nvPr/>
        </p:nvSpPr>
        <p:spPr>
          <a:xfrm>
            <a:off x="1219200" y="3342727"/>
            <a:ext cx="2438400" cy="738664"/>
          </a:xfrm>
          <a:prstGeom prst="rect">
            <a:avLst/>
          </a:prstGeom>
          <a:noFill/>
        </p:spPr>
        <p:txBody>
          <a:bodyPr wrap="square" rtlCol="0">
            <a:spAutoFit/>
          </a:bodyPr>
          <a:lstStyle/>
          <a:p>
            <a:r>
              <a:rPr lang="en-US" sz="2400" dirty="0">
                <a:solidFill>
                  <a:srgbClr val="FF0000"/>
                </a:solidFill>
              </a:rPr>
              <a:t>Index on </a:t>
            </a:r>
            <a:r>
              <a:rPr lang="en-US" sz="2400" dirty="0" err="1">
                <a:solidFill>
                  <a:srgbClr val="FF0000"/>
                </a:solidFill>
              </a:rPr>
              <a:t>sName</a:t>
            </a:r>
            <a:endParaRPr lang="en-US" sz="2400" dirty="0">
              <a:solidFill>
                <a:srgbClr val="FF0000"/>
              </a:solidFill>
            </a:endParaRPr>
          </a:p>
          <a:p>
            <a:endParaRPr lang="en-US" dirty="0"/>
          </a:p>
        </p:txBody>
      </p:sp>
      <p:sp>
        <p:nvSpPr>
          <p:cNvPr id="4" name="TextBox 3"/>
          <p:cNvSpPr txBox="1"/>
          <p:nvPr/>
        </p:nvSpPr>
        <p:spPr>
          <a:xfrm>
            <a:off x="1219200" y="4233791"/>
            <a:ext cx="2438400" cy="738664"/>
          </a:xfrm>
          <a:prstGeom prst="rect">
            <a:avLst/>
          </a:prstGeom>
          <a:noFill/>
        </p:spPr>
        <p:txBody>
          <a:bodyPr wrap="square" rtlCol="0">
            <a:spAutoFit/>
          </a:bodyPr>
          <a:lstStyle/>
          <a:p>
            <a:r>
              <a:rPr lang="en-US" sz="2400" dirty="0">
                <a:solidFill>
                  <a:srgbClr val="FF0000"/>
                </a:solidFill>
              </a:rPr>
              <a:t>Index on GPA</a:t>
            </a:r>
          </a:p>
          <a:p>
            <a:endParaRPr lang="en-US" dirty="0"/>
          </a:p>
        </p:txBody>
      </p:sp>
      <p:sp>
        <p:nvSpPr>
          <p:cNvPr id="5" name="TextBox 4"/>
          <p:cNvSpPr txBox="1"/>
          <p:nvPr/>
        </p:nvSpPr>
        <p:spPr>
          <a:xfrm>
            <a:off x="1219200" y="4993680"/>
            <a:ext cx="3276600" cy="738664"/>
          </a:xfrm>
          <a:prstGeom prst="rect">
            <a:avLst/>
          </a:prstGeom>
          <a:noFill/>
        </p:spPr>
        <p:txBody>
          <a:bodyPr wrap="square" rtlCol="0">
            <a:spAutoFit/>
          </a:bodyPr>
          <a:lstStyle/>
          <a:p>
            <a:r>
              <a:rPr lang="en-US" sz="2400" dirty="0">
                <a:solidFill>
                  <a:srgbClr val="FF0000"/>
                </a:solidFill>
              </a:rPr>
              <a:t>Index on (</a:t>
            </a:r>
            <a:r>
              <a:rPr lang="en-US" sz="2400" dirty="0" err="1">
                <a:solidFill>
                  <a:srgbClr val="FF0000"/>
                </a:solidFill>
              </a:rPr>
              <a:t>sName</a:t>
            </a:r>
            <a:r>
              <a:rPr lang="en-US" sz="2400" dirty="0">
                <a:solidFill>
                  <a:srgbClr val="FF0000"/>
                </a:solidFill>
              </a:rPr>
              <a:t>, GPA)</a:t>
            </a:r>
          </a:p>
          <a:p>
            <a:endParaRPr lang="en-US" dirty="0"/>
          </a:p>
        </p:txBody>
      </p:sp>
      <p:cxnSp>
        <p:nvCxnSpPr>
          <p:cNvPr id="8" name="Straight Arrow Connector 7"/>
          <p:cNvCxnSpPr/>
          <p:nvPr/>
        </p:nvCxnSpPr>
        <p:spPr>
          <a:xfrm>
            <a:off x="3429000" y="4439682"/>
            <a:ext cx="914400"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581400" y="3581400"/>
            <a:ext cx="914400"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95800" y="4255016"/>
            <a:ext cx="2438400" cy="738664"/>
          </a:xfrm>
          <a:prstGeom prst="rect">
            <a:avLst/>
          </a:prstGeom>
          <a:noFill/>
        </p:spPr>
        <p:txBody>
          <a:bodyPr wrap="square" rtlCol="0">
            <a:spAutoFit/>
          </a:bodyPr>
          <a:lstStyle/>
          <a:p>
            <a:r>
              <a:rPr lang="en-US" sz="2400" dirty="0">
                <a:solidFill>
                  <a:srgbClr val="7030A0"/>
                </a:solidFill>
              </a:rPr>
              <a:t>Tree-based</a:t>
            </a:r>
          </a:p>
          <a:p>
            <a:endParaRPr lang="en-US" dirty="0"/>
          </a:p>
        </p:txBody>
      </p:sp>
      <p:sp>
        <p:nvSpPr>
          <p:cNvPr id="12" name="TextBox 11"/>
          <p:cNvSpPr txBox="1"/>
          <p:nvPr/>
        </p:nvSpPr>
        <p:spPr>
          <a:xfrm>
            <a:off x="4648200" y="3342727"/>
            <a:ext cx="3505200" cy="738664"/>
          </a:xfrm>
          <a:prstGeom prst="rect">
            <a:avLst/>
          </a:prstGeom>
          <a:noFill/>
        </p:spPr>
        <p:txBody>
          <a:bodyPr wrap="square" rtlCol="0">
            <a:spAutoFit/>
          </a:bodyPr>
          <a:lstStyle/>
          <a:p>
            <a:r>
              <a:rPr lang="en-US" sz="2400" dirty="0">
                <a:solidFill>
                  <a:srgbClr val="7030A0"/>
                </a:solidFill>
              </a:rPr>
              <a:t>Hash-based or Tree-based</a:t>
            </a:r>
          </a:p>
          <a:p>
            <a:endParaRPr lang="en-US" dirty="0"/>
          </a:p>
        </p:txBody>
      </p:sp>
    </p:spTree>
    <p:extLst>
      <p:ext uri="{BB962C8B-B14F-4D97-AF65-F5344CB8AC3E}">
        <p14:creationId xmlns:p14="http://schemas.microsoft.com/office/powerpoint/2010/main" val="349739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751305"/>
            <a:ext cx="8305800" cy="607060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Downsides of Indexes</a:t>
            </a: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90000"/>
              </a:lnSpc>
              <a:spcBef>
                <a:spcPts val="0"/>
              </a:spcBef>
              <a:spcAft>
                <a:spcPts val="1800"/>
              </a:spcAft>
              <a:buClr>
                <a:srgbClr val="990000"/>
              </a:buClr>
              <a:buNone/>
            </a:pPr>
            <a:r>
              <a:rPr lang="en-US" sz="2800" b="1" dirty="0">
                <a:solidFill>
                  <a:srgbClr val="0000FF"/>
                </a:solidFill>
              </a:rPr>
              <a:t>1)  </a:t>
            </a:r>
          </a:p>
          <a:p>
            <a:pPr marL="274320" indent="-182880">
              <a:lnSpc>
                <a:spcPct val="90000"/>
              </a:lnSpc>
              <a:spcBef>
                <a:spcPts val="0"/>
              </a:spcBef>
              <a:spcAft>
                <a:spcPts val="1800"/>
              </a:spcAft>
              <a:buClr>
                <a:srgbClr val="990000"/>
              </a:buClr>
              <a:buNone/>
            </a:pPr>
            <a:r>
              <a:rPr lang="en-US" sz="2800" b="1" dirty="0">
                <a:solidFill>
                  <a:srgbClr val="0000FF"/>
                </a:solidFill>
              </a:rPr>
              <a:t>2)</a:t>
            </a:r>
          </a:p>
          <a:p>
            <a:pPr marL="274320" indent="-182880">
              <a:lnSpc>
                <a:spcPct val="90000"/>
              </a:lnSpc>
              <a:spcBef>
                <a:spcPts val="0"/>
              </a:spcBef>
              <a:spcAft>
                <a:spcPts val="1800"/>
              </a:spcAft>
              <a:buClr>
                <a:srgbClr val="990000"/>
              </a:buClr>
              <a:buNone/>
            </a:pPr>
            <a:r>
              <a:rPr lang="en-US" sz="2800" b="1" dirty="0">
                <a:solidFill>
                  <a:srgbClr val="0000FF"/>
                </a:solidFill>
              </a:rPr>
              <a:t>3)</a:t>
            </a:r>
            <a:endParaRPr lang="en-US" sz="2800" b="1" dirty="0">
              <a:solidFill>
                <a:srgbClr val="990000"/>
              </a:solidFill>
            </a:endParaRPr>
          </a:p>
          <a:p>
            <a:pPr marL="880110" lvl="1" indent="-514350">
              <a:lnSpc>
                <a:spcPct val="90000"/>
              </a:lnSpc>
              <a:spcBef>
                <a:spcPts val="0"/>
              </a:spcBef>
              <a:buClr>
                <a:srgbClr val="0000FF"/>
              </a:buClr>
              <a:buFont typeface="+mj-lt"/>
              <a:buAutoNum type="arabicParenR"/>
            </a:pPr>
            <a:endParaRPr lang="en-US" dirty="0">
              <a:solidFill>
                <a:srgbClr val="0000FF"/>
              </a:solidFill>
            </a:endParaRPr>
          </a:p>
        </p:txBody>
      </p:sp>
      <p:sp>
        <p:nvSpPr>
          <p:cNvPr id="5" name="TextBox 4"/>
          <p:cNvSpPr txBox="1"/>
          <p:nvPr/>
        </p:nvSpPr>
        <p:spPr>
          <a:xfrm>
            <a:off x="1143000" y="1876579"/>
            <a:ext cx="1695450" cy="461665"/>
          </a:xfrm>
          <a:prstGeom prst="rect">
            <a:avLst/>
          </a:prstGeom>
          <a:noFill/>
        </p:spPr>
        <p:txBody>
          <a:bodyPr wrap="square" rtlCol="0">
            <a:spAutoFit/>
          </a:bodyPr>
          <a:lstStyle/>
          <a:p>
            <a:r>
              <a:rPr lang="en-US" sz="2400" dirty="0">
                <a:solidFill>
                  <a:srgbClr val="FF0000"/>
                </a:solidFill>
              </a:rPr>
              <a:t>Extra space </a:t>
            </a:r>
          </a:p>
        </p:txBody>
      </p:sp>
      <p:sp>
        <p:nvSpPr>
          <p:cNvPr id="6" name="TextBox 5"/>
          <p:cNvSpPr txBox="1"/>
          <p:nvPr/>
        </p:nvSpPr>
        <p:spPr>
          <a:xfrm>
            <a:off x="4419600" y="1876579"/>
            <a:ext cx="1695450" cy="461665"/>
          </a:xfrm>
          <a:prstGeom prst="rect">
            <a:avLst/>
          </a:prstGeom>
          <a:noFill/>
        </p:spPr>
        <p:txBody>
          <a:bodyPr wrap="square" rtlCol="0">
            <a:spAutoFit/>
          </a:bodyPr>
          <a:lstStyle/>
          <a:p>
            <a:r>
              <a:rPr lang="en-US" sz="2400" dirty="0">
                <a:solidFill>
                  <a:srgbClr val="FF0000"/>
                </a:solidFill>
              </a:rPr>
              <a:t>- Marginal</a:t>
            </a:r>
          </a:p>
        </p:txBody>
      </p:sp>
      <p:sp>
        <p:nvSpPr>
          <p:cNvPr id="7" name="TextBox 6"/>
          <p:cNvSpPr txBox="1"/>
          <p:nvPr/>
        </p:nvSpPr>
        <p:spPr>
          <a:xfrm>
            <a:off x="1143000" y="2490644"/>
            <a:ext cx="2286000" cy="461665"/>
          </a:xfrm>
          <a:prstGeom prst="rect">
            <a:avLst/>
          </a:prstGeom>
          <a:noFill/>
        </p:spPr>
        <p:txBody>
          <a:bodyPr wrap="square" rtlCol="0">
            <a:spAutoFit/>
          </a:bodyPr>
          <a:lstStyle/>
          <a:p>
            <a:r>
              <a:rPr lang="en-US" sz="2400" dirty="0">
                <a:solidFill>
                  <a:srgbClr val="FF0000"/>
                </a:solidFill>
              </a:rPr>
              <a:t>Index creation</a:t>
            </a:r>
          </a:p>
        </p:txBody>
      </p:sp>
      <p:sp>
        <p:nvSpPr>
          <p:cNvPr id="8" name="TextBox 7"/>
          <p:cNvSpPr txBox="1"/>
          <p:nvPr/>
        </p:nvSpPr>
        <p:spPr>
          <a:xfrm>
            <a:off x="4419600" y="2490644"/>
            <a:ext cx="1733550" cy="461665"/>
          </a:xfrm>
          <a:prstGeom prst="rect">
            <a:avLst/>
          </a:prstGeom>
          <a:noFill/>
        </p:spPr>
        <p:txBody>
          <a:bodyPr wrap="square" rtlCol="0">
            <a:spAutoFit/>
          </a:bodyPr>
          <a:lstStyle/>
          <a:p>
            <a:r>
              <a:rPr lang="en-US" sz="2400" dirty="0">
                <a:solidFill>
                  <a:srgbClr val="FF0000"/>
                </a:solidFill>
              </a:rPr>
              <a:t>- Medium</a:t>
            </a:r>
          </a:p>
        </p:txBody>
      </p:sp>
      <p:sp>
        <p:nvSpPr>
          <p:cNvPr id="9" name="TextBox 8"/>
          <p:cNvSpPr txBox="1"/>
          <p:nvPr/>
        </p:nvSpPr>
        <p:spPr>
          <a:xfrm>
            <a:off x="1143000" y="3119735"/>
            <a:ext cx="2667000" cy="461665"/>
          </a:xfrm>
          <a:prstGeom prst="rect">
            <a:avLst/>
          </a:prstGeom>
          <a:noFill/>
        </p:spPr>
        <p:txBody>
          <a:bodyPr wrap="square" rtlCol="0">
            <a:spAutoFit/>
          </a:bodyPr>
          <a:lstStyle/>
          <a:p>
            <a:r>
              <a:rPr lang="en-US" sz="2400" dirty="0">
                <a:solidFill>
                  <a:srgbClr val="FF0000"/>
                </a:solidFill>
              </a:rPr>
              <a:t>Index maintenance</a:t>
            </a:r>
          </a:p>
        </p:txBody>
      </p:sp>
      <p:sp>
        <p:nvSpPr>
          <p:cNvPr id="10" name="TextBox 9"/>
          <p:cNvSpPr txBox="1"/>
          <p:nvPr/>
        </p:nvSpPr>
        <p:spPr>
          <a:xfrm>
            <a:off x="4381500" y="3119735"/>
            <a:ext cx="3619500" cy="461665"/>
          </a:xfrm>
          <a:prstGeom prst="rect">
            <a:avLst/>
          </a:prstGeom>
          <a:noFill/>
        </p:spPr>
        <p:txBody>
          <a:bodyPr wrap="square" rtlCol="0">
            <a:spAutoFit/>
          </a:bodyPr>
          <a:lstStyle/>
          <a:p>
            <a:r>
              <a:rPr lang="en-US" sz="2400" dirty="0">
                <a:solidFill>
                  <a:srgbClr val="FF0000"/>
                </a:solidFill>
              </a:rPr>
              <a:t>- Can offset benefits</a:t>
            </a:r>
          </a:p>
        </p:txBody>
      </p:sp>
    </p:spTree>
    <p:extLst>
      <p:ext uri="{BB962C8B-B14F-4D97-AF65-F5344CB8AC3E}">
        <p14:creationId xmlns:p14="http://schemas.microsoft.com/office/powerpoint/2010/main" val="144113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609600"/>
            <a:ext cx="8305800" cy="584200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Picking which indexes to create</a:t>
            </a:r>
          </a:p>
          <a:p>
            <a:pPr marL="274320" indent="-182880">
              <a:lnSpc>
                <a:spcPct val="90000"/>
              </a:lnSpc>
              <a:spcBef>
                <a:spcPts val="0"/>
              </a:spcBef>
              <a:spcAft>
                <a:spcPts val="600"/>
              </a:spcAft>
              <a:buClr>
                <a:srgbClr val="990000"/>
              </a:buClr>
              <a:buNone/>
            </a:pPr>
            <a:r>
              <a:rPr lang="en-US" sz="2800" dirty="0">
                <a:solidFill>
                  <a:srgbClr val="0000FF"/>
                </a:solidFill>
              </a:rPr>
              <a:t>Benefit of an index depends on:</a:t>
            </a:r>
          </a:p>
          <a:p>
            <a:pPr marL="674370" lvl="1" indent="-182880">
              <a:lnSpc>
                <a:spcPct val="90000"/>
              </a:lnSpc>
              <a:spcBef>
                <a:spcPts val="0"/>
              </a:spcBef>
              <a:spcAft>
                <a:spcPts val="600"/>
              </a:spcAft>
              <a:buClr>
                <a:schemeClr val="tx1"/>
              </a:buClr>
              <a:buFont typeface="Wingdings" pitchFamily="2" charset="2"/>
              <a:buChar char="§"/>
            </a:pPr>
            <a:r>
              <a:rPr lang="en-US" sz="2400" dirty="0">
                <a:solidFill>
                  <a:srgbClr val="0000FF"/>
                </a:solidFill>
              </a:rPr>
              <a:t> </a:t>
            </a:r>
            <a:r>
              <a:rPr lang="en-US" sz="2400" dirty="0"/>
              <a:t>Size of table </a:t>
            </a:r>
            <a:r>
              <a:rPr lang="en-US" sz="2000" dirty="0"/>
              <a:t>(and possibly layout)</a:t>
            </a:r>
            <a:endParaRPr lang="en-US" sz="2400" dirty="0"/>
          </a:p>
          <a:p>
            <a:pPr marL="674370" lvl="1" indent="-182880">
              <a:lnSpc>
                <a:spcPct val="90000"/>
              </a:lnSpc>
              <a:spcBef>
                <a:spcPts val="0"/>
              </a:spcBef>
              <a:spcAft>
                <a:spcPts val="600"/>
              </a:spcAft>
              <a:buClr>
                <a:schemeClr val="tx1"/>
              </a:buClr>
              <a:buFont typeface="Wingdings" pitchFamily="2" charset="2"/>
              <a:buChar char="§"/>
            </a:pPr>
            <a:r>
              <a:rPr lang="en-US" sz="2400" dirty="0"/>
              <a:t> Data distributions</a:t>
            </a:r>
          </a:p>
          <a:p>
            <a:pPr marL="674370" lvl="1" indent="-182880">
              <a:lnSpc>
                <a:spcPct val="90000"/>
              </a:lnSpc>
              <a:spcBef>
                <a:spcPts val="0"/>
              </a:spcBef>
              <a:spcAft>
                <a:spcPts val="600"/>
              </a:spcAft>
              <a:buClr>
                <a:schemeClr val="tx1"/>
              </a:buClr>
              <a:buFont typeface="Wingdings" pitchFamily="2" charset="2"/>
              <a:buChar char="§"/>
            </a:pPr>
            <a:r>
              <a:rPr lang="en-US" sz="2400" dirty="0"/>
              <a:t> Query vs. update load</a:t>
            </a:r>
          </a:p>
          <a:p>
            <a:pPr marL="880110" lvl="1" indent="-514350">
              <a:lnSpc>
                <a:spcPct val="90000"/>
              </a:lnSpc>
              <a:spcBef>
                <a:spcPts val="0"/>
              </a:spcBef>
              <a:buClr>
                <a:srgbClr val="0000FF"/>
              </a:buClr>
              <a:buFont typeface="+mj-lt"/>
              <a:buAutoNum type="arabicParenR"/>
            </a:pPr>
            <a:endParaRPr lang="en-US" dirty="0">
              <a:solidFill>
                <a:srgbClr val="0000FF"/>
              </a:solidFill>
            </a:endParaRPr>
          </a:p>
        </p:txBody>
      </p:sp>
    </p:spTree>
    <p:extLst>
      <p:ext uri="{BB962C8B-B14F-4D97-AF65-F5344CB8AC3E}">
        <p14:creationId xmlns:p14="http://schemas.microsoft.com/office/powerpoint/2010/main" val="4030352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609600"/>
            <a:ext cx="8305800" cy="584200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SQL Syntax</a:t>
            </a:r>
            <a:endParaRPr lang="en-US" dirty="0">
              <a:solidFill>
                <a:srgbClr val="0000FF"/>
              </a:solidFill>
            </a:endParaRPr>
          </a:p>
          <a:p>
            <a:pPr marL="274320" indent="-182880">
              <a:lnSpc>
                <a:spcPct val="90000"/>
              </a:lnSpc>
              <a:spcBef>
                <a:spcPts val="1800"/>
              </a:spcBef>
              <a:spcAft>
                <a:spcPts val="1800"/>
              </a:spcAft>
              <a:buClr>
                <a:srgbClr val="990000"/>
              </a:buClr>
              <a:buNone/>
            </a:pPr>
            <a:r>
              <a:rPr lang="en-US" sz="2400" b="1" dirty="0">
                <a:latin typeface="Lucida Console" pitchFamily="49" charset="0"/>
              </a:rPr>
              <a:t>Create Index </a:t>
            </a:r>
            <a:r>
              <a:rPr lang="en-US" sz="2400" b="1" dirty="0" err="1">
                <a:solidFill>
                  <a:srgbClr val="0000FF"/>
                </a:solidFill>
                <a:latin typeface="Lucida Console" pitchFamily="49" charset="0"/>
              </a:rPr>
              <a:t>IndexName</a:t>
            </a:r>
            <a:r>
              <a:rPr lang="en-US" sz="2400" b="1" dirty="0">
                <a:latin typeface="Lucida Console" pitchFamily="49" charset="0"/>
              </a:rPr>
              <a:t> on </a:t>
            </a:r>
            <a:r>
              <a:rPr lang="en-US" sz="2400" b="1" dirty="0">
                <a:solidFill>
                  <a:srgbClr val="0000FF"/>
                </a:solidFill>
                <a:latin typeface="Lucida Console" pitchFamily="49" charset="0"/>
              </a:rPr>
              <a:t>T(A)</a:t>
            </a:r>
          </a:p>
          <a:p>
            <a:pPr marL="274320" indent="-182880">
              <a:lnSpc>
                <a:spcPct val="90000"/>
              </a:lnSpc>
              <a:spcBef>
                <a:spcPts val="0"/>
              </a:spcBef>
              <a:spcAft>
                <a:spcPts val="1800"/>
              </a:spcAft>
              <a:buClr>
                <a:srgbClr val="990000"/>
              </a:buClr>
              <a:buNone/>
            </a:pPr>
            <a:r>
              <a:rPr lang="en-US" sz="2400" b="1" dirty="0">
                <a:latin typeface="Lucida Console" pitchFamily="49" charset="0"/>
              </a:rPr>
              <a:t>Create Index </a:t>
            </a:r>
            <a:r>
              <a:rPr lang="en-US" sz="2400" b="1" dirty="0" err="1">
                <a:solidFill>
                  <a:srgbClr val="0000FF"/>
                </a:solidFill>
                <a:latin typeface="Lucida Console" pitchFamily="49" charset="0"/>
              </a:rPr>
              <a:t>IndexName</a:t>
            </a:r>
            <a:r>
              <a:rPr lang="en-US" sz="2400" b="1" dirty="0">
                <a:latin typeface="Lucida Console" pitchFamily="49" charset="0"/>
              </a:rPr>
              <a:t> on </a:t>
            </a:r>
            <a:r>
              <a:rPr lang="en-US" sz="2400" b="1" dirty="0">
                <a:solidFill>
                  <a:srgbClr val="0000FF"/>
                </a:solidFill>
                <a:latin typeface="Lucida Console" pitchFamily="49" charset="0"/>
              </a:rPr>
              <a:t>T(A1,A2,…,An)</a:t>
            </a:r>
          </a:p>
          <a:p>
            <a:pPr marL="274320" indent="-182880">
              <a:lnSpc>
                <a:spcPct val="90000"/>
              </a:lnSpc>
              <a:spcBef>
                <a:spcPts val="0"/>
              </a:spcBef>
              <a:spcAft>
                <a:spcPts val="1800"/>
              </a:spcAft>
              <a:buClr>
                <a:srgbClr val="990000"/>
              </a:buClr>
              <a:buNone/>
            </a:pPr>
            <a:r>
              <a:rPr lang="en-US" sz="2400" b="1" dirty="0">
                <a:latin typeface="Lucida Console" pitchFamily="49" charset="0"/>
              </a:rPr>
              <a:t>Create Unique Index </a:t>
            </a:r>
            <a:r>
              <a:rPr lang="en-US" sz="2400" b="1" dirty="0" err="1">
                <a:solidFill>
                  <a:srgbClr val="0000FF"/>
                </a:solidFill>
                <a:latin typeface="Lucida Console" pitchFamily="49" charset="0"/>
              </a:rPr>
              <a:t>IndexName</a:t>
            </a:r>
            <a:r>
              <a:rPr lang="en-US" sz="2400" b="1" dirty="0">
                <a:latin typeface="Lucida Console" pitchFamily="49" charset="0"/>
              </a:rPr>
              <a:t> on </a:t>
            </a:r>
            <a:r>
              <a:rPr lang="en-US" sz="2400" b="1" dirty="0">
                <a:solidFill>
                  <a:srgbClr val="0000FF"/>
                </a:solidFill>
                <a:latin typeface="Lucida Console" pitchFamily="49" charset="0"/>
              </a:rPr>
              <a:t>T(A)</a:t>
            </a:r>
          </a:p>
          <a:p>
            <a:pPr marL="274320" indent="-182880">
              <a:lnSpc>
                <a:spcPct val="90000"/>
              </a:lnSpc>
              <a:spcBef>
                <a:spcPts val="0"/>
              </a:spcBef>
              <a:spcAft>
                <a:spcPts val="1800"/>
              </a:spcAft>
              <a:buClr>
                <a:srgbClr val="990000"/>
              </a:buClr>
              <a:buNone/>
            </a:pPr>
            <a:r>
              <a:rPr lang="en-US" sz="2400" b="1" dirty="0">
                <a:latin typeface="Lucida Console" pitchFamily="49" charset="0"/>
              </a:rPr>
              <a:t>Drop Index </a:t>
            </a:r>
            <a:r>
              <a:rPr lang="en-US" sz="2400" b="1" dirty="0" err="1">
                <a:solidFill>
                  <a:srgbClr val="0000FF"/>
                </a:solidFill>
                <a:latin typeface="Lucida Console" pitchFamily="49" charset="0"/>
              </a:rPr>
              <a:t>IndexName</a:t>
            </a:r>
            <a:endParaRPr lang="en-US" sz="2400" b="1" dirty="0">
              <a:solidFill>
                <a:srgbClr val="0000FF"/>
              </a:solidFill>
              <a:latin typeface="Lucida Console" pitchFamily="49" charset="0"/>
            </a:endParaRPr>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Tree>
    <p:extLst>
      <p:ext uri="{BB962C8B-B14F-4D97-AF65-F5344CB8AC3E}">
        <p14:creationId xmlns:p14="http://schemas.microsoft.com/office/powerpoint/2010/main" val="2940736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lstStyle/>
          <a:p>
            <a:r>
              <a:rPr lang="en-US" dirty="0"/>
              <a:t>Introduction of  Views</a:t>
            </a:r>
          </a:p>
          <a:p>
            <a:r>
              <a:rPr lang="en-US" dirty="0"/>
              <a:t>Introduction of Indexes</a:t>
            </a:r>
          </a:p>
          <a:p>
            <a:r>
              <a:rPr lang="en-US" dirty="0"/>
              <a:t>Instruction to access </a:t>
            </a:r>
            <a:r>
              <a:rPr lang="en-US" dirty="0" err="1"/>
              <a:t>PostgreSQL</a:t>
            </a:r>
            <a:r>
              <a:rPr lang="en-US" dirty="0"/>
              <a:t> from Tomcat</a:t>
            </a:r>
          </a:p>
          <a:p>
            <a:pPr marL="971550" lvl="1" indent="-514350">
              <a:buFont typeface="+mj-lt"/>
              <a:buAutoNum type="arabicPeriod"/>
            </a:pPr>
            <a:r>
              <a:rPr lang="en-US" dirty="0"/>
              <a:t>Setup Tomcat in your Unix account</a:t>
            </a:r>
          </a:p>
          <a:p>
            <a:pPr marL="971550" lvl="1" indent="-514350">
              <a:buFont typeface="+mj-lt"/>
              <a:buAutoNum type="arabicPeriod"/>
            </a:pPr>
            <a:r>
              <a:rPr lang="en-US" dirty="0"/>
              <a:t>Write down the info output by the script</a:t>
            </a:r>
          </a:p>
          <a:p>
            <a:pPr marL="971550" lvl="1" indent="-514350">
              <a:buFont typeface="+mj-lt"/>
              <a:buAutoNum type="arabicPeriod"/>
            </a:pPr>
            <a:r>
              <a:rPr lang="en-US" dirty="0"/>
              <a:t>Copy </a:t>
            </a:r>
            <a:r>
              <a:rPr lang="en-US" dirty="0" err="1"/>
              <a:t>jdbc</a:t>
            </a:r>
            <a:r>
              <a:rPr lang="en-US" dirty="0"/>
              <a:t> to the common/lib folder of tomcat</a:t>
            </a:r>
          </a:p>
          <a:p>
            <a:pPr marL="971550" lvl="1" indent="-514350">
              <a:buFont typeface="+mj-lt"/>
              <a:buAutoNum type="arabicPeriod"/>
            </a:pPr>
            <a:r>
              <a:rPr lang="en-US" dirty="0"/>
              <a:t>Create a </a:t>
            </a:r>
            <a:r>
              <a:rPr lang="en-US" dirty="0" err="1"/>
              <a:t>jsp</a:t>
            </a:r>
            <a:r>
              <a:rPr lang="en-US" dirty="0"/>
              <a:t> page to access your </a:t>
            </a:r>
            <a:r>
              <a:rPr lang="en-US" dirty="0" err="1"/>
              <a:t>PostgreSQL</a:t>
            </a:r>
            <a:r>
              <a:rPr lang="en-US" dirty="0"/>
              <a:t> database</a:t>
            </a:r>
          </a:p>
          <a:p>
            <a:pPr marL="697230" indent="-514350"/>
            <a:r>
              <a:rPr lang="en-US" dirty="0"/>
              <a:t>JDBC</a:t>
            </a:r>
          </a:p>
          <a:p>
            <a:pPr marL="571500" indent="-514350"/>
            <a:endParaRPr lang="en-US" dirty="0"/>
          </a:p>
          <a:p>
            <a:pPr marL="971550" lvl="1" indent="-514350"/>
            <a:endParaRPr lang="en-US" dirty="0"/>
          </a:p>
        </p:txBody>
      </p:sp>
      <p:sp>
        <p:nvSpPr>
          <p:cNvPr id="4" name="Slide Number Placeholder 3"/>
          <p:cNvSpPr>
            <a:spLocks noGrp="1"/>
          </p:cNvSpPr>
          <p:nvPr>
            <p:ph type="sldNum" sz="quarter" idx="12"/>
          </p:nvPr>
        </p:nvSpPr>
        <p:spPr/>
        <p:txBody>
          <a:bodyPr/>
          <a:lstStyle/>
          <a:p>
            <a:fld id="{234CB4F3-1BEE-4CDE-96E3-BA2CC2A326E3}" type="slidenum">
              <a:rPr lang="en-US" smtClean="0"/>
              <a:pPr/>
              <a:t>19</a:t>
            </a:fld>
            <a:endParaRPr lang="en-US"/>
          </a:p>
        </p:txBody>
      </p:sp>
    </p:spTree>
    <p:extLst>
      <p:ext uri="{BB962C8B-B14F-4D97-AF65-F5344CB8AC3E}">
        <p14:creationId xmlns:p14="http://schemas.microsoft.com/office/powerpoint/2010/main" val="250176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1E0D"/>
                                      </p:to>
                                    </p:animClr>
                                    <p:animClr clrSpc="rgb" dir="cw">
                                      <p:cBhvr>
                                        <p:cTn id="7" dur="500" fill="hold"/>
                                        <p:tgtEl>
                                          <p:spTgt spid="3">
                                            <p:txEl>
                                              <p:pRg st="0" end="0"/>
                                            </p:txEl>
                                          </p:spTgt>
                                        </p:tgtEl>
                                        <p:attrNameLst>
                                          <p:attrName>fillcolor</p:attrName>
                                        </p:attrNameLst>
                                      </p:cBhvr>
                                      <p:to>
                                        <a:srgbClr val="FF1E0D"/>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1" end="1"/>
                                            </p:txEl>
                                          </p:spTgt>
                                        </p:tgtEl>
                                        <p:attrNameLst>
                                          <p:attrName>style.color</p:attrName>
                                        </p:attrNameLst>
                                      </p:cBhvr>
                                      <p:to>
                                        <a:srgbClr val="FF1E0D"/>
                                      </p:to>
                                    </p:animClr>
                                    <p:animClr clrSpc="rgb" dir="cw">
                                      <p:cBhvr>
                                        <p:cTn id="14" dur="500" fill="hold"/>
                                        <p:tgtEl>
                                          <p:spTgt spid="3">
                                            <p:txEl>
                                              <p:pRg st="1" end="1"/>
                                            </p:txEl>
                                          </p:spTgt>
                                        </p:tgtEl>
                                        <p:attrNameLst>
                                          <p:attrName>fillcolor</p:attrName>
                                        </p:attrNameLst>
                                      </p:cBhvr>
                                      <p:to>
                                        <a:srgbClr val="FF1E0D"/>
                                      </p:to>
                                    </p:animClr>
                                    <p:set>
                                      <p:cBhvr>
                                        <p:cTn id="15" dur="500" fill="hold"/>
                                        <p:tgtEl>
                                          <p:spTgt spid="3">
                                            <p:txEl>
                                              <p:pRg st="1" end="1"/>
                                            </p:txEl>
                                          </p:spTgt>
                                        </p:tgtEl>
                                        <p:attrNameLst>
                                          <p:attrName>fill.type</p:attrName>
                                        </p:attrNameLst>
                                      </p:cBhvr>
                                      <p:to>
                                        <p:strVal val="solid"/>
                                      </p:to>
                                    </p:set>
                                    <p:set>
                                      <p:cBhvr>
                                        <p:cTn id="16" dur="500" fill="hold"/>
                                        <p:tgtEl>
                                          <p:spTgt spid="3">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3">
                                            <p:txEl>
                                              <p:pRg st="2" end="2"/>
                                            </p:txEl>
                                          </p:spTgt>
                                        </p:tgtEl>
                                        <p:attrNameLst>
                                          <p:attrName>style.color</p:attrName>
                                        </p:attrNameLst>
                                      </p:cBhvr>
                                      <p:to>
                                        <a:srgbClr val="FF1E0D"/>
                                      </p:to>
                                    </p:animClr>
                                    <p:animClr clrSpc="rgb" dir="cw">
                                      <p:cBhvr>
                                        <p:cTn id="21" dur="500" fill="hold"/>
                                        <p:tgtEl>
                                          <p:spTgt spid="3">
                                            <p:txEl>
                                              <p:pRg st="2" end="2"/>
                                            </p:txEl>
                                          </p:spTgt>
                                        </p:tgtEl>
                                        <p:attrNameLst>
                                          <p:attrName>fillcolor</p:attrName>
                                        </p:attrNameLst>
                                      </p:cBhvr>
                                      <p:to>
                                        <a:srgbClr val="FF1E0D"/>
                                      </p:to>
                                    </p:animClr>
                                    <p:set>
                                      <p:cBhvr>
                                        <p:cTn id="22" dur="500" fill="hold"/>
                                        <p:tgtEl>
                                          <p:spTgt spid="3">
                                            <p:txEl>
                                              <p:pRg st="2" end="2"/>
                                            </p:txEl>
                                          </p:spTgt>
                                        </p:tgtEl>
                                        <p:attrNameLst>
                                          <p:attrName>fill.type</p:attrName>
                                        </p:attrNameLst>
                                      </p:cBhvr>
                                      <p:to>
                                        <p:strVal val="solid"/>
                                      </p:to>
                                    </p:set>
                                    <p:set>
                                      <p:cBhvr>
                                        <p:cTn id="23"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lstStyle/>
          <a:p>
            <a:r>
              <a:rPr lang="en-US" dirty="0"/>
              <a:t>Introduction of  Views</a:t>
            </a:r>
          </a:p>
          <a:p>
            <a:r>
              <a:rPr lang="en-US" dirty="0"/>
              <a:t>Introduction of Indexes</a:t>
            </a:r>
          </a:p>
          <a:p>
            <a:r>
              <a:rPr lang="en-US" dirty="0"/>
              <a:t>Instruction to access </a:t>
            </a:r>
            <a:r>
              <a:rPr lang="en-US" dirty="0" err="1"/>
              <a:t>PostgreSQL</a:t>
            </a:r>
            <a:r>
              <a:rPr lang="en-US" dirty="0"/>
              <a:t> from Tomcat</a:t>
            </a:r>
          </a:p>
          <a:p>
            <a:pPr marL="971550" lvl="1" indent="-514350">
              <a:buFont typeface="+mj-lt"/>
              <a:buAutoNum type="arabicPeriod"/>
            </a:pPr>
            <a:r>
              <a:rPr lang="en-US" dirty="0"/>
              <a:t>Setup Tomcat in your Unix account</a:t>
            </a:r>
          </a:p>
          <a:p>
            <a:pPr marL="971550" lvl="1" indent="-514350">
              <a:buFont typeface="+mj-lt"/>
              <a:buAutoNum type="arabicPeriod"/>
            </a:pPr>
            <a:r>
              <a:rPr lang="en-US" dirty="0"/>
              <a:t>Write down the info output by the script</a:t>
            </a:r>
          </a:p>
          <a:p>
            <a:pPr marL="971550" lvl="1" indent="-514350">
              <a:buFont typeface="+mj-lt"/>
              <a:buAutoNum type="arabicPeriod"/>
            </a:pPr>
            <a:r>
              <a:rPr lang="en-US" dirty="0"/>
              <a:t>Copy </a:t>
            </a:r>
            <a:r>
              <a:rPr lang="en-US" dirty="0" err="1"/>
              <a:t>jdbc</a:t>
            </a:r>
            <a:r>
              <a:rPr lang="en-US" dirty="0"/>
              <a:t> to the common/lib folder of tomcat</a:t>
            </a:r>
          </a:p>
          <a:p>
            <a:pPr marL="971550" lvl="1" indent="-514350">
              <a:buFont typeface="+mj-lt"/>
              <a:buAutoNum type="arabicPeriod"/>
            </a:pPr>
            <a:r>
              <a:rPr lang="en-US" dirty="0"/>
              <a:t>Create a </a:t>
            </a:r>
            <a:r>
              <a:rPr lang="en-US" dirty="0" err="1"/>
              <a:t>jsp</a:t>
            </a:r>
            <a:r>
              <a:rPr lang="en-US" dirty="0"/>
              <a:t> page to access your </a:t>
            </a:r>
            <a:r>
              <a:rPr lang="en-US" dirty="0" err="1"/>
              <a:t>PostgreSQL</a:t>
            </a:r>
            <a:r>
              <a:rPr lang="en-US" dirty="0"/>
              <a:t> database</a:t>
            </a:r>
          </a:p>
          <a:p>
            <a:pPr marL="697230" indent="-514350"/>
            <a:r>
              <a:rPr lang="en-US" dirty="0"/>
              <a:t>JDBC</a:t>
            </a:r>
          </a:p>
          <a:p>
            <a:pPr marL="571500" indent="-514350"/>
            <a:endParaRPr lang="en-US" dirty="0"/>
          </a:p>
          <a:p>
            <a:pPr marL="971550" lvl="1" indent="-514350"/>
            <a:endParaRPr lang="en-US" dirty="0"/>
          </a:p>
        </p:txBody>
      </p:sp>
      <p:sp>
        <p:nvSpPr>
          <p:cNvPr id="4" name="Slide Number Placeholder 3"/>
          <p:cNvSpPr>
            <a:spLocks noGrp="1"/>
          </p:cNvSpPr>
          <p:nvPr>
            <p:ph type="sldNum" sz="quarter" idx="12"/>
          </p:nvPr>
        </p:nvSpPr>
        <p:spPr/>
        <p:txBody>
          <a:bodyPr/>
          <a:lstStyle/>
          <a:p>
            <a:fld id="{234CB4F3-1BEE-4CDE-96E3-BA2CC2A326E3}"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1E0D"/>
                                      </p:to>
                                    </p:animClr>
                                    <p:animClr clrSpc="rgb" dir="cw">
                                      <p:cBhvr>
                                        <p:cTn id="7" dur="500" fill="hold"/>
                                        <p:tgtEl>
                                          <p:spTgt spid="3">
                                            <p:txEl>
                                              <p:pRg st="0" end="0"/>
                                            </p:txEl>
                                          </p:spTgt>
                                        </p:tgtEl>
                                        <p:attrNameLst>
                                          <p:attrName>fillcolor</p:attrName>
                                        </p:attrNameLst>
                                      </p:cBhvr>
                                      <p:to>
                                        <a:srgbClr val="FF1E0D"/>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1" end="1"/>
                                            </p:txEl>
                                          </p:spTgt>
                                        </p:tgtEl>
                                        <p:attrNameLst>
                                          <p:attrName>style.color</p:attrName>
                                        </p:attrNameLst>
                                      </p:cBhvr>
                                      <p:to>
                                        <a:srgbClr val="FF1E0D"/>
                                      </p:to>
                                    </p:animClr>
                                    <p:animClr clrSpc="rgb" dir="cw">
                                      <p:cBhvr>
                                        <p:cTn id="14" dur="500" fill="hold"/>
                                        <p:tgtEl>
                                          <p:spTgt spid="3">
                                            <p:txEl>
                                              <p:pRg st="1" end="1"/>
                                            </p:txEl>
                                          </p:spTgt>
                                        </p:tgtEl>
                                        <p:attrNameLst>
                                          <p:attrName>fillcolor</p:attrName>
                                        </p:attrNameLst>
                                      </p:cBhvr>
                                      <p:to>
                                        <a:srgbClr val="FF1E0D"/>
                                      </p:to>
                                    </p:animClr>
                                    <p:set>
                                      <p:cBhvr>
                                        <p:cTn id="15" dur="500" fill="hold"/>
                                        <p:tgtEl>
                                          <p:spTgt spid="3">
                                            <p:txEl>
                                              <p:pRg st="1" end="1"/>
                                            </p:txEl>
                                          </p:spTgt>
                                        </p:tgtEl>
                                        <p:attrNameLst>
                                          <p:attrName>fill.type</p:attrName>
                                        </p:attrNameLst>
                                      </p:cBhvr>
                                      <p:to>
                                        <p:strVal val="solid"/>
                                      </p:to>
                                    </p:set>
                                    <p:set>
                                      <p:cBhvr>
                                        <p:cTn id="16"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lvl="1" indent="-342900"/>
            <a:r>
              <a:rPr lang="en-US" sz="3200" kern="1200" dirty="0">
                <a:solidFill>
                  <a:schemeClr val="tx2"/>
                </a:solidFill>
                <a:latin typeface="+mj-lt"/>
                <a:ea typeface="+mj-ea"/>
                <a:cs typeface="+mj-cs"/>
              </a:rPr>
              <a:t>(1) Setup Tomcat in your Unix account</a:t>
            </a:r>
          </a:p>
        </p:txBody>
      </p:sp>
      <p:sp>
        <p:nvSpPr>
          <p:cNvPr id="3" name="Content Placeholder 2"/>
          <p:cNvSpPr>
            <a:spLocks noGrp="1"/>
          </p:cNvSpPr>
          <p:nvPr>
            <p:ph sz="quarter" idx="1"/>
          </p:nvPr>
        </p:nvSpPr>
        <p:spPr/>
        <p:txBody>
          <a:bodyPr/>
          <a:lstStyle/>
          <a:p>
            <a:r>
              <a:rPr lang="en-US" dirty="0"/>
              <a:t>Log into ocelot.aul.fiu.edu by using putty through </a:t>
            </a:r>
            <a:r>
              <a:rPr lang="en-US" dirty="0" err="1"/>
              <a:t>ssh</a:t>
            </a:r>
            <a:endParaRPr lang="en-US" dirty="0"/>
          </a:p>
          <a:p>
            <a:endParaRPr lang="en-US" dirty="0"/>
          </a:p>
          <a:p>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752600"/>
            <a:ext cx="4724400" cy="452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209800" y="2209800"/>
            <a:ext cx="685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657600" y="2819400"/>
            <a:ext cx="1219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5867400"/>
            <a:ext cx="1143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234CB4F3-1BEE-4CDE-96E3-BA2CC2A326E3}"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Setup Tomcat in your Unix account</a:t>
            </a:r>
          </a:p>
        </p:txBody>
      </p:sp>
      <p:sp>
        <p:nvSpPr>
          <p:cNvPr id="3" name="Content Placeholder 2"/>
          <p:cNvSpPr>
            <a:spLocks noGrp="1"/>
          </p:cNvSpPr>
          <p:nvPr>
            <p:ph sz="quarter" idx="1"/>
          </p:nvPr>
        </p:nvSpPr>
        <p:spPr/>
        <p:txBody>
          <a:bodyPr/>
          <a:lstStyle/>
          <a:p>
            <a:r>
              <a:rPr lang="en-US" dirty="0"/>
              <a:t>Log into ocelot.aul.fiu.edu </a:t>
            </a:r>
          </a:p>
          <a:p>
            <a:pPr lvl="1"/>
            <a:r>
              <a:rPr lang="en-US" dirty="0"/>
              <a:t>User : FIU account</a:t>
            </a:r>
          </a:p>
          <a:p>
            <a:pPr lvl="1"/>
            <a:r>
              <a:rPr lang="en-US" dirty="0"/>
              <a:t>Password : Your first initial, followed by your Panther ID, followed by your last initial.</a:t>
            </a:r>
          </a:p>
          <a:p>
            <a:endParaRPr lang="en-US" dirty="0"/>
          </a:p>
          <a:p>
            <a:r>
              <a:rPr lang="en-US" dirty="0"/>
              <a:t>Make sure your JAVA_HOME environment variable is set to /depot/J2SE-1.7</a:t>
            </a:r>
          </a:p>
          <a:p>
            <a:pPr lvl="1"/>
            <a:r>
              <a:rPr lang="en-US" sz="2500" dirty="0"/>
              <a:t>Using the tech shell (most users use this)</a:t>
            </a:r>
          </a:p>
          <a:p>
            <a:pPr lvl="2"/>
            <a:r>
              <a:rPr lang="en-US" sz="2500" dirty="0" err="1">
                <a:solidFill>
                  <a:srgbClr val="FF0000"/>
                </a:solidFill>
              </a:rPr>
              <a:t>setenv</a:t>
            </a:r>
            <a:r>
              <a:rPr lang="en-US" sz="2500" dirty="0">
                <a:solidFill>
                  <a:srgbClr val="FF0000"/>
                </a:solidFill>
              </a:rPr>
              <a:t> JAVA_HOME /depot/J2SE-1.7</a:t>
            </a:r>
            <a:endParaRPr lang="en-US" sz="3700" dirty="0">
              <a:solidFill>
                <a:srgbClr val="FF0000"/>
              </a:solidFill>
            </a:endParaRPr>
          </a:p>
          <a:p>
            <a:pPr lvl="1"/>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234CB4F3-1BEE-4CDE-96E3-BA2CC2A326E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Setup Tomcat in your Unix account</a:t>
            </a:r>
          </a:p>
        </p:txBody>
      </p:sp>
      <p:sp>
        <p:nvSpPr>
          <p:cNvPr id="3" name="Content Placeholder 2"/>
          <p:cNvSpPr>
            <a:spLocks noGrp="1"/>
          </p:cNvSpPr>
          <p:nvPr>
            <p:ph sz="quarter" idx="1"/>
          </p:nvPr>
        </p:nvSpPr>
        <p:spPr/>
        <p:txBody>
          <a:bodyPr>
            <a:normAutofit lnSpcReduction="10000"/>
          </a:bodyPr>
          <a:lstStyle/>
          <a:p>
            <a:r>
              <a:rPr lang="en-US" dirty="0"/>
              <a:t>Run this script</a:t>
            </a:r>
          </a:p>
          <a:p>
            <a:pPr lvl="1"/>
            <a:r>
              <a:rPr lang="en-US" dirty="0"/>
              <a:t>/home/ocelot/tomcat/install-tomcat-cop4710.sh</a:t>
            </a:r>
          </a:p>
          <a:p>
            <a:pPr lvl="2"/>
            <a:r>
              <a:rPr lang="en-US" dirty="0"/>
              <a:t>cd /home/ocelot/tomcat</a:t>
            </a:r>
          </a:p>
          <a:p>
            <a:pPr lvl="2"/>
            <a:r>
              <a:rPr lang="en-US" dirty="0"/>
              <a:t>./install-tomcat-cop4710.sh</a:t>
            </a:r>
          </a:p>
          <a:p>
            <a:pPr lvl="2"/>
            <a:endParaRPr lang="en-US" dirty="0"/>
          </a:p>
          <a:p>
            <a:r>
              <a:rPr lang="en-US" dirty="0"/>
              <a:t>Additional instructions will be provided after running this script and it will also tell you which port is assigned to you.</a:t>
            </a:r>
          </a:p>
          <a:p>
            <a:endParaRPr lang="en-US" dirty="0"/>
          </a:p>
          <a:p>
            <a:r>
              <a:rPr lang="en-US" dirty="0"/>
              <a:t>Note  that if you do not have your JAVA_HOME environment variable set correctly, you will have problems running Tomcat.</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234CB4F3-1BEE-4CDE-96E3-BA2CC2A326E3}"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57200" y="1064260"/>
            <a:ext cx="6162675" cy="4210050"/>
          </a:xfrm>
          <a:prstGeom prst="rect">
            <a:avLst/>
          </a:prstGeom>
        </p:spPr>
      </p:pic>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234CB4F3-1BEE-4CDE-96E3-BA2CC2A326E3}" type="slidenum">
              <a:rPr lang="en-US" smtClean="0"/>
              <a:pPr/>
              <a:t>23</a:t>
            </a:fld>
            <a:endParaRPr lang="en-US"/>
          </a:p>
        </p:txBody>
      </p:sp>
      <p:sp>
        <p:nvSpPr>
          <p:cNvPr id="6" name="Oval 5"/>
          <p:cNvSpPr/>
          <p:nvPr/>
        </p:nvSpPr>
        <p:spPr>
          <a:xfrm>
            <a:off x="354289" y="3718612"/>
            <a:ext cx="4953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000" y="3091120"/>
            <a:ext cx="2895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3"/>
          <a:srcRect b="81122"/>
          <a:stretch/>
        </p:blipFill>
        <p:spPr>
          <a:xfrm>
            <a:off x="457200" y="458211"/>
            <a:ext cx="5934075" cy="489094"/>
          </a:xfrm>
          <a:prstGeom prst="rect">
            <a:avLst/>
          </a:prstGeom>
        </p:spPr>
      </p:pic>
      <p:sp>
        <p:nvSpPr>
          <p:cNvPr id="8" name="Oval 7"/>
          <p:cNvSpPr/>
          <p:nvPr/>
        </p:nvSpPr>
        <p:spPr>
          <a:xfrm>
            <a:off x="1938337" y="493567"/>
            <a:ext cx="3200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sz="quarter"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34CB4F3-1BEE-4CDE-96E3-BA2CC2A326E3}" type="slidenum">
              <a:rPr lang="en-US" smtClean="0"/>
              <a:pPr/>
              <a:t>24</a:t>
            </a:fld>
            <a:endParaRPr lang="en-US"/>
          </a:p>
        </p:txBody>
      </p:sp>
      <p:sp>
        <p:nvSpPr>
          <p:cNvPr id="8" name="Content Placeholder 2"/>
          <p:cNvSpPr>
            <a:spLocks noGrp="1"/>
          </p:cNvSpPr>
          <p:nvPr>
            <p:ph sz="quarter" idx="1"/>
          </p:nvPr>
        </p:nvSpPr>
        <p:spPr>
          <a:xfrm>
            <a:off x="457200" y="1219200"/>
            <a:ext cx="8229600" cy="4937760"/>
          </a:xfrm>
        </p:spPr>
        <p:txBody>
          <a:bodyPr/>
          <a:lstStyle/>
          <a:p>
            <a:pPr marL="274320" lvl="1">
              <a:spcBef>
                <a:spcPts val="600"/>
              </a:spcBef>
              <a:buClr>
                <a:schemeClr val="accent1"/>
              </a:buClr>
            </a:pPr>
            <a:r>
              <a:rPr lang="en-US" dirty="0">
                <a:solidFill>
                  <a:srgbClr val="FF0000"/>
                </a:solidFill>
              </a:rPr>
              <a:t>Start Tomcat</a:t>
            </a:r>
          </a:p>
          <a:p>
            <a:pPr lvl="1"/>
            <a:r>
              <a:rPr lang="en-US" dirty="0"/>
              <a:t>. /tomcat-cop4710/bin/startup.sh</a:t>
            </a:r>
          </a:p>
          <a:p>
            <a:pPr lvl="1"/>
            <a:endParaRPr lang="en-US" dirty="0"/>
          </a:p>
        </p:txBody>
      </p:sp>
      <p:sp>
        <p:nvSpPr>
          <p:cNvPr id="11" name="Title 1"/>
          <p:cNvSpPr>
            <a:spLocks noGrp="1"/>
          </p:cNvSpPr>
          <p:nvPr>
            <p:ph type="title"/>
          </p:nvPr>
        </p:nvSpPr>
        <p:spPr>
          <a:xfrm>
            <a:off x="457200" y="152400"/>
            <a:ext cx="8229600" cy="990600"/>
          </a:xfrm>
        </p:spPr>
        <p:txBody>
          <a:bodyPr/>
          <a:lstStyle/>
          <a:p>
            <a:r>
              <a:rPr lang="en-US" dirty="0"/>
              <a:t>(1) Setup Tomcat in your Unix account</a:t>
            </a:r>
          </a:p>
        </p:txBody>
      </p:sp>
      <p:pic>
        <p:nvPicPr>
          <p:cNvPr id="2" name="Picture 1"/>
          <p:cNvPicPr>
            <a:picLocks noChangeAspect="1"/>
          </p:cNvPicPr>
          <p:nvPr/>
        </p:nvPicPr>
        <p:blipFill>
          <a:blip r:embed="rId2"/>
          <a:stretch>
            <a:fillRect/>
          </a:stretch>
        </p:blipFill>
        <p:spPr>
          <a:xfrm>
            <a:off x="838200" y="2182091"/>
            <a:ext cx="6165688" cy="40902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a:bodyPr>
          <a:lstStyle/>
          <a:p>
            <a:pPr lvl="1" algn="l" rtl="0">
              <a:spcBef>
                <a:spcPct val="0"/>
              </a:spcBef>
            </a:pPr>
            <a:r>
              <a:rPr lang="en-US" sz="3200" kern="1200" dirty="0">
                <a:solidFill>
                  <a:schemeClr val="tx2"/>
                </a:solidFill>
                <a:latin typeface="+mj-lt"/>
                <a:ea typeface="+mj-ea"/>
                <a:cs typeface="+mj-cs"/>
              </a:rPr>
              <a:t>(3) Copy </a:t>
            </a:r>
            <a:r>
              <a:rPr lang="en-US" sz="3200" kern="1200" dirty="0" err="1">
                <a:solidFill>
                  <a:schemeClr val="tx2"/>
                </a:solidFill>
                <a:latin typeface="+mj-lt"/>
                <a:ea typeface="+mj-ea"/>
                <a:cs typeface="+mj-cs"/>
              </a:rPr>
              <a:t>jdbc</a:t>
            </a:r>
            <a:r>
              <a:rPr lang="en-US" dirty="0"/>
              <a:t/>
            </a:r>
            <a:br>
              <a:rPr lang="en-US" dirty="0"/>
            </a:br>
            <a:endParaRPr lang="en-US" dirty="0"/>
          </a:p>
        </p:txBody>
      </p:sp>
      <p:sp>
        <p:nvSpPr>
          <p:cNvPr id="3" name="Content Placeholder 2"/>
          <p:cNvSpPr>
            <a:spLocks noGrp="1"/>
          </p:cNvSpPr>
          <p:nvPr>
            <p:ph sz="quarter" idx="1"/>
          </p:nvPr>
        </p:nvSpPr>
        <p:spPr/>
        <p:txBody>
          <a:bodyPr/>
          <a:lstStyle/>
          <a:p>
            <a:pPr marL="274320" lvl="1">
              <a:spcBef>
                <a:spcPts val="600"/>
              </a:spcBef>
              <a:buClr>
                <a:schemeClr val="accent1"/>
              </a:buClr>
            </a:pPr>
            <a:r>
              <a:rPr lang="en-US" dirty="0"/>
              <a:t>Copy </a:t>
            </a:r>
            <a:r>
              <a:rPr lang="en-US" dirty="0" err="1"/>
              <a:t>jdbc</a:t>
            </a:r>
            <a:r>
              <a:rPr lang="en-US" dirty="0"/>
              <a:t> to the common/lib folder of tomcat</a:t>
            </a:r>
          </a:p>
          <a:p>
            <a:pPr lvl="1"/>
            <a:r>
              <a:rPr lang="en-US" dirty="0"/>
              <a:t>Download </a:t>
            </a:r>
            <a:r>
              <a:rPr lang="en-US" dirty="0" err="1"/>
              <a:t>PostgreSQL</a:t>
            </a:r>
            <a:r>
              <a:rPr lang="en-US" dirty="0"/>
              <a:t> JDBC driver from </a:t>
            </a:r>
            <a:r>
              <a:rPr lang="en-US" dirty="0">
                <a:hlinkClick r:id="rId2"/>
              </a:rPr>
              <a:t>http://jdbc.postgresql.org/</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667000"/>
            <a:ext cx="587692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234CB4F3-1BEE-4CDE-96E3-BA2CC2A326E3}" type="slidenum">
              <a:rPr lang="en-US" smtClean="0"/>
              <a:pPr/>
              <a:t>25</a:t>
            </a:fld>
            <a:endParaRPr lang="en-US"/>
          </a:p>
        </p:txBody>
      </p:sp>
      <p:pic>
        <p:nvPicPr>
          <p:cNvPr id="4" name="Picture 3"/>
          <p:cNvPicPr>
            <a:picLocks noChangeAspect="1"/>
          </p:cNvPicPr>
          <p:nvPr/>
        </p:nvPicPr>
        <p:blipFill>
          <a:blip r:embed="rId4"/>
          <a:stretch>
            <a:fillRect/>
          </a:stretch>
        </p:blipFill>
        <p:spPr>
          <a:xfrm>
            <a:off x="914400" y="2667000"/>
            <a:ext cx="6248400" cy="36576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Server Pages (JSP)</a:t>
            </a:r>
            <a:endParaRPr lang="en-US" dirty="0"/>
          </a:p>
        </p:txBody>
      </p:sp>
      <p:sp>
        <p:nvSpPr>
          <p:cNvPr id="3" name="Slide Number Placeholder 2"/>
          <p:cNvSpPr>
            <a:spLocks noGrp="1"/>
          </p:cNvSpPr>
          <p:nvPr>
            <p:ph type="sldNum" sz="quarter" idx="12"/>
          </p:nvPr>
        </p:nvSpPr>
        <p:spPr/>
        <p:txBody>
          <a:bodyPr/>
          <a:lstStyle/>
          <a:p>
            <a:fld id="{234CB4F3-1BEE-4CDE-96E3-BA2CC2A326E3}" type="slidenum">
              <a:rPr lang="en-US" smtClean="0"/>
              <a:pPr/>
              <a:t>26</a:t>
            </a:fld>
            <a:endParaRPr lang="en-US"/>
          </a:p>
        </p:txBody>
      </p:sp>
      <p:sp>
        <p:nvSpPr>
          <p:cNvPr id="4" name="Content Placeholder 3"/>
          <p:cNvSpPr>
            <a:spLocks noGrp="1"/>
          </p:cNvSpPr>
          <p:nvPr>
            <p:ph sz="quarter" idx="1"/>
          </p:nvPr>
        </p:nvSpPr>
        <p:spPr/>
        <p:txBody>
          <a:bodyPr/>
          <a:lstStyle/>
          <a:p>
            <a:r>
              <a:rPr lang="en-US" b="1" dirty="0" smtClean="0"/>
              <a:t>JSP</a:t>
            </a:r>
            <a:r>
              <a:rPr lang="en-US" dirty="0" smtClean="0"/>
              <a:t> </a:t>
            </a:r>
            <a:r>
              <a:rPr lang="en-US" dirty="0"/>
              <a:t>is a server-side programming technology that enables the creation of dynamic, platform-independent method for building Web-based applications</a:t>
            </a:r>
            <a:r>
              <a:rPr lang="en-US" dirty="0" smtClean="0"/>
              <a:t>.</a:t>
            </a:r>
          </a:p>
          <a:p>
            <a:r>
              <a:rPr lang="en-US" dirty="0"/>
              <a:t>JSP have access to the entire family of Java APIs, including the </a:t>
            </a:r>
            <a:r>
              <a:rPr lang="en-US" u="sng" dirty="0"/>
              <a:t>JDBC API</a:t>
            </a:r>
            <a:r>
              <a:rPr lang="en-US" dirty="0"/>
              <a:t> to access enterprise databases. </a:t>
            </a:r>
            <a:endParaRPr lang="en-US" dirty="0"/>
          </a:p>
        </p:txBody>
      </p:sp>
      <p:pic>
        <p:nvPicPr>
          <p:cNvPr id="5" name="Picture 4"/>
          <p:cNvPicPr>
            <a:picLocks noChangeAspect="1"/>
          </p:cNvPicPr>
          <p:nvPr/>
        </p:nvPicPr>
        <p:blipFill>
          <a:blip r:embed="rId2"/>
          <a:stretch>
            <a:fillRect/>
          </a:stretch>
        </p:blipFill>
        <p:spPr>
          <a:xfrm>
            <a:off x="2362200" y="3952929"/>
            <a:ext cx="4419600" cy="2190584"/>
          </a:xfrm>
          <a:prstGeom prst="rect">
            <a:avLst/>
          </a:prstGeom>
        </p:spPr>
      </p:pic>
    </p:spTree>
    <p:extLst>
      <p:ext uri="{BB962C8B-B14F-4D97-AF65-F5344CB8AC3E}">
        <p14:creationId xmlns:p14="http://schemas.microsoft.com/office/powerpoint/2010/main" val="1246494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kern="1200" dirty="0">
                <a:solidFill>
                  <a:schemeClr val="tx2"/>
                </a:solidFill>
                <a:latin typeface="+mj-lt"/>
                <a:ea typeface="+mj-ea"/>
                <a:cs typeface="+mj-cs"/>
              </a:rPr>
              <a:t>(4) Create a </a:t>
            </a:r>
            <a:r>
              <a:rPr lang="en-US" sz="3200" kern="1200" dirty="0" err="1">
                <a:solidFill>
                  <a:schemeClr val="tx2"/>
                </a:solidFill>
                <a:latin typeface="+mj-lt"/>
                <a:ea typeface="+mj-ea"/>
                <a:cs typeface="+mj-cs"/>
              </a:rPr>
              <a:t>jsp</a:t>
            </a:r>
            <a:r>
              <a:rPr lang="en-US" sz="3200" kern="1200" dirty="0">
                <a:solidFill>
                  <a:schemeClr val="tx2"/>
                </a:solidFill>
                <a:latin typeface="+mj-lt"/>
                <a:ea typeface="+mj-ea"/>
                <a:cs typeface="+mj-cs"/>
              </a:rPr>
              <a:t> page</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Put the file in the ROOT folder in the Application directory</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133600"/>
            <a:ext cx="6324600" cy="428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234CB4F3-1BEE-4CDE-96E3-BA2CC2A326E3}"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Syntax (1)</a:t>
            </a:r>
            <a:endParaRPr lang="en-US" dirty="0"/>
          </a:p>
        </p:txBody>
      </p:sp>
      <p:sp>
        <p:nvSpPr>
          <p:cNvPr id="3" name="Slide Number Placeholder 2"/>
          <p:cNvSpPr>
            <a:spLocks noGrp="1"/>
          </p:cNvSpPr>
          <p:nvPr>
            <p:ph type="sldNum" sz="quarter" idx="12"/>
          </p:nvPr>
        </p:nvSpPr>
        <p:spPr/>
        <p:txBody>
          <a:bodyPr/>
          <a:lstStyle/>
          <a:p>
            <a:fld id="{234CB4F3-1BEE-4CDE-96E3-BA2CC2A326E3}" type="slidenum">
              <a:rPr lang="en-US" smtClean="0"/>
              <a:pPr/>
              <a:t>28</a:t>
            </a:fld>
            <a:endParaRPr lang="en-US"/>
          </a:p>
        </p:txBody>
      </p:sp>
      <p:sp>
        <p:nvSpPr>
          <p:cNvPr id="4" name="Content Placeholder 3"/>
          <p:cNvSpPr>
            <a:spLocks noGrp="1"/>
          </p:cNvSpPr>
          <p:nvPr>
            <p:ph sz="quarter" idx="1"/>
          </p:nvPr>
        </p:nvSpPr>
        <p:spPr/>
        <p:txBody>
          <a:bodyPr/>
          <a:lstStyle/>
          <a:p>
            <a:r>
              <a:rPr lang="en-US" dirty="0"/>
              <a:t>A </a:t>
            </a:r>
            <a:r>
              <a:rPr lang="en-US" b="1" dirty="0" err="1"/>
              <a:t>scriptlet</a:t>
            </a:r>
            <a:r>
              <a:rPr lang="en-US" dirty="0"/>
              <a:t> can contain any number of JAVA language statements, variable or method declarations, or expressions that are valid in the page scripting language</a:t>
            </a:r>
            <a:r>
              <a:rPr lang="en-US" dirty="0" smtClean="0"/>
              <a:t>.</a:t>
            </a:r>
          </a:p>
          <a:p>
            <a:endParaRPr lang="en-US" dirty="0"/>
          </a:p>
          <a:p>
            <a:r>
              <a:rPr lang="en-US" dirty="0"/>
              <a:t>HTML tags, or JSP elements you write must be outside the </a:t>
            </a:r>
            <a:r>
              <a:rPr lang="en-US" dirty="0" err="1" smtClean="0"/>
              <a:t>scriptlet</a:t>
            </a:r>
            <a:r>
              <a:rPr lang="en-US" dirty="0"/>
              <a:t>:</a:t>
            </a:r>
          </a:p>
        </p:txBody>
      </p:sp>
      <p:sp>
        <p:nvSpPr>
          <p:cNvPr id="5" name="Rectangle 4"/>
          <p:cNvSpPr/>
          <p:nvPr/>
        </p:nvSpPr>
        <p:spPr>
          <a:xfrm>
            <a:off x="1066800" y="2590800"/>
            <a:ext cx="7010400" cy="35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t>&lt;% code fragment %&gt;</a:t>
            </a:r>
            <a:endParaRPr lang="en-US" dirty="0"/>
          </a:p>
        </p:txBody>
      </p:sp>
      <p:sp>
        <p:nvSpPr>
          <p:cNvPr id="6" name="Rectangle 5"/>
          <p:cNvSpPr/>
          <p:nvPr/>
        </p:nvSpPr>
        <p:spPr>
          <a:xfrm>
            <a:off x="676835" y="3962400"/>
            <a:ext cx="7790329" cy="224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dirty="0"/>
              <a:t>&lt;html&gt;</a:t>
            </a:r>
            <a:r>
              <a:rPr lang="en-US" sz="1600" dirty="0"/>
              <a:t> </a:t>
            </a:r>
            <a:endParaRPr lang="en-US" sz="1600" dirty="0" smtClean="0"/>
          </a:p>
          <a:p>
            <a:pPr fontAlgn="auto">
              <a:spcBef>
                <a:spcPts val="0"/>
              </a:spcBef>
              <a:spcAft>
                <a:spcPts val="0"/>
              </a:spcAft>
              <a:defRPr/>
            </a:pPr>
            <a:r>
              <a:rPr lang="en-US" sz="1600" dirty="0"/>
              <a:t>	</a:t>
            </a:r>
            <a:r>
              <a:rPr lang="en-US" sz="1600" dirty="0" smtClean="0"/>
              <a:t>&lt;</a:t>
            </a:r>
            <a:r>
              <a:rPr lang="en-US" sz="1600" dirty="0"/>
              <a:t>head&gt;&lt;title&gt;</a:t>
            </a:r>
            <a:r>
              <a:rPr lang="en-US" sz="1600" dirty="0"/>
              <a:t>Hello World</a:t>
            </a:r>
            <a:r>
              <a:rPr lang="en-US" sz="1600" dirty="0"/>
              <a:t>&lt;/title&gt;&lt;/head&gt;</a:t>
            </a:r>
            <a:r>
              <a:rPr lang="en-US" sz="1600" dirty="0"/>
              <a:t> </a:t>
            </a:r>
            <a:endParaRPr lang="en-US" sz="1600" dirty="0" smtClean="0"/>
          </a:p>
          <a:p>
            <a:pPr fontAlgn="auto">
              <a:spcBef>
                <a:spcPts val="0"/>
              </a:spcBef>
              <a:spcAft>
                <a:spcPts val="0"/>
              </a:spcAft>
              <a:defRPr/>
            </a:pPr>
            <a:endParaRPr lang="en-US" sz="1600" dirty="0"/>
          </a:p>
          <a:p>
            <a:pPr fontAlgn="auto">
              <a:spcBef>
                <a:spcPts val="0"/>
              </a:spcBef>
              <a:spcAft>
                <a:spcPts val="0"/>
              </a:spcAft>
              <a:defRPr/>
            </a:pPr>
            <a:r>
              <a:rPr lang="en-US" sz="1600" dirty="0" smtClean="0"/>
              <a:t>	&lt;</a:t>
            </a:r>
            <a:r>
              <a:rPr lang="en-US" sz="1600" dirty="0"/>
              <a:t>body&gt;</a:t>
            </a:r>
            <a:r>
              <a:rPr lang="en-US" sz="1600" dirty="0"/>
              <a:t> Hello World!</a:t>
            </a:r>
            <a:r>
              <a:rPr lang="en-US" sz="1600" dirty="0"/>
              <a:t>&lt;</a:t>
            </a:r>
            <a:r>
              <a:rPr lang="en-US" sz="1600" dirty="0" err="1"/>
              <a:t>br</a:t>
            </a:r>
            <a:r>
              <a:rPr lang="en-US" sz="1600" dirty="0"/>
              <a:t>/&gt;</a:t>
            </a:r>
            <a:r>
              <a:rPr lang="en-US" sz="1600" dirty="0"/>
              <a:t> </a:t>
            </a:r>
            <a:endParaRPr lang="en-US" sz="1600" dirty="0" smtClean="0"/>
          </a:p>
          <a:p>
            <a:pPr fontAlgn="auto">
              <a:spcBef>
                <a:spcPts val="0"/>
              </a:spcBef>
              <a:spcAft>
                <a:spcPts val="0"/>
              </a:spcAft>
              <a:defRPr/>
            </a:pPr>
            <a:r>
              <a:rPr lang="en-US" sz="1600" dirty="0"/>
              <a:t>	</a:t>
            </a:r>
            <a:r>
              <a:rPr lang="en-US" sz="1600" dirty="0" smtClean="0"/>
              <a:t>&lt;% </a:t>
            </a:r>
          </a:p>
          <a:p>
            <a:pPr fontAlgn="auto">
              <a:spcBef>
                <a:spcPts val="0"/>
              </a:spcBef>
              <a:spcAft>
                <a:spcPts val="0"/>
              </a:spcAft>
              <a:defRPr/>
            </a:pPr>
            <a:r>
              <a:rPr lang="en-US" sz="1600" dirty="0"/>
              <a:t>	</a:t>
            </a:r>
            <a:r>
              <a:rPr lang="en-US" sz="1600" dirty="0" smtClean="0"/>
              <a:t>	</a:t>
            </a:r>
            <a:r>
              <a:rPr lang="en-US" sz="1600" dirty="0" err="1" smtClean="0"/>
              <a:t>out.println</a:t>
            </a:r>
            <a:r>
              <a:rPr lang="en-US" sz="1600" dirty="0"/>
              <a:t>("Your IP address is "</a:t>
            </a:r>
            <a:r>
              <a:rPr lang="en-US" sz="1600" dirty="0"/>
              <a:t> </a:t>
            </a:r>
            <a:r>
              <a:rPr lang="en-US" sz="1600" dirty="0"/>
              <a:t>+</a:t>
            </a:r>
            <a:r>
              <a:rPr lang="en-US" sz="1600" dirty="0"/>
              <a:t> </a:t>
            </a:r>
            <a:r>
              <a:rPr lang="en-US" sz="1600" dirty="0" err="1"/>
              <a:t>request</a:t>
            </a:r>
            <a:r>
              <a:rPr lang="en-US" sz="1600" dirty="0" err="1"/>
              <a:t>.</a:t>
            </a:r>
            <a:r>
              <a:rPr lang="en-US" sz="1600" dirty="0" err="1"/>
              <a:t>getRemoteAddr</a:t>
            </a:r>
            <a:r>
              <a:rPr lang="en-US" sz="1600" dirty="0"/>
              <a:t>());</a:t>
            </a:r>
            <a:r>
              <a:rPr lang="en-US" sz="1600" dirty="0"/>
              <a:t> </a:t>
            </a:r>
            <a:endParaRPr lang="en-US" sz="1600" dirty="0" smtClean="0"/>
          </a:p>
          <a:p>
            <a:pPr fontAlgn="auto">
              <a:spcBef>
                <a:spcPts val="0"/>
              </a:spcBef>
              <a:spcAft>
                <a:spcPts val="0"/>
              </a:spcAft>
              <a:defRPr/>
            </a:pPr>
            <a:r>
              <a:rPr lang="en-US" sz="1600" dirty="0"/>
              <a:t>	</a:t>
            </a:r>
            <a:r>
              <a:rPr lang="en-US" sz="1600" dirty="0" smtClean="0"/>
              <a:t>%&gt; </a:t>
            </a:r>
          </a:p>
          <a:p>
            <a:pPr fontAlgn="auto">
              <a:spcBef>
                <a:spcPts val="0"/>
              </a:spcBef>
              <a:spcAft>
                <a:spcPts val="0"/>
              </a:spcAft>
              <a:defRPr/>
            </a:pPr>
            <a:r>
              <a:rPr lang="en-US" sz="1600" dirty="0"/>
              <a:t>	</a:t>
            </a:r>
            <a:r>
              <a:rPr lang="en-US" sz="1600" dirty="0" smtClean="0"/>
              <a:t>&lt;/</a:t>
            </a:r>
            <a:r>
              <a:rPr lang="en-US" sz="1600" dirty="0"/>
              <a:t>body&gt;</a:t>
            </a:r>
            <a:r>
              <a:rPr lang="en-US" sz="1600" dirty="0"/>
              <a:t> </a:t>
            </a:r>
            <a:endParaRPr lang="en-US" sz="1600" dirty="0" smtClean="0"/>
          </a:p>
          <a:p>
            <a:pPr fontAlgn="auto">
              <a:spcBef>
                <a:spcPts val="0"/>
              </a:spcBef>
              <a:spcAft>
                <a:spcPts val="0"/>
              </a:spcAft>
              <a:defRPr/>
            </a:pPr>
            <a:r>
              <a:rPr lang="en-US" sz="1600" dirty="0" smtClean="0"/>
              <a:t>&lt;/</a:t>
            </a:r>
            <a:r>
              <a:rPr lang="en-US" sz="1600" dirty="0"/>
              <a:t>html&gt;</a:t>
            </a:r>
            <a:endParaRPr lang="en-US" sz="1600" dirty="0"/>
          </a:p>
        </p:txBody>
      </p:sp>
    </p:spTree>
    <p:extLst>
      <p:ext uri="{BB962C8B-B14F-4D97-AF65-F5344CB8AC3E}">
        <p14:creationId xmlns:p14="http://schemas.microsoft.com/office/powerpoint/2010/main" val="67981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Syntax (2)</a:t>
            </a:r>
            <a:endParaRPr lang="en-US" dirty="0"/>
          </a:p>
        </p:txBody>
      </p:sp>
      <p:sp>
        <p:nvSpPr>
          <p:cNvPr id="3" name="Slide Number Placeholder 2"/>
          <p:cNvSpPr>
            <a:spLocks noGrp="1"/>
          </p:cNvSpPr>
          <p:nvPr>
            <p:ph type="sldNum" sz="quarter" idx="12"/>
          </p:nvPr>
        </p:nvSpPr>
        <p:spPr/>
        <p:txBody>
          <a:bodyPr/>
          <a:lstStyle/>
          <a:p>
            <a:fld id="{234CB4F3-1BEE-4CDE-96E3-BA2CC2A326E3}" type="slidenum">
              <a:rPr lang="en-US" smtClean="0"/>
              <a:pPr/>
              <a:t>29</a:t>
            </a:fld>
            <a:endParaRPr lang="en-US"/>
          </a:p>
        </p:txBody>
      </p:sp>
      <p:sp>
        <p:nvSpPr>
          <p:cNvPr id="4" name="Content Placeholder 3"/>
          <p:cNvSpPr>
            <a:spLocks noGrp="1"/>
          </p:cNvSpPr>
          <p:nvPr>
            <p:ph sz="quarter" idx="1"/>
          </p:nvPr>
        </p:nvSpPr>
        <p:spPr/>
        <p:txBody>
          <a:bodyPr/>
          <a:lstStyle/>
          <a:p>
            <a:r>
              <a:rPr lang="en-US" dirty="0" smtClean="0"/>
              <a:t>Use the code from the previous file </a:t>
            </a:r>
            <a:r>
              <a:rPr lang="en-US" dirty="0"/>
              <a:t>in JSP file </a:t>
            </a:r>
            <a:r>
              <a:rPr lang="en-US" b="1" dirty="0" err="1"/>
              <a:t>hello.jsp</a:t>
            </a:r>
            <a:r>
              <a:rPr lang="en-US" dirty="0"/>
              <a:t> and put this file in </a:t>
            </a:r>
            <a:endParaRPr lang="en-US" dirty="0" smtClean="0"/>
          </a:p>
          <a:p>
            <a:pPr lvl="1"/>
            <a:r>
              <a:rPr lang="en-US" b="1" dirty="0" smtClean="0"/>
              <a:t>\APACHE_INSTALLATION_PATH\</a:t>
            </a:r>
            <a:r>
              <a:rPr lang="en-US" b="1" dirty="0" err="1" smtClean="0"/>
              <a:t>webapps</a:t>
            </a:r>
            <a:r>
              <a:rPr lang="en-US" b="1" dirty="0" smtClean="0"/>
              <a:t>\ROOT</a:t>
            </a:r>
            <a:r>
              <a:rPr lang="en-US" dirty="0"/>
              <a:t> </a:t>
            </a:r>
            <a:endParaRPr lang="en-US" dirty="0" smtClean="0"/>
          </a:p>
          <a:p>
            <a:r>
              <a:rPr lang="en-US" dirty="0" smtClean="0"/>
              <a:t>Browse </a:t>
            </a:r>
            <a:r>
              <a:rPr lang="en-US" dirty="0"/>
              <a:t>through the same using URL </a:t>
            </a:r>
            <a:r>
              <a:rPr lang="en-US" b="1" dirty="0"/>
              <a:t>http://localhost:8080/</a:t>
            </a:r>
            <a:r>
              <a:rPr lang="en-US" b="1" dirty="0" err="1"/>
              <a:t>hello.jsp</a:t>
            </a:r>
            <a:r>
              <a:rPr lang="en-US" dirty="0"/>
              <a:t>. The above code will generate the following result −</a:t>
            </a:r>
            <a:endParaRPr lang="en-US" dirty="0"/>
          </a:p>
        </p:txBody>
      </p:sp>
      <p:pic>
        <p:nvPicPr>
          <p:cNvPr id="5" name="Picture 4"/>
          <p:cNvPicPr>
            <a:picLocks noChangeAspect="1"/>
          </p:cNvPicPr>
          <p:nvPr/>
        </p:nvPicPr>
        <p:blipFill>
          <a:blip r:embed="rId2"/>
          <a:stretch>
            <a:fillRect/>
          </a:stretch>
        </p:blipFill>
        <p:spPr>
          <a:xfrm>
            <a:off x="4387850" y="4419600"/>
            <a:ext cx="4298950" cy="1585296"/>
          </a:xfrm>
          <a:prstGeom prst="rect">
            <a:avLst/>
          </a:prstGeom>
        </p:spPr>
      </p:pic>
    </p:spTree>
    <p:extLst>
      <p:ext uri="{BB962C8B-B14F-4D97-AF65-F5344CB8AC3E}">
        <p14:creationId xmlns:p14="http://schemas.microsoft.com/office/powerpoint/2010/main" val="104214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609600"/>
            <a:ext cx="8305800" cy="584200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Views (1)</a:t>
            </a:r>
          </a:p>
          <a:p>
            <a:pPr marL="548640" lvl="1" indent="-182880">
              <a:lnSpc>
                <a:spcPct val="90000"/>
              </a:lnSpc>
              <a:spcBef>
                <a:spcPts val="0"/>
              </a:spcBef>
              <a:buClr>
                <a:srgbClr val="0000FF"/>
              </a:buClr>
              <a:buFont typeface="Wingdings" pitchFamily="2" charset="2"/>
              <a:buChar char="§"/>
            </a:pPr>
            <a:r>
              <a:rPr lang="en-US" dirty="0">
                <a:solidFill>
                  <a:srgbClr val="0000FF"/>
                </a:solidFill>
              </a:rPr>
              <a:t> A selective presentation of the structure of, and data in, one or more tables (or other views)</a:t>
            </a:r>
          </a:p>
          <a:p>
            <a:pPr marL="548640" lvl="1" indent="-182880">
              <a:lnSpc>
                <a:spcPct val="90000"/>
              </a:lnSpc>
              <a:spcBef>
                <a:spcPts val="1200"/>
              </a:spcBef>
              <a:buClr>
                <a:srgbClr val="0000FF"/>
              </a:buClr>
              <a:buFont typeface="Wingdings" pitchFamily="2" charset="2"/>
              <a:buChar char="§"/>
            </a:pPr>
            <a:r>
              <a:rPr lang="en-US" dirty="0">
                <a:solidFill>
                  <a:srgbClr val="0000FF"/>
                </a:solidFill>
              </a:rPr>
              <a:t> A ‘virtual table’, having predefined columns and joins to one or more tables, reflecting a specific facet of information</a:t>
            </a:r>
          </a:p>
          <a:p>
            <a:pPr marL="948690" lvl="2" indent="-182880">
              <a:lnSpc>
                <a:spcPct val="90000"/>
              </a:lnSpc>
              <a:spcBef>
                <a:spcPts val="1200"/>
              </a:spcBef>
              <a:buClr>
                <a:srgbClr val="0000FF"/>
              </a:buClr>
              <a:buFont typeface="Wingdings" pitchFamily="2" charset="2"/>
              <a:buChar char="§"/>
            </a:pPr>
            <a:r>
              <a:rPr lang="en-US" dirty="0">
                <a:solidFill>
                  <a:srgbClr val="0000FF"/>
                </a:solidFill>
              </a:rPr>
              <a:t>Structure data in a way that users or classes of users find natural or intuitive.</a:t>
            </a:r>
          </a:p>
          <a:p>
            <a:pPr marL="948690" lvl="2" indent="-182880">
              <a:lnSpc>
                <a:spcPct val="90000"/>
              </a:lnSpc>
              <a:spcBef>
                <a:spcPts val="1200"/>
              </a:spcBef>
              <a:buClr>
                <a:srgbClr val="0000FF"/>
              </a:buClr>
              <a:buFont typeface="Wingdings" pitchFamily="2" charset="2"/>
              <a:buChar char="§"/>
            </a:pPr>
            <a:r>
              <a:rPr lang="en-US" dirty="0">
                <a:solidFill>
                  <a:srgbClr val="0000FF"/>
                </a:solidFill>
              </a:rPr>
              <a:t>Restrict access to the data such that a user can only see limited data instead of complete table.</a:t>
            </a:r>
          </a:p>
          <a:p>
            <a:pPr marL="948690" lvl="2" indent="-182880">
              <a:lnSpc>
                <a:spcPct val="90000"/>
              </a:lnSpc>
              <a:spcBef>
                <a:spcPts val="1200"/>
              </a:spcBef>
              <a:buClr>
                <a:srgbClr val="0000FF"/>
              </a:buClr>
              <a:buFont typeface="Wingdings" pitchFamily="2" charset="2"/>
              <a:buChar char="§"/>
            </a:pPr>
            <a:r>
              <a:rPr lang="en-US" dirty="0">
                <a:solidFill>
                  <a:srgbClr val="0000FF"/>
                </a:solidFill>
              </a:rPr>
              <a:t>Summarize data from various tables which can be used to generate reports.</a:t>
            </a:r>
          </a:p>
          <a:p>
            <a:pPr marL="548640" lvl="1" indent="-182880">
              <a:lnSpc>
                <a:spcPct val="90000"/>
              </a:lnSpc>
              <a:spcBef>
                <a:spcPts val="1200"/>
              </a:spcBef>
              <a:buClr>
                <a:srgbClr val="0000FF"/>
              </a:buClr>
              <a:buFont typeface="Wingdings" pitchFamily="2" charset="2"/>
              <a:buChar char="§"/>
            </a:pPr>
            <a:endParaRPr lang="en-US" dirty="0">
              <a:solidFill>
                <a:srgbClr val="0000FF"/>
              </a:solidFill>
            </a:endParaRPr>
          </a:p>
        </p:txBody>
      </p:sp>
    </p:spTree>
    <p:extLst>
      <p:ext uri="{BB962C8B-B14F-4D97-AF65-F5344CB8AC3E}">
        <p14:creationId xmlns:p14="http://schemas.microsoft.com/office/powerpoint/2010/main" val="3488459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Create a </a:t>
            </a:r>
            <a:r>
              <a:rPr lang="en-US" dirty="0" err="1"/>
              <a:t>jsp</a:t>
            </a:r>
            <a:r>
              <a:rPr lang="en-US" dirty="0"/>
              <a:t> page</a:t>
            </a:r>
          </a:p>
        </p:txBody>
      </p:sp>
      <p:sp>
        <p:nvSpPr>
          <p:cNvPr id="3" name="Content Placeholder 2"/>
          <p:cNvSpPr>
            <a:spLocks noGrp="1"/>
          </p:cNvSpPr>
          <p:nvPr>
            <p:ph sz="quarter" idx="1"/>
          </p:nvPr>
        </p:nvSpPr>
        <p:spPr/>
        <p:txBody>
          <a:bodyPr/>
          <a:lstStyle/>
          <a:p>
            <a:endParaRPr lang="en-US"/>
          </a:p>
        </p:txBody>
      </p:sp>
      <p:sp>
        <p:nvSpPr>
          <p:cNvPr id="5" name="Slide Number Placeholder 4"/>
          <p:cNvSpPr>
            <a:spLocks noGrp="1"/>
          </p:cNvSpPr>
          <p:nvPr>
            <p:ph type="sldNum" sz="quarter" idx="12"/>
          </p:nvPr>
        </p:nvSpPr>
        <p:spPr/>
        <p:txBody>
          <a:bodyPr/>
          <a:lstStyle/>
          <a:p>
            <a:fld id="{234CB4F3-1BEE-4CDE-96E3-BA2CC2A326E3}" type="slidenum">
              <a:rPr lang="en-US" smtClean="0"/>
              <a:pPr/>
              <a:t>30</a:t>
            </a:fld>
            <a:endParaRPr lang="en-US"/>
          </a:p>
        </p:txBody>
      </p:sp>
      <p:pic>
        <p:nvPicPr>
          <p:cNvPr id="4" name="Picture 3"/>
          <p:cNvPicPr>
            <a:picLocks noChangeAspect="1"/>
          </p:cNvPicPr>
          <p:nvPr/>
        </p:nvPicPr>
        <p:blipFill>
          <a:blip r:embed="rId2"/>
          <a:stretch>
            <a:fillRect/>
          </a:stretch>
        </p:blipFill>
        <p:spPr>
          <a:xfrm>
            <a:off x="457200" y="1219200"/>
            <a:ext cx="7591916" cy="502443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Create a </a:t>
            </a:r>
            <a:r>
              <a:rPr lang="en-US" dirty="0" err="1"/>
              <a:t>jsp</a:t>
            </a:r>
            <a:r>
              <a:rPr lang="en-US" dirty="0"/>
              <a:t> page</a:t>
            </a:r>
          </a:p>
        </p:txBody>
      </p:sp>
      <p:sp>
        <p:nvSpPr>
          <p:cNvPr id="3" name="Slide Number Placeholder 2"/>
          <p:cNvSpPr>
            <a:spLocks noGrp="1"/>
          </p:cNvSpPr>
          <p:nvPr>
            <p:ph type="sldNum" sz="quarter" idx="12"/>
          </p:nvPr>
        </p:nvSpPr>
        <p:spPr/>
        <p:txBody>
          <a:bodyPr/>
          <a:lstStyle/>
          <a:p>
            <a:fld id="{234CB4F3-1BEE-4CDE-96E3-BA2CC2A326E3}" type="slidenum">
              <a:rPr lang="en-US" smtClean="0"/>
              <a:pPr/>
              <a:t>31</a:t>
            </a:fld>
            <a:endParaRPr lang="en-US"/>
          </a:p>
        </p:txBody>
      </p:sp>
      <p:sp>
        <p:nvSpPr>
          <p:cNvPr id="4" name="Content Placeholder 3"/>
          <p:cNvSpPr>
            <a:spLocks noGrp="1"/>
          </p:cNvSpPr>
          <p:nvPr>
            <p:ph sz="quarter" idx="1"/>
          </p:nvPr>
        </p:nvSpPr>
        <p:spPr/>
        <p:txBody>
          <a:bodyPr/>
          <a:lstStyle/>
          <a:p>
            <a:endParaRPr lang="en-US"/>
          </a:p>
        </p:txBody>
      </p:sp>
      <p:pic>
        <p:nvPicPr>
          <p:cNvPr id="5" name="Picture 4"/>
          <p:cNvPicPr>
            <a:picLocks noChangeAspect="1"/>
          </p:cNvPicPr>
          <p:nvPr/>
        </p:nvPicPr>
        <p:blipFill>
          <a:blip r:embed="rId2"/>
          <a:stretch>
            <a:fillRect/>
          </a:stretch>
        </p:blipFill>
        <p:spPr>
          <a:xfrm>
            <a:off x="457200" y="1342390"/>
            <a:ext cx="6962775" cy="4314825"/>
          </a:xfrm>
          <a:prstGeom prst="rect">
            <a:avLst/>
          </a:prstGeom>
        </p:spPr>
      </p:pic>
    </p:spTree>
    <p:extLst>
      <p:ext uri="{BB962C8B-B14F-4D97-AF65-F5344CB8AC3E}">
        <p14:creationId xmlns:p14="http://schemas.microsoft.com/office/powerpoint/2010/main" val="2588561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t>
            </a:r>
            <a:r>
              <a:rPr lang="mr-IN" dirty="0" smtClean="0"/>
              <a:t>–</a:t>
            </a:r>
            <a:r>
              <a:rPr lang="en-US" dirty="0" smtClean="0"/>
              <a:t> Lifecycle (1)</a:t>
            </a:r>
            <a:endParaRPr lang="en-US" dirty="0"/>
          </a:p>
        </p:txBody>
      </p:sp>
      <p:sp>
        <p:nvSpPr>
          <p:cNvPr id="3" name="Slide Number Placeholder 2"/>
          <p:cNvSpPr>
            <a:spLocks noGrp="1"/>
          </p:cNvSpPr>
          <p:nvPr>
            <p:ph type="sldNum" sz="quarter" idx="12"/>
          </p:nvPr>
        </p:nvSpPr>
        <p:spPr/>
        <p:txBody>
          <a:bodyPr/>
          <a:lstStyle/>
          <a:p>
            <a:fld id="{234CB4F3-1BEE-4CDE-96E3-BA2CC2A326E3}" type="slidenum">
              <a:rPr lang="en-US" smtClean="0"/>
              <a:pPr/>
              <a:t>32</a:t>
            </a:fld>
            <a:endParaRPr lang="en-US"/>
          </a:p>
        </p:txBody>
      </p:sp>
      <p:sp>
        <p:nvSpPr>
          <p:cNvPr id="4" name="Content Placeholder 3"/>
          <p:cNvSpPr>
            <a:spLocks noGrp="1"/>
          </p:cNvSpPr>
          <p:nvPr>
            <p:ph sz="quarter" idx="1"/>
          </p:nvPr>
        </p:nvSpPr>
        <p:spPr>
          <a:xfrm>
            <a:off x="457200" y="1219200"/>
            <a:ext cx="4419600" cy="4937760"/>
          </a:xfrm>
        </p:spPr>
        <p:txBody>
          <a:bodyPr/>
          <a:lstStyle/>
          <a:p>
            <a:r>
              <a:rPr lang="en-US" dirty="0"/>
              <a:t>A JSP life cycle is defined as the process from its creation till the </a:t>
            </a:r>
            <a:r>
              <a:rPr lang="en-US" dirty="0" smtClean="0"/>
              <a:t>destruction.</a:t>
            </a:r>
          </a:p>
          <a:p>
            <a:pPr lvl="1"/>
            <a:r>
              <a:rPr lang="en-US" dirty="0"/>
              <a:t>Compilation</a:t>
            </a:r>
          </a:p>
          <a:p>
            <a:pPr lvl="1"/>
            <a:r>
              <a:rPr lang="en-US" dirty="0"/>
              <a:t>Initialization</a:t>
            </a:r>
          </a:p>
          <a:p>
            <a:pPr lvl="1"/>
            <a:r>
              <a:rPr lang="en-US" dirty="0"/>
              <a:t>Execution</a:t>
            </a:r>
          </a:p>
          <a:p>
            <a:pPr lvl="1"/>
            <a:r>
              <a:rPr lang="en-US" dirty="0" smtClean="0"/>
              <a:t>Cleanup</a:t>
            </a:r>
            <a:endParaRPr lang="en-US" dirty="0"/>
          </a:p>
        </p:txBody>
      </p:sp>
      <p:pic>
        <p:nvPicPr>
          <p:cNvPr id="5" name="Picture 4"/>
          <p:cNvPicPr>
            <a:picLocks noChangeAspect="1"/>
          </p:cNvPicPr>
          <p:nvPr/>
        </p:nvPicPr>
        <p:blipFill>
          <a:blip r:embed="rId2"/>
          <a:stretch>
            <a:fillRect/>
          </a:stretch>
        </p:blipFill>
        <p:spPr>
          <a:xfrm>
            <a:off x="4908176" y="2209800"/>
            <a:ext cx="3651250" cy="2667000"/>
          </a:xfrm>
          <a:prstGeom prst="rect">
            <a:avLst/>
          </a:prstGeom>
        </p:spPr>
      </p:pic>
    </p:spTree>
    <p:extLst>
      <p:ext uri="{BB962C8B-B14F-4D97-AF65-F5344CB8AC3E}">
        <p14:creationId xmlns:p14="http://schemas.microsoft.com/office/powerpoint/2010/main" val="470211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t>
            </a:r>
            <a:r>
              <a:rPr lang="mr-IN" dirty="0" smtClean="0"/>
              <a:t>–</a:t>
            </a:r>
            <a:r>
              <a:rPr lang="en-US" dirty="0" smtClean="0"/>
              <a:t> Lifecycle (2)</a:t>
            </a:r>
            <a:endParaRPr lang="en-US" dirty="0"/>
          </a:p>
        </p:txBody>
      </p:sp>
      <p:sp>
        <p:nvSpPr>
          <p:cNvPr id="3" name="Slide Number Placeholder 2"/>
          <p:cNvSpPr>
            <a:spLocks noGrp="1"/>
          </p:cNvSpPr>
          <p:nvPr>
            <p:ph type="sldNum" sz="quarter" idx="12"/>
          </p:nvPr>
        </p:nvSpPr>
        <p:spPr/>
        <p:txBody>
          <a:bodyPr/>
          <a:lstStyle/>
          <a:p>
            <a:fld id="{234CB4F3-1BEE-4CDE-96E3-BA2CC2A326E3}" type="slidenum">
              <a:rPr lang="en-US" smtClean="0"/>
              <a:pPr/>
              <a:t>33</a:t>
            </a:fld>
            <a:endParaRPr lang="en-US"/>
          </a:p>
        </p:txBody>
      </p:sp>
      <p:sp>
        <p:nvSpPr>
          <p:cNvPr id="4" name="Content Placeholder 3"/>
          <p:cNvSpPr>
            <a:spLocks noGrp="1"/>
          </p:cNvSpPr>
          <p:nvPr>
            <p:ph sz="quarter" idx="1"/>
          </p:nvPr>
        </p:nvSpPr>
        <p:spPr/>
        <p:txBody>
          <a:bodyPr/>
          <a:lstStyle/>
          <a:p>
            <a:r>
              <a:rPr lang="en-US" dirty="0" smtClean="0"/>
              <a:t>Compilation: </a:t>
            </a:r>
          </a:p>
          <a:p>
            <a:pPr lvl="1"/>
            <a:r>
              <a:rPr lang="en-US" dirty="0" smtClean="0"/>
              <a:t>When </a:t>
            </a:r>
            <a:r>
              <a:rPr lang="en-US" dirty="0"/>
              <a:t>a browser asks for a JSP, the JSP engine first checks to see whether it needs to compile the page. </a:t>
            </a:r>
            <a:endParaRPr lang="en-US" dirty="0" smtClean="0"/>
          </a:p>
          <a:p>
            <a:pPr lvl="1"/>
            <a:r>
              <a:rPr lang="en-US" dirty="0" smtClean="0"/>
              <a:t>If </a:t>
            </a:r>
            <a:r>
              <a:rPr lang="en-US" dirty="0"/>
              <a:t>the page has never been compiled, or if the JSP has been modified since it was last compiled, the JSP engine compiles the page</a:t>
            </a:r>
            <a:r>
              <a:rPr lang="en-US" dirty="0" smtClean="0"/>
              <a:t>.</a:t>
            </a:r>
          </a:p>
          <a:p>
            <a:pPr lvl="1"/>
            <a:r>
              <a:rPr lang="en-US" dirty="0" smtClean="0"/>
              <a:t>Compilation process:</a:t>
            </a:r>
          </a:p>
          <a:p>
            <a:pPr lvl="2"/>
            <a:r>
              <a:rPr lang="en-US" dirty="0" smtClean="0"/>
              <a:t>Parsing the JSP</a:t>
            </a:r>
          </a:p>
          <a:p>
            <a:pPr lvl="2"/>
            <a:r>
              <a:rPr lang="en-US" dirty="0" smtClean="0"/>
              <a:t>Turning the JSP into a servlet</a:t>
            </a:r>
          </a:p>
          <a:p>
            <a:pPr lvl="2"/>
            <a:r>
              <a:rPr lang="en-US" dirty="0" smtClean="0"/>
              <a:t>Compiling the servlet</a:t>
            </a:r>
            <a:endParaRPr lang="en-US" dirty="0"/>
          </a:p>
        </p:txBody>
      </p:sp>
    </p:spTree>
    <p:extLst>
      <p:ext uri="{BB962C8B-B14F-4D97-AF65-F5344CB8AC3E}">
        <p14:creationId xmlns:p14="http://schemas.microsoft.com/office/powerpoint/2010/main" val="163533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t>
            </a:r>
            <a:r>
              <a:rPr lang="mr-IN" dirty="0" smtClean="0"/>
              <a:t>–</a:t>
            </a:r>
            <a:r>
              <a:rPr lang="en-US" dirty="0" smtClean="0"/>
              <a:t> Lifecycle (3)</a:t>
            </a:r>
            <a:endParaRPr lang="en-US" dirty="0"/>
          </a:p>
        </p:txBody>
      </p:sp>
      <p:sp>
        <p:nvSpPr>
          <p:cNvPr id="3" name="Slide Number Placeholder 2"/>
          <p:cNvSpPr>
            <a:spLocks noGrp="1"/>
          </p:cNvSpPr>
          <p:nvPr>
            <p:ph type="sldNum" sz="quarter" idx="12"/>
          </p:nvPr>
        </p:nvSpPr>
        <p:spPr/>
        <p:txBody>
          <a:bodyPr/>
          <a:lstStyle/>
          <a:p>
            <a:fld id="{234CB4F3-1BEE-4CDE-96E3-BA2CC2A326E3}" type="slidenum">
              <a:rPr lang="en-US" smtClean="0"/>
              <a:pPr/>
              <a:t>34</a:t>
            </a:fld>
            <a:endParaRPr lang="en-US"/>
          </a:p>
        </p:txBody>
      </p:sp>
      <p:sp>
        <p:nvSpPr>
          <p:cNvPr id="4" name="Content Placeholder 3"/>
          <p:cNvSpPr>
            <a:spLocks noGrp="1"/>
          </p:cNvSpPr>
          <p:nvPr>
            <p:ph sz="quarter" idx="1"/>
          </p:nvPr>
        </p:nvSpPr>
        <p:spPr/>
        <p:txBody>
          <a:bodyPr/>
          <a:lstStyle/>
          <a:p>
            <a:r>
              <a:rPr lang="en-US" dirty="0" smtClean="0"/>
              <a:t>Initialization:</a:t>
            </a:r>
            <a:endParaRPr lang="en-US" dirty="0"/>
          </a:p>
          <a:p>
            <a:pPr lvl="1"/>
            <a:r>
              <a:rPr lang="en-US" dirty="0"/>
              <a:t> If you need to perform JSP-specific initialization, override the </a:t>
            </a:r>
            <a:r>
              <a:rPr lang="en-US" b="1" dirty="0" err="1"/>
              <a:t>jspInit</a:t>
            </a:r>
            <a:r>
              <a:rPr lang="en-US" b="1" dirty="0"/>
              <a:t>()</a:t>
            </a:r>
            <a:r>
              <a:rPr lang="en-US" dirty="0"/>
              <a:t> method </a:t>
            </a:r>
            <a:endParaRPr lang="en-US" dirty="0"/>
          </a:p>
        </p:txBody>
      </p:sp>
      <p:sp>
        <p:nvSpPr>
          <p:cNvPr id="5" name="Rectangle 4"/>
          <p:cNvSpPr/>
          <p:nvPr/>
        </p:nvSpPr>
        <p:spPr>
          <a:xfrm>
            <a:off x="1066800" y="2697480"/>
            <a:ext cx="7010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t>public</a:t>
            </a:r>
            <a:r>
              <a:rPr lang="en-US" dirty="0"/>
              <a:t> </a:t>
            </a:r>
            <a:r>
              <a:rPr lang="en-US" dirty="0"/>
              <a:t>void</a:t>
            </a:r>
            <a:r>
              <a:rPr lang="en-US" dirty="0"/>
              <a:t> </a:t>
            </a:r>
            <a:r>
              <a:rPr lang="en-US" dirty="0" err="1"/>
              <a:t>jspInit</a:t>
            </a:r>
            <a:r>
              <a:rPr lang="en-US" dirty="0"/>
              <a:t>(){</a:t>
            </a:r>
            <a:r>
              <a:rPr lang="en-US" dirty="0"/>
              <a:t> </a:t>
            </a:r>
            <a:endParaRPr lang="en-US" dirty="0" smtClean="0"/>
          </a:p>
          <a:p>
            <a:pPr fontAlgn="auto">
              <a:spcBef>
                <a:spcPts val="0"/>
              </a:spcBef>
              <a:spcAft>
                <a:spcPts val="0"/>
              </a:spcAft>
              <a:defRPr/>
            </a:pPr>
            <a:r>
              <a:rPr lang="en-US" dirty="0"/>
              <a:t>	</a:t>
            </a:r>
            <a:r>
              <a:rPr lang="en-US" dirty="0" smtClean="0"/>
              <a:t>// </a:t>
            </a:r>
            <a:r>
              <a:rPr lang="en-US" dirty="0"/>
              <a:t>Initialization code...</a:t>
            </a:r>
            <a:r>
              <a:rPr lang="en-US" dirty="0"/>
              <a:t> </a:t>
            </a:r>
          </a:p>
          <a:p>
            <a:pPr fontAlgn="auto">
              <a:spcBef>
                <a:spcPts val="0"/>
              </a:spcBef>
              <a:spcAft>
                <a:spcPts val="0"/>
              </a:spcAft>
              <a:defRPr/>
            </a:pPr>
            <a:r>
              <a:rPr lang="en-US" dirty="0" smtClean="0"/>
              <a:t>}</a:t>
            </a:r>
            <a:endParaRPr lang="en-US" dirty="0"/>
          </a:p>
        </p:txBody>
      </p:sp>
    </p:spTree>
    <p:extLst>
      <p:ext uri="{BB962C8B-B14F-4D97-AF65-F5344CB8AC3E}">
        <p14:creationId xmlns:p14="http://schemas.microsoft.com/office/powerpoint/2010/main" val="404319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mr-IN" dirty="0"/>
              <a:t>–</a:t>
            </a:r>
            <a:r>
              <a:rPr lang="en-US" dirty="0"/>
              <a:t> Lifecycle </a:t>
            </a:r>
            <a:r>
              <a:rPr lang="en-US" dirty="0" smtClean="0"/>
              <a:t>(4)</a:t>
            </a:r>
            <a:endParaRPr lang="en-US" dirty="0"/>
          </a:p>
        </p:txBody>
      </p:sp>
      <p:sp>
        <p:nvSpPr>
          <p:cNvPr id="3" name="Slide Number Placeholder 2"/>
          <p:cNvSpPr>
            <a:spLocks noGrp="1"/>
          </p:cNvSpPr>
          <p:nvPr>
            <p:ph type="sldNum" sz="quarter" idx="12"/>
          </p:nvPr>
        </p:nvSpPr>
        <p:spPr/>
        <p:txBody>
          <a:bodyPr/>
          <a:lstStyle/>
          <a:p>
            <a:fld id="{234CB4F3-1BEE-4CDE-96E3-BA2CC2A326E3}" type="slidenum">
              <a:rPr lang="en-US" smtClean="0"/>
              <a:pPr/>
              <a:t>35</a:t>
            </a:fld>
            <a:endParaRPr lang="en-US"/>
          </a:p>
        </p:txBody>
      </p:sp>
      <p:sp>
        <p:nvSpPr>
          <p:cNvPr id="4" name="Content Placeholder 3"/>
          <p:cNvSpPr>
            <a:spLocks noGrp="1"/>
          </p:cNvSpPr>
          <p:nvPr>
            <p:ph sz="quarter" idx="1"/>
          </p:nvPr>
        </p:nvSpPr>
        <p:spPr/>
        <p:txBody>
          <a:bodyPr/>
          <a:lstStyle/>
          <a:p>
            <a:r>
              <a:rPr lang="en-US" dirty="0" smtClean="0"/>
              <a:t>Execution:</a:t>
            </a:r>
          </a:p>
          <a:p>
            <a:pPr lvl="1"/>
            <a:r>
              <a:rPr lang="en-US" dirty="0"/>
              <a:t>This phase of the JSP life cycle represents all interactions with requests until the JSP is destroyed</a:t>
            </a:r>
            <a:r>
              <a:rPr lang="en-US" dirty="0" smtClean="0"/>
              <a:t>.</a:t>
            </a:r>
          </a:p>
          <a:p>
            <a:pPr lvl="1"/>
            <a:r>
              <a:rPr lang="en-US" dirty="0"/>
              <a:t>Whenever a browser requests a JSP and the page has been loaded and initialized, the JSP engine invokes the </a:t>
            </a:r>
            <a:r>
              <a:rPr lang="en-US" b="1" dirty="0"/>
              <a:t>_</a:t>
            </a:r>
            <a:r>
              <a:rPr lang="en-US" b="1" dirty="0" err="1"/>
              <a:t>jspService</a:t>
            </a:r>
            <a:r>
              <a:rPr lang="en-US" b="1" dirty="0"/>
              <a:t>()</a:t>
            </a:r>
            <a:r>
              <a:rPr lang="en-US" dirty="0"/>
              <a:t>method in the JSP</a:t>
            </a:r>
            <a:r>
              <a:rPr lang="en-US" dirty="0" smtClean="0"/>
              <a:t>.</a:t>
            </a:r>
          </a:p>
          <a:p>
            <a:pPr lvl="1"/>
            <a:r>
              <a:rPr lang="en-US" dirty="0"/>
              <a:t>The _</a:t>
            </a:r>
            <a:r>
              <a:rPr lang="en-US" dirty="0" err="1"/>
              <a:t>jspService</a:t>
            </a:r>
            <a:r>
              <a:rPr lang="en-US" dirty="0"/>
              <a:t>() method takes an </a:t>
            </a:r>
            <a:r>
              <a:rPr lang="en-US" b="1" dirty="0" err="1"/>
              <a:t>HttpServletRequest</a:t>
            </a:r>
            <a:r>
              <a:rPr lang="en-US" dirty="0"/>
              <a:t> and an </a:t>
            </a:r>
            <a:r>
              <a:rPr lang="en-US" b="1" dirty="0" err="1"/>
              <a:t>HttpServletResponse</a:t>
            </a:r>
            <a:r>
              <a:rPr lang="en-US" dirty="0"/>
              <a:t> as its parameters as follows</a:t>
            </a:r>
            <a:endParaRPr lang="en-US" dirty="0"/>
          </a:p>
        </p:txBody>
      </p:sp>
      <p:sp>
        <p:nvSpPr>
          <p:cNvPr id="5" name="Rectangle 4"/>
          <p:cNvSpPr/>
          <p:nvPr/>
        </p:nvSpPr>
        <p:spPr>
          <a:xfrm>
            <a:off x="838200" y="4572000"/>
            <a:ext cx="701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t>void</a:t>
            </a:r>
            <a:r>
              <a:rPr lang="en-US" dirty="0"/>
              <a:t> _</a:t>
            </a:r>
            <a:r>
              <a:rPr lang="en-US" dirty="0" err="1"/>
              <a:t>jspService</a:t>
            </a:r>
            <a:r>
              <a:rPr lang="en-US" dirty="0"/>
              <a:t>(</a:t>
            </a:r>
            <a:r>
              <a:rPr lang="en-US" dirty="0" err="1"/>
              <a:t>HttpServletRequest</a:t>
            </a:r>
            <a:r>
              <a:rPr lang="en-US" dirty="0"/>
              <a:t> request</a:t>
            </a:r>
            <a:r>
              <a:rPr lang="en-US" dirty="0"/>
              <a:t>,</a:t>
            </a:r>
            <a:r>
              <a:rPr lang="en-US" dirty="0"/>
              <a:t> </a:t>
            </a:r>
            <a:r>
              <a:rPr lang="en-US" dirty="0" err="1"/>
              <a:t>HttpServletResponse</a:t>
            </a:r>
            <a:r>
              <a:rPr lang="en-US" dirty="0"/>
              <a:t> response</a:t>
            </a:r>
            <a:r>
              <a:rPr lang="en-US" dirty="0"/>
              <a:t>)</a:t>
            </a:r>
            <a:r>
              <a:rPr lang="en-US" dirty="0"/>
              <a:t> </a:t>
            </a:r>
            <a:r>
              <a:rPr lang="en-US" dirty="0"/>
              <a:t>{</a:t>
            </a:r>
            <a:r>
              <a:rPr lang="en-US" dirty="0"/>
              <a:t> </a:t>
            </a:r>
            <a:endParaRPr lang="en-US" dirty="0" smtClean="0"/>
          </a:p>
          <a:p>
            <a:pPr fontAlgn="auto">
              <a:spcBef>
                <a:spcPts val="0"/>
              </a:spcBef>
              <a:spcAft>
                <a:spcPts val="0"/>
              </a:spcAft>
              <a:defRPr/>
            </a:pPr>
            <a:r>
              <a:rPr lang="en-US" dirty="0"/>
              <a:t>	</a:t>
            </a:r>
            <a:r>
              <a:rPr lang="en-US" dirty="0" smtClean="0"/>
              <a:t>// </a:t>
            </a:r>
            <a:r>
              <a:rPr lang="en-US" dirty="0"/>
              <a:t>Service handling code...</a:t>
            </a:r>
            <a:r>
              <a:rPr lang="en-US" dirty="0"/>
              <a:t> </a:t>
            </a:r>
            <a:endParaRPr lang="en-US" dirty="0" smtClean="0"/>
          </a:p>
          <a:p>
            <a:pPr fontAlgn="auto">
              <a:spcBef>
                <a:spcPts val="0"/>
              </a:spcBef>
              <a:spcAft>
                <a:spcPts val="0"/>
              </a:spcAft>
              <a:defRPr/>
            </a:pPr>
            <a:r>
              <a:rPr lang="en-US" dirty="0" smtClean="0"/>
              <a:t>}</a:t>
            </a:r>
            <a:endParaRPr lang="en-US" dirty="0"/>
          </a:p>
        </p:txBody>
      </p:sp>
    </p:spTree>
    <p:extLst>
      <p:ext uri="{BB962C8B-B14F-4D97-AF65-F5344CB8AC3E}">
        <p14:creationId xmlns:p14="http://schemas.microsoft.com/office/powerpoint/2010/main" val="2008416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mr-IN" dirty="0"/>
              <a:t>–</a:t>
            </a:r>
            <a:r>
              <a:rPr lang="en-US" dirty="0"/>
              <a:t> Lifecycle </a:t>
            </a:r>
            <a:r>
              <a:rPr lang="en-US" dirty="0" smtClean="0"/>
              <a:t>(5)</a:t>
            </a:r>
            <a:endParaRPr lang="en-US" dirty="0"/>
          </a:p>
        </p:txBody>
      </p:sp>
      <p:sp>
        <p:nvSpPr>
          <p:cNvPr id="3" name="Slide Number Placeholder 2"/>
          <p:cNvSpPr>
            <a:spLocks noGrp="1"/>
          </p:cNvSpPr>
          <p:nvPr>
            <p:ph type="sldNum" sz="quarter" idx="12"/>
          </p:nvPr>
        </p:nvSpPr>
        <p:spPr/>
        <p:txBody>
          <a:bodyPr/>
          <a:lstStyle/>
          <a:p>
            <a:fld id="{234CB4F3-1BEE-4CDE-96E3-BA2CC2A326E3}" type="slidenum">
              <a:rPr lang="en-US" smtClean="0"/>
              <a:pPr/>
              <a:t>36</a:t>
            </a:fld>
            <a:endParaRPr lang="en-US"/>
          </a:p>
        </p:txBody>
      </p:sp>
      <p:sp>
        <p:nvSpPr>
          <p:cNvPr id="4" name="Content Placeholder 3"/>
          <p:cNvSpPr>
            <a:spLocks noGrp="1"/>
          </p:cNvSpPr>
          <p:nvPr>
            <p:ph sz="quarter" idx="1"/>
          </p:nvPr>
        </p:nvSpPr>
        <p:spPr/>
        <p:txBody>
          <a:bodyPr/>
          <a:lstStyle/>
          <a:p>
            <a:r>
              <a:rPr lang="en-US" dirty="0" smtClean="0"/>
              <a:t>Cleanup:</a:t>
            </a:r>
          </a:p>
          <a:p>
            <a:pPr lvl="1"/>
            <a:r>
              <a:rPr lang="en-US" dirty="0"/>
              <a:t>The destruction phase of the JSP life cycle represents when a JSP is being removed from use by a container</a:t>
            </a:r>
            <a:r>
              <a:rPr lang="en-US" dirty="0" smtClean="0"/>
              <a:t>.</a:t>
            </a:r>
          </a:p>
          <a:p>
            <a:pPr lvl="1"/>
            <a:r>
              <a:rPr lang="en-US" dirty="0"/>
              <a:t>The </a:t>
            </a:r>
            <a:r>
              <a:rPr lang="en-US" b="1" dirty="0" err="1"/>
              <a:t>jspDestroy</a:t>
            </a:r>
            <a:r>
              <a:rPr lang="en-US" b="1" dirty="0"/>
              <a:t>()</a:t>
            </a:r>
            <a:r>
              <a:rPr lang="en-US" dirty="0"/>
              <a:t> method is the JSP equivalent of the destroy method for servlets</a:t>
            </a:r>
            <a:r>
              <a:rPr lang="en-US" dirty="0" smtClean="0"/>
              <a:t>.</a:t>
            </a:r>
          </a:p>
          <a:p>
            <a:pPr lvl="1"/>
            <a:r>
              <a:rPr lang="en-US" dirty="0"/>
              <a:t>Override </a:t>
            </a:r>
            <a:r>
              <a:rPr lang="en-US" dirty="0" err="1"/>
              <a:t>jspDestroy</a:t>
            </a:r>
            <a:r>
              <a:rPr lang="en-US" dirty="0"/>
              <a:t> when you need to perform any cleanup, such as </a:t>
            </a:r>
            <a:r>
              <a:rPr lang="en-US" u="sng" dirty="0"/>
              <a:t>releasing database connections </a:t>
            </a:r>
            <a:r>
              <a:rPr lang="en-US" dirty="0"/>
              <a:t>or closing open files.</a:t>
            </a:r>
            <a:endParaRPr lang="en-US" dirty="0"/>
          </a:p>
        </p:txBody>
      </p:sp>
      <p:sp>
        <p:nvSpPr>
          <p:cNvPr id="5" name="Rectangle 4"/>
          <p:cNvSpPr/>
          <p:nvPr/>
        </p:nvSpPr>
        <p:spPr>
          <a:xfrm>
            <a:off x="1066800" y="4212702"/>
            <a:ext cx="7010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t>public</a:t>
            </a:r>
            <a:r>
              <a:rPr lang="en-US" dirty="0"/>
              <a:t> </a:t>
            </a:r>
            <a:r>
              <a:rPr lang="en-US" dirty="0"/>
              <a:t>void</a:t>
            </a:r>
            <a:r>
              <a:rPr lang="en-US" dirty="0"/>
              <a:t> </a:t>
            </a:r>
            <a:r>
              <a:rPr lang="en-US" dirty="0" err="1"/>
              <a:t>jspDestroy</a:t>
            </a:r>
            <a:r>
              <a:rPr lang="en-US" dirty="0"/>
              <a:t>()</a:t>
            </a:r>
            <a:r>
              <a:rPr lang="en-US" dirty="0"/>
              <a:t> </a:t>
            </a:r>
            <a:r>
              <a:rPr lang="en-US" dirty="0"/>
              <a:t>{</a:t>
            </a:r>
            <a:r>
              <a:rPr lang="en-US" dirty="0"/>
              <a:t> </a:t>
            </a:r>
            <a:endParaRPr lang="en-US" dirty="0" smtClean="0"/>
          </a:p>
          <a:p>
            <a:pPr fontAlgn="auto">
              <a:spcBef>
                <a:spcPts val="0"/>
              </a:spcBef>
              <a:spcAft>
                <a:spcPts val="0"/>
              </a:spcAft>
              <a:defRPr/>
            </a:pPr>
            <a:r>
              <a:rPr lang="en-US" dirty="0"/>
              <a:t>	</a:t>
            </a:r>
            <a:r>
              <a:rPr lang="en-US" dirty="0" smtClean="0"/>
              <a:t>// </a:t>
            </a:r>
            <a:r>
              <a:rPr lang="en-US" dirty="0"/>
              <a:t>Your cleanup code goes here.</a:t>
            </a:r>
            <a:r>
              <a:rPr lang="en-US" dirty="0"/>
              <a:t> </a:t>
            </a:r>
            <a:endParaRPr lang="en-US" dirty="0" smtClean="0"/>
          </a:p>
          <a:p>
            <a:pPr fontAlgn="auto">
              <a:spcBef>
                <a:spcPts val="0"/>
              </a:spcBef>
              <a:spcAft>
                <a:spcPts val="0"/>
              </a:spcAft>
              <a:defRPr/>
            </a:pPr>
            <a:r>
              <a:rPr lang="en-US" dirty="0" smtClean="0"/>
              <a:t>}</a:t>
            </a:r>
            <a:endParaRPr lang="en-US" dirty="0"/>
          </a:p>
        </p:txBody>
      </p:sp>
    </p:spTree>
    <p:extLst>
      <p:ext uri="{BB962C8B-B14F-4D97-AF65-F5344CB8AC3E}">
        <p14:creationId xmlns:p14="http://schemas.microsoft.com/office/powerpoint/2010/main" val="498383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lstStyle/>
          <a:p>
            <a:r>
              <a:rPr lang="en-US" dirty="0"/>
              <a:t>Introduction of  Views</a:t>
            </a:r>
          </a:p>
          <a:p>
            <a:r>
              <a:rPr lang="en-US" dirty="0"/>
              <a:t>Introduction of Indexes</a:t>
            </a:r>
          </a:p>
          <a:p>
            <a:r>
              <a:rPr lang="en-US" dirty="0"/>
              <a:t>Instruction to access </a:t>
            </a:r>
            <a:r>
              <a:rPr lang="en-US" dirty="0" err="1"/>
              <a:t>PostgreSQL</a:t>
            </a:r>
            <a:r>
              <a:rPr lang="en-US" dirty="0"/>
              <a:t> from Tomcat</a:t>
            </a:r>
          </a:p>
          <a:p>
            <a:pPr marL="971550" lvl="1" indent="-514350">
              <a:buFont typeface="+mj-lt"/>
              <a:buAutoNum type="arabicPeriod"/>
            </a:pPr>
            <a:r>
              <a:rPr lang="en-US" dirty="0"/>
              <a:t>Setup Tomcat in your Unix account</a:t>
            </a:r>
          </a:p>
          <a:p>
            <a:pPr marL="971550" lvl="1" indent="-514350">
              <a:buFont typeface="+mj-lt"/>
              <a:buAutoNum type="arabicPeriod"/>
            </a:pPr>
            <a:r>
              <a:rPr lang="en-US" dirty="0"/>
              <a:t>Write down the info output by the script</a:t>
            </a:r>
          </a:p>
          <a:p>
            <a:pPr marL="971550" lvl="1" indent="-514350">
              <a:buFont typeface="+mj-lt"/>
              <a:buAutoNum type="arabicPeriod"/>
            </a:pPr>
            <a:r>
              <a:rPr lang="en-US" dirty="0"/>
              <a:t>Copy </a:t>
            </a:r>
            <a:r>
              <a:rPr lang="en-US" dirty="0" err="1"/>
              <a:t>jdbc</a:t>
            </a:r>
            <a:r>
              <a:rPr lang="en-US" dirty="0"/>
              <a:t> to the common/lib folder of tomcat</a:t>
            </a:r>
          </a:p>
          <a:p>
            <a:pPr marL="971550" lvl="1" indent="-514350">
              <a:buFont typeface="+mj-lt"/>
              <a:buAutoNum type="arabicPeriod"/>
            </a:pPr>
            <a:r>
              <a:rPr lang="en-US" dirty="0"/>
              <a:t>Create a </a:t>
            </a:r>
            <a:r>
              <a:rPr lang="en-US" dirty="0" err="1"/>
              <a:t>jsp</a:t>
            </a:r>
            <a:r>
              <a:rPr lang="en-US" dirty="0"/>
              <a:t> page to access your </a:t>
            </a:r>
            <a:r>
              <a:rPr lang="en-US" dirty="0" err="1"/>
              <a:t>PostgreSQL</a:t>
            </a:r>
            <a:r>
              <a:rPr lang="en-US" dirty="0"/>
              <a:t> database</a:t>
            </a:r>
          </a:p>
          <a:p>
            <a:pPr marL="697230" indent="-514350"/>
            <a:r>
              <a:rPr lang="en-US" dirty="0"/>
              <a:t>JDBC</a:t>
            </a:r>
          </a:p>
          <a:p>
            <a:pPr marL="571500" indent="-514350"/>
            <a:endParaRPr lang="en-US" dirty="0"/>
          </a:p>
          <a:p>
            <a:pPr marL="971550" lvl="1" indent="-514350"/>
            <a:endParaRPr lang="en-US" dirty="0"/>
          </a:p>
        </p:txBody>
      </p:sp>
      <p:sp>
        <p:nvSpPr>
          <p:cNvPr id="4" name="Slide Number Placeholder 3"/>
          <p:cNvSpPr>
            <a:spLocks noGrp="1"/>
          </p:cNvSpPr>
          <p:nvPr>
            <p:ph type="sldNum" sz="quarter" idx="12"/>
          </p:nvPr>
        </p:nvSpPr>
        <p:spPr/>
        <p:txBody>
          <a:bodyPr/>
          <a:lstStyle/>
          <a:p>
            <a:fld id="{234CB4F3-1BEE-4CDE-96E3-BA2CC2A326E3}" type="slidenum">
              <a:rPr lang="en-US" smtClean="0"/>
              <a:pPr/>
              <a:t>37</a:t>
            </a:fld>
            <a:endParaRPr lang="en-US"/>
          </a:p>
        </p:txBody>
      </p:sp>
    </p:spTree>
    <p:extLst>
      <p:ext uri="{BB962C8B-B14F-4D97-AF65-F5344CB8AC3E}">
        <p14:creationId xmlns:p14="http://schemas.microsoft.com/office/powerpoint/2010/main" val="383190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1E0D"/>
                                      </p:to>
                                    </p:animClr>
                                    <p:animClr clrSpc="rgb" dir="cw">
                                      <p:cBhvr>
                                        <p:cTn id="7" dur="500" fill="hold"/>
                                        <p:tgtEl>
                                          <p:spTgt spid="3">
                                            <p:txEl>
                                              <p:pRg st="7" end="7"/>
                                            </p:txEl>
                                          </p:spTgt>
                                        </p:tgtEl>
                                        <p:attrNameLst>
                                          <p:attrName>fillcolor</p:attrName>
                                        </p:attrNameLst>
                                      </p:cBhvr>
                                      <p:to>
                                        <a:srgbClr val="FF1E0D"/>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accent1">
                    <a:lumMod val="75000"/>
                  </a:schemeClr>
                </a:solidFill>
              </a:rPr>
              <a:t>JDBC</a:t>
            </a:r>
          </a:p>
        </p:txBody>
      </p:sp>
      <p:sp>
        <p:nvSpPr>
          <p:cNvPr id="14339" name="Content Placeholder 2"/>
          <p:cNvSpPr>
            <a:spLocks noGrp="1"/>
          </p:cNvSpPr>
          <p:nvPr>
            <p:ph idx="1"/>
          </p:nvPr>
        </p:nvSpPr>
        <p:spPr/>
        <p:txBody>
          <a:bodyPr/>
          <a:lstStyle/>
          <a:p>
            <a:r>
              <a:rPr lang="en-US" b="1" dirty="0"/>
              <a:t>JDBC</a:t>
            </a:r>
            <a:r>
              <a:rPr lang="en-US" dirty="0"/>
              <a:t> API is a Java API that can </a:t>
            </a:r>
            <a:r>
              <a:rPr lang="en-US" dirty="0" smtClean="0"/>
              <a:t>access the data stored in a Relational Database</a:t>
            </a:r>
          </a:p>
          <a:p>
            <a:endParaRPr lang="en-US" dirty="0"/>
          </a:p>
        </p:txBody>
      </p:sp>
      <p:sp>
        <p:nvSpPr>
          <p:cNvPr id="24" name="Slide Number Placeholder 23"/>
          <p:cNvSpPr>
            <a:spLocks noGrp="1"/>
          </p:cNvSpPr>
          <p:nvPr>
            <p:ph type="sldNum" sz="quarter" idx="12"/>
          </p:nvPr>
        </p:nvSpPr>
        <p:spPr/>
        <p:txBody>
          <a:bodyPr/>
          <a:lstStyle/>
          <a:p>
            <a:fld id="{234CB4F3-1BEE-4CDE-96E3-BA2CC2A326E3}" type="slidenum">
              <a:rPr lang="en-US" smtClean="0"/>
              <a:pPr/>
              <a:t>38</a:t>
            </a:fld>
            <a:endParaRPr lang="en-US"/>
          </a:p>
        </p:txBody>
      </p:sp>
      <p:pic>
        <p:nvPicPr>
          <p:cNvPr id="17" name="Picture 16"/>
          <p:cNvPicPr>
            <a:picLocks noChangeAspect="1"/>
          </p:cNvPicPr>
          <p:nvPr/>
        </p:nvPicPr>
        <p:blipFill>
          <a:blip r:embed="rId3"/>
          <a:stretch>
            <a:fillRect/>
          </a:stretch>
        </p:blipFill>
        <p:spPr>
          <a:xfrm>
            <a:off x="1181100" y="2438400"/>
            <a:ext cx="6781800" cy="349054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accent1">
                    <a:lumMod val="75000"/>
                  </a:schemeClr>
                </a:solidFill>
              </a:rPr>
              <a:t>JDBC</a:t>
            </a:r>
          </a:p>
        </p:txBody>
      </p:sp>
      <p:sp>
        <p:nvSpPr>
          <p:cNvPr id="14339" name="Content Placeholder 2"/>
          <p:cNvSpPr>
            <a:spLocks noGrp="1"/>
          </p:cNvSpPr>
          <p:nvPr>
            <p:ph idx="1"/>
          </p:nvPr>
        </p:nvSpPr>
        <p:spPr/>
        <p:txBody>
          <a:bodyPr/>
          <a:lstStyle/>
          <a:p>
            <a:r>
              <a:rPr lang="en-US"/>
              <a:t>Write once, Match all DBMS!!</a:t>
            </a:r>
          </a:p>
          <a:p>
            <a:r>
              <a:rPr lang="en-US"/>
              <a:t>The Java Database connectivity</a:t>
            </a:r>
          </a:p>
          <a:p>
            <a:pPr lvl="1"/>
            <a:r>
              <a:rPr lang="en-US"/>
              <a:t>Making a connection to a database</a:t>
            </a:r>
          </a:p>
          <a:p>
            <a:pPr lvl="1"/>
            <a:r>
              <a:rPr lang="en-US"/>
              <a:t>Creating SQL or MySQL statements</a:t>
            </a:r>
          </a:p>
          <a:p>
            <a:pPr lvl="1"/>
            <a:r>
              <a:rPr lang="en-US"/>
              <a:t>Executing queries in the database</a:t>
            </a:r>
          </a:p>
          <a:p>
            <a:pPr lvl="1"/>
            <a:r>
              <a:rPr lang="en-US"/>
              <a:t>Viewing or Modifying the result records</a:t>
            </a:r>
          </a:p>
        </p:txBody>
      </p:sp>
      <p:sp>
        <p:nvSpPr>
          <p:cNvPr id="4" name="Rectangle 3"/>
          <p:cNvSpPr/>
          <p:nvPr/>
        </p:nvSpPr>
        <p:spPr>
          <a:xfrm>
            <a:off x="914400" y="4191000"/>
            <a:ext cx="7848600" cy="23622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066800" y="5029200"/>
            <a:ext cx="1489075" cy="685800"/>
          </a:xfrm>
          <a:prstGeom prst="rect">
            <a:avLst/>
          </a:prstGeom>
          <a:ln>
            <a:solidFill>
              <a:schemeClr val="bg2">
                <a:lumMod val="25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dirty="0"/>
              <a:t>Application</a:t>
            </a:r>
          </a:p>
        </p:txBody>
      </p:sp>
      <p:cxnSp>
        <p:nvCxnSpPr>
          <p:cNvPr id="7" name="Straight Arrow Connector 6"/>
          <p:cNvCxnSpPr>
            <a:stCxn id="5" idx="3"/>
          </p:cNvCxnSpPr>
          <p:nvPr/>
        </p:nvCxnSpPr>
        <p:spPr>
          <a:xfrm>
            <a:off x="2555875" y="5372100"/>
            <a:ext cx="415925" cy="0"/>
          </a:xfrm>
          <a:prstGeom prst="straightConnector1">
            <a:avLst/>
          </a:prstGeom>
          <a:ln w="25400">
            <a:solidFill>
              <a:schemeClr val="accent4">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971800" y="4495800"/>
            <a:ext cx="1219200" cy="1828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dirty="0">
                <a:solidFill>
                  <a:schemeClr val="tx1"/>
                </a:solidFill>
              </a:rPr>
              <a:t>JDBC</a:t>
            </a:r>
          </a:p>
          <a:p>
            <a:pPr algn="ctr" fontAlgn="auto">
              <a:spcBef>
                <a:spcPts val="0"/>
              </a:spcBef>
              <a:spcAft>
                <a:spcPts val="0"/>
              </a:spcAft>
              <a:defRPr/>
            </a:pPr>
            <a:r>
              <a:rPr lang="en-US" dirty="0">
                <a:solidFill>
                  <a:schemeClr val="tx1"/>
                </a:solidFill>
              </a:rPr>
              <a:t>Driver</a:t>
            </a:r>
          </a:p>
          <a:p>
            <a:pPr algn="ctr" fontAlgn="auto">
              <a:spcBef>
                <a:spcPts val="0"/>
              </a:spcBef>
              <a:spcAft>
                <a:spcPts val="0"/>
              </a:spcAft>
              <a:defRPr/>
            </a:pPr>
            <a:r>
              <a:rPr lang="en-US" dirty="0">
                <a:solidFill>
                  <a:schemeClr val="tx1"/>
                </a:solidFill>
              </a:rPr>
              <a:t>Interface</a:t>
            </a:r>
          </a:p>
        </p:txBody>
      </p:sp>
      <p:cxnSp>
        <p:nvCxnSpPr>
          <p:cNvPr id="11" name="Straight Arrow Connector 10"/>
          <p:cNvCxnSpPr/>
          <p:nvPr/>
        </p:nvCxnSpPr>
        <p:spPr>
          <a:xfrm>
            <a:off x="4191000" y="4648200"/>
            <a:ext cx="647700" cy="0"/>
          </a:xfrm>
          <a:prstGeom prst="straightConnector1">
            <a:avLst/>
          </a:prstGeom>
          <a:ln w="25400">
            <a:solidFill>
              <a:schemeClr val="accent4">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98938" y="5181600"/>
            <a:ext cx="647700" cy="0"/>
          </a:xfrm>
          <a:prstGeom prst="straightConnector1">
            <a:avLst/>
          </a:prstGeom>
          <a:ln w="25400">
            <a:solidFill>
              <a:schemeClr val="accent4">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198938" y="5638800"/>
            <a:ext cx="647700" cy="0"/>
          </a:xfrm>
          <a:prstGeom prst="straightConnector1">
            <a:avLst/>
          </a:prstGeom>
          <a:ln w="25400">
            <a:solidFill>
              <a:schemeClr val="accent4">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191000" y="6172200"/>
            <a:ext cx="647700" cy="0"/>
          </a:xfrm>
          <a:prstGeom prst="straightConnector1">
            <a:avLst/>
          </a:prstGeom>
          <a:ln w="25400">
            <a:solidFill>
              <a:schemeClr val="accent4">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846638" y="4495800"/>
            <a:ext cx="163036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Oracle JDBC Driver</a:t>
            </a:r>
          </a:p>
        </p:txBody>
      </p:sp>
      <p:sp>
        <p:nvSpPr>
          <p:cNvPr id="19" name="Rectangle 18"/>
          <p:cNvSpPr/>
          <p:nvPr/>
        </p:nvSpPr>
        <p:spPr>
          <a:xfrm>
            <a:off x="4846638" y="5060950"/>
            <a:ext cx="1630362" cy="27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SQL JDBC Driver</a:t>
            </a:r>
          </a:p>
        </p:txBody>
      </p:sp>
      <p:sp>
        <p:nvSpPr>
          <p:cNvPr id="20" name="Rectangle 19"/>
          <p:cNvSpPr/>
          <p:nvPr/>
        </p:nvSpPr>
        <p:spPr>
          <a:xfrm>
            <a:off x="4846638" y="5486400"/>
            <a:ext cx="163036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MySQL JDBC Driver</a:t>
            </a:r>
          </a:p>
        </p:txBody>
      </p:sp>
      <p:sp>
        <p:nvSpPr>
          <p:cNvPr id="21" name="Rectangle 20"/>
          <p:cNvSpPr/>
          <p:nvPr/>
        </p:nvSpPr>
        <p:spPr>
          <a:xfrm>
            <a:off x="4846638" y="5943600"/>
            <a:ext cx="163036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err="1"/>
              <a:t>PostgreSQL</a:t>
            </a:r>
            <a:r>
              <a:rPr lang="en-US" sz="1400" dirty="0"/>
              <a:t> JDBC Driver</a:t>
            </a:r>
          </a:p>
        </p:txBody>
      </p:sp>
      <p:cxnSp>
        <p:nvCxnSpPr>
          <p:cNvPr id="27" name="Straight Arrow Connector 26"/>
          <p:cNvCxnSpPr/>
          <p:nvPr/>
        </p:nvCxnSpPr>
        <p:spPr>
          <a:xfrm>
            <a:off x="6477000" y="4648200"/>
            <a:ext cx="647700" cy="0"/>
          </a:xfrm>
          <a:prstGeom prst="straightConnector1">
            <a:avLst/>
          </a:prstGeom>
          <a:ln w="25400">
            <a:solidFill>
              <a:schemeClr val="accent4">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484938" y="5181600"/>
            <a:ext cx="647700" cy="0"/>
          </a:xfrm>
          <a:prstGeom prst="straightConnector1">
            <a:avLst/>
          </a:prstGeom>
          <a:ln w="25400">
            <a:solidFill>
              <a:schemeClr val="accent4">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484938" y="5638800"/>
            <a:ext cx="647700" cy="0"/>
          </a:xfrm>
          <a:prstGeom prst="straightConnector1">
            <a:avLst/>
          </a:prstGeom>
          <a:ln w="25400">
            <a:solidFill>
              <a:schemeClr val="accent4">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477000" y="6172200"/>
            <a:ext cx="647700" cy="0"/>
          </a:xfrm>
          <a:prstGeom prst="straightConnector1">
            <a:avLst/>
          </a:prstGeom>
          <a:ln w="25400">
            <a:solidFill>
              <a:schemeClr val="accent4">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1" name="Flowchart: Magnetic Disk 30"/>
          <p:cNvSpPr/>
          <p:nvPr/>
        </p:nvSpPr>
        <p:spPr>
          <a:xfrm>
            <a:off x="7162800" y="4343400"/>
            <a:ext cx="1295400" cy="457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Oracle Database</a:t>
            </a:r>
          </a:p>
        </p:txBody>
      </p:sp>
      <p:sp>
        <p:nvSpPr>
          <p:cNvPr id="32" name="Flowchart: Magnetic Disk 31"/>
          <p:cNvSpPr/>
          <p:nvPr/>
        </p:nvSpPr>
        <p:spPr>
          <a:xfrm>
            <a:off x="7162800" y="4953000"/>
            <a:ext cx="1295400" cy="457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SQL Database</a:t>
            </a:r>
          </a:p>
        </p:txBody>
      </p:sp>
      <p:sp>
        <p:nvSpPr>
          <p:cNvPr id="33" name="Flowchart: Magnetic Disk 32"/>
          <p:cNvSpPr/>
          <p:nvPr/>
        </p:nvSpPr>
        <p:spPr>
          <a:xfrm>
            <a:off x="7192963" y="5486400"/>
            <a:ext cx="1265237" cy="457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MySQL Database</a:t>
            </a:r>
          </a:p>
        </p:txBody>
      </p:sp>
      <p:sp>
        <p:nvSpPr>
          <p:cNvPr id="34" name="Flowchart: Magnetic Disk 33"/>
          <p:cNvSpPr/>
          <p:nvPr/>
        </p:nvSpPr>
        <p:spPr>
          <a:xfrm>
            <a:off x="7192963" y="6019800"/>
            <a:ext cx="1265237" cy="457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err="1"/>
              <a:t>PostgreSQL</a:t>
            </a:r>
            <a:r>
              <a:rPr lang="en-US" sz="1400" dirty="0"/>
              <a:t> Database</a:t>
            </a:r>
          </a:p>
        </p:txBody>
      </p:sp>
      <p:sp>
        <p:nvSpPr>
          <p:cNvPr id="24" name="Slide Number Placeholder 23"/>
          <p:cNvSpPr>
            <a:spLocks noGrp="1"/>
          </p:cNvSpPr>
          <p:nvPr>
            <p:ph type="sldNum" sz="quarter" idx="12"/>
          </p:nvPr>
        </p:nvSpPr>
        <p:spPr/>
        <p:txBody>
          <a:bodyPr/>
          <a:lstStyle/>
          <a:p>
            <a:fld id="{234CB4F3-1BEE-4CDE-96E3-BA2CC2A326E3}" type="slidenum">
              <a:rPr lang="en-US" smtClean="0"/>
              <a:pPr/>
              <a:t>39</a:t>
            </a:fld>
            <a:endParaRPr lang="en-US"/>
          </a:p>
        </p:txBody>
      </p:sp>
    </p:spTree>
    <p:extLst>
      <p:ext uri="{BB962C8B-B14F-4D97-AF65-F5344CB8AC3E}">
        <p14:creationId xmlns:p14="http://schemas.microsoft.com/office/powerpoint/2010/main" val="115069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609600"/>
            <a:ext cx="8305800" cy="584200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Views (2)</a:t>
            </a:r>
          </a:p>
          <a:p>
            <a:pPr marL="548640" lvl="1" indent="-182880">
              <a:lnSpc>
                <a:spcPct val="90000"/>
              </a:lnSpc>
              <a:spcBef>
                <a:spcPts val="0"/>
              </a:spcBef>
              <a:buClr>
                <a:srgbClr val="0000FF"/>
              </a:buClr>
              <a:buFont typeface="Wingdings" pitchFamily="2" charset="2"/>
              <a:buChar char="§"/>
            </a:pPr>
            <a:r>
              <a:rPr lang="en-US" dirty="0">
                <a:solidFill>
                  <a:srgbClr val="0000FF"/>
                </a:solidFill>
              </a:rPr>
              <a:t> CREATE OR REPLACE VIEW is similar</a:t>
            </a:r>
          </a:p>
          <a:p>
            <a:pPr marL="948690" lvl="2" indent="-182880">
              <a:lnSpc>
                <a:spcPct val="90000"/>
              </a:lnSpc>
              <a:spcBef>
                <a:spcPts val="0"/>
              </a:spcBef>
              <a:buClr>
                <a:srgbClr val="0000FF"/>
              </a:buClr>
              <a:buFont typeface="Wingdings" pitchFamily="2" charset="2"/>
              <a:buChar char="§"/>
            </a:pPr>
            <a:r>
              <a:rPr lang="en-US" dirty="0">
                <a:solidFill>
                  <a:srgbClr val="0000FF"/>
                </a:solidFill>
              </a:rPr>
              <a:t>If a view of the same name already exists, it is replaced</a:t>
            </a:r>
          </a:p>
          <a:p>
            <a:pPr marL="948690" lvl="2" indent="-182880">
              <a:lnSpc>
                <a:spcPct val="90000"/>
              </a:lnSpc>
              <a:spcBef>
                <a:spcPts val="0"/>
              </a:spcBef>
              <a:buClr>
                <a:srgbClr val="0000FF"/>
              </a:buClr>
              <a:buFont typeface="Wingdings" pitchFamily="2" charset="2"/>
              <a:buChar char="§"/>
            </a:pPr>
            <a:r>
              <a:rPr lang="en-US" dirty="0">
                <a:solidFill>
                  <a:srgbClr val="0000FF"/>
                </a:solidFill>
              </a:rPr>
              <a:t>The new query must generate the same columns that were generated by the existing view query (that is, the same column names in the same order and with the same data types)</a:t>
            </a:r>
          </a:p>
          <a:p>
            <a:pPr marL="948690" lvl="2" indent="-182880">
              <a:lnSpc>
                <a:spcPct val="90000"/>
              </a:lnSpc>
              <a:spcBef>
                <a:spcPts val="0"/>
              </a:spcBef>
              <a:buClr>
                <a:srgbClr val="0000FF"/>
              </a:buClr>
              <a:buFont typeface="Wingdings" pitchFamily="2" charset="2"/>
              <a:buChar char="§"/>
            </a:pPr>
            <a:r>
              <a:rPr lang="en-US" dirty="0">
                <a:solidFill>
                  <a:srgbClr val="0000FF"/>
                </a:solidFill>
              </a:rPr>
              <a:t>It may add additional columns to the end of the list. The calculations giving rise to the output columns may be completely different.</a:t>
            </a:r>
          </a:p>
          <a:p>
            <a:pPr marL="548640" lvl="1" indent="-182880">
              <a:lnSpc>
                <a:spcPct val="90000"/>
              </a:lnSpc>
              <a:spcBef>
                <a:spcPts val="0"/>
              </a:spcBef>
              <a:buClr>
                <a:srgbClr val="0000FF"/>
              </a:buClr>
              <a:buFont typeface="Wingdings" pitchFamily="2" charset="2"/>
              <a:buChar char="§"/>
            </a:pPr>
            <a:r>
              <a:rPr lang="en-US" dirty="0">
                <a:solidFill>
                  <a:srgbClr val="0000FF"/>
                </a:solidFill>
              </a:rPr>
              <a:t>If a schema name is given (for example, CREATE VIEW </a:t>
            </a:r>
            <a:r>
              <a:rPr lang="en-US" dirty="0" err="1">
                <a:solidFill>
                  <a:srgbClr val="0000FF"/>
                </a:solidFill>
              </a:rPr>
              <a:t>myschema.myview</a:t>
            </a:r>
            <a:r>
              <a:rPr lang="en-US" dirty="0">
                <a:solidFill>
                  <a:srgbClr val="0000FF"/>
                </a:solidFill>
              </a:rPr>
              <a:t> ...) then the view is created in the specified schema. Otherwise it is created in the current schema. </a:t>
            </a:r>
          </a:p>
        </p:txBody>
      </p:sp>
    </p:spTree>
    <p:extLst>
      <p:ext uri="{BB962C8B-B14F-4D97-AF65-F5344CB8AC3E}">
        <p14:creationId xmlns:p14="http://schemas.microsoft.com/office/powerpoint/2010/main" val="1036474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accent1">
                    <a:lumMod val="75000"/>
                  </a:schemeClr>
                </a:solidFill>
              </a:rPr>
              <a:t>Steps of connecting database</a:t>
            </a:r>
          </a:p>
        </p:txBody>
      </p:sp>
      <p:sp>
        <p:nvSpPr>
          <p:cNvPr id="15363" name="Content Placeholder 2"/>
          <p:cNvSpPr>
            <a:spLocks noGrp="1"/>
          </p:cNvSpPr>
          <p:nvPr>
            <p:ph idx="1"/>
          </p:nvPr>
        </p:nvSpPr>
        <p:spPr/>
        <p:txBody>
          <a:bodyPr/>
          <a:lstStyle/>
          <a:p>
            <a:pPr marL="571500" indent="-457200">
              <a:buFont typeface="Book Antiqua" pitchFamily="18" charset="0"/>
              <a:buAutoNum type="arabicParenR"/>
            </a:pPr>
            <a:r>
              <a:rPr lang="en-US" dirty="0"/>
              <a:t>Get the specific type of JDBC driver</a:t>
            </a:r>
          </a:p>
          <a:p>
            <a:pPr marL="571500" indent="-457200">
              <a:buFont typeface="Book Antiqua" pitchFamily="18" charset="0"/>
              <a:buAutoNum type="arabicParenR"/>
            </a:pPr>
            <a:r>
              <a:rPr lang="en-US" dirty="0"/>
              <a:t>Initializing the Driver</a:t>
            </a:r>
          </a:p>
          <a:p>
            <a:pPr marL="571500" indent="-457200">
              <a:buFont typeface="Book Antiqua" pitchFamily="18" charset="0"/>
              <a:buAutoNum type="arabicParenR"/>
            </a:pPr>
            <a:r>
              <a:rPr lang="en-US" dirty="0"/>
              <a:t>Start the </a:t>
            </a:r>
            <a:r>
              <a:rPr lang="en-US" b="1" dirty="0"/>
              <a:t>Connection</a:t>
            </a:r>
          </a:p>
          <a:p>
            <a:pPr marL="571500" indent="-457200">
              <a:buFont typeface="Book Antiqua" pitchFamily="18" charset="0"/>
              <a:buAutoNum type="arabicParenR"/>
            </a:pPr>
            <a:r>
              <a:rPr lang="en-US" dirty="0"/>
              <a:t>Initialize one </a:t>
            </a:r>
            <a:r>
              <a:rPr lang="en-US" b="1" dirty="0"/>
              <a:t>Statement</a:t>
            </a:r>
            <a:r>
              <a:rPr lang="en-US" dirty="0"/>
              <a:t> object</a:t>
            </a:r>
          </a:p>
          <a:p>
            <a:pPr marL="571500" indent="-457200">
              <a:buFont typeface="Book Antiqua" pitchFamily="18" charset="0"/>
              <a:buAutoNum type="arabicParenR"/>
            </a:pPr>
            <a:r>
              <a:rPr lang="en-US" dirty="0"/>
              <a:t>Send out the SQL </a:t>
            </a:r>
            <a:r>
              <a:rPr lang="en-US" b="1" dirty="0"/>
              <a:t>execute*()</a:t>
            </a:r>
          </a:p>
          <a:p>
            <a:pPr marL="571500" indent="-457200">
              <a:buFont typeface="Book Antiqua" pitchFamily="18" charset="0"/>
              <a:buAutoNum type="arabicParenR"/>
            </a:pPr>
            <a:r>
              <a:rPr lang="en-US" dirty="0"/>
              <a:t>Get the </a:t>
            </a:r>
            <a:r>
              <a:rPr lang="en-US" b="1" dirty="0" err="1"/>
              <a:t>Resultset</a:t>
            </a:r>
            <a:r>
              <a:rPr lang="en-US" dirty="0"/>
              <a:t> object which is returned by DBMS</a:t>
            </a:r>
          </a:p>
          <a:p>
            <a:pPr marL="571500" indent="-457200">
              <a:buFont typeface="Book Antiqua" pitchFamily="18" charset="0"/>
              <a:buAutoNum type="arabicParenR"/>
            </a:pPr>
            <a:r>
              <a:rPr lang="en-US" dirty="0"/>
              <a:t>Close the connection </a:t>
            </a:r>
            <a:r>
              <a:rPr lang="en-US" b="1" dirty="0"/>
              <a:t>close()</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234CB4F3-1BEE-4CDE-96E3-BA2CC2A326E3}"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accent1">
                    <a:lumMod val="75000"/>
                  </a:schemeClr>
                </a:solidFill>
              </a:rPr>
              <a:t>(1) Get JDBC driver</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a:t>Download driver from any DBMS company website</a:t>
            </a:r>
          </a:p>
          <a:p>
            <a:pPr fontAlgn="auto">
              <a:spcAft>
                <a:spcPts val="0"/>
              </a:spcAft>
              <a:buFont typeface="Arial" pitchFamily="34" charset="0"/>
              <a:buChar char="•"/>
              <a:defRPr/>
            </a:pPr>
            <a:r>
              <a:rPr lang="en-US" dirty="0"/>
              <a:t>Format: &lt;DBMS_Name-JDBC-Type_n</a:t>
            </a:r>
            <a:r>
              <a:rPr lang="en-US" b="1" dirty="0"/>
              <a:t>.jar</a:t>
            </a:r>
            <a:r>
              <a:rPr lang="en-US" dirty="0"/>
              <a:t>&gt;</a:t>
            </a:r>
          </a:p>
          <a:p>
            <a:pPr marL="640080" lvl="1" fontAlgn="auto">
              <a:spcAft>
                <a:spcPts val="0"/>
              </a:spcAft>
              <a:buFont typeface="Arial" pitchFamily="34" charset="0"/>
              <a:buChar char="•"/>
              <a:defRPr/>
            </a:pPr>
            <a:r>
              <a:rPr lang="en-US" dirty="0"/>
              <a:t>For example: postgresql-9.4-1201.jdbc4.jar</a:t>
            </a:r>
          </a:p>
          <a:p>
            <a:pPr fontAlgn="auto">
              <a:spcAft>
                <a:spcPts val="0"/>
              </a:spcAft>
              <a:buFont typeface="Arial" pitchFamily="34" charset="0"/>
              <a:buChar char="•"/>
              <a:defRPr/>
            </a:pPr>
            <a:r>
              <a:rPr lang="en-US" dirty="0"/>
              <a:t>Put it to any accessible library folder</a:t>
            </a:r>
          </a:p>
          <a:p>
            <a:pPr fontAlgn="auto">
              <a:spcAft>
                <a:spcPts val="0"/>
              </a:spcAft>
              <a:buFont typeface="Arial" pitchFamily="34" charset="0"/>
              <a:buChar char="•"/>
              <a:defRPr/>
            </a:pPr>
            <a:r>
              <a:rPr lang="en-US" dirty="0" err="1"/>
              <a:t>PostgreSQL</a:t>
            </a:r>
            <a:r>
              <a:rPr lang="en-US" dirty="0"/>
              <a:t> JDBC Driver </a:t>
            </a:r>
            <a:r>
              <a:rPr lang="en-US" dirty="0">
                <a:solidFill>
                  <a:schemeClr val="tx1">
                    <a:lumMod val="85000"/>
                    <a:lumOff val="15000"/>
                  </a:schemeClr>
                </a:solidFill>
              </a:rPr>
              <a:t>: http://jdbc.postgresql.org</a:t>
            </a:r>
          </a:p>
        </p:txBody>
      </p:sp>
      <p:sp>
        <p:nvSpPr>
          <p:cNvPr id="4" name="Slide Number Placeholder 3"/>
          <p:cNvSpPr>
            <a:spLocks noGrp="1"/>
          </p:cNvSpPr>
          <p:nvPr>
            <p:ph type="sldNum" sz="quarter" idx="12"/>
          </p:nvPr>
        </p:nvSpPr>
        <p:spPr/>
        <p:txBody>
          <a:bodyPr/>
          <a:lstStyle/>
          <a:p>
            <a:fld id="{234CB4F3-1BEE-4CDE-96E3-BA2CC2A326E3}"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accent1">
                    <a:lumMod val="75000"/>
                  </a:schemeClr>
                </a:solidFill>
              </a:rPr>
              <a:t>(2) Initializing the Driver </a:t>
            </a:r>
          </a:p>
        </p:txBody>
      </p:sp>
      <p:sp>
        <p:nvSpPr>
          <p:cNvPr id="17411" name="Content Placeholder 2"/>
          <p:cNvSpPr>
            <a:spLocks noGrp="1"/>
          </p:cNvSpPr>
          <p:nvPr>
            <p:ph idx="1"/>
          </p:nvPr>
        </p:nvSpPr>
        <p:spPr>
          <a:xfrm>
            <a:off x="457200" y="1752600"/>
            <a:ext cx="8229600" cy="4800600"/>
          </a:xfrm>
        </p:spPr>
        <p:txBody>
          <a:bodyPr/>
          <a:lstStyle/>
          <a:p>
            <a:r>
              <a:rPr lang="en-US" dirty="0"/>
              <a:t>Importing JDBC</a:t>
            </a:r>
          </a:p>
          <a:p>
            <a:pPr lvl="1"/>
            <a:r>
              <a:rPr lang="en-US" dirty="0"/>
              <a:t>Import java.sql.*</a:t>
            </a:r>
          </a:p>
          <a:p>
            <a:r>
              <a:rPr lang="en-US" dirty="0"/>
              <a:t>Loading the server</a:t>
            </a:r>
          </a:p>
          <a:p>
            <a:pPr lvl="1"/>
            <a:r>
              <a:rPr lang="en-US" dirty="0" err="1"/>
              <a:t>Class.forName</a:t>
            </a:r>
            <a:r>
              <a:rPr lang="en-US" dirty="0"/>
              <a:t>("</a:t>
            </a:r>
            <a:r>
              <a:rPr lang="en-US" dirty="0" err="1"/>
              <a:t>org.postgresql.Driver</a:t>
            </a:r>
            <a:r>
              <a:rPr lang="en-US" dirty="0"/>
              <a:t>");</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Rectangle 3"/>
          <p:cNvSpPr/>
          <p:nvPr/>
        </p:nvSpPr>
        <p:spPr>
          <a:xfrm>
            <a:off x="1219200" y="3733800"/>
            <a:ext cx="5181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t>try {</a:t>
            </a:r>
            <a:r>
              <a:rPr lang="en-US" b="1" dirty="0"/>
              <a:t> </a:t>
            </a:r>
            <a:endParaRPr lang="en-US" dirty="0"/>
          </a:p>
          <a:p>
            <a:pPr fontAlgn="auto">
              <a:spcBef>
                <a:spcPts val="0"/>
              </a:spcBef>
              <a:spcAft>
                <a:spcPts val="0"/>
              </a:spcAft>
              <a:defRPr/>
            </a:pPr>
            <a:r>
              <a:rPr lang="en-US" b="1" dirty="0" err="1"/>
              <a:t>Class.forName</a:t>
            </a:r>
            <a:r>
              <a:rPr lang="en-US" i="1" dirty="0"/>
              <a:t>("</a:t>
            </a:r>
            <a:r>
              <a:rPr lang="en-US" b="1" i="1" dirty="0" err="1"/>
              <a:t>org.postgresql.Driver</a:t>
            </a:r>
            <a:r>
              <a:rPr lang="en-US" i="1" dirty="0"/>
              <a:t>");</a:t>
            </a:r>
            <a:endParaRPr lang="en-US" dirty="0"/>
          </a:p>
          <a:p>
            <a:pPr fontAlgn="auto">
              <a:spcBef>
                <a:spcPts val="0"/>
              </a:spcBef>
              <a:spcAft>
                <a:spcPts val="0"/>
              </a:spcAft>
              <a:defRPr/>
            </a:pPr>
            <a:r>
              <a:rPr lang="en-US" dirty="0"/>
              <a:t>} catch (</a:t>
            </a:r>
            <a:r>
              <a:rPr lang="en-US" b="1" dirty="0" err="1"/>
              <a:t>ClassNotFoundException</a:t>
            </a:r>
            <a:r>
              <a:rPr lang="en-US" dirty="0"/>
              <a:t> e) { </a:t>
            </a:r>
          </a:p>
          <a:p>
            <a:pPr fontAlgn="auto">
              <a:spcBef>
                <a:spcPts val="0"/>
              </a:spcBef>
              <a:spcAft>
                <a:spcPts val="0"/>
              </a:spcAft>
              <a:defRPr/>
            </a:pPr>
            <a:r>
              <a:rPr lang="en-US" dirty="0" err="1"/>
              <a:t>System.out.println</a:t>
            </a:r>
            <a:r>
              <a:rPr lang="en-US" dirty="0"/>
              <a:t>(“Can’t find Driver class </a:t>
            </a:r>
            <a:r>
              <a:rPr lang="en-US" altLang="zh-TW" dirty="0"/>
              <a:t>");</a:t>
            </a:r>
            <a:endParaRPr lang="zh-TW" altLang="en-US" dirty="0"/>
          </a:p>
          <a:p>
            <a:pPr fontAlgn="auto">
              <a:spcBef>
                <a:spcPts val="0"/>
              </a:spcBef>
              <a:spcAft>
                <a:spcPts val="0"/>
              </a:spcAft>
              <a:defRPr/>
            </a:pPr>
            <a:r>
              <a:rPr lang="en-US" altLang="zh-TW" dirty="0"/>
              <a:t>}</a:t>
            </a:r>
            <a:endParaRPr lang="zh-TW" altLang="en-US" dirty="0"/>
          </a:p>
        </p:txBody>
      </p:sp>
      <p:sp>
        <p:nvSpPr>
          <p:cNvPr id="5" name="Slide Number Placeholder 4"/>
          <p:cNvSpPr>
            <a:spLocks noGrp="1"/>
          </p:cNvSpPr>
          <p:nvPr>
            <p:ph type="sldNum" sz="quarter" idx="12"/>
          </p:nvPr>
        </p:nvSpPr>
        <p:spPr/>
        <p:txBody>
          <a:bodyPr/>
          <a:lstStyle/>
          <a:p>
            <a:fld id="{234CB4F3-1BEE-4CDE-96E3-BA2CC2A326E3}"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accent1">
                    <a:lumMod val="75000"/>
                  </a:schemeClr>
                </a:solidFill>
              </a:rPr>
              <a:t>(3) Start the connection</a:t>
            </a:r>
          </a:p>
        </p:txBody>
      </p:sp>
      <p:sp>
        <p:nvSpPr>
          <p:cNvPr id="18435" name="Content Placeholder 2"/>
          <p:cNvSpPr>
            <a:spLocks noGrp="1"/>
          </p:cNvSpPr>
          <p:nvPr>
            <p:ph idx="1"/>
          </p:nvPr>
        </p:nvSpPr>
        <p:spPr/>
        <p:txBody>
          <a:bodyPr/>
          <a:lstStyle/>
          <a:p>
            <a:r>
              <a:rPr lang="en-US"/>
              <a:t>String </a:t>
            </a:r>
            <a:r>
              <a:rPr lang="en-US" b="1"/>
              <a:t>DRIVER = "org.postgresql.Driver";</a:t>
            </a:r>
            <a:r>
              <a:rPr lang="en-US"/>
              <a:t/>
            </a:r>
            <a:br>
              <a:rPr lang="en-US"/>
            </a:br>
            <a:r>
              <a:rPr lang="en-US"/>
              <a:t>String </a:t>
            </a:r>
            <a:r>
              <a:rPr lang="en-US" b="1"/>
              <a:t>URL</a:t>
            </a:r>
            <a:r>
              <a:rPr lang="en-US"/>
              <a:t> ="jdbc:postgresql://</a:t>
            </a:r>
            <a:r>
              <a:rPr lang="en-US" b="1"/>
              <a:t>[IP]</a:t>
            </a:r>
            <a:r>
              <a:rPr lang="en-US"/>
              <a:t>:5432/</a:t>
            </a:r>
            <a:r>
              <a:rPr lang="en-US" b="1"/>
              <a:t>[DB_Name]</a:t>
            </a:r>
            <a:r>
              <a:rPr lang="en-US"/>
              <a:t>"; </a:t>
            </a:r>
            <a:br>
              <a:rPr lang="en-US"/>
            </a:br>
            <a:r>
              <a:rPr lang="en-US"/>
              <a:t>String </a:t>
            </a:r>
            <a:r>
              <a:rPr lang="en-US" b="1"/>
              <a:t>USER</a:t>
            </a:r>
            <a:r>
              <a:rPr lang="en-US"/>
              <a:t> = "whoami"; </a:t>
            </a:r>
            <a:br>
              <a:rPr lang="en-US"/>
            </a:br>
            <a:r>
              <a:rPr lang="en-US"/>
              <a:t>String </a:t>
            </a:r>
            <a:r>
              <a:rPr lang="en-US" b="1"/>
              <a:t>PASSWORD</a:t>
            </a:r>
            <a:r>
              <a:rPr lang="en-US"/>
              <a:t> = "123456"; </a:t>
            </a:r>
          </a:p>
          <a:p>
            <a:endParaRPr lang="en-US"/>
          </a:p>
          <a:p>
            <a:endParaRPr lang="en-US"/>
          </a:p>
        </p:txBody>
      </p:sp>
      <p:sp>
        <p:nvSpPr>
          <p:cNvPr id="4" name="Rectangle 3"/>
          <p:cNvSpPr/>
          <p:nvPr/>
        </p:nvSpPr>
        <p:spPr>
          <a:xfrm>
            <a:off x="1219200" y="3429000"/>
            <a:ext cx="76962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t>Connection</a:t>
            </a:r>
            <a:r>
              <a:rPr lang="en-US" dirty="0"/>
              <a:t> conn = </a:t>
            </a:r>
            <a:br>
              <a:rPr lang="en-US" dirty="0"/>
            </a:br>
            <a:r>
              <a:rPr lang="en-US" dirty="0"/>
              <a:t>         </a:t>
            </a:r>
            <a:r>
              <a:rPr lang="en-US" b="1" dirty="0" err="1"/>
              <a:t>DriverManager.getConnection</a:t>
            </a:r>
            <a:r>
              <a:rPr lang="en-US" b="1" dirty="0"/>
              <a:t>( URL, USER, PASSWORD );</a:t>
            </a:r>
            <a:endParaRPr lang="en-US" dirty="0"/>
          </a:p>
          <a:p>
            <a:pPr fontAlgn="auto">
              <a:spcBef>
                <a:spcPts val="0"/>
              </a:spcBef>
              <a:spcAft>
                <a:spcPts val="0"/>
              </a:spcAft>
              <a:defRPr/>
            </a:pPr>
            <a:r>
              <a:rPr lang="en-US" dirty="0"/>
              <a:t>         // </a:t>
            </a:r>
            <a:r>
              <a:rPr lang="en-US" dirty="0" err="1"/>
              <a:t>DriverManager.getConnection</a:t>
            </a:r>
            <a:r>
              <a:rPr lang="en-US" dirty="0"/>
              <a:t>( </a:t>
            </a:r>
            <a:r>
              <a:rPr lang="en-US" dirty="0" err="1"/>
              <a:t>url</a:t>
            </a:r>
            <a:r>
              <a:rPr lang="en-US" dirty="0"/>
              <a:t> );</a:t>
            </a:r>
            <a:r>
              <a:rPr lang="en-US" b="1" dirty="0"/>
              <a:t/>
            </a:r>
            <a:br>
              <a:rPr lang="en-US" b="1" dirty="0"/>
            </a:br>
            <a:r>
              <a:rPr lang="en-US" b="1" dirty="0"/>
              <a:t>        </a:t>
            </a:r>
            <a:r>
              <a:rPr lang="en-US" dirty="0" err="1"/>
              <a:t>System.out.println</a:t>
            </a:r>
            <a:r>
              <a:rPr lang="en-US" dirty="0"/>
              <a:t>(</a:t>
            </a:r>
            <a:r>
              <a:rPr lang="en-US" dirty="0" err="1"/>
              <a:t>conn.</a:t>
            </a:r>
            <a:r>
              <a:rPr lang="en-US" b="1" u="sng" dirty="0" err="1"/>
              <a:t>isReadOnly</a:t>
            </a:r>
            <a:r>
              <a:rPr lang="en-US" b="1" u="sng" dirty="0"/>
              <a:t>( )</a:t>
            </a:r>
            <a:r>
              <a:rPr lang="en-US" dirty="0"/>
              <a:t>);</a:t>
            </a:r>
            <a:br>
              <a:rPr lang="en-US" dirty="0"/>
            </a:br>
            <a:r>
              <a:rPr lang="en-US" b="1" dirty="0"/>
              <a:t>...</a:t>
            </a:r>
            <a:endParaRPr lang="en-US" dirty="0"/>
          </a:p>
          <a:p>
            <a:pPr fontAlgn="auto">
              <a:spcBef>
                <a:spcPts val="0"/>
              </a:spcBef>
              <a:spcAft>
                <a:spcPts val="0"/>
              </a:spcAft>
              <a:defRPr/>
            </a:pPr>
            <a:r>
              <a:rPr lang="en-US" dirty="0"/>
              <a:t>         if ( conn != null &amp;&amp; !</a:t>
            </a:r>
            <a:r>
              <a:rPr lang="en-US" dirty="0" err="1"/>
              <a:t>conn.</a:t>
            </a:r>
            <a:r>
              <a:rPr lang="en-US" b="1" u="sng" dirty="0" err="1"/>
              <a:t>isClosed</a:t>
            </a:r>
            <a:r>
              <a:rPr lang="en-US" b="1" u="sng" dirty="0"/>
              <a:t>( )</a:t>
            </a:r>
            <a:r>
              <a:rPr lang="en-US" dirty="0"/>
              <a:t> ) {</a:t>
            </a:r>
            <a:br>
              <a:rPr lang="en-US" dirty="0"/>
            </a:br>
            <a:r>
              <a:rPr lang="en-US" dirty="0"/>
              <a:t>                </a:t>
            </a:r>
            <a:r>
              <a:rPr lang="en-US" dirty="0" err="1"/>
              <a:t>System.out.println</a:t>
            </a:r>
            <a:r>
              <a:rPr lang="en-US" dirty="0"/>
              <a:t>(“Successfully connect to database</a:t>
            </a:r>
            <a:r>
              <a:rPr lang="zh-TW" altLang="en-US" dirty="0"/>
              <a:t>！</a:t>
            </a:r>
            <a:r>
              <a:rPr lang="en-US" altLang="zh-TW" dirty="0"/>
              <a:t>"); }</a:t>
            </a:r>
            <a:br>
              <a:rPr lang="en-US" altLang="zh-TW" dirty="0"/>
            </a:br>
            <a:r>
              <a:rPr lang="en-US" altLang="zh-TW" dirty="0"/>
              <a:t>                </a:t>
            </a:r>
            <a:r>
              <a:rPr lang="en-US" dirty="0" err="1"/>
              <a:t>conn.</a:t>
            </a:r>
            <a:r>
              <a:rPr lang="en-US" b="1" u="sng" dirty="0" err="1"/>
              <a:t>close</a:t>
            </a:r>
            <a:r>
              <a:rPr lang="en-US" b="1" u="sng" dirty="0"/>
              <a:t>( )</a:t>
            </a:r>
            <a:r>
              <a:rPr lang="en-US" b="1" dirty="0"/>
              <a:t>;</a:t>
            </a:r>
            <a:endParaRPr lang="en-US" dirty="0"/>
          </a:p>
        </p:txBody>
      </p:sp>
      <p:sp>
        <p:nvSpPr>
          <p:cNvPr id="5" name="Slide Number Placeholder 4"/>
          <p:cNvSpPr>
            <a:spLocks noGrp="1"/>
          </p:cNvSpPr>
          <p:nvPr>
            <p:ph type="sldNum" sz="quarter" idx="12"/>
          </p:nvPr>
        </p:nvSpPr>
        <p:spPr/>
        <p:txBody>
          <a:bodyPr/>
          <a:lstStyle/>
          <a:p>
            <a:fld id="{234CB4F3-1BEE-4CDE-96E3-BA2CC2A326E3}"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chemeClr val="accent1">
                    <a:lumMod val="75000"/>
                  </a:schemeClr>
                </a:solidFill>
              </a:rPr>
              <a:t>(4) Initialize one Statement object</a:t>
            </a:r>
            <a:br>
              <a:rPr lang="en-US" dirty="0">
                <a:solidFill>
                  <a:schemeClr val="accent1">
                    <a:lumMod val="75000"/>
                  </a:schemeClr>
                </a:solidFill>
              </a:rPr>
            </a:br>
            <a:r>
              <a:rPr lang="en-US" dirty="0">
                <a:solidFill>
                  <a:schemeClr val="accent1">
                    <a:lumMod val="75000"/>
                  </a:schemeClr>
                </a:solidFill>
              </a:rPr>
              <a:t>and (5)execute</a:t>
            </a:r>
          </a:p>
        </p:txBody>
      </p:sp>
      <p:sp>
        <p:nvSpPr>
          <p:cNvPr id="19459" name="Content Placeholder 2"/>
          <p:cNvSpPr>
            <a:spLocks noGrp="1"/>
          </p:cNvSpPr>
          <p:nvPr>
            <p:ph idx="1"/>
          </p:nvPr>
        </p:nvSpPr>
        <p:spPr>
          <a:xfrm>
            <a:off x="457200" y="1752600"/>
            <a:ext cx="8229600" cy="4800600"/>
          </a:xfrm>
        </p:spPr>
        <p:txBody>
          <a:bodyPr>
            <a:normAutofit lnSpcReduction="10000"/>
          </a:bodyPr>
          <a:lstStyle/>
          <a:p>
            <a:endParaRPr lang="en-US"/>
          </a:p>
          <a:p>
            <a:endParaRPr lang="en-US"/>
          </a:p>
          <a:p>
            <a:r>
              <a:rPr lang="en-US"/>
              <a:t>Execute</a:t>
            </a:r>
          </a:p>
          <a:p>
            <a:pPr lvl="1"/>
            <a:r>
              <a:rPr lang="en-US"/>
              <a:t>executeQuery() -&gt; SQL for Searching and viewing</a:t>
            </a:r>
          </a:p>
          <a:p>
            <a:pPr lvl="1"/>
            <a:r>
              <a:rPr lang="en-US"/>
              <a:t>executeUpdate() -&gt; SQL for Changing database’s contents</a:t>
            </a:r>
          </a:p>
          <a:p>
            <a:pPr lvl="1"/>
            <a:endParaRPr lang="en-US"/>
          </a:p>
          <a:p>
            <a:r>
              <a:rPr lang="en-US"/>
              <a:t>ExecuteQuery()</a:t>
            </a:r>
          </a:p>
          <a:p>
            <a:pPr lvl="1"/>
            <a:r>
              <a:rPr lang="en-US"/>
              <a:t>Return results as row(s)</a:t>
            </a:r>
          </a:p>
          <a:p>
            <a:pPr lvl="1"/>
            <a:r>
              <a:rPr lang="en-US"/>
              <a:t>Use next() to move to next record, return a boolean value to indicate whether we have next record</a:t>
            </a:r>
          </a:p>
          <a:p>
            <a:pPr lvl="1"/>
            <a:r>
              <a:rPr lang="en-US"/>
              <a:t>Use get&lt;Type&gt;() to retrieve the data by attribute name or order</a:t>
            </a:r>
          </a:p>
        </p:txBody>
      </p:sp>
      <p:sp>
        <p:nvSpPr>
          <p:cNvPr id="5" name="Rectangle 4"/>
          <p:cNvSpPr/>
          <p:nvPr/>
        </p:nvSpPr>
        <p:spPr>
          <a:xfrm>
            <a:off x="838200" y="1828800"/>
            <a:ext cx="7772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t>Statements</a:t>
            </a:r>
            <a:r>
              <a:rPr lang="en-US" dirty="0"/>
              <a:t> </a:t>
            </a:r>
            <a:r>
              <a:rPr lang="en-US" dirty="0" err="1"/>
              <a:t>stmt</a:t>
            </a:r>
            <a:r>
              <a:rPr lang="en-US" dirty="0"/>
              <a:t> = </a:t>
            </a:r>
            <a:r>
              <a:rPr lang="en-US" dirty="0" err="1"/>
              <a:t>conn.</a:t>
            </a:r>
            <a:r>
              <a:rPr lang="en-US" b="1" dirty="0" err="1"/>
              <a:t>createStatement</a:t>
            </a:r>
            <a:r>
              <a:rPr lang="en-US" b="1" dirty="0"/>
              <a:t>( );</a:t>
            </a:r>
          </a:p>
          <a:p>
            <a:pPr fontAlgn="auto">
              <a:spcBef>
                <a:spcPts val="0"/>
              </a:spcBef>
              <a:spcAft>
                <a:spcPts val="0"/>
              </a:spcAft>
              <a:defRPr/>
            </a:pPr>
            <a:r>
              <a:rPr lang="en-US" b="1" dirty="0" err="1"/>
              <a:t>ResultSet</a:t>
            </a:r>
            <a:r>
              <a:rPr lang="en-US" dirty="0"/>
              <a:t> result = </a:t>
            </a:r>
            <a:r>
              <a:rPr lang="en-US" dirty="0" err="1"/>
              <a:t>stmt.</a:t>
            </a:r>
            <a:r>
              <a:rPr lang="en-US" b="1" dirty="0" err="1"/>
              <a:t>executeQuery</a:t>
            </a:r>
            <a:r>
              <a:rPr lang="en-US" dirty="0"/>
              <a:t>(“SELECT * FROM </a:t>
            </a:r>
            <a:r>
              <a:rPr lang="en-US" dirty="0" err="1"/>
              <a:t>myTable</a:t>
            </a:r>
            <a:r>
              <a:rPr lang="en-US" dirty="0"/>
              <a:t>”);</a:t>
            </a:r>
          </a:p>
        </p:txBody>
      </p:sp>
      <p:sp>
        <p:nvSpPr>
          <p:cNvPr id="6" name="Slide Number Placeholder 5"/>
          <p:cNvSpPr>
            <a:spLocks noGrp="1"/>
          </p:cNvSpPr>
          <p:nvPr>
            <p:ph type="sldNum" sz="quarter" idx="12"/>
          </p:nvPr>
        </p:nvSpPr>
        <p:spPr/>
        <p:txBody>
          <a:bodyPr/>
          <a:lstStyle/>
          <a:p>
            <a:fld id="{234CB4F3-1BEE-4CDE-96E3-BA2CC2A326E3}"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accent1">
                    <a:lumMod val="75000"/>
                  </a:schemeClr>
                </a:solidFill>
              </a:rPr>
              <a:t>Execute Example</a:t>
            </a:r>
          </a:p>
        </p:txBody>
      </p:sp>
      <p:sp>
        <p:nvSpPr>
          <p:cNvPr id="20483" name="Content Placeholder 2"/>
          <p:cNvSpPr>
            <a:spLocks noGrp="1"/>
          </p:cNvSpPr>
          <p:nvPr>
            <p:ph idx="1"/>
          </p:nvPr>
        </p:nvSpPr>
        <p:spPr/>
        <p:txBody>
          <a:bodyPr/>
          <a:lstStyle/>
          <a:p>
            <a:r>
              <a:rPr lang="en-US" dirty="0"/>
              <a:t>Create / Update table</a:t>
            </a:r>
          </a:p>
          <a:p>
            <a:endParaRPr lang="en-US" dirty="0"/>
          </a:p>
          <a:p>
            <a:endParaRPr lang="en-US" dirty="0"/>
          </a:p>
          <a:p>
            <a:endParaRPr lang="en-US" dirty="0"/>
          </a:p>
          <a:p>
            <a:endParaRPr lang="en-US" dirty="0"/>
          </a:p>
          <a:p>
            <a:r>
              <a:rPr lang="en-US" dirty="0"/>
              <a:t>View data</a:t>
            </a:r>
          </a:p>
          <a:p>
            <a:endParaRPr lang="en-US" dirty="0"/>
          </a:p>
        </p:txBody>
      </p:sp>
      <p:sp>
        <p:nvSpPr>
          <p:cNvPr id="4" name="Rectangle 3"/>
          <p:cNvSpPr/>
          <p:nvPr/>
        </p:nvSpPr>
        <p:spPr>
          <a:xfrm>
            <a:off x="762000" y="1828800"/>
            <a:ext cx="8229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t>Statements</a:t>
            </a:r>
            <a:r>
              <a:rPr lang="en-US" dirty="0"/>
              <a:t> </a:t>
            </a:r>
            <a:r>
              <a:rPr lang="en-US" dirty="0" err="1"/>
              <a:t>stmt</a:t>
            </a:r>
            <a:r>
              <a:rPr lang="en-US" dirty="0"/>
              <a:t> = </a:t>
            </a:r>
            <a:r>
              <a:rPr lang="en-US" dirty="0" err="1"/>
              <a:t>conn.</a:t>
            </a:r>
            <a:r>
              <a:rPr lang="en-US" b="1" dirty="0" err="1"/>
              <a:t>createStatement</a:t>
            </a:r>
            <a:r>
              <a:rPr lang="en-US" b="1" dirty="0"/>
              <a:t>( );</a:t>
            </a:r>
          </a:p>
          <a:p>
            <a:pPr fontAlgn="auto">
              <a:spcBef>
                <a:spcPts val="0"/>
              </a:spcBef>
              <a:spcAft>
                <a:spcPts val="0"/>
              </a:spcAft>
              <a:defRPr/>
            </a:pPr>
            <a:r>
              <a:rPr lang="en-US" dirty="0" err="1"/>
              <a:t>stmt.</a:t>
            </a:r>
            <a:r>
              <a:rPr lang="en-US" b="1" dirty="0" err="1"/>
              <a:t>executeUpdate</a:t>
            </a:r>
            <a:r>
              <a:rPr lang="en-US" dirty="0"/>
              <a:t>(</a:t>
            </a:r>
            <a:br>
              <a:rPr lang="en-US" dirty="0"/>
            </a:br>
            <a:r>
              <a:rPr lang="en-US" dirty="0"/>
              <a:t>"CREATE TABLE </a:t>
            </a:r>
            <a:r>
              <a:rPr lang="en-US" dirty="0" err="1"/>
              <a:t>jdemo</a:t>
            </a:r>
            <a:r>
              <a:rPr lang="en-US" dirty="0"/>
              <a:t> ( title character varying(50),body text, id serial)");</a:t>
            </a:r>
          </a:p>
          <a:p>
            <a:pPr fontAlgn="auto">
              <a:spcBef>
                <a:spcPts val="0"/>
              </a:spcBef>
              <a:spcAft>
                <a:spcPts val="0"/>
              </a:spcAft>
              <a:defRPr/>
            </a:pPr>
            <a:r>
              <a:rPr lang="en-US" dirty="0" err="1"/>
              <a:t>stmt.</a:t>
            </a:r>
            <a:r>
              <a:rPr lang="en-US" b="1" dirty="0" err="1"/>
              <a:t>executeUpdate</a:t>
            </a:r>
            <a:r>
              <a:rPr lang="en-US" dirty="0"/>
              <a:t>(“ALTER TABLE </a:t>
            </a:r>
            <a:r>
              <a:rPr lang="en-US" dirty="0" err="1"/>
              <a:t>jdemo</a:t>
            </a:r>
            <a:r>
              <a:rPr lang="en-US" dirty="0"/>
              <a:t> ADD PRIMARY KEY (id)”); </a:t>
            </a:r>
          </a:p>
        </p:txBody>
      </p:sp>
      <p:sp>
        <p:nvSpPr>
          <p:cNvPr id="5" name="Rectangle 4"/>
          <p:cNvSpPr/>
          <p:nvPr/>
        </p:nvSpPr>
        <p:spPr>
          <a:xfrm>
            <a:off x="762000" y="4191000"/>
            <a:ext cx="82296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err="1"/>
              <a:t>ResultSet</a:t>
            </a:r>
            <a:r>
              <a:rPr lang="en-US" dirty="0"/>
              <a:t> result = </a:t>
            </a:r>
          </a:p>
          <a:p>
            <a:pPr fontAlgn="auto">
              <a:spcBef>
                <a:spcPts val="0"/>
              </a:spcBef>
              <a:spcAft>
                <a:spcPts val="0"/>
              </a:spcAft>
              <a:defRPr/>
            </a:pPr>
            <a:r>
              <a:rPr lang="en-US" dirty="0" err="1"/>
              <a:t>stmt.</a:t>
            </a:r>
            <a:r>
              <a:rPr lang="en-US" b="1" dirty="0" err="1"/>
              <a:t>executeQuery</a:t>
            </a:r>
            <a:r>
              <a:rPr lang="en-US" dirty="0"/>
              <a:t>(“SELECT * FROM </a:t>
            </a:r>
            <a:r>
              <a:rPr lang="en-US" dirty="0" err="1"/>
              <a:t>jdemo</a:t>
            </a:r>
            <a:r>
              <a:rPr lang="en-US" dirty="0"/>
              <a:t>”); </a:t>
            </a:r>
            <a:br>
              <a:rPr lang="en-US" dirty="0"/>
            </a:br>
            <a:r>
              <a:rPr lang="en-US" dirty="0"/>
              <a:t>while (</a:t>
            </a:r>
            <a:r>
              <a:rPr lang="en-US" dirty="0" err="1"/>
              <a:t>result.</a:t>
            </a:r>
            <a:r>
              <a:rPr lang="en-US" b="1" dirty="0" err="1"/>
              <a:t>next</a:t>
            </a:r>
            <a:r>
              <a:rPr lang="en-US" b="1" dirty="0"/>
              <a:t>( )</a:t>
            </a:r>
            <a:r>
              <a:rPr lang="en-US" dirty="0"/>
              <a:t>) { </a:t>
            </a:r>
            <a:br>
              <a:rPr lang="en-US" dirty="0"/>
            </a:br>
            <a:r>
              <a:rPr lang="en-US" dirty="0"/>
              <a:t>	</a:t>
            </a:r>
            <a:r>
              <a:rPr lang="en-US" dirty="0" err="1"/>
              <a:t>System.out.print</a:t>
            </a:r>
            <a:r>
              <a:rPr lang="en-US" dirty="0"/>
              <a:t>(</a:t>
            </a:r>
            <a:r>
              <a:rPr lang="en-US" dirty="0" err="1"/>
              <a:t>result.</a:t>
            </a:r>
            <a:r>
              <a:rPr lang="en-US" b="1" dirty="0" err="1"/>
              <a:t>getInt</a:t>
            </a:r>
            <a:r>
              <a:rPr lang="en-US" dirty="0"/>
              <a:t>(“id”) + </a:t>
            </a:r>
            <a:r>
              <a:rPr lang="en-US" b="1" dirty="0"/>
              <a:t>“\t”</a:t>
            </a:r>
            <a:r>
              <a:rPr lang="en-US" dirty="0"/>
              <a:t>); </a:t>
            </a:r>
            <a:br>
              <a:rPr lang="en-US" dirty="0"/>
            </a:br>
            <a:r>
              <a:rPr lang="en-US" dirty="0"/>
              <a:t>	</a:t>
            </a:r>
            <a:r>
              <a:rPr lang="en-US" dirty="0" err="1"/>
              <a:t>System.out.print</a:t>
            </a:r>
            <a:r>
              <a:rPr lang="en-US" dirty="0"/>
              <a:t>(</a:t>
            </a:r>
            <a:r>
              <a:rPr lang="en-US" dirty="0" err="1"/>
              <a:t>result.</a:t>
            </a:r>
            <a:r>
              <a:rPr lang="en-US" b="1" dirty="0" err="1"/>
              <a:t>getString</a:t>
            </a:r>
            <a:r>
              <a:rPr lang="en-US" dirty="0"/>
              <a:t>("title") + "\t");</a:t>
            </a:r>
            <a:br>
              <a:rPr lang="en-US" dirty="0"/>
            </a:br>
            <a:r>
              <a:rPr lang="en-US" dirty="0"/>
              <a:t>	</a:t>
            </a:r>
            <a:r>
              <a:rPr lang="en-US" dirty="0" err="1"/>
              <a:t>System.out.print</a:t>
            </a:r>
            <a:r>
              <a:rPr lang="en-US" b="1" dirty="0" err="1"/>
              <a:t>ln</a:t>
            </a:r>
            <a:r>
              <a:rPr lang="en-US" dirty="0"/>
              <a:t>(</a:t>
            </a:r>
            <a:r>
              <a:rPr lang="en-US" dirty="0" err="1"/>
              <a:t>result.</a:t>
            </a:r>
            <a:r>
              <a:rPr lang="en-US" b="1" dirty="0" err="1"/>
              <a:t>getString</a:t>
            </a:r>
            <a:r>
              <a:rPr lang="en-US" dirty="0"/>
              <a:t>("body"));</a:t>
            </a:r>
            <a:br>
              <a:rPr lang="en-US" dirty="0"/>
            </a:br>
            <a:r>
              <a:rPr lang="en-US" dirty="0"/>
              <a:t>}</a:t>
            </a:r>
          </a:p>
        </p:txBody>
      </p:sp>
      <p:sp>
        <p:nvSpPr>
          <p:cNvPr id="6" name="Slide Number Placeholder 5"/>
          <p:cNvSpPr>
            <a:spLocks noGrp="1"/>
          </p:cNvSpPr>
          <p:nvPr>
            <p:ph type="sldNum" sz="quarter" idx="12"/>
          </p:nvPr>
        </p:nvSpPr>
        <p:spPr/>
        <p:txBody>
          <a:bodyPr/>
          <a:lstStyle/>
          <a:p>
            <a:fld id="{234CB4F3-1BEE-4CDE-96E3-BA2CC2A326E3}"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accent1">
                    <a:lumMod val="75000"/>
                  </a:schemeClr>
                </a:solidFill>
              </a:rPr>
              <a:t>Execute Example</a:t>
            </a:r>
          </a:p>
        </p:txBody>
      </p:sp>
      <p:sp>
        <p:nvSpPr>
          <p:cNvPr id="20483" name="Content Placeholder 2"/>
          <p:cNvSpPr>
            <a:spLocks noGrp="1"/>
          </p:cNvSpPr>
          <p:nvPr>
            <p:ph idx="1"/>
          </p:nvPr>
        </p:nvSpPr>
        <p:spPr/>
        <p:txBody>
          <a:bodyPr/>
          <a:lstStyle/>
          <a:p>
            <a:r>
              <a:rPr lang="en-US" dirty="0" smtClean="0"/>
              <a:t>Insert Record</a:t>
            </a:r>
            <a:endParaRPr lang="en-US" dirty="0"/>
          </a:p>
          <a:p>
            <a:endParaRPr lang="en-US" dirty="0"/>
          </a:p>
          <a:p>
            <a:endParaRPr lang="en-US" dirty="0"/>
          </a:p>
          <a:p>
            <a:endParaRPr lang="en-US" dirty="0"/>
          </a:p>
          <a:p>
            <a:endParaRPr lang="en-US" dirty="0"/>
          </a:p>
          <a:p>
            <a:endParaRPr lang="en-US" dirty="0" smtClean="0"/>
          </a:p>
          <a:p>
            <a:r>
              <a:rPr lang="en-US" dirty="0" smtClean="0"/>
              <a:t>Delete Record</a:t>
            </a:r>
            <a:endParaRPr lang="en-US" dirty="0"/>
          </a:p>
          <a:p>
            <a:endParaRPr lang="en-US" dirty="0"/>
          </a:p>
        </p:txBody>
      </p:sp>
      <p:sp>
        <p:nvSpPr>
          <p:cNvPr id="4" name="Rectangle 3"/>
          <p:cNvSpPr/>
          <p:nvPr/>
        </p:nvSpPr>
        <p:spPr>
          <a:xfrm>
            <a:off x="762000" y="1828800"/>
            <a:ext cx="8229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t>Statements</a:t>
            </a:r>
            <a:r>
              <a:rPr lang="en-US" dirty="0"/>
              <a:t> </a:t>
            </a:r>
            <a:r>
              <a:rPr lang="en-US" dirty="0" err="1"/>
              <a:t>stmt</a:t>
            </a:r>
            <a:r>
              <a:rPr lang="en-US" dirty="0"/>
              <a:t> = </a:t>
            </a:r>
            <a:r>
              <a:rPr lang="en-US" dirty="0" err="1"/>
              <a:t>conn.</a:t>
            </a:r>
            <a:r>
              <a:rPr lang="en-US" b="1" dirty="0" err="1"/>
              <a:t>createStatement</a:t>
            </a:r>
            <a:r>
              <a:rPr lang="en-US" b="1" dirty="0"/>
              <a:t>( );</a:t>
            </a:r>
          </a:p>
          <a:p>
            <a:pPr fontAlgn="auto">
              <a:spcBef>
                <a:spcPts val="0"/>
              </a:spcBef>
              <a:spcAft>
                <a:spcPts val="0"/>
              </a:spcAft>
              <a:defRPr/>
            </a:pPr>
            <a:r>
              <a:rPr lang="en-US" dirty="0"/>
              <a:t>String</a:t>
            </a:r>
            <a:r>
              <a:rPr lang="en-US" dirty="0"/>
              <a:t> </a:t>
            </a:r>
            <a:r>
              <a:rPr lang="en-US" dirty="0" err="1"/>
              <a:t>sql</a:t>
            </a:r>
            <a:r>
              <a:rPr lang="en-US" dirty="0"/>
              <a:t> </a:t>
            </a:r>
            <a:r>
              <a:rPr lang="en-US" dirty="0"/>
              <a:t>=</a:t>
            </a:r>
            <a:r>
              <a:rPr lang="en-US" dirty="0"/>
              <a:t> </a:t>
            </a:r>
            <a:r>
              <a:rPr lang="en-US" dirty="0"/>
              <a:t>"INSERT INTO </a:t>
            </a:r>
            <a:r>
              <a:rPr lang="en-US" dirty="0" smtClean="0"/>
              <a:t>User" </a:t>
            </a:r>
            <a:r>
              <a:rPr lang="en-US" dirty="0"/>
              <a:t>+</a:t>
            </a:r>
            <a:r>
              <a:rPr lang="en-US" dirty="0"/>
              <a:t> </a:t>
            </a:r>
            <a:r>
              <a:rPr lang="en-US" dirty="0"/>
              <a:t>"VALUES (100, 'Zara', 'Ali', 18)";</a:t>
            </a:r>
            <a:r>
              <a:rPr lang="en-US" dirty="0"/>
              <a:t> </a:t>
            </a:r>
            <a:r>
              <a:rPr lang="en-US" dirty="0" err="1"/>
              <a:t>stmt</a:t>
            </a:r>
            <a:r>
              <a:rPr lang="en-US" dirty="0" err="1"/>
              <a:t>.</a:t>
            </a:r>
            <a:r>
              <a:rPr lang="en-US" dirty="0" err="1"/>
              <a:t>executeUpdate</a:t>
            </a:r>
            <a:r>
              <a:rPr lang="en-US" dirty="0"/>
              <a:t>(</a:t>
            </a:r>
            <a:r>
              <a:rPr lang="en-US" dirty="0" err="1"/>
              <a:t>sql</a:t>
            </a:r>
            <a:r>
              <a:rPr lang="en-US" dirty="0"/>
              <a:t>);</a:t>
            </a:r>
            <a:r>
              <a:rPr lang="en-US" dirty="0"/>
              <a:t> </a:t>
            </a:r>
          </a:p>
        </p:txBody>
      </p:sp>
      <p:sp>
        <p:nvSpPr>
          <p:cNvPr id="5" name="Rectangle 4"/>
          <p:cNvSpPr/>
          <p:nvPr/>
        </p:nvSpPr>
        <p:spPr>
          <a:xfrm>
            <a:off x="762000" y="4724400"/>
            <a:ext cx="8229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smtClean="0"/>
          </a:p>
          <a:p>
            <a:pPr fontAlgn="auto">
              <a:spcBef>
                <a:spcPts val="0"/>
              </a:spcBef>
              <a:spcAft>
                <a:spcPts val="0"/>
              </a:spcAft>
              <a:defRPr/>
            </a:pPr>
            <a:r>
              <a:rPr lang="en-US" b="1" dirty="0" smtClean="0"/>
              <a:t>Statements</a:t>
            </a:r>
            <a:r>
              <a:rPr lang="en-US" dirty="0" smtClean="0"/>
              <a:t> </a:t>
            </a:r>
            <a:r>
              <a:rPr lang="en-US" dirty="0" err="1" smtClean="0"/>
              <a:t>stmt</a:t>
            </a:r>
            <a:r>
              <a:rPr lang="en-US" dirty="0" smtClean="0"/>
              <a:t> </a:t>
            </a:r>
            <a:r>
              <a:rPr lang="en-US" dirty="0"/>
              <a:t>=</a:t>
            </a:r>
            <a:r>
              <a:rPr lang="en-US" dirty="0"/>
              <a:t> </a:t>
            </a:r>
            <a:r>
              <a:rPr lang="en-US" dirty="0" err="1"/>
              <a:t>conn</a:t>
            </a:r>
            <a:r>
              <a:rPr lang="en-US" dirty="0" err="1"/>
              <a:t>.</a:t>
            </a:r>
            <a:r>
              <a:rPr lang="en-US" dirty="0" err="1"/>
              <a:t>createStatement</a:t>
            </a:r>
            <a:r>
              <a:rPr lang="en-US" dirty="0"/>
              <a:t>();</a:t>
            </a:r>
            <a:r>
              <a:rPr lang="en-US" dirty="0"/>
              <a:t> </a:t>
            </a:r>
            <a:endParaRPr lang="en-US" dirty="0" smtClean="0"/>
          </a:p>
          <a:p>
            <a:pPr fontAlgn="auto">
              <a:spcBef>
                <a:spcPts val="0"/>
              </a:spcBef>
              <a:spcAft>
                <a:spcPts val="0"/>
              </a:spcAft>
              <a:defRPr/>
            </a:pPr>
            <a:r>
              <a:rPr lang="en-US" dirty="0" smtClean="0"/>
              <a:t>String </a:t>
            </a:r>
            <a:r>
              <a:rPr lang="en-US" dirty="0" err="1"/>
              <a:t>sql</a:t>
            </a:r>
            <a:r>
              <a:rPr lang="en-US" dirty="0"/>
              <a:t> </a:t>
            </a:r>
            <a:r>
              <a:rPr lang="en-US" dirty="0"/>
              <a:t>=</a:t>
            </a:r>
            <a:r>
              <a:rPr lang="en-US" dirty="0"/>
              <a:t> </a:t>
            </a:r>
            <a:r>
              <a:rPr lang="en-US" dirty="0"/>
              <a:t>"DELETE FROM </a:t>
            </a:r>
            <a:r>
              <a:rPr lang="en-US" dirty="0" smtClean="0"/>
              <a:t>User" </a:t>
            </a:r>
            <a:r>
              <a:rPr lang="en-US" dirty="0"/>
              <a:t>+</a:t>
            </a:r>
            <a:r>
              <a:rPr lang="en-US" dirty="0"/>
              <a:t> </a:t>
            </a:r>
            <a:r>
              <a:rPr lang="en-US" dirty="0"/>
              <a:t>"WHERE id = 101";</a:t>
            </a:r>
            <a:r>
              <a:rPr lang="en-US" dirty="0"/>
              <a:t> </a:t>
            </a:r>
            <a:endParaRPr lang="en-US" dirty="0" smtClean="0"/>
          </a:p>
          <a:p>
            <a:pPr fontAlgn="auto">
              <a:spcBef>
                <a:spcPts val="0"/>
              </a:spcBef>
              <a:spcAft>
                <a:spcPts val="0"/>
              </a:spcAft>
              <a:defRPr/>
            </a:pPr>
            <a:r>
              <a:rPr lang="en-US" dirty="0" err="1" smtClean="0"/>
              <a:t>stmt.executeUpdate</a:t>
            </a:r>
            <a:r>
              <a:rPr lang="en-US" dirty="0" smtClean="0"/>
              <a:t>(</a:t>
            </a:r>
            <a:r>
              <a:rPr lang="en-US" dirty="0" err="1" smtClean="0"/>
              <a:t>sql</a:t>
            </a:r>
            <a:r>
              <a:rPr lang="en-US" dirty="0"/>
              <a:t>);</a:t>
            </a:r>
            <a:r>
              <a:rPr lang="en-US" dirty="0"/>
              <a:t> </a:t>
            </a:r>
            <a:br>
              <a:rPr lang="en-US" dirty="0"/>
            </a:br>
            <a:endParaRPr lang="en-US" dirty="0"/>
          </a:p>
        </p:txBody>
      </p:sp>
      <p:sp>
        <p:nvSpPr>
          <p:cNvPr id="6" name="Slide Number Placeholder 5"/>
          <p:cNvSpPr>
            <a:spLocks noGrp="1"/>
          </p:cNvSpPr>
          <p:nvPr>
            <p:ph type="sldNum" sz="quarter" idx="12"/>
          </p:nvPr>
        </p:nvSpPr>
        <p:spPr/>
        <p:txBody>
          <a:bodyPr/>
          <a:lstStyle/>
          <a:p>
            <a:fld id="{234CB4F3-1BEE-4CDE-96E3-BA2CC2A326E3}" type="slidenum">
              <a:rPr lang="en-US" smtClean="0"/>
              <a:pPr/>
              <a:t>46</a:t>
            </a:fld>
            <a:endParaRPr lang="en-US" dirty="0"/>
          </a:p>
        </p:txBody>
      </p:sp>
    </p:spTree>
    <p:extLst>
      <p:ext uri="{BB962C8B-B14F-4D97-AF65-F5344CB8AC3E}">
        <p14:creationId xmlns:p14="http://schemas.microsoft.com/office/powerpoint/2010/main" val="1765973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34CB4F3-1BEE-4CDE-96E3-BA2CC2A326E3}" type="slidenum">
              <a:rPr lang="en-US" smtClean="0"/>
              <a:pPr/>
              <a:t>47</a:t>
            </a:fld>
            <a:endParaRPr lang="en-US"/>
          </a:p>
        </p:txBody>
      </p:sp>
      <p:sp>
        <p:nvSpPr>
          <p:cNvPr id="2" name="Title 1"/>
          <p:cNvSpPr>
            <a:spLocks noGrp="1"/>
          </p:cNvSpPr>
          <p:nvPr>
            <p:ph type="title" idx="4294967295"/>
          </p:nvPr>
        </p:nvSpPr>
        <p:spPr>
          <a:xfrm>
            <a:off x="612648" y="152400"/>
            <a:ext cx="7616952" cy="990600"/>
          </a:xfrm>
        </p:spPr>
        <p:txBody>
          <a:bodyPr>
            <a:normAutofit/>
          </a:bodyPr>
          <a:lstStyle/>
          <a:p>
            <a:r>
              <a:rPr lang="en-US" dirty="0">
                <a:solidFill>
                  <a:schemeClr val="accent1">
                    <a:lumMod val="75000"/>
                  </a:schemeClr>
                </a:solidFill>
              </a:rPr>
              <a:t>Data Types</a:t>
            </a:r>
            <a:endParaRPr lang="en-US" dirty="0">
              <a:solidFill>
                <a:schemeClr val="accent1">
                  <a:lumMod val="75000"/>
                </a:schemeClr>
              </a:solidFill>
            </a:endParaRP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1849064746"/>
              </p:ext>
            </p:extLst>
          </p:nvPr>
        </p:nvGraphicFramePr>
        <p:xfrm>
          <a:off x="3505200" y="304801"/>
          <a:ext cx="4572000" cy="5811552"/>
        </p:xfrm>
        <a:graphic>
          <a:graphicData uri="http://schemas.openxmlformats.org/drawingml/2006/table">
            <a:tbl>
              <a:tblPr/>
              <a:tblGrid>
                <a:gridCol w="1231765"/>
                <a:gridCol w="1312655"/>
                <a:gridCol w="912952"/>
                <a:gridCol w="1114628"/>
              </a:tblGrid>
              <a:tr h="313576">
                <a:tc>
                  <a:txBody>
                    <a:bodyPr/>
                    <a:lstStyle/>
                    <a:p>
                      <a:pPr algn="l" fontAlgn="t"/>
                      <a:r>
                        <a:rPr lang="en-US" sz="1000">
                          <a:effectLst/>
                        </a:rPr>
                        <a:t>SQL</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000" dirty="0">
                          <a:effectLst/>
                        </a:rPr>
                        <a:t>JDBC/Java</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000">
                          <a:effectLst/>
                        </a:rPr>
                        <a:t>setXXX</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000">
                          <a:effectLst/>
                        </a:rPr>
                        <a:t>updateXXX</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r>
              <a:tr h="216817">
                <a:tc>
                  <a:txBody>
                    <a:bodyPr/>
                    <a:lstStyle/>
                    <a:p>
                      <a:pPr fontAlgn="t"/>
                      <a:r>
                        <a:rPr lang="en-US" sz="1000">
                          <a:effectLst/>
                        </a:rPr>
                        <a:t>VARCHAR</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java.lang.String</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setString</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updateString</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6817">
                <a:tc>
                  <a:txBody>
                    <a:bodyPr/>
                    <a:lstStyle/>
                    <a:p>
                      <a:pPr fontAlgn="t"/>
                      <a:r>
                        <a:rPr lang="en-US" sz="1000">
                          <a:effectLst/>
                        </a:rPr>
                        <a:t>CHAR</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java.lang.String</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setString</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updateString</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44584">
                <a:tc>
                  <a:txBody>
                    <a:bodyPr/>
                    <a:lstStyle/>
                    <a:p>
                      <a:pPr fontAlgn="t"/>
                      <a:r>
                        <a:rPr lang="en-US" sz="1000">
                          <a:effectLst/>
                        </a:rPr>
                        <a:t>LONGVARCHAR</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java.lang.String</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setString</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updateString</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44584">
                <a:tc>
                  <a:txBody>
                    <a:bodyPr/>
                    <a:lstStyle/>
                    <a:p>
                      <a:pPr fontAlgn="t"/>
                      <a:r>
                        <a:rPr lang="en-US" sz="1000">
                          <a:effectLst/>
                        </a:rPr>
                        <a:t>BIT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boolean</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setBoolean</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updateBoolean</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44584">
                <a:tc>
                  <a:txBody>
                    <a:bodyPr/>
                    <a:lstStyle/>
                    <a:p>
                      <a:pPr fontAlgn="t"/>
                      <a:r>
                        <a:rPr lang="en-US" sz="1000">
                          <a:effectLst/>
                        </a:rPr>
                        <a:t>NUMERIC</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java.math.BigDecimal</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setBigDecimal</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updateBigDecimal</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6817">
                <a:tc>
                  <a:txBody>
                    <a:bodyPr/>
                    <a:lstStyle/>
                    <a:p>
                      <a:pPr fontAlgn="t"/>
                      <a:r>
                        <a:rPr lang="en-US" sz="1000">
                          <a:effectLst/>
                        </a:rPr>
                        <a:t>TINYINT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byte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setByte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updateByte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6817">
                <a:tc>
                  <a:txBody>
                    <a:bodyPr/>
                    <a:lstStyle/>
                    <a:p>
                      <a:pPr fontAlgn="t"/>
                      <a:r>
                        <a:rPr lang="en-US" sz="1000">
                          <a:effectLst/>
                        </a:rPr>
                        <a:t>SMALLINT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short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setShort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updateShort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6817">
                <a:tc>
                  <a:txBody>
                    <a:bodyPr/>
                    <a:lstStyle/>
                    <a:p>
                      <a:pPr fontAlgn="t"/>
                      <a:r>
                        <a:rPr lang="en-US" sz="1000">
                          <a:effectLst/>
                        </a:rPr>
                        <a:t>INTEGER</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int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setInt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updateInt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6817">
                <a:tc>
                  <a:txBody>
                    <a:bodyPr/>
                    <a:lstStyle/>
                    <a:p>
                      <a:pPr fontAlgn="t"/>
                      <a:r>
                        <a:rPr lang="en-US" sz="1000">
                          <a:effectLst/>
                        </a:rPr>
                        <a:t>BIGINT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long</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setLong</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updateLong</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6817">
                <a:tc>
                  <a:txBody>
                    <a:bodyPr/>
                    <a:lstStyle/>
                    <a:p>
                      <a:pPr fontAlgn="t"/>
                      <a:r>
                        <a:rPr lang="en-US" sz="1000">
                          <a:effectLst/>
                        </a:rPr>
                        <a:t>REAL</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float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setFloat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updateFloat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6817">
                <a:tc>
                  <a:txBody>
                    <a:bodyPr/>
                    <a:lstStyle/>
                    <a:p>
                      <a:pPr fontAlgn="t"/>
                      <a:r>
                        <a:rPr lang="en-US" sz="1000">
                          <a:effectLst/>
                        </a:rPr>
                        <a:t>FLOAT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float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setFloat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updateFloat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44584">
                <a:tc>
                  <a:txBody>
                    <a:bodyPr/>
                    <a:lstStyle/>
                    <a:p>
                      <a:pPr fontAlgn="t"/>
                      <a:r>
                        <a:rPr lang="en-US" sz="1000">
                          <a:effectLst/>
                        </a:rPr>
                        <a:t>DOUBLE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double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setDouble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updateDouble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6817">
                <a:tc>
                  <a:txBody>
                    <a:bodyPr/>
                    <a:lstStyle/>
                    <a:p>
                      <a:pPr fontAlgn="t"/>
                      <a:r>
                        <a:rPr lang="en-US" sz="1000">
                          <a:effectLst/>
                        </a:rPr>
                        <a:t>VARBINARY</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mr-IN" sz="1000">
                          <a:effectLst/>
                        </a:rPr>
                        <a:t>byte[ ]</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setBytes</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updateBytes</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6817">
                <a:tc>
                  <a:txBody>
                    <a:bodyPr/>
                    <a:lstStyle/>
                    <a:p>
                      <a:pPr fontAlgn="t"/>
                      <a:r>
                        <a:rPr lang="en-US" sz="1000">
                          <a:effectLst/>
                        </a:rPr>
                        <a:t>BINARY</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mr-IN" sz="1000">
                          <a:effectLst/>
                        </a:rPr>
                        <a:t>byte[ ]</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setBytes</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updateBytes</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6817">
                <a:tc>
                  <a:txBody>
                    <a:bodyPr/>
                    <a:lstStyle/>
                    <a:p>
                      <a:pPr fontAlgn="t"/>
                      <a:r>
                        <a:rPr lang="en-US" sz="1000">
                          <a:effectLst/>
                        </a:rPr>
                        <a:t>DATE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java.sql.Date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setDate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updateDate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6817">
                <a:tc>
                  <a:txBody>
                    <a:bodyPr/>
                    <a:lstStyle/>
                    <a:p>
                      <a:pPr fontAlgn="t"/>
                      <a:r>
                        <a:rPr lang="en-US" sz="1000">
                          <a:effectLst/>
                        </a:rPr>
                        <a:t>TIME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java.sql.Time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setTime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updateTime</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44584">
                <a:tc>
                  <a:txBody>
                    <a:bodyPr/>
                    <a:lstStyle/>
                    <a:p>
                      <a:pPr fontAlgn="t"/>
                      <a:r>
                        <a:rPr lang="en-US" sz="1000">
                          <a:effectLst/>
                        </a:rPr>
                        <a:t>TIMESTAMP</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java.sql.Timestamp</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setTimestamp</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updateTimestamp</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44584">
                <a:tc>
                  <a:txBody>
                    <a:bodyPr/>
                    <a:lstStyle/>
                    <a:p>
                      <a:pPr fontAlgn="t"/>
                      <a:r>
                        <a:rPr lang="en-US" sz="1000" dirty="0">
                          <a:effectLst/>
                        </a:rPr>
                        <a:t>ARRAY</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java.sql.Array</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setARRAY</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dirty="0" err="1">
                          <a:effectLst/>
                        </a:rPr>
                        <a:t>updateARRAY</a:t>
                      </a:r>
                      <a:endParaRPr lang="en-US" sz="1000" dirty="0">
                        <a:effectLst/>
                      </a:endParaRP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6817">
                <a:tc>
                  <a:txBody>
                    <a:bodyPr/>
                    <a:lstStyle/>
                    <a:p>
                      <a:pPr fontAlgn="t"/>
                      <a:r>
                        <a:rPr lang="en-US" sz="1000">
                          <a:effectLst/>
                        </a:rPr>
                        <a:t>REF</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java.sql.Ref</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SetRef</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updateRef</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44584">
                <a:tc>
                  <a:txBody>
                    <a:bodyPr/>
                    <a:lstStyle/>
                    <a:p>
                      <a:pPr fontAlgn="t"/>
                      <a:r>
                        <a:rPr lang="en-US" sz="1000">
                          <a:effectLst/>
                        </a:rPr>
                        <a:t>STRUCT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java.sql.Struct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SetStruct</a:t>
                      </a: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dirty="0" err="1">
                          <a:effectLst/>
                        </a:rPr>
                        <a:t>updateStruct</a:t>
                      </a:r>
                      <a:endParaRPr lang="en-US" sz="1000" dirty="0">
                        <a:effectLst/>
                      </a:endParaRPr>
                    </a:p>
                  </a:txBody>
                  <a:tcPr marL="42488" marR="42488" marT="42488" marB="4248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7559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rPr>
              <a:t>Handling NULL </a:t>
            </a:r>
            <a:r>
              <a:rPr lang="en-US" dirty="0" smtClean="0">
                <a:solidFill>
                  <a:schemeClr val="accent1">
                    <a:lumMod val="75000"/>
                  </a:schemeClr>
                </a:solidFill>
              </a:rPr>
              <a:t>Values (1)</a:t>
            </a:r>
            <a:endParaRPr lang="en-US" dirty="0">
              <a:solidFill>
                <a:schemeClr val="accent1">
                  <a:lumMod val="75000"/>
                </a:schemeClr>
              </a:solidFill>
            </a:endParaRPr>
          </a:p>
        </p:txBody>
      </p:sp>
      <p:sp>
        <p:nvSpPr>
          <p:cNvPr id="3" name="Slide Number Placeholder 2"/>
          <p:cNvSpPr>
            <a:spLocks noGrp="1"/>
          </p:cNvSpPr>
          <p:nvPr>
            <p:ph type="sldNum" sz="quarter" idx="12"/>
          </p:nvPr>
        </p:nvSpPr>
        <p:spPr/>
        <p:txBody>
          <a:bodyPr/>
          <a:lstStyle/>
          <a:p>
            <a:fld id="{234CB4F3-1BEE-4CDE-96E3-BA2CC2A326E3}" type="slidenum">
              <a:rPr lang="en-US" smtClean="0"/>
              <a:pPr/>
              <a:t>48</a:t>
            </a:fld>
            <a:endParaRPr lang="en-US"/>
          </a:p>
        </p:txBody>
      </p:sp>
      <p:sp>
        <p:nvSpPr>
          <p:cNvPr id="4" name="Content Placeholder 3"/>
          <p:cNvSpPr>
            <a:spLocks noGrp="1"/>
          </p:cNvSpPr>
          <p:nvPr>
            <p:ph sz="quarter" idx="1"/>
          </p:nvPr>
        </p:nvSpPr>
        <p:spPr/>
        <p:txBody>
          <a:bodyPr>
            <a:normAutofit lnSpcReduction="10000"/>
          </a:bodyPr>
          <a:lstStyle/>
          <a:p>
            <a:r>
              <a:rPr lang="en-US" dirty="0"/>
              <a:t>SQL's use of NULL values and Java's use of null are different concepts. So, to handle SQL NULL values in Java, there are three tactics you can use −</a:t>
            </a:r>
          </a:p>
          <a:p>
            <a:pPr marL="731520" lvl="1" indent="-457200">
              <a:buFont typeface="+mj-lt"/>
              <a:buAutoNum type="arabicPeriod"/>
            </a:pPr>
            <a:r>
              <a:rPr lang="en-US" dirty="0"/>
              <a:t>Avoid using </a:t>
            </a:r>
            <a:r>
              <a:rPr lang="en-US" dirty="0" err="1"/>
              <a:t>getXXX</a:t>
            </a:r>
            <a:r>
              <a:rPr lang="en-US" dirty="0"/>
              <a:t>( ) methods that return primitive data types.</a:t>
            </a:r>
          </a:p>
          <a:p>
            <a:pPr marL="731520" lvl="1" indent="-457200">
              <a:buFont typeface="+mj-lt"/>
              <a:buAutoNum type="arabicPeriod"/>
            </a:pPr>
            <a:r>
              <a:rPr lang="en-US" dirty="0"/>
              <a:t>Use wrapper classes for primitive data types, and use the </a:t>
            </a:r>
            <a:r>
              <a:rPr lang="en-US" dirty="0" err="1"/>
              <a:t>ResultSet</a:t>
            </a:r>
            <a:r>
              <a:rPr lang="en-US" dirty="0"/>
              <a:t> object's </a:t>
            </a:r>
            <a:r>
              <a:rPr lang="en-US" dirty="0" err="1"/>
              <a:t>wasNull</a:t>
            </a:r>
            <a:r>
              <a:rPr lang="en-US" dirty="0"/>
              <a:t>( ) method to test whether the wrapper class variable that received the value returned by the </a:t>
            </a:r>
            <a:r>
              <a:rPr lang="en-US" dirty="0" err="1"/>
              <a:t>getXXX</a:t>
            </a:r>
            <a:r>
              <a:rPr lang="en-US" dirty="0"/>
              <a:t>( ) method should be set to null.</a:t>
            </a:r>
          </a:p>
          <a:p>
            <a:pPr marL="731520" lvl="1" indent="-457200">
              <a:buFont typeface="+mj-lt"/>
              <a:buAutoNum type="arabicPeriod"/>
            </a:pPr>
            <a:r>
              <a:rPr lang="en-US" dirty="0"/>
              <a:t>Use primitive data types and the </a:t>
            </a:r>
            <a:r>
              <a:rPr lang="en-US" dirty="0" err="1"/>
              <a:t>ResultSet</a:t>
            </a:r>
            <a:r>
              <a:rPr lang="en-US" dirty="0"/>
              <a:t> object's </a:t>
            </a:r>
            <a:r>
              <a:rPr lang="en-US" dirty="0" err="1"/>
              <a:t>wasNull</a:t>
            </a:r>
            <a:r>
              <a:rPr lang="en-US" dirty="0"/>
              <a:t>( ) method to test whether the primitive variable that received the value returned by the </a:t>
            </a:r>
            <a:r>
              <a:rPr lang="en-US" dirty="0" err="1"/>
              <a:t>getXXX</a:t>
            </a:r>
            <a:r>
              <a:rPr lang="en-US" dirty="0"/>
              <a:t>( ) method should be set to an acceptable value that you've chosen to represent a NULL.</a:t>
            </a:r>
          </a:p>
          <a:p>
            <a:endParaRPr lang="en-US" dirty="0"/>
          </a:p>
        </p:txBody>
      </p:sp>
    </p:spTree>
    <p:extLst>
      <p:ext uri="{BB962C8B-B14F-4D97-AF65-F5344CB8AC3E}">
        <p14:creationId xmlns:p14="http://schemas.microsoft.com/office/powerpoint/2010/main" val="242488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rPr>
              <a:t>Handling NULL </a:t>
            </a:r>
            <a:r>
              <a:rPr lang="en-US" dirty="0" smtClean="0">
                <a:solidFill>
                  <a:schemeClr val="accent1">
                    <a:lumMod val="75000"/>
                  </a:schemeClr>
                </a:solidFill>
              </a:rPr>
              <a:t>Values (2)</a:t>
            </a:r>
            <a:endParaRPr lang="en-US" dirty="0">
              <a:solidFill>
                <a:schemeClr val="accent1">
                  <a:lumMod val="75000"/>
                </a:schemeClr>
              </a:solidFill>
            </a:endParaRPr>
          </a:p>
        </p:txBody>
      </p:sp>
      <p:sp>
        <p:nvSpPr>
          <p:cNvPr id="3" name="Slide Number Placeholder 2"/>
          <p:cNvSpPr>
            <a:spLocks noGrp="1"/>
          </p:cNvSpPr>
          <p:nvPr>
            <p:ph type="sldNum" sz="quarter" idx="12"/>
          </p:nvPr>
        </p:nvSpPr>
        <p:spPr/>
        <p:txBody>
          <a:bodyPr/>
          <a:lstStyle/>
          <a:p>
            <a:fld id="{234CB4F3-1BEE-4CDE-96E3-BA2CC2A326E3}" type="slidenum">
              <a:rPr lang="en-US" smtClean="0"/>
              <a:pPr/>
              <a:t>49</a:t>
            </a:fld>
            <a:endParaRPr lang="en-US"/>
          </a:p>
        </p:txBody>
      </p:sp>
      <p:sp>
        <p:nvSpPr>
          <p:cNvPr id="5" name="Content Placeholder 4"/>
          <p:cNvSpPr>
            <a:spLocks noGrp="1"/>
          </p:cNvSpPr>
          <p:nvPr>
            <p:ph sz="quarter" idx="1"/>
          </p:nvPr>
        </p:nvSpPr>
        <p:spPr>
          <a:xfrm>
            <a:off x="457200" y="1219200"/>
            <a:ext cx="8229600" cy="2438400"/>
          </a:xfrm>
        </p:spPr>
        <p:txBody>
          <a:bodyPr/>
          <a:lstStyle/>
          <a:p>
            <a:r>
              <a:rPr lang="en-US" dirty="0" smtClean="0"/>
              <a:t>Code Example:</a:t>
            </a:r>
            <a:endParaRPr lang="en-US" dirty="0"/>
          </a:p>
        </p:txBody>
      </p:sp>
      <p:sp>
        <p:nvSpPr>
          <p:cNvPr id="6" name="Rectangle 5"/>
          <p:cNvSpPr/>
          <p:nvPr/>
        </p:nvSpPr>
        <p:spPr>
          <a:xfrm>
            <a:off x="612648" y="1905000"/>
            <a:ext cx="82296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t>Statement</a:t>
            </a:r>
            <a:r>
              <a:rPr lang="en-US" dirty="0"/>
              <a:t> </a:t>
            </a:r>
            <a:r>
              <a:rPr lang="en-US" dirty="0" err="1"/>
              <a:t>stmt</a:t>
            </a:r>
            <a:r>
              <a:rPr lang="en-US" dirty="0"/>
              <a:t> </a:t>
            </a:r>
            <a:r>
              <a:rPr lang="en-US" dirty="0"/>
              <a:t>=</a:t>
            </a:r>
            <a:r>
              <a:rPr lang="en-US" dirty="0"/>
              <a:t> </a:t>
            </a:r>
            <a:r>
              <a:rPr lang="en-US" dirty="0" err="1"/>
              <a:t>conn</a:t>
            </a:r>
            <a:r>
              <a:rPr lang="en-US" dirty="0" err="1"/>
              <a:t>.</a:t>
            </a:r>
            <a:r>
              <a:rPr lang="en-US" dirty="0" err="1"/>
              <a:t>createStatement</a:t>
            </a:r>
            <a:r>
              <a:rPr lang="en-US" dirty="0"/>
              <a:t>(</a:t>
            </a:r>
            <a:r>
              <a:rPr lang="en-US" dirty="0"/>
              <a:t> </a:t>
            </a:r>
            <a:r>
              <a:rPr lang="en-US" dirty="0"/>
              <a:t>);</a:t>
            </a:r>
            <a:r>
              <a:rPr lang="en-US" dirty="0"/>
              <a:t> </a:t>
            </a:r>
            <a:endParaRPr lang="en-US" dirty="0" smtClean="0"/>
          </a:p>
          <a:p>
            <a:pPr fontAlgn="auto">
              <a:spcBef>
                <a:spcPts val="0"/>
              </a:spcBef>
              <a:spcAft>
                <a:spcPts val="0"/>
              </a:spcAft>
              <a:defRPr/>
            </a:pPr>
            <a:r>
              <a:rPr lang="en-US" dirty="0" smtClean="0"/>
              <a:t>String </a:t>
            </a:r>
            <a:r>
              <a:rPr lang="en-US" dirty="0" err="1"/>
              <a:t>sql</a:t>
            </a:r>
            <a:r>
              <a:rPr lang="en-US" dirty="0"/>
              <a:t> </a:t>
            </a:r>
            <a:r>
              <a:rPr lang="en-US" dirty="0"/>
              <a:t>=</a:t>
            </a:r>
            <a:r>
              <a:rPr lang="en-US" dirty="0"/>
              <a:t> </a:t>
            </a:r>
            <a:r>
              <a:rPr lang="en-US" dirty="0"/>
              <a:t>"SELECT id, first, last, age FROM Employees";</a:t>
            </a:r>
            <a:r>
              <a:rPr lang="en-US" dirty="0"/>
              <a:t> </a:t>
            </a:r>
            <a:endParaRPr lang="en-US" dirty="0" smtClean="0"/>
          </a:p>
          <a:p>
            <a:pPr fontAlgn="auto">
              <a:spcBef>
                <a:spcPts val="0"/>
              </a:spcBef>
              <a:spcAft>
                <a:spcPts val="0"/>
              </a:spcAft>
              <a:defRPr/>
            </a:pPr>
            <a:r>
              <a:rPr lang="en-US" dirty="0" err="1" smtClean="0"/>
              <a:t>ResultSet</a:t>
            </a:r>
            <a:r>
              <a:rPr lang="en-US" dirty="0" smtClean="0"/>
              <a:t> </a:t>
            </a:r>
            <a:r>
              <a:rPr lang="en-US" dirty="0" err="1"/>
              <a:t>rs</a:t>
            </a:r>
            <a:r>
              <a:rPr lang="en-US" dirty="0"/>
              <a:t> </a:t>
            </a:r>
            <a:r>
              <a:rPr lang="en-US" dirty="0"/>
              <a:t>=</a:t>
            </a:r>
            <a:r>
              <a:rPr lang="en-US" dirty="0"/>
              <a:t> </a:t>
            </a:r>
            <a:r>
              <a:rPr lang="en-US" dirty="0" err="1"/>
              <a:t>stmt</a:t>
            </a:r>
            <a:r>
              <a:rPr lang="en-US" dirty="0" err="1"/>
              <a:t>.</a:t>
            </a:r>
            <a:r>
              <a:rPr lang="en-US" dirty="0" err="1"/>
              <a:t>executeQuery</a:t>
            </a:r>
            <a:r>
              <a:rPr lang="en-US" dirty="0"/>
              <a:t>(</a:t>
            </a:r>
            <a:r>
              <a:rPr lang="en-US" dirty="0" err="1"/>
              <a:t>sql</a:t>
            </a:r>
            <a:r>
              <a:rPr lang="en-US" dirty="0"/>
              <a:t>);</a:t>
            </a:r>
            <a:r>
              <a:rPr lang="en-US" dirty="0"/>
              <a:t> </a:t>
            </a:r>
            <a:endParaRPr lang="en-US" dirty="0" smtClean="0"/>
          </a:p>
          <a:p>
            <a:pPr fontAlgn="auto">
              <a:spcBef>
                <a:spcPts val="0"/>
              </a:spcBef>
              <a:spcAft>
                <a:spcPts val="0"/>
              </a:spcAft>
              <a:defRPr/>
            </a:pPr>
            <a:endParaRPr lang="en-US" dirty="0" smtClean="0"/>
          </a:p>
          <a:p>
            <a:pPr fontAlgn="auto">
              <a:spcBef>
                <a:spcPts val="0"/>
              </a:spcBef>
              <a:spcAft>
                <a:spcPts val="0"/>
              </a:spcAft>
              <a:defRPr/>
            </a:pPr>
            <a:r>
              <a:rPr lang="en-US" dirty="0" err="1" smtClean="0"/>
              <a:t>int</a:t>
            </a:r>
            <a:r>
              <a:rPr lang="en-US" dirty="0" smtClean="0"/>
              <a:t> </a:t>
            </a:r>
            <a:r>
              <a:rPr lang="en-US" dirty="0"/>
              <a:t>id </a:t>
            </a:r>
            <a:r>
              <a:rPr lang="en-US" dirty="0"/>
              <a:t>=</a:t>
            </a:r>
            <a:r>
              <a:rPr lang="en-US" dirty="0"/>
              <a:t> </a:t>
            </a:r>
            <a:r>
              <a:rPr lang="en-US" dirty="0" err="1"/>
              <a:t>rs</a:t>
            </a:r>
            <a:r>
              <a:rPr lang="en-US" dirty="0" err="1"/>
              <a:t>.</a:t>
            </a:r>
            <a:r>
              <a:rPr lang="en-US" dirty="0" err="1"/>
              <a:t>getInt</a:t>
            </a:r>
            <a:r>
              <a:rPr lang="en-US" dirty="0"/>
              <a:t>(1);</a:t>
            </a:r>
            <a:r>
              <a:rPr lang="en-US" dirty="0"/>
              <a:t> </a:t>
            </a:r>
            <a:endParaRPr lang="en-US" dirty="0" smtClean="0"/>
          </a:p>
          <a:p>
            <a:pPr fontAlgn="auto">
              <a:spcBef>
                <a:spcPts val="0"/>
              </a:spcBef>
              <a:spcAft>
                <a:spcPts val="0"/>
              </a:spcAft>
              <a:defRPr/>
            </a:pPr>
            <a:r>
              <a:rPr lang="en-US" dirty="0" smtClean="0"/>
              <a:t>if</a:t>
            </a:r>
            <a:r>
              <a:rPr lang="en-US" dirty="0"/>
              <a:t>(</a:t>
            </a:r>
            <a:r>
              <a:rPr lang="en-US" dirty="0"/>
              <a:t> </a:t>
            </a:r>
            <a:r>
              <a:rPr lang="en-US" dirty="0" err="1"/>
              <a:t>rs</a:t>
            </a:r>
            <a:r>
              <a:rPr lang="en-US" dirty="0" err="1"/>
              <a:t>.</a:t>
            </a:r>
            <a:r>
              <a:rPr lang="en-US" dirty="0" err="1"/>
              <a:t>wasNull</a:t>
            </a:r>
            <a:r>
              <a:rPr lang="en-US" dirty="0"/>
              <a:t>(</a:t>
            </a:r>
            <a:r>
              <a:rPr lang="en-US" dirty="0"/>
              <a:t> </a:t>
            </a:r>
            <a:r>
              <a:rPr lang="en-US" dirty="0"/>
              <a:t>)</a:t>
            </a:r>
            <a:r>
              <a:rPr lang="en-US" dirty="0"/>
              <a:t> </a:t>
            </a:r>
            <a:r>
              <a:rPr lang="en-US" dirty="0"/>
              <a:t>)</a:t>
            </a:r>
            <a:r>
              <a:rPr lang="en-US" dirty="0"/>
              <a:t> </a:t>
            </a:r>
            <a:r>
              <a:rPr lang="en-US" dirty="0"/>
              <a:t>{</a:t>
            </a:r>
            <a:r>
              <a:rPr lang="en-US" dirty="0"/>
              <a:t> </a:t>
            </a:r>
            <a:endParaRPr lang="en-US" dirty="0" smtClean="0"/>
          </a:p>
          <a:p>
            <a:pPr fontAlgn="auto">
              <a:spcBef>
                <a:spcPts val="0"/>
              </a:spcBef>
              <a:spcAft>
                <a:spcPts val="0"/>
              </a:spcAft>
              <a:defRPr/>
            </a:pPr>
            <a:r>
              <a:rPr lang="en-US" dirty="0"/>
              <a:t>	</a:t>
            </a:r>
            <a:r>
              <a:rPr lang="en-US" dirty="0" smtClean="0"/>
              <a:t>id </a:t>
            </a:r>
            <a:r>
              <a:rPr lang="en-US" dirty="0"/>
              <a:t>=</a:t>
            </a:r>
            <a:r>
              <a:rPr lang="en-US" dirty="0"/>
              <a:t> </a:t>
            </a:r>
            <a:r>
              <a:rPr lang="en-US" dirty="0"/>
              <a:t>0;</a:t>
            </a:r>
            <a:r>
              <a:rPr lang="en-US" dirty="0"/>
              <a:t> </a:t>
            </a:r>
            <a:endParaRPr lang="en-US" dirty="0" smtClean="0"/>
          </a:p>
          <a:p>
            <a:pPr fontAlgn="auto">
              <a:spcBef>
                <a:spcPts val="0"/>
              </a:spcBef>
              <a:spcAft>
                <a:spcPts val="0"/>
              </a:spcAft>
              <a:defRPr/>
            </a:pPr>
            <a:r>
              <a:rPr lang="en-US" dirty="0" smtClean="0"/>
              <a:t>}</a:t>
            </a:r>
            <a:endParaRPr lang="en-US" dirty="0"/>
          </a:p>
        </p:txBody>
      </p:sp>
    </p:spTree>
    <p:extLst>
      <p:ext uri="{BB962C8B-B14F-4D97-AF65-F5344CB8AC3E}">
        <p14:creationId xmlns:p14="http://schemas.microsoft.com/office/powerpoint/2010/main" val="1753124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609600"/>
            <a:ext cx="8305800" cy="584200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Views (3)</a:t>
            </a:r>
          </a:p>
          <a:p>
            <a:pPr marL="548640" lvl="1" indent="-182880">
              <a:lnSpc>
                <a:spcPct val="90000"/>
              </a:lnSpc>
              <a:spcBef>
                <a:spcPts val="0"/>
              </a:spcBef>
              <a:buClr>
                <a:srgbClr val="0000FF"/>
              </a:buClr>
              <a:buFont typeface="Wingdings" pitchFamily="2" charset="2"/>
              <a:buChar char="§"/>
            </a:pPr>
            <a:endParaRPr lang="en-US" dirty="0">
              <a:solidFill>
                <a:srgbClr val="0000FF"/>
              </a:solidFill>
            </a:endParaRPr>
          </a:p>
          <a:p>
            <a:pPr marL="548640" lvl="1" indent="-182880">
              <a:lnSpc>
                <a:spcPct val="90000"/>
              </a:lnSpc>
              <a:spcBef>
                <a:spcPts val="0"/>
              </a:spcBef>
              <a:buClr>
                <a:srgbClr val="0000FF"/>
              </a:buClr>
              <a:buFont typeface="Wingdings" pitchFamily="2" charset="2"/>
              <a:buChar char="§"/>
            </a:pPr>
            <a:r>
              <a:rPr lang="en-US" dirty="0">
                <a:solidFill>
                  <a:srgbClr val="0000FF"/>
                </a:solidFill>
              </a:rPr>
              <a:t>TEMPORARY or TEMP</a:t>
            </a:r>
          </a:p>
          <a:p>
            <a:pPr marL="948690" lvl="2" indent="-182880">
              <a:lnSpc>
                <a:spcPct val="90000"/>
              </a:lnSpc>
              <a:spcBef>
                <a:spcPts val="0"/>
              </a:spcBef>
              <a:buClr>
                <a:srgbClr val="0000FF"/>
              </a:buClr>
              <a:buFont typeface="Wingdings" pitchFamily="2" charset="2"/>
              <a:buChar char="§"/>
            </a:pPr>
            <a:r>
              <a:rPr lang="en-US" dirty="0">
                <a:solidFill>
                  <a:srgbClr val="0000FF"/>
                </a:solidFill>
              </a:rPr>
              <a:t>Temporary views are automatically dropped at the end of the current session. </a:t>
            </a:r>
          </a:p>
          <a:p>
            <a:pPr marL="948690" lvl="2" indent="-182880">
              <a:lnSpc>
                <a:spcPct val="90000"/>
              </a:lnSpc>
              <a:spcBef>
                <a:spcPts val="0"/>
              </a:spcBef>
              <a:buClr>
                <a:srgbClr val="0000FF"/>
              </a:buClr>
              <a:buFont typeface="Wingdings" pitchFamily="2" charset="2"/>
              <a:buChar char="§"/>
            </a:pPr>
            <a:r>
              <a:rPr lang="en-US" dirty="0">
                <a:solidFill>
                  <a:srgbClr val="0000FF"/>
                </a:solidFill>
              </a:rPr>
              <a:t>Existing permanent relations with the same name are not visible to the current session while the temporary view exists, unless they are referenced with schema-qualified names.</a:t>
            </a:r>
          </a:p>
          <a:p>
            <a:pPr marL="948690" lvl="2" indent="-182880">
              <a:lnSpc>
                <a:spcPct val="90000"/>
              </a:lnSpc>
              <a:spcBef>
                <a:spcPts val="0"/>
              </a:spcBef>
              <a:buClr>
                <a:srgbClr val="0000FF"/>
              </a:buClr>
              <a:buFont typeface="Wingdings" pitchFamily="2" charset="2"/>
              <a:buChar char="§"/>
            </a:pPr>
            <a:r>
              <a:rPr lang="en-US" dirty="0">
                <a:solidFill>
                  <a:srgbClr val="0000FF"/>
                </a:solidFill>
              </a:rPr>
              <a:t>If any of the tables referenced by the view are temporary, the view is created as a temporary view (whether TEMPORARY is specified or not).</a:t>
            </a:r>
          </a:p>
        </p:txBody>
      </p:sp>
    </p:spTree>
    <p:extLst>
      <p:ext uri="{BB962C8B-B14F-4D97-AF65-F5344CB8AC3E}">
        <p14:creationId xmlns:p14="http://schemas.microsoft.com/office/powerpoint/2010/main" val="25987367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sz="quarter" idx="1"/>
          </p:nvPr>
        </p:nvSpPr>
        <p:spPr/>
        <p:txBody>
          <a:bodyPr/>
          <a:lstStyle/>
          <a:p>
            <a:r>
              <a:rPr lang="en-US" dirty="0" err="1"/>
              <a:t>PostgreSQL</a:t>
            </a:r>
            <a:r>
              <a:rPr lang="en-US" dirty="0"/>
              <a:t> INDEX syntax</a:t>
            </a:r>
          </a:p>
          <a:p>
            <a:pPr lvl="1"/>
            <a:r>
              <a:rPr lang="en-US" dirty="0">
                <a:hlinkClick r:id="rId3"/>
              </a:rPr>
              <a:t>http://www.postgresql.org/docs/current/static/sql-createindex.html</a:t>
            </a:r>
            <a:endParaRPr lang="en-US" dirty="0"/>
          </a:p>
          <a:p>
            <a:r>
              <a:rPr lang="en-US" dirty="0"/>
              <a:t>JSP tutorial </a:t>
            </a:r>
            <a:r>
              <a:rPr lang="en-US" dirty="0" err="1"/>
              <a:t>webstie</a:t>
            </a:r>
            <a:endParaRPr lang="en-US" dirty="0"/>
          </a:p>
          <a:p>
            <a:pPr lvl="1"/>
            <a:r>
              <a:rPr lang="en-US" dirty="0">
                <a:hlinkClick r:id="rId4"/>
              </a:rPr>
              <a:t>http://www.jsptut.com/</a:t>
            </a:r>
            <a:endParaRPr lang="en-US" dirty="0"/>
          </a:p>
          <a:p>
            <a:endParaRPr lang="en-US" dirty="0"/>
          </a:p>
        </p:txBody>
      </p:sp>
      <p:sp>
        <p:nvSpPr>
          <p:cNvPr id="4" name="Slide Number Placeholder 3"/>
          <p:cNvSpPr>
            <a:spLocks noGrp="1"/>
          </p:cNvSpPr>
          <p:nvPr>
            <p:ph type="sldNum" sz="quarter" idx="12"/>
          </p:nvPr>
        </p:nvSpPr>
        <p:spPr/>
        <p:txBody>
          <a:bodyPr/>
          <a:lstStyle/>
          <a:p>
            <a:fld id="{234CB4F3-1BEE-4CDE-96E3-BA2CC2A326E3}" type="slidenum">
              <a:rPr lang="en-US" smtClean="0"/>
              <a:pPr/>
              <a:t>50</a:t>
            </a:fld>
            <a:endParaRPr lang="en-US"/>
          </a:p>
        </p:txBody>
      </p:sp>
    </p:spTree>
    <p:extLst>
      <p:ext uri="{BB962C8B-B14F-4D97-AF65-F5344CB8AC3E}">
        <p14:creationId xmlns:p14="http://schemas.microsoft.com/office/powerpoint/2010/main" val="3131566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609600"/>
            <a:ext cx="8305800" cy="584200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Views (4)</a:t>
            </a:r>
          </a:p>
          <a:p>
            <a:pPr marL="548640" lvl="1" indent="-182880">
              <a:lnSpc>
                <a:spcPct val="90000"/>
              </a:lnSpc>
              <a:spcBef>
                <a:spcPts val="0"/>
              </a:spcBef>
              <a:buClr>
                <a:srgbClr val="0000FF"/>
              </a:buClr>
              <a:buFont typeface="Wingdings" pitchFamily="2" charset="2"/>
              <a:buChar char="§"/>
            </a:pPr>
            <a:endParaRPr lang="en-US" dirty="0">
              <a:solidFill>
                <a:srgbClr val="0000FF"/>
              </a:solidFill>
            </a:endParaRPr>
          </a:p>
          <a:p>
            <a:pPr marL="548640" lvl="1" indent="-182880">
              <a:lnSpc>
                <a:spcPct val="90000"/>
              </a:lnSpc>
              <a:spcBef>
                <a:spcPts val="0"/>
              </a:spcBef>
              <a:buClr>
                <a:srgbClr val="0000FF"/>
              </a:buClr>
              <a:buFont typeface="Wingdings" pitchFamily="2" charset="2"/>
              <a:buChar char="§"/>
            </a:pPr>
            <a:r>
              <a:rPr lang="en-US" dirty="0">
                <a:solidFill>
                  <a:srgbClr val="0000FF"/>
                </a:solidFill>
              </a:rPr>
              <a:t>Temporary views exist in a special schema, so a schema name </a:t>
            </a:r>
            <a:r>
              <a:rPr lang="en-US" dirty="0">
                <a:solidFill>
                  <a:schemeClr val="accent2"/>
                </a:solidFill>
              </a:rPr>
              <a:t>cannot</a:t>
            </a:r>
            <a:r>
              <a:rPr lang="en-US" dirty="0">
                <a:solidFill>
                  <a:srgbClr val="0000FF"/>
                </a:solidFill>
              </a:rPr>
              <a:t> be given when creating a temporary view. </a:t>
            </a:r>
          </a:p>
          <a:p>
            <a:pPr marL="548640" lvl="1" indent="-182880">
              <a:lnSpc>
                <a:spcPct val="90000"/>
              </a:lnSpc>
              <a:spcBef>
                <a:spcPts val="0"/>
              </a:spcBef>
              <a:buClr>
                <a:srgbClr val="0000FF"/>
              </a:buClr>
              <a:buFont typeface="Wingdings" pitchFamily="2" charset="2"/>
              <a:buChar char="§"/>
            </a:pPr>
            <a:r>
              <a:rPr lang="en-US" dirty="0">
                <a:solidFill>
                  <a:srgbClr val="0000FF"/>
                </a:solidFill>
              </a:rPr>
              <a:t>The name of the view must be </a:t>
            </a:r>
            <a:r>
              <a:rPr lang="en-US" dirty="0">
                <a:solidFill>
                  <a:schemeClr val="accent2"/>
                </a:solidFill>
              </a:rPr>
              <a:t>distinct</a:t>
            </a:r>
            <a:r>
              <a:rPr lang="en-US" dirty="0">
                <a:solidFill>
                  <a:srgbClr val="0000FF"/>
                </a:solidFill>
              </a:rPr>
              <a:t> from the name of any other view, table, sequence, index or foreign table in the same schema.</a:t>
            </a:r>
          </a:p>
        </p:txBody>
      </p:sp>
    </p:spTree>
    <p:extLst>
      <p:ext uri="{BB962C8B-B14F-4D97-AF65-F5344CB8AC3E}">
        <p14:creationId xmlns:p14="http://schemas.microsoft.com/office/powerpoint/2010/main" val="205985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609600"/>
            <a:ext cx="8305800" cy="584200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Example</a:t>
            </a:r>
          </a:p>
          <a:p>
            <a:pPr marL="548640" lvl="1" indent="-182880">
              <a:lnSpc>
                <a:spcPct val="90000"/>
              </a:lnSpc>
              <a:spcBef>
                <a:spcPts val="0"/>
              </a:spcBef>
              <a:buClr>
                <a:srgbClr val="0000FF"/>
              </a:buClr>
              <a:buFont typeface="Wingdings" pitchFamily="2" charset="2"/>
              <a:buChar char="§"/>
            </a:pPr>
            <a:endParaRPr lang="en-US" dirty="0">
              <a:solidFill>
                <a:srgbClr val="0000FF"/>
              </a:solidFill>
            </a:endParaRPr>
          </a:p>
          <a:p>
            <a:pPr marL="548640" lvl="1" indent="-182880">
              <a:lnSpc>
                <a:spcPct val="90000"/>
              </a:lnSpc>
              <a:spcBef>
                <a:spcPts val="1200"/>
              </a:spcBef>
              <a:buClr>
                <a:srgbClr val="0000FF"/>
              </a:buClr>
              <a:buFont typeface="Wingdings" pitchFamily="2" charset="2"/>
              <a:buChar char="§"/>
            </a:pPr>
            <a:endParaRPr lang="en-US" dirty="0">
              <a:solidFill>
                <a:srgbClr val="0000FF"/>
              </a:solidFill>
            </a:endParaRPr>
          </a:p>
        </p:txBody>
      </p:sp>
      <p:pic>
        <p:nvPicPr>
          <p:cNvPr id="4" name="Picture 2"/>
          <p:cNvPicPr>
            <a:picLocks noChangeAspect="1" noChangeArrowheads="1"/>
          </p:cNvPicPr>
          <p:nvPr/>
        </p:nvPicPr>
        <p:blipFill>
          <a:blip r:embed="rId3" cstate="print"/>
          <a:srcRect/>
          <a:stretch>
            <a:fillRect/>
          </a:stretch>
        </p:blipFill>
        <p:spPr bwMode="auto">
          <a:xfrm>
            <a:off x="609600" y="1447800"/>
            <a:ext cx="5794843" cy="1600200"/>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609601" y="3352800"/>
            <a:ext cx="3733800" cy="953818"/>
          </a:xfrm>
          <a:prstGeom prst="rect">
            <a:avLst/>
          </a:prstGeom>
          <a:noFill/>
          <a:ln w="9525">
            <a:noFill/>
            <a:miter lim="800000"/>
            <a:headEnd/>
            <a:tailEnd/>
          </a:ln>
        </p:spPr>
      </p:pic>
      <p:sp>
        <p:nvSpPr>
          <p:cNvPr id="6" name="TextBox 5"/>
          <p:cNvSpPr txBox="1"/>
          <p:nvPr/>
        </p:nvSpPr>
        <p:spPr>
          <a:xfrm>
            <a:off x="609601" y="4572000"/>
            <a:ext cx="7696200" cy="1754326"/>
          </a:xfrm>
          <a:prstGeom prst="rect">
            <a:avLst/>
          </a:prstGeom>
          <a:noFill/>
        </p:spPr>
        <p:txBody>
          <a:bodyPr wrap="square" rtlCol="0">
            <a:spAutoFit/>
          </a:bodyPr>
          <a:lstStyle/>
          <a:p>
            <a:r>
              <a:rPr lang="en-US" dirty="0"/>
              <a:t>CREATE VIEW </a:t>
            </a:r>
            <a:r>
              <a:rPr lang="en-US" dirty="0" err="1"/>
              <a:t>myview</a:t>
            </a:r>
            <a:r>
              <a:rPr lang="en-US" dirty="0"/>
              <a:t> AS </a:t>
            </a:r>
          </a:p>
          <a:p>
            <a:r>
              <a:rPr lang="en-US" dirty="0"/>
              <a:t>	SELECT city, </a:t>
            </a:r>
            <a:r>
              <a:rPr lang="en-US" dirty="0" err="1"/>
              <a:t>temp_lo</a:t>
            </a:r>
            <a:r>
              <a:rPr lang="en-US" dirty="0"/>
              <a:t>, </a:t>
            </a:r>
            <a:r>
              <a:rPr lang="en-US" dirty="0" err="1"/>
              <a:t>temp_hi</a:t>
            </a:r>
            <a:r>
              <a:rPr lang="en-US" dirty="0"/>
              <a:t>, </a:t>
            </a:r>
            <a:r>
              <a:rPr lang="en-US" dirty="0" err="1"/>
              <a:t>prcp</a:t>
            </a:r>
            <a:r>
              <a:rPr lang="en-US" dirty="0"/>
              <a:t>, date, location </a:t>
            </a:r>
          </a:p>
          <a:p>
            <a:r>
              <a:rPr lang="en-US" dirty="0"/>
              <a:t>	FROM weather, cities </a:t>
            </a:r>
          </a:p>
          <a:p>
            <a:r>
              <a:rPr lang="en-US" dirty="0"/>
              <a:t>	WHERE city = name;</a:t>
            </a:r>
          </a:p>
          <a:p>
            <a:r>
              <a:rPr lang="en-US" dirty="0">
                <a:solidFill>
                  <a:srgbClr val="FF0000"/>
                </a:solidFill>
              </a:rPr>
              <a:t>SELECT * FROM </a:t>
            </a:r>
            <a:r>
              <a:rPr lang="en-US" dirty="0" err="1">
                <a:solidFill>
                  <a:srgbClr val="FF0000"/>
                </a:solidFill>
              </a:rPr>
              <a:t>myview</a:t>
            </a:r>
            <a:r>
              <a:rPr lang="en-US" dirty="0">
                <a:solidFill>
                  <a:srgbClr val="FF0000"/>
                </a:solidFill>
              </a:rPr>
              <a:t>;</a:t>
            </a:r>
          </a:p>
          <a:p>
            <a:r>
              <a:rPr lang="en-US" dirty="0">
                <a:solidFill>
                  <a:srgbClr val="FF0000"/>
                </a:solidFill>
              </a:rPr>
              <a:t>DROP VIEW </a:t>
            </a:r>
            <a:r>
              <a:rPr lang="en-US" dirty="0" err="1">
                <a:solidFill>
                  <a:srgbClr val="FF0000"/>
                </a:solidFill>
              </a:rPr>
              <a:t>myview</a:t>
            </a:r>
            <a:r>
              <a:rPr lang="en-US" dirty="0">
                <a:solidFill>
                  <a:srgbClr val="FF0000"/>
                </a:solidFill>
              </a:rPr>
              <a:t>;</a:t>
            </a:r>
          </a:p>
        </p:txBody>
      </p:sp>
    </p:spTree>
    <p:extLst>
      <p:ext uri="{BB962C8B-B14F-4D97-AF65-F5344CB8AC3E}">
        <p14:creationId xmlns:p14="http://schemas.microsoft.com/office/powerpoint/2010/main" val="348845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193800"/>
            <a:ext cx="3354922" cy="447322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097863" y="1552229"/>
            <a:ext cx="4953000" cy="1905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tx1">
                    <a:lumMod val="75000"/>
                    <a:lumOff val="25000"/>
                  </a:schemeClr>
                </a:solidFill>
              </a:rPr>
              <a:t>  Indexes</a:t>
            </a:r>
          </a:p>
        </p:txBody>
      </p:sp>
      <p:cxnSp>
        <p:nvCxnSpPr>
          <p:cNvPr id="5" name="Straight Connector 4"/>
          <p:cNvCxnSpPr/>
          <p:nvPr/>
        </p:nvCxnSpPr>
        <p:spPr>
          <a:xfrm>
            <a:off x="4224865" y="3177829"/>
            <a:ext cx="429768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9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609600"/>
            <a:ext cx="8305800" cy="584200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Indexes</a:t>
            </a:r>
          </a:p>
          <a:p>
            <a:pPr marL="548640" lvl="1" indent="-182880">
              <a:lnSpc>
                <a:spcPct val="90000"/>
              </a:lnSpc>
              <a:spcBef>
                <a:spcPts val="0"/>
              </a:spcBef>
              <a:buClr>
                <a:srgbClr val="0000FF"/>
              </a:buClr>
              <a:buFont typeface="Wingdings" pitchFamily="2" charset="2"/>
              <a:buChar char="§"/>
            </a:pPr>
            <a:r>
              <a:rPr lang="en-US" dirty="0">
                <a:solidFill>
                  <a:schemeClr val="accent6">
                    <a:lumMod val="50000"/>
                  </a:schemeClr>
                </a:solidFill>
              </a:rPr>
              <a:t> </a:t>
            </a:r>
            <a:r>
              <a:rPr lang="en-US" dirty="0">
                <a:solidFill>
                  <a:srgbClr val="0000FF"/>
                </a:solidFill>
              </a:rPr>
              <a:t>Primary mechanism to get improved performance </a:t>
            </a:r>
          </a:p>
          <a:p>
            <a:pPr marL="548640" lvl="1" indent="-182880">
              <a:lnSpc>
                <a:spcPct val="90000"/>
              </a:lnSpc>
              <a:spcBef>
                <a:spcPts val="0"/>
              </a:spcBef>
              <a:buClr>
                <a:srgbClr val="0000FF"/>
              </a:buClr>
              <a:buNone/>
            </a:pPr>
            <a:r>
              <a:rPr lang="en-US" dirty="0">
                <a:solidFill>
                  <a:srgbClr val="0000FF"/>
                </a:solidFill>
              </a:rPr>
              <a:t>   on a database</a:t>
            </a:r>
          </a:p>
          <a:p>
            <a:pPr marL="548640" lvl="1" indent="-182880">
              <a:lnSpc>
                <a:spcPct val="90000"/>
              </a:lnSpc>
              <a:spcBef>
                <a:spcPts val="1200"/>
              </a:spcBef>
              <a:buClr>
                <a:srgbClr val="0000FF"/>
              </a:buClr>
              <a:buFont typeface="Wingdings" pitchFamily="2" charset="2"/>
              <a:buChar char="§"/>
            </a:pPr>
            <a:r>
              <a:rPr lang="en-US" dirty="0">
                <a:solidFill>
                  <a:srgbClr val="0000FF"/>
                </a:solidFill>
              </a:rPr>
              <a:t> Persistent data structure, stored in database</a:t>
            </a:r>
          </a:p>
          <a:p>
            <a:pPr marL="548640" lvl="1" indent="-182880">
              <a:lnSpc>
                <a:spcPct val="90000"/>
              </a:lnSpc>
              <a:spcBef>
                <a:spcPts val="1200"/>
              </a:spcBef>
              <a:buClr>
                <a:srgbClr val="0000FF"/>
              </a:buClr>
              <a:buFont typeface="Wingdings" pitchFamily="2" charset="2"/>
              <a:buChar char="§"/>
            </a:pPr>
            <a:r>
              <a:rPr lang="en-US" dirty="0">
                <a:solidFill>
                  <a:srgbClr val="0000FF"/>
                </a:solidFill>
              </a:rPr>
              <a:t> Many interesting implementation issues</a:t>
            </a:r>
          </a:p>
        </p:txBody>
      </p:sp>
    </p:spTree>
    <p:extLst>
      <p:ext uri="{BB962C8B-B14F-4D97-AF65-F5344CB8AC3E}">
        <p14:creationId xmlns:p14="http://schemas.microsoft.com/office/powerpoint/2010/main" val="34884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3457</TotalTime>
  <Words>2634</Words>
  <Application>Microsoft Macintosh PowerPoint</Application>
  <PresentationFormat>On-screen Show (4:3)</PresentationFormat>
  <Paragraphs>655</Paragraphs>
  <Slides>50</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Book Antiqua</vt:lpstr>
      <vt:lpstr>Bookman Old Style</vt:lpstr>
      <vt:lpstr>Calibri</vt:lpstr>
      <vt:lpstr>Gill Sans MT</vt:lpstr>
      <vt:lpstr>Lucida Console</vt:lpstr>
      <vt:lpstr>Mangal</vt:lpstr>
      <vt:lpstr>Wingdings</vt:lpstr>
      <vt:lpstr>Wingdings 2</vt:lpstr>
      <vt:lpstr>Wingdings 3</vt:lpstr>
      <vt:lpstr>新細明體</vt:lpstr>
      <vt:lpstr>Arial</vt:lpstr>
      <vt:lpstr>Origin</vt:lpstr>
      <vt:lpstr>Views, Indexes and JDBC/JSP tutorial</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(1) Setup Tomcat in your Unix account</vt:lpstr>
      <vt:lpstr>(1) Setup Tomcat in your Unix account</vt:lpstr>
      <vt:lpstr>(1) Setup Tomcat in your Unix account</vt:lpstr>
      <vt:lpstr>PowerPoint Presentation</vt:lpstr>
      <vt:lpstr>(1) Setup Tomcat in your Unix account</vt:lpstr>
      <vt:lpstr>(3) Copy jdbc </vt:lpstr>
      <vt:lpstr>Java Server Pages (JSP)</vt:lpstr>
      <vt:lpstr>(4) Create a jsp page </vt:lpstr>
      <vt:lpstr>JSP Syntax (1)</vt:lpstr>
      <vt:lpstr>JSP Syntax (2)</vt:lpstr>
      <vt:lpstr>(4) Create a jsp page</vt:lpstr>
      <vt:lpstr>(4) Create a jsp page</vt:lpstr>
      <vt:lpstr>JSP – Lifecycle (1)</vt:lpstr>
      <vt:lpstr>JSP – Lifecycle (2)</vt:lpstr>
      <vt:lpstr>JSP – Lifecycle (3)</vt:lpstr>
      <vt:lpstr>JSP – Lifecycle (4)</vt:lpstr>
      <vt:lpstr>JSP – Lifecycle (5)</vt:lpstr>
      <vt:lpstr>Outline</vt:lpstr>
      <vt:lpstr>JDBC</vt:lpstr>
      <vt:lpstr>JDBC</vt:lpstr>
      <vt:lpstr>Steps of connecting database</vt:lpstr>
      <vt:lpstr>(1) Get JDBC driver</vt:lpstr>
      <vt:lpstr>(2) Initializing the Driver </vt:lpstr>
      <vt:lpstr>(3) Start the connection</vt:lpstr>
      <vt:lpstr>(4) Initialize one Statement object and (5)execute</vt:lpstr>
      <vt:lpstr>Execute Example</vt:lpstr>
      <vt:lpstr>Execute Example</vt:lpstr>
      <vt:lpstr>Data Types</vt:lpstr>
      <vt:lpstr>Handling NULL Values (1)</vt:lpstr>
      <vt:lpstr>Handling NULL Values (2)</vt:lpstr>
      <vt:lpstr>References </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dc:creator>
  <cp:lastModifiedBy>Maria Presa Reyes</cp:lastModifiedBy>
  <cp:revision>113</cp:revision>
  <dcterms:created xsi:type="dcterms:W3CDTF">2011-10-30T18:33:56Z</dcterms:created>
  <dcterms:modified xsi:type="dcterms:W3CDTF">2018-03-26T21:07:21Z</dcterms:modified>
</cp:coreProperties>
</file>