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4"/>
  </p:sldMasterIdLst>
  <p:notesMasterIdLst>
    <p:notesMasterId r:id="rId37"/>
  </p:notesMasterIdLst>
  <p:sldIdLst>
    <p:sldId id="302" r:id="rId5"/>
    <p:sldId id="337" r:id="rId6"/>
    <p:sldId id="303" r:id="rId7"/>
    <p:sldId id="304" r:id="rId8"/>
    <p:sldId id="305" r:id="rId9"/>
    <p:sldId id="306" r:id="rId10"/>
    <p:sldId id="307" r:id="rId11"/>
    <p:sldId id="308" r:id="rId12"/>
    <p:sldId id="334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35" r:id="rId28"/>
    <p:sldId id="333" r:id="rId29"/>
    <p:sldId id="332" r:id="rId30"/>
    <p:sldId id="325" r:id="rId31"/>
    <p:sldId id="328" r:id="rId32"/>
    <p:sldId id="329" r:id="rId33"/>
    <p:sldId id="331" r:id="rId34"/>
    <p:sldId id="330" r:id="rId35"/>
    <p:sldId id="33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Rowe" initials="BR" lastIdx="3" clrIdx="0">
    <p:extLst>
      <p:ext uri="{19B8F6BF-5375-455C-9EA6-DF929625EA0E}">
        <p15:presenceInfo xmlns:p15="http://schemas.microsoft.com/office/powerpoint/2012/main" userId="S::ben@scorrmarketing.com::ad6c5c1d-f8fc-4aae-ace1-ef2da47ed476" providerId="AD"/>
      </p:ext>
    </p:extLst>
  </p:cmAuthor>
  <p:cmAuthor id="2" name="Jessica McCarty" initials="JM" lastIdx="3" clrIdx="1">
    <p:extLst>
      <p:ext uri="{19B8F6BF-5375-455C-9EA6-DF929625EA0E}">
        <p15:presenceInfo xmlns:p15="http://schemas.microsoft.com/office/powerpoint/2012/main" userId="S::jessica@scorrmarketing.com::c8698466-78de-4544-bdf7-672c86391fcb" providerId="AD"/>
      </p:ext>
    </p:extLst>
  </p:cmAuthor>
  <p:cmAuthor id="3" name="Christine Wigert" initials="CW" lastIdx="4" clrIdx="2">
    <p:extLst>
      <p:ext uri="{19B8F6BF-5375-455C-9EA6-DF929625EA0E}">
        <p15:presenceInfo xmlns:p15="http://schemas.microsoft.com/office/powerpoint/2012/main" userId="S::christine@scorrmarketing.com::b2e1a661-568b-44f2-be3f-31ac5aa41cf6" providerId="AD"/>
      </p:ext>
    </p:extLst>
  </p:cmAuthor>
  <p:cmAuthor id="4" name="Alex Trigaux" initials="AT" lastIdx="1" clrIdx="3">
    <p:extLst>
      <p:ext uri="{19B8F6BF-5375-455C-9EA6-DF929625EA0E}">
        <p15:presenceInfo xmlns:p15="http://schemas.microsoft.com/office/powerpoint/2012/main" userId="S::alex@scorrmarketing.com::21fee56b-9031-4667-8cb5-ab44741a96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5CA4B-E52F-254F-AED3-03AE7AB888A0}" v="7" dt="2022-05-24T17:54:35.679"/>
    <p1510:client id="{FB519480-1D74-45C0-8B4D-F61E498EAF23}" v="2" vWet="4" dt="2022-05-24T17:47:47.059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Stackhouse" userId="16e8b55b-5412-4876-ae3a-332626e5ebcb" providerId="ADAL" clId="{FB519480-1D74-45C0-8B4D-F61E498EAF23}"/>
    <pc:docChg chg="custSel addSld modSld">
      <pc:chgData name="Mike Stackhouse" userId="16e8b55b-5412-4876-ae3a-332626e5ebcb" providerId="ADAL" clId="{FB519480-1D74-45C0-8B4D-F61E498EAF23}" dt="2022-05-20T14:31:33.162" v="45" actId="478"/>
      <pc:docMkLst>
        <pc:docMk/>
      </pc:docMkLst>
      <pc:sldChg chg="delSp">
        <pc:chgData name="Mike Stackhouse" userId="16e8b55b-5412-4876-ae3a-332626e5ebcb" providerId="ADAL" clId="{FB519480-1D74-45C0-8B4D-F61E498EAF23}" dt="2022-05-20T14:31:33.162" v="45" actId="478"/>
        <pc:sldMkLst>
          <pc:docMk/>
          <pc:sldMk cId="1152094224" sldId="302"/>
        </pc:sldMkLst>
        <pc:picChg chg="del">
          <ac:chgData name="Mike Stackhouse" userId="16e8b55b-5412-4876-ae3a-332626e5ebcb" providerId="ADAL" clId="{FB519480-1D74-45C0-8B4D-F61E498EAF23}" dt="2022-05-20T14:31:33.162" v="45" actId="478"/>
          <ac:picMkLst>
            <pc:docMk/>
            <pc:sldMk cId="1152094224" sldId="302"/>
            <ac:picMk id="3074" creationId="{3F7A641E-7C1C-2596-445C-4A7C5828F5DF}"/>
          </ac:picMkLst>
        </pc:picChg>
      </pc:sldChg>
      <pc:sldChg chg="addSp delSp modSp new mod modClrScheme chgLayout">
        <pc:chgData name="Mike Stackhouse" userId="16e8b55b-5412-4876-ae3a-332626e5ebcb" providerId="ADAL" clId="{FB519480-1D74-45C0-8B4D-F61E498EAF23}" dt="2022-05-20T00:11:01.232" v="44" actId="242"/>
        <pc:sldMkLst>
          <pc:docMk/>
          <pc:sldMk cId="4122203288" sldId="337"/>
        </pc:sldMkLst>
        <pc:spChg chg="del mod ord">
          <ac:chgData name="Mike Stackhouse" userId="16e8b55b-5412-4876-ae3a-332626e5ebcb" providerId="ADAL" clId="{FB519480-1D74-45C0-8B4D-F61E498EAF23}" dt="2022-05-20T00:10:33.570" v="1" actId="700"/>
          <ac:spMkLst>
            <pc:docMk/>
            <pc:sldMk cId="4122203288" sldId="337"/>
            <ac:spMk id="2" creationId="{3A18478C-19B0-B051-5CD0-E262569BBB42}"/>
          </ac:spMkLst>
        </pc:spChg>
        <pc:spChg chg="del mod ord">
          <ac:chgData name="Mike Stackhouse" userId="16e8b55b-5412-4876-ae3a-332626e5ebcb" providerId="ADAL" clId="{FB519480-1D74-45C0-8B4D-F61E498EAF23}" dt="2022-05-20T00:10:33.570" v="1" actId="700"/>
          <ac:spMkLst>
            <pc:docMk/>
            <pc:sldMk cId="4122203288" sldId="337"/>
            <ac:spMk id="3" creationId="{ED9D2916-765F-81FD-2128-086B789F460A}"/>
          </ac:spMkLst>
        </pc:spChg>
        <pc:spChg chg="add mod ord">
          <ac:chgData name="Mike Stackhouse" userId="16e8b55b-5412-4876-ae3a-332626e5ebcb" providerId="ADAL" clId="{FB519480-1D74-45C0-8B4D-F61E498EAF23}" dt="2022-05-20T00:10:39.165" v="28" actId="20577"/>
          <ac:spMkLst>
            <pc:docMk/>
            <pc:sldMk cId="4122203288" sldId="337"/>
            <ac:spMk id="4" creationId="{F8C4CEF0-8D0D-5C92-43E8-2B7C87590489}"/>
          </ac:spMkLst>
        </pc:spChg>
        <pc:spChg chg="add mod ord">
          <ac:chgData name="Mike Stackhouse" userId="16e8b55b-5412-4876-ae3a-332626e5ebcb" providerId="ADAL" clId="{FB519480-1D74-45C0-8B4D-F61E498EAF23}" dt="2022-05-20T00:11:01.232" v="44" actId="242"/>
          <ac:spMkLst>
            <pc:docMk/>
            <pc:sldMk cId="4122203288" sldId="337"/>
            <ac:spMk id="5" creationId="{48E29D9E-271A-724C-C9E7-D29D2816ADCE}"/>
          </ac:spMkLst>
        </pc:spChg>
      </pc:sldChg>
    </pc:docChg>
  </pc:docChgLst>
  <pc:docChgLst>
    <pc:chgData name="Mike Stackhouse" userId="16e8b55b-5412-4876-ae3a-332626e5ebcb" providerId="ADAL" clId="{F645CA4B-E52F-254F-AED3-03AE7AB888A0}"/>
    <pc:docChg chg="modSld">
      <pc:chgData name="Mike Stackhouse" userId="16e8b55b-5412-4876-ae3a-332626e5ebcb" providerId="ADAL" clId="{F645CA4B-E52F-254F-AED3-03AE7AB888A0}" dt="2022-05-24T17:54:35.680" v="2" actId="20577"/>
      <pc:docMkLst>
        <pc:docMk/>
      </pc:docMkLst>
      <pc:sldChg chg="modSp mod">
        <pc:chgData name="Mike Stackhouse" userId="16e8b55b-5412-4876-ae3a-332626e5ebcb" providerId="ADAL" clId="{F645CA4B-E52F-254F-AED3-03AE7AB888A0}" dt="2022-05-24T17:47:45.912" v="0" actId="20577"/>
        <pc:sldMkLst>
          <pc:docMk/>
          <pc:sldMk cId="1152094224" sldId="302"/>
        </pc:sldMkLst>
        <pc:spChg chg="mod">
          <ac:chgData name="Mike Stackhouse" userId="16e8b55b-5412-4876-ae3a-332626e5ebcb" providerId="ADAL" clId="{F645CA4B-E52F-254F-AED3-03AE7AB888A0}" dt="2022-05-24T17:47:45.912" v="0" actId="20577"/>
          <ac:spMkLst>
            <pc:docMk/>
            <pc:sldMk cId="1152094224" sldId="302"/>
            <ac:spMk id="2" creationId="{AFE3196E-6348-9549-8419-9537A441A631}"/>
          </ac:spMkLst>
        </pc:spChg>
      </pc:sldChg>
      <pc:sldChg chg="modSp mod">
        <pc:chgData name="Mike Stackhouse" userId="16e8b55b-5412-4876-ae3a-332626e5ebcb" providerId="ADAL" clId="{F645CA4B-E52F-254F-AED3-03AE7AB888A0}" dt="2022-05-24T17:54:35.680" v="2" actId="20577"/>
        <pc:sldMkLst>
          <pc:docMk/>
          <pc:sldMk cId="839503566" sldId="336"/>
        </pc:sldMkLst>
        <pc:spChg chg="mod">
          <ac:chgData name="Mike Stackhouse" userId="16e8b55b-5412-4876-ae3a-332626e5ebcb" providerId="ADAL" clId="{F645CA4B-E52F-254F-AED3-03AE7AB888A0}" dt="2022-05-24T17:54:35.680" v="2" actId="20577"/>
          <ac:spMkLst>
            <pc:docMk/>
            <pc:sldMk cId="839503566" sldId="336"/>
            <ac:spMk id="2" creationId="{BE4B4B43-1653-A12B-CAB0-93DFE9FC208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FD93D5-6FA3-45D5-ACD3-2260599DB03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6961D-0129-410C-AED0-ACAB74B5F52D}">
      <dgm:prSet/>
      <dgm:spPr/>
      <dgm:t>
        <a:bodyPr/>
        <a:lstStyle/>
        <a:p>
          <a:r>
            <a:rPr lang="en-US"/>
            <a:t>Section 1:</a:t>
          </a:r>
        </a:p>
      </dgm:t>
    </dgm:pt>
    <dgm:pt modelId="{7F6E0294-B6CC-46EC-9072-2EB9E9C6A2B0}" type="parTrans" cxnId="{5163453E-1E68-4425-8292-A686F5C3762F}">
      <dgm:prSet/>
      <dgm:spPr/>
      <dgm:t>
        <a:bodyPr/>
        <a:lstStyle/>
        <a:p>
          <a:endParaRPr lang="en-US"/>
        </a:p>
      </dgm:t>
    </dgm:pt>
    <dgm:pt modelId="{567F4D17-C1B7-4016-947E-8441EDAF300F}" type="sibTrans" cxnId="{5163453E-1E68-4425-8292-A686F5C3762F}">
      <dgm:prSet/>
      <dgm:spPr/>
      <dgm:t>
        <a:bodyPr/>
        <a:lstStyle/>
        <a:p>
          <a:endParaRPr lang="en-US"/>
        </a:p>
      </dgm:t>
    </dgm:pt>
    <dgm:pt modelId="{F36C5BC4-C73C-4C82-89B9-D9A4B1FF8D12}">
      <dgm:prSet/>
      <dgm:spPr/>
      <dgm:t>
        <a:bodyPr/>
        <a:lstStyle/>
        <a:p>
          <a:r>
            <a:rPr lang="en-US"/>
            <a:t>Where does Tplyr start? Where does it end?</a:t>
          </a:r>
        </a:p>
      </dgm:t>
    </dgm:pt>
    <dgm:pt modelId="{BA482C4E-4412-4E98-8D79-74B9B35822ED}" type="parTrans" cxnId="{6603372D-3F8D-4051-B28F-E24876E99E61}">
      <dgm:prSet/>
      <dgm:spPr/>
      <dgm:t>
        <a:bodyPr/>
        <a:lstStyle/>
        <a:p>
          <a:endParaRPr lang="en-US"/>
        </a:p>
      </dgm:t>
    </dgm:pt>
    <dgm:pt modelId="{66BF82A5-0420-40B4-8866-6ADA97DD3EC8}" type="sibTrans" cxnId="{6603372D-3F8D-4051-B28F-E24876E99E61}">
      <dgm:prSet/>
      <dgm:spPr/>
      <dgm:t>
        <a:bodyPr/>
        <a:lstStyle/>
        <a:p>
          <a:endParaRPr lang="en-US"/>
        </a:p>
      </dgm:t>
    </dgm:pt>
    <dgm:pt modelId="{C445B985-BDB7-4EDF-AC25-DE70CF6C8D3F}">
      <dgm:prSet/>
      <dgm:spPr/>
      <dgm:t>
        <a:bodyPr/>
        <a:lstStyle/>
        <a:p>
          <a:r>
            <a:rPr lang="en-US"/>
            <a:t>Basics of a Tplyr table</a:t>
          </a:r>
        </a:p>
      </dgm:t>
    </dgm:pt>
    <dgm:pt modelId="{A4B19D63-74A8-496F-AD54-ACD42DB63DF5}" type="parTrans" cxnId="{B66714A4-E28B-4185-87C7-BA446F6E4042}">
      <dgm:prSet/>
      <dgm:spPr/>
      <dgm:t>
        <a:bodyPr/>
        <a:lstStyle/>
        <a:p>
          <a:endParaRPr lang="en-US"/>
        </a:p>
      </dgm:t>
    </dgm:pt>
    <dgm:pt modelId="{27B6B4DD-425D-4596-948E-891CBE85B040}" type="sibTrans" cxnId="{B66714A4-E28B-4185-87C7-BA446F6E4042}">
      <dgm:prSet/>
      <dgm:spPr/>
      <dgm:t>
        <a:bodyPr/>
        <a:lstStyle/>
        <a:p>
          <a:endParaRPr lang="en-US"/>
        </a:p>
      </dgm:t>
    </dgm:pt>
    <dgm:pt modelId="{08FB2AFC-71C5-47E5-943E-10C35DD6D801}">
      <dgm:prSet/>
      <dgm:spPr/>
      <dgm:t>
        <a:bodyPr/>
        <a:lstStyle/>
        <a:p>
          <a:r>
            <a:rPr lang="en-US"/>
            <a:t>Tplyr layer types</a:t>
          </a:r>
        </a:p>
      </dgm:t>
    </dgm:pt>
    <dgm:pt modelId="{90237088-C8FA-4993-BBF2-249E306C0197}" type="parTrans" cxnId="{6A3E8D7F-0B1E-475F-8ABA-5B23000FDEAD}">
      <dgm:prSet/>
      <dgm:spPr/>
      <dgm:t>
        <a:bodyPr/>
        <a:lstStyle/>
        <a:p>
          <a:endParaRPr lang="en-US"/>
        </a:p>
      </dgm:t>
    </dgm:pt>
    <dgm:pt modelId="{B3BC3C3E-C6A4-44FC-B3F4-5B978706F47F}" type="sibTrans" cxnId="{6A3E8D7F-0B1E-475F-8ABA-5B23000FDEAD}">
      <dgm:prSet/>
      <dgm:spPr/>
      <dgm:t>
        <a:bodyPr/>
        <a:lstStyle/>
        <a:p>
          <a:endParaRPr lang="en-US"/>
        </a:p>
      </dgm:t>
    </dgm:pt>
    <dgm:pt modelId="{E7771456-FD6A-4B06-8590-BD56AC3DAAC2}">
      <dgm:prSet/>
      <dgm:spPr/>
      <dgm:t>
        <a:bodyPr/>
        <a:lstStyle/>
        <a:p>
          <a:r>
            <a:rPr lang="en-US"/>
            <a:t>Section 2: </a:t>
          </a:r>
        </a:p>
      </dgm:t>
    </dgm:pt>
    <dgm:pt modelId="{692077A9-CBA1-4E98-812F-5F4C8B0922F6}" type="parTrans" cxnId="{AF974E22-21C4-45E7-AD44-5C6635E6CA0A}">
      <dgm:prSet/>
      <dgm:spPr/>
      <dgm:t>
        <a:bodyPr/>
        <a:lstStyle/>
        <a:p>
          <a:endParaRPr lang="en-US"/>
        </a:p>
      </dgm:t>
    </dgm:pt>
    <dgm:pt modelId="{3682C0EC-97F9-4A02-8080-54E0D01F628C}" type="sibTrans" cxnId="{AF974E22-21C4-45E7-AD44-5C6635E6CA0A}">
      <dgm:prSet/>
      <dgm:spPr/>
      <dgm:t>
        <a:bodyPr/>
        <a:lstStyle/>
        <a:p>
          <a:endParaRPr lang="en-US"/>
        </a:p>
      </dgm:t>
    </dgm:pt>
    <dgm:pt modelId="{4BBDB5BD-9F1D-46F1-89BE-28984DE7CD3A}">
      <dgm:prSet/>
      <dgm:spPr/>
      <dgm:t>
        <a:bodyPr/>
        <a:lstStyle/>
        <a:p>
          <a:r>
            <a:rPr lang="en-US"/>
            <a:t>Working with population data</a:t>
          </a:r>
        </a:p>
      </dgm:t>
    </dgm:pt>
    <dgm:pt modelId="{AB702601-8082-4512-B2F0-213EDF16A132}" type="parTrans" cxnId="{BA745098-0CA8-4CDD-BD23-FE42F85948A1}">
      <dgm:prSet/>
      <dgm:spPr/>
      <dgm:t>
        <a:bodyPr/>
        <a:lstStyle/>
        <a:p>
          <a:endParaRPr lang="en-US"/>
        </a:p>
      </dgm:t>
    </dgm:pt>
    <dgm:pt modelId="{7E0D73E0-A5AC-4827-831E-226777BC1458}" type="sibTrans" cxnId="{BA745098-0CA8-4CDD-BD23-FE42F85948A1}">
      <dgm:prSet/>
      <dgm:spPr/>
      <dgm:t>
        <a:bodyPr/>
        <a:lstStyle/>
        <a:p>
          <a:endParaRPr lang="en-US"/>
        </a:p>
      </dgm:t>
    </dgm:pt>
    <dgm:pt modelId="{099CF377-7A87-40DF-8B08-880B69CC469D}">
      <dgm:prSet/>
      <dgm:spPr/>
      <dgm:t>
        <a:bodyPr/>
        <a:lstStyle/>
        <a:p>
          <a:r>
            <a:rPr lang="en-US"/>
            <a:t>Format strings</a:t>
          </a:r>
        </a:p>
      </dgm:t>
    </dgm:pt>
    <dgm:pt modelId="{8CBEDF67-7015-4AAC-9DD3-39BDB23D5291}" type="parTrans" cxnId="{36D398DF-0395-4938-9407-09B4E2D3186D}">
      <dgm:prSet/>
      <dgm:spPr/>
      <dgm:t>
        <a:bodyPr/>
        <a:lstStyle/>
        <a:p>
          <a:endParaRPr lang="en-US"/>
        </a:p>
      </dgm:t>
    </dgm:pt>
    <dgm:pt modelId="{B37E8C52-E726-4594-9E5A-5C5F318DC0F4}" type="sibTrans" cxnId="{36D398DF-0395-4938-9407-09B4E2D3186D}">
      <dgm:prSet/>
      <dgm:spPr/>
      <dgm:t>
        <a:bodyPr/>
        <a:lstStyle/>
        <a:p>
          <a:endParaRPr lang="en-US"/>
        </a:p>
      </dgm:t>
    </dgm:pt>
    <dgm:pt modelId="{8132DB2F-C3B4-4A1B-B614-3D49FD5A48D8}">
      <dgm:prSet/>
      <dgm:spPr/>
      <dgm:t>
        <a:bodyPr/>
        <a:lstStyle/>
        <a:p>
          <a:r>
            <a:rPr lang="en-US"/>
            <a:t>Order variables</a:t>
          </a:r>
        </a:p>
      </dgm:t>
    </dgm:pt>
    <dgm:pt modelId="{C9C3F3D1-6FF2-4255-A621-BC3586211A4F}" type="parTrans" cxnId="{57EB3142-AB32-42CE-9247-1E34E802F3CC}">
      <dgm:prSet/>
      <dgm:spPr/>
      <dgm:t>
        <a:bodyPr/>
        <a:lstStyle/>
        <a:p>
          <a:endParaRPr lang="en-US"/>
        </a:p>
      </dgm:t>
    </dgm:pt>
    <dgm:pt modelId="{68251EC4-3CEA-4FE8-993C-470971BBA720}" type="sibTrans" cxnId="{57EB3142-AB32-42CE-9247-1E34E802F3CC}">
      <dgm:prSet/>
      <dgm:spPr/>
      <dgm:t>
        <a:bodyPr/>
        <a:lstStyle/>
        <a:p>
          <a:endParaRPr lang="en-US"/>
        </a:p>
      </dgm:t>
    </dgm:pt>
    <dgm:pt modelId="{1892054A-209A-4AF6-95EC-73CE3424F265}">
      <dgm:prSet/>
      <dgm:spPr/>
      <dgm:t>
        <a:bodyPr/>
        <a:lstStyle/>
        <a:p>
          <a:r>
            <a:rPr lang="en-US"/>
            <a:t>Section 3:</a:t>
          </a:r>
        </a:p>
      </dgm:t>
    </dgm:pt>
    <dgm:pt modelId="{8700D99B-D9BA-4CB5-9EAA-FEB014AB7AB3}" type="parTrans" cxnId="{14E0A4F4-5A0E-4D33-8CE9-AC07F871EF7E}">
      <dgm:prSet/>
      <dgm:spPr/>
      <dgm:t>
        <a:bodyPr/>
        <a:lstStyle/>
        <a:p>
          <a:endParaRPr lang="en-US"/>
        </a:p>
      </dgm:t>
    </dgm:pt>
    <dgm:pt modelId="{8FFAFA1C-0200-4D36-B6DE-EFAE23247D21}" type="sibTrans" cxnId="{14E0A4F4-5A0E-4D33-8CE9-AC07F871EF7E}">
      <dgm:prSet/>
      <dgm:spPr/>
      <dgm:t>
        <a:bodyPr/>
        <a:lstStyle/>
        <a:p>
          <a:endParaRPr lang="en-US"/>
        </a:p>
      </dgm:t>
    </dgm:pt>
    <dgm:pt modelId="{45498D2E-A2C9-4BCF-A611-FBFCCE5FF757}">
      <dgm:prSet/>
      <dgm:spPr/>
      <dgm:t>
        <a:bodyPr/>
        <a:lstStyle/>
        <a:p>
          <a:r>
            <a:rPr lang="en-US"/>
            <a:t>Multiple target variables</a:t>
          </a:r>
        </a:p>
      </dgm:t>
    </dgm:pt>
    <dgm:pt modelId="{89611C97-187C-472F-9A7C-FD5F2D346233}" type="parTrans" cxnId="{0075E6C6-644C-4545-B72E-30A711D6A13C}">
      <dgm:prSet/>
      <dgm:spPr/>
      <dgm:t>
        <a:bodyPr/>
        <a:lstStyle/>
        <a:p>
          <a:endParaRPr lang="en-US"/>
        </a:p>
      </dgm:t>
    </dgm:pt>
    <dgm:pt modelId="{D3F7E76C-7292-4764-B2CD-977AC1162A35}" type="sibTrans" cxnId="{0075E6C6-644C-4545-B72E-30A711D6A13C}">
      <dgm:prSet/>
      <dgm:spPr/>
      <dgm:t>
        <a:bodyPr/>
        <a:lstStyle/>
        <a:p>
          <a:endParaRPr lang="en-US"/>
        </a:p>
      </dgm:t>
    </dgm:pt>
    <dgm:pt modelId="{162A295D-512F-46F0-9B46-D484CBF46773}">
      <dgm:prSet/>
      <dgm:spPr/>
      <dgm:t>
        <a:bodyPr/>
        <a:lstStyle/>
        <a:p>
          <a:r>
            <a:rPr lang="en-US"/>
            <a:t>Auto-precision</a:t>
          </a:r>
        </a:p>
      </dgm:t>
    </dgm:pt>
    <dgm:pt modelId="{EFA6E660-C401-4563-B668-8C81FEC95551}" type="parTrans" cxnId="{DB4D40A5-400F-4624-9DA3-FD8A206E4CBF}">
      <dgm:prSet/>
      <dgm:spPr/>
      <dgm:t>
        <a:bodyPr/>
        <a:lstStyle/>
        <a:p>
          <a:endParaRPr lang="en-US"/>
        </a:p>
      </dgm:t>
    </dgm:pt>
    <dgm:pt modelId="{9E9A290C-ED3F-449F-81E8-19C954F36282}" type="sibTrans" cxnId="{DB4D40A5-400F-4624-9DA3-FD8A206E4CBF}">
      <dgm:prSet/>
      <dgm:spPr/>
      <dgm:t>
        <a:bodyPr/>
        <a:lstStyle/>
        <a:p>
          <a:endParaRPr lang="en-US"/>
        </a:p>
      </dgm:t>
    </dgm:pt>
    <dgm:pt modelId="{799239C5-47BD-4424-B5C6-D2F21919FA78}" type="pres">
      <dgm:prSet presAssocID="{ECFD93D5-6FA3-45D5-ACD3-2260599DB037}" presName="root" presStyleCnt="0">
        <dgm:presLayoutVars>
          <dgm:dir/>
          <dgm:resizeHandles val="exact"/>
        </dgm:presLayoutVars>
      </dgm:prSet>
      <dgm:spPr/>
    </dgm:pt>
    <dgm:pt modelId="{965B5F60-D18C-4DE3-96D3-FEE6C3303DB9}" type="pres">
      <dgm:prSet presAssocID="{8716961D-0129-410C-AED0-ACAB74B5F52D}" presName="compNode" presStyleCnt="0"/>
      <dgm:spPr/>
    </dgm:pt>
    <dgm:pt modelId="{A382B845-A2B3-4E0A-A7D4-05A36D5DD0A0}" type="pres">
      <dgm:prSet presAssocID="{8716961D-0129-410C-AED0-ACAB74B5F52D}" presName="bgRect" presStyleLbl="bgShp" presStyleIdx="0" presStyleCnt="3"/>
      <dgm:spPr/>
    </dgm:pt>
    <dgm:pt modelId="{65B54FC7-4157-4089-BBB1-2CCBCDB079F1}" type="pres">
      <dgm:prSet presAssocID="{8716961D-0129-410C-AED0-ACAB74B5F5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3AE8DF3A-711E-4048-B1D8-0F5193D736E9}" type="pres">
      <dgm:prSet presAssocID="{8716961D-0129-410C-AED0-ACAB74B5F52D}" presName="spaceRect" presStyleCnt="0"/>
      <dgm:spPr/>
    </dgm:pt>
    <dgm:pt modelId="{1A5C201A-E1FF-4464-8391-70B7A0262308}" type="pres">
      <dgm:prSet presAssocID="{8716961D-0129-410C-AED0-ACAB74B5F52D}" presName="parTx" presStyleLbl="revTx" presStyleIdx="0" presStyleCnt="6">
        <dgm:presLayoutVars>
          <dgm:chMax val="0"/>
          <dgm:chPref val="0"/>
        </dgm:presLayoutVars>
      </dgm:prSet>
      <dgm:spPr/>
    </dgm:pt>
    <dgm:pt modelId="{359E4F64-D1AF-401B-BD5A-EB0D9598795B}" type="pres">
      <dgm:prSet presAssocID="{8716961D-0129-410C-AED0-ACAB74B5F52D}" presName="desTx" presStyleLbl="revTx" presStyleIdx="1" presStyleCnt="6">
        <dgm:presLayoutVars/>
      </dgm:prSet>
      <dgm:spPr/>
    </dgm:pt>
    <dgm:pt modelId="{FEFBAA40-4D4C-4BB8-AEAC-862320299854}" type="pres">
      <dgm:prSet presAssocID="{567F4D17-C1B7-4016-947E-8441EDAF300F}" presName="sibTrans" presStyleCnt="0"/>
      <dgm:spPr/>
    </dgm:pt>
    <dgm:pt modelId="{FC7FC958-0DE1-4DD1-A036-DD09A9246CCA}" type="pres">
      <dgm:prSet presAssocID="{E7771456-FD6A-4B06-8590-BD56AC3DAAC2}" presName="compNode" presStyleCnt="0"/>
      <dgm:spPr/>
    </dgm:pt>
    <dgm:pt modelId="{D3C7A8F8-D88C-4A04-8545-54DDC7C649BE}" type="pres">
      <dgm:prSet presAssocID="{E7771456-FD6A-4B06-8590-BD56AC3DAAC2}" presName="bgRect" presStyleLbl="bgShp" presStyleIdx="1" presStyleCnt="3"/>
      <dgm:spPr/>
    </dgm:pt>
    <dgm:pt modelId="{8075BC09-F2C4-45CF-A1CB-E5972B8BB66A}" type="pres">
      <dgm:prSet presAssocID="{E7771456-FD6A-4B06-8590-BD56AC3DAA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95065A41-3A19-4B8A-BBFB-71C2EAD8E8D1}" type="pres">
      <dgm:prSet presAssocID="{E7771456-FD6A-4B06-8590-BD56AC3DAAC2}" presName="spaceRect" presStyleCnt="0"/>
      <dgm:spPr/>
    </dgm:pt>
    <dgm:pt modelId="{53AC8B44-AC6E-435E-9ECB-47ECF0BE4309}" type="pres">
      <dgm:prSet presAssocID="{E7771456-FD6A-4B06-8590-BD56AC3DAAC2}" presName="parTx" presStyleLbl="revTx" presStyleIdx="2" presStyleCnt="6">
        <dgm:presLayoutVars>
          <dgm:chMax val="0"/>
          <dgm:chPref val="0"/>
        </dgm:presLayoutVars>
      </dgm:prSet>
      <dgm:spPr/>
    </dgm:pt>
    <dgm:pt modelId="{023251B5-250D-4EB1-966D-389C918BB53E}" type="pres">
      <dgm:prSet presAssocID="{E7771456-FD6A-4B06-8590-BD56AC3DAAC2}" presName="desTx" presStyleLbl="revTx" presStyleIdx="3" presStyleCnt="6">
        <dgm:presLayoutVars/>
      </dgm:prSet>
      <dgm:spPr/>
    </dgm:pt>
    <dgm:pt modelId="{9275D97B-9FFF-46C0-AF0E-B5C71130070E}" type="pres">
      <dgm:prSet presAssocID="{3682C0EC-97F9-4A02-8080-54E0D01F628C}" presName="sibTrans" presStyleCnt="0"/>
      <dgm:spPr/>
    </dgm:pt>
    <dgm:pt modelId="{48EB53A2-0E4C-4081-A9C1-902589C1274D}" type="pres">
      <dgm:prSet presAssocID="{1892054A-209A-4AF6-95EC-73CE3424F265}" presName="compNode" presStyleCnt="0"/>
      <dgm:spPr/>
    </dgm:pt>
    <dgm:pt modelId="{B661703B-7339-4FF2-8CAD-15524B58F686}" type="pres">
      <dgm:prSet presAssocID="{1892054A-209A-4AF6-95EC-73CE3424F265}" presName="bgRect" presStyleLbl="bgShp" presStyleIdx="2" presStyleCnt="3"/>
      <dgm:spPr/>
    </dgm:pt>
    <dgm:pt modelId="{2CC20FF9-9FCB-41DA-BA2B-1C8B0C293A18}" type="pres">
      <dgm:prSet presAssocID="{1892054A-209A-4AF6-95EC-73CE3424F2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2A99F9A-78E1-4E68-A7DC-03CEB5775799}" type="pres">
      <dgm:prSet presAssocID="{1892054A-209A-4AF6-95EC-73CE3424F265}" presName="spaceRect" presStyleCnt="0"/>
      <dgm:spPr/>
    </dgm:pt>
    <dgm:pt modelId="{D8137137-42B4-4686-A615-3C3FF109D963}" type="pres">
      <dgm:prSet presAssocID="{1892054A-209A-4AF6-95EC-73CE3424F265}" presName="parTx" presStyleLbl="revTx" presStyleIdx="4" presStyleCnt="6">
        <dgm:presLayoutVars>
          <dgm:chMax val="0"/>
          <dgm:chPref val="0"/>
        </dgm:presLayoutVars>
      </dgm:prSet>
      <dgm:spPr/>
    </dgm:pt>
    <dgm:pt modelId="{05700D0A-EB35-4919-A454-64B4E1C829FE}" type="pres">
      <dgm:prSet presAssocID="{1892054A-209A-4AF6-95EC-73CE3424F265}" presName="desTx" presStyleLbl="revTx" presStyleIdx="5" presStyleCnt="6">
        <dgm:presLayoutVars/>
      </dgm:prSet>
      <dgm:spPr/>
    </dgm:pt>
  </dgm:ptLst>
  <dgm:cxnLst>
    <dgm:cxn modelId="{F3DCA51F-6132-439F-9AD3-B151ABE8E40B}" type="presOf" srcId="{F36C5BC4-C73C-4C82-89B9-D9A4B1FF8D12}" destId="{359E4F64-D1AF-401B-BD5A-EB0D9598795B}" srcOrd="0" destOrd="0" presId="urn:microsoft.com/office/officeart/2018/2/layout/IconVerticalSolidList"/>
    <dgm:cxn modelId="{AF974E22-21C4-45E7-AD44-5C6635E6CA0A}" srcId="{ECFD93D5-6FA3-45D5-ACD3-2260599DB037}" destId="{E7771456-FD6A-4B06-8590-BD56AC3DAAC2}" srcOrd="1" destOrd="0" parTransId="{692077A9-CBA1-4E98-812F-5F4C8B0922F6}" sibTransId="{3682C0EC-97F9-4A02-8080-54E0D01F628C}"/>
    <dgm:cxn modelId="{0A36B229-686E-467E-89B3-EE69894D1905}" type="presOf" srcId="{8716961D-0129-410C-AED0-ACAB74B5F52D}" destId="{1A5C201A-E1FF-4464-8391-70B7A0262308}" srcOrd="0" destOrd="0" presId="urn:microsoft.com/office/officeart/2018/2/layout/IconVerticalSolidList"/>
    <dgm:cxn modelId="{6603372D-3F8D-4051-B28F-E24876E99E61}" srcId="{8716961D-0129-410C-AED0-ACAB74B5F52D}" destId="{F36C5BC4-C73C-4C82-89B9-D9A4B1FF8D12}" srcOrd="0" destOrd="0" parTransId="{BA482C4E-4412-4E98-8D79-74B9B35822ED}" sibTransId="{66BF82A5-0420-40B4-8866-6ADA97DD3EC8}"/>
    <dgm:cxn modelId="{3D2C1F37-4E54-4767-9B48-5D13703162FD}" type="presOf" srcId="{C445B985-BDB7-4EDF-AC25-DE70CF6C8D3F}" destId="{359E4F64-D1AF-401B-BD5A-EB0D9598795B}" srcOrd="0" destOrd="1" presId="urn:microsoft.com/office/officeart/2018/2/layout/IconVerticalSolidList"/>
    <dgm:cxn modelId="{5163453E-1E68-4425-8292-A686F5C3762F}" srcId="{ECFD93D5-6FA3-45D5-ACD3-2260599DB037}" destId="{8716961D-0129-410C-AED0-ACAB74B5F52D}" srcOrd="0" destOrd="0" parTransId="{7F6E0294-B6CC-46EC-9072-2EB9E9C6A2B0}" sibTransId="{567F4D17-C1B7-4016-947E-8441EDAF300F}"/>
    <dgm:cxn modelId="{57EB3142-AB32-42CE-9247-1E34E802F3CC}" srcId="{E7771456-FD6A-4B06-8590-BD56AC3DAAC2}" destId="{8132DB2F-C3B4-4A1B-B614-3D49FD5A48D8}" srcOrd="2" destOrd="0" parTransId="{C9C3F3D1-6FF2-4255-A621-BC3586211A4F}" sibTransId="{68251EC4-3CEA-4FE8-993C-470971BBA720}"/>
    <dgm:cxn modelId="{1440606E-1CFF-4108-A8E3-9DB4F658D6DF}" type="presOf" srcId="{099CF377-7A87-40DF-8B08-880B69CC469D}" destId="{023251B5-250D-4EB1-966D-389C918BB53E}" srcOrd="0" destOrd="1" presId="urn:microsoft.com/office/officeart/2018/2/layout/IconVerticalSolidList"/>
    <dgm:cxn modelId="{3DE2DB58-23AF-4C0B-BFF6-CF019BA8E2C7}" type="presOf" srcId="{162A295D-512F-46F0-9B46-D484CBF46773}" destId="{05700D0A-EB35-4919-A454-64B4E1C829FE}" srcOrd="0" destOrd="1" presId="urn:microsoft.com/office/officeart/2018/2/layout/IconVerticalSolidList"/>
    <dgm:cxn modelId="{6A3E8D7F-0B1E-475F-8ABA-5B23000FDEAD}" srcId="{8716961D-0129-410C-AED0-ACAB74B5F52D}" destId="{08FB2AFC-71C5-47E5-943E-10C35DD6D801}" srcOrd="2" destOrd="0" parTransId="{90237088-C8FA-4993-BBF2-249E306C0197}" sibTransId="{B3BC3C3E-C6A4-44FC-B3F4-5B978706F47F}"/>
    <dgm:cxn modelId="{11F0C185-9254-47D8-8B1F-2B4CD3D83B3A}" type="presOf" srcId="{08FB2AFC-71C5-47E5-943E-10C35DD6D801}" destId="{359E4F64-D1AF-401B-BD5A-EB0D9598795B}" srcOrd="0" destOrd="2" presId="urn:microsoft.com/office/officeart/2018/2/layout/IconVerticalSolidList"/>
    <dgm:cxn modelId="{29F1D186-174A-4BB5-8436-808AB6D019EF}" type="presOf" srcId="{ECFD93D5-6FA3-45D5-ACD3-2260599DB037}" destId="{799239C5-47BD-4424-B5C6-D2F21919FA78}" srcOrd="0" destOrd="0" presId="urn:microsoft.com/office/officeart/2018/2/layout/IconVerticalSolidList"/>
    <dgm:cxn modelId="{BA745098-0CA8-4CDD-BD23-FE42F85948A1}" srcId="{E7771456-FD6A-4B06-8590-BD56AC3DAAC2}" destId="{4BBDB5BD-9F1D-46F1-89BE-28984DE7CD3A}" srcOrd="0" destOrd="0" parTransId="{AB702601-8082-4512-B2F0-213EDF16A132}" sibTransId="{7E0D73E0-A5AC-4827-831E-226777BC1458}"/>
    <dgm:cxn modelId="{B66714A4-E28B-4185-87C7-BA446F6E4042}" srcId="{8716961D-0129-410C-AED0-ACAB74B5F52D}" destId="{C445B985-BDB7-4EDF-AC25-DE70CF6C8D3F}" srcOrd="1" destOrd="0" parTransId="{A4B19D63-74A8-496F-AD54-ACD42DB63DF5}" sibTransId="{27B6B4DD-425D-4596-948E-891CBE85B040}"/>
    <dgm:cxn modelId="{DB4D40A5-400F-4624-9DA3-FD8A206E4CBF}" srcId="{1892054A-209A-4AF6-95EC-73CE3424F265}" destId="{162A295D-512F-46F0-9B46-D484CBF46773}" srcOrd="1" destOrd="0" parTransId="{EFA6E660-C401-4563-B668-8C81FEC95551}" sibTransId="{9E9A290C-ED3F-449F-81E8-19C954F36282}"/>
    <dgm:cxn modelId="{DD627CAA-50F9-40DB-8A6F-1213F1804845}" type="presOf" srcId="{45498D2E-A2C9-4BCF-A611-FBFCCE5FF757}" destId="{05700D0A-EB35-4919-A454-64B4E1C829FE}" srcOrd="0" destOrd="0" presId="urn:microsoft.com/office/officeart/2018/2/layout/IconVerticalSolidList"/>
    <dgm:cxn modelId="{D572E1AC-92B0-424C-86DD-5CABC4083451}" type="presOf" srcId="{1892054A-209A-4AF6-95EC-73CE3424F265}" destId="{D8137137-42B4-4686-A615-3C3FF109D963}" srcOrd="0" destOrd="0" presId="urn:microsoft.com/office/officeart/2018/2/layout/IconVerticalSolidList"/>
    <dgm:cxn modelId="{0075E6C6-644C-4545-B72E-30A711D6A13C}" srcId="{1892054A-209A-4AF6-95EC-73CE3424F265}" destId="{45498D2E-A2C9-4BCF-A611-FBFCCE5FF757}" srcOrd="0" destOrd="0" parTransId="{89611C97-187C-472F-9A7C-FD5F2D346233}" sibTransId="{D3F7E76C-7292-4764-B2CD-977AC1162A35}"/>
    <dgm:cxn modelId="{17C0B6C7-948B-4F24-8C99-18EFBEABADFB}" type="presOf" srcId="{E7771456-FD6A-4B06-8590-BD56AC3DAAC2}" destId="{53AC8B44-AC6E-435E-9ECB-47ECF0BE4309}" srcOrd="0" destOrd="0" presId="urn:microsoft.com/office/officeart/2018/2/layout/IconVerticalSolidList"/>
    <dgm:cxn modelId="{D55E3CD4-0F06-4175-9C1C-CAE4254D4985}" type="presOf" srcId="{4BBDB5BD-9F1D-46F1-89BE-28984DE7CD3A}" destId="{023251B5-250D-4EB1-966D-389C918BB53E}" srcOrd="0" destOrd="0" presId="urn:microsoft.com/office/officeart/2018/2/layout/IconVerticalSolidList"/>
    <dgm:cxn modelId="{36D398DF-0395-4938-9407-09B4E2D3186D}" srcId="{E7771456-FD6A-4B06-8590-BD56AC3DAAC2}" destId="{099CF377-7A87-40DF-8B08-880B69CC469D}" srcOrd="1" destOrd="0" parTransId="{8CBEDF67-7015-4AAC-9DD3-39BDB23D5291}" sibTransId="{B37E8C52-E726-4594-9E5A-5C5F318DC0F4}"/>
    <dgm:cxn modelId="{551540F1-2AA2-470F-B933-E01E8C8DCF49}" type="presOf" srcId="{8132DB2F-C3B4-4A1B-B614-3D49FD5A48D8}" destId="{023251B5-250D-4EB1-966D-389C918BB53E}" srcOrd="0" destOrd="2" presId="urn:microsoft.com/office/officeart/2018/2/layout/IconVerticalSolidList"/>
    <dgm:cxn modelId="{14E0A4F4-5A0E-4D33-8CE9-AC07F871EF7E}" srcId="{ECFD93D5-6FA3-45D5-ACD3-2260599DB037}" destId="{1892054A-209A-4AF6-95EC-73CE3424F265}" srcOrd="2" destOrd="0" parTransId="{8700D99B-D9BA-4CB5-9EAA-FEB014AB7AB3}" sibTransId="{8FFAFA1C-0200-4D36-B6DE-EFAE23247D21}"/>
    <dgm:cxn modelId="{7C38BCAA-09A8-4FAE-993E-2630B92FD363}" type="presParOf" srcId="{799239C5-47BD-4424-B5C6-D2F21919FA78}" destId="{965B5F60-D18C-4DE3-96D3-FEE6C3303DB9}" srcOrd="0" destOrd="0" presId="urn:microsoft.com/office/officeart/2018/2/layout/IconVerticalSolidList"/>
    <dgm:cxn modelId="{9D286BAC-72F3-4649-8ECE-C168418A94F8}" type="presParOf" srcId="{965B5F60-D18C-4DE3-96D3-FEE6C3303DB9}" destId="{A382B845-A2B3-4E0A-A7D4-05A36D5DD0A0}" srcOrd="0" destOrd="0" presId="urn:microsoft.com/office/officeart/2018/2/layout/IconVerticalSolidList"/>
    <dgm:cxn modelId="{0D8801D6-3A08-49DA-B73F-E53BFAA9847B}" type="presParOf" srcId="{965B5F60-D18C-4DE3-96D3-FEE6C3303DB9}" destId="{65B54FC7-4157-4089-BBB1-2CCBCDB079F1}" srcOrd="1" destOrd="0" presId="urn:microsoft.com/office/officeart/2018/2/layout/IconVerticalSolidList"/>
    <dgm:cxn modelId="{FC533D5E-789C-417E-9535-4BE0E95377F6}" type="presParOf" srcId="{965B5F60-D18C-4DE3-96D3-FEE6C3303DB9}" destId="{3AE8DF3A-711E-4048-B1D8-0F5193D736E9}" srcOrd="2" destOrd="0" presId="urn:microsoft.com/office/officeart/2018/2/layout/IconVerticalSolidList"/>
    <dgm:cxn modelId="{9D83E563-4CB4-4F5C-AAD8-F140984353D2}" type="presParOf" srcId="{965B5F60-D18C-4DE3-96D3-FEE6C3303DB9}" destId="{1A5C201A-E1FF-4464-8391-70B7A0262308}" srcOrd="3" destOrd="0" presId="urn:microsoft.com/office/officeart/2018/2/layout/IconVerticalSolidList"/>
    <dgm:cxn modelId="{51EC995F-1A8A-43DC-8028-E3865A848E30}" type="presParOf" srcId="{965B5F60-D18C-4DE3-96D3-FEE6C3303DB9}" destId="{359E4F64-D1AF-401B-BD5A-EB0D9598795B}" srcOrd="4" destOrd="0" presId="urn:microsoft.com/office/officeart/2018/2/layout/IconVerticalSolidList"/>
    <dgm:cxn modelId="{3963D46B-660E-4657-A6E0-BEFCEFFA58E3}" type="presParOf" srcId="{799239C5-47BD-4424-B5C6-D2F21919FA78}" destId="{FEFBAA40-4D4C-4BB8-AEAC-862320299854}" srcOrd="1" destOrd="0" presId="urn:microsoft.com/office/officeart/2018/2/layout/IconVerticalSolidList"/>
    <dgm:cxn modelId="{2F5634B8-09EC-4E99-95A4-14B963CE347A}" type="presParOf" srcId="{799239C5-47BD-4424-B5C6-D2F21919FA78}" destId="{FC7FC958-0DE1-4DD1-A036-DD09A9246CCA}" srcOrd="2" destOrd="0" presId="urn:microsoft.com/office/officeart/2018/2/layout/IconVerticalSolidList"/>
    <dgm:cxn modelId="{29227D17-75C3-4C81-A482-FC4DAEF0762C}" type="presParOf" srcId="{FC7FC958-0DE1-4DD1-A036-DD09A9246CCA}" destId="{D3C7A8F8-D88C-4A04-8545-54DDC7C649BE}" srcOrd="0" destOrd="0" presId="urn:microsoft.com/office/officeart/2018/2/layout/IconVerticalSolidList"/>
    <dgm:cxn modelId="{9B6897FB-75CC-4D24-BB2F-6A702995AF9A}" type="presParOf" srcId="{FC7FC958-0DE1-4DD1-A036-DD09A9246CCA}" destId="{8075BC09-F2C4-45CF-A1CB-E5972B8BB66A}" srcOrd="1" destOrd="0" presId="urn:microsoft.com/office/officeart/2018/2/layout/IconVerticalSolidList"/>
    <dgm:cxn modelId="{937D90DA-66B6-4C53-B334-9B0AB0393EE9}" type="presParOf" srcId="{FC7FC958-0DE1-4DD1-A036-DD09A9246CCA}" destId="{95065A41-3A19-4B8A-BBFB-71C2EAD8E8D1}" srcOrd="2" destOrd="0" presId="urn:microsoft.com/office/officeart/2018/2/layout/IconVerticalSolidList"/>
    <dgm:cxn modelId="{16017F51-66CF-415E-999C-DDD44CC17A3C}" type="presParOf" srcId="{FC7FC958-0DE1-4DD1-A036-DD09A9246CCA}" destId="{53AC8B44-AC6E-435E-9ECB-47ECF0BE4309}" srcOrd="3" destOrd="0" presId="urn:microsoft.com/office/officeart/2018/2/layout/IconVerticalSolidList"/>
    <dgm:cxn modelId="{2F980F2C-76C6-4B49-B8F4-5D8FA0C82EC0}" type="presParOf" srcId="{FC7FC958-0DE1-4DD1-A036-DD09A9246CCA}" destId="{023251B5-250D-4EB1-966D-389C918BB53E}" srcOrd="4" destOrd="0" presId="urn:microsoft.com/office/officeart/2018/2/layout/IconVerticalSolidList"/>
    <dgm:cxn modelId="{3A69CA87-7C38-435C-8CA0-FE47F298C1D3}" type="presParOf" srcId="{799239C5-47BD-4424-B5C6-D2F21919FA78}" destId="{9275D97B-9FFF-46C0-AF0E-B5C71130070E}" srcOrd="3" destOrd="0" presId="urn:microsoft.com/office/officeart/2018/2/layout/IconVerticalSolidList"/>
    <dgm:cxn modelId="{56529EBF-5444-45C8-9809-937B88881AD4}" type="presParOf" srcId="{799239C5-47BD-4424-B5C6-D2F21919FA78}" destId="{48EB53A2-0E4C-4081-A9C1-902589C1274D}" srcOrd="4" destOrd="0" presId="urn:microsoft.com/office/officeart/2018/2/layout/IconVerticalSolidList"/>
    <dgm:cxn modelId="{64F7968C-5677-454A-996F-1CBBBAA32946}" type="presParOf" srcId="{48EB53A2-0E4C-4081-A9C1-902589C1274D}" destId="{B661703B-7339-4FF2-8CAD-15524B58F686}" srcOrd="0" destOrd="0" presId="urn:microsoft.com/office/officeart/2018/2/layout/IconVerticalSolidList"/>
    <dgm:cxn modelId="{B55A0CB7-F1DA-421C-844F-4B41A689946A}" type="presParOf" srcId="{48EB53A2-0E4C-4081-A9C1-902589C1274D}" destId="{2CC20FF9-9FCB-41DA-BA2B-1C8B0C293A18}" srcOrd="1" destOrd="0" presId="urn:microsoft.com/office/officeart/2018/2/layout/IconVerticalSolidList"/>
    <dgm:cxn modelId="{2AFE922F-C657-40FC-9ADC-7E5EF8F03B4F}" type="presParOf" srcId="{48EB53A2-0E4C-4081-A9C1-902589C1274D}" destId="{42A99F9A-78E1-4E68-A7DC-03CEB5775799}" srcOrd="2" destOrd="0" presId="urn:microsoft.com/office/officeart/2018/2/layout/IconVerticalSolidList"/>
    <dgm:cxn modelId="{CB6EAA1F-ABF0-4549-B619-30A892B83F46}" type="presParOf" srcId="{48EB53A2-0E4C-4081-A9C1-902589C1274D}" destId="{D8137137-42B4-4686-A615-3C3FF109D963}" srcOrd="3" destOrd="0" presId="urn:microsoft.com/office/officeart/2018/2/layout/IconVerticalSolidList"/>
    <dgm:cxn modelId="{E27B11D3-E209-48C8-ADC3-D7C330195550}" type="presParOf" srcId="{48EB53A2-0E4C-4081-A9C1-902589C1274D}" destId="{05700D0A-EB35-4919-A454-64B4E1C829F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2B845-A2B3-4E0A-A7D4-05A36D5DD0A0}">
      <dsp:nvSpPr>
        <dsp:cNvPr id="0" name=""/>
        <dsp:cNvSpPr/>
      </dsp:nvSpPr>
      <dsp:spPr>
        <a:xfrm>
          <a:off x="0" y="548"/>
          <a:ext cx="9205354" cy="12834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54FC7-4157-4089-BBB1-2CCBCDB079F1}">
      <dsp:nvSpPr>
        <dsp:cNvPr id="0" name=""/>
        <dsp:cNvSpPr/>
      </dsp:nvSpPr>
      <dsp:spPr>
        <a:xfrm>
          <a:off x="388239" y="289321"/>
          <a:ext cx="705890" cy="705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C201A-E1FF-4464-8391-70B7A0262308}">
      <dsp:nvSpPr>
        <dsp:cNvPr id="0" name=""/>
        <dsp:cNvSpPr/>
      </dsp:nvSpPr>
      <dsp:spPr>
        <a:xfrm>
          <a:off x="1482370" y="548"/>
          <a:ext cx="4142409" cy="12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30" tIns="135830" rIns="135830" bIns="13583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Section 1:</a:t>
          </a:r>
        </a:p>
      </dsp:txBody>
      <dsp:txXfrm>
        <a:off x="1482370" y="548"/>
        <a:ext cx="4142409" cy="1283437"/>
      </dsp:txXfrm>
    </dsp:sp>
    <dsp:sp modelId="{359E4F64-D1AF-401B-BD5A-EB0D9598795B}">
      <dsp:nvSpPr>
        <dsp:cNvPr id="0" name=""/>
        <dsp:cNvSpPr/>
      </dsp:nvSpPr>
      <dsp:spPr>
        <a:xfrm>
          <a:off x="5624779" y="548"/>
          <a:ext cx="3580574" cy="12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30" tIns="135830" rIns="135830" bIns="1358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Where does Tplyr start? Where does it end?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Basics of a Tplyr table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Tplyr layer types</a:t>
          </a:r>
        </a:p>
      </dsp:txBody>
      <dsp:txXfrm>
        <a:off x="5624779" y="548"/>
        <a:ext cx="3580574" cy="1283437"/>
      </dsp:txXfrm>
    </dsp:sp>
    <dsp:sp modelId="{D3C7A8F8-D88C-4A04-8545-54DDC7C649BE}">
      <dsp:nvSpPr>
        <dsp:cNvPr id="0" name=""/>
        <dsp:cNvSpPr/>
      </dsp:nvSpPr>
      <dsp:spPr>
        <a:xfrm>
          <a:off x="0" y="1604845"/>
          <a:ext cx="9205354" cy="12834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5BC09-F2C4-45CF-A1CB-E5972B8BB66A}">
      <dsp:nvSpPr>
        <dsp:cNvPr id="0" name=""/>
        <dsp:cNvSpPr/>
      </dsp:nvSpPr>
      <dsp:spPr>
        <a:xfrm>
          <a:off x="388239" y="1893619"/>
          <a:ext cx="705890" cy="705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C8B44-AC6E-435E-9ECB-47ECF0BE4309}">
      <dsp:nvSpPr>
        <dsp:cNvPr id="0" name=""/>
        <dsp:cNvSpPr/>
      </dsp:nvSpPr>
      <dsp:spPr>
        <a:xfrm>
          <a:off x="1482370" y="1604845"/>
          <a:ext cx="4142409" cy="12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30" tIns="135830" rIns="135830" bIns="13583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Section 2: </a:t>
          </a:r>
        </a:p>
      </dsp:txBody>
      <dsp:txXfrm>
        <a:off x="1482370" y="1604845"/>
        <a:ext cx="4142409" cy="1283437"/>
      </dsp:txXfrm>
    </dsp:sp>
    <dsp:sp modelId="{023251B5-250D-4EB1-966D-389C918BB53E}">
      <dsp:nvSpPr>
        <dsp:cNvPr id="0" name=""/>
        <dsp:cNvSpPr/>
      </dsp:nvSpPr>
      <dsp:spPr>
        <a:xfrm>
          <a:off x="5624779" y="1604845"/>
          <a:ext cx="3580574" cy="12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30" tIns="135830" rIns="135830" bIns="1358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Working with population data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 strings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Order variables</a:t>
          </a:r>
        </a:p>
      </dsp:txBody>
      <dsp:txXfrm>
        <a:off x="5624779" y="1604845"/>
        <a:ext cx="3580574" cy="1283437"/>
      </dsp:txXfrm>
    </dsp:sp>
    <dsp:sp modelId="{B661703B-7339-4FF2-8CAD-15524B58F686}">
      <dsp:nvSpPr>
        <dsp:cNvPr id="0" name=""/>
        <dsp:cNvSpPr/>
      </dsp:nvSpPr>
      <dsp:spPr>
        <a:xfrm>
          <a:off x="0" y="3209142"/>
          <a:ext cx="9205354" cy="12834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20FF9-9FCB-41DA-BA2B-1C8B0C293A18}">
      <dsp:nvSpPr>
        <dsp:cNvPr id="0" name=""/>
        <dsp:cNvSpPr/>
      </dsp:nvSpPr>
      <dsp:spPr>
        <a:xfrm>
          <a:off x="388239" y="3497916"/>
          <a:ext cx="705890" cy="7058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37137-42B4-4686-A615-3C3FF109D963}">
      <dsp:nvSpPr>
        <dsp:cNvPr id="0" name=""/>
        <dsp:cNvSpPr/>
      </dsp:nvSpPr>
      <dsp:spPr>
        <a:xfrm>
          <a:off x="1482370" y="3209142"/>
          <a:ext cx="4142409" cy="12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30" tIns="135830" rIns="135830" bIns="13583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Section 3:</a:t>
          </a:r>
        </a:p>
      </dsp:txBody>
      <dsp:txXfrm>
        <a:off x="1482370" y="3209142"/>
        <a:ext cx="4142409" cy="1283437"/>
      </dsp:txXfrm>
    </dsp:sp>
    <dsp:sp modelId="{05700D0A-EB35-4919-A454-64B4E1C829FE}">
      <dsp:nvSpPr>
        <dsp:cNvPr id="0" name=""/>
        <dsp:cNvSpPr/>
      </dsp:nvSpPr>
      <dsp:spPr>
        <a:xfrm>
          <a:off x="5624779" y="3209142"/>
          <a:ext cx="3580574" cy="12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30" tIns="135830" rIns="135830" bIns="1358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Multiple target variables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Auto-precision</a:t>
          </a:r>
        </a:p>
      </dsp:txBody>
      <dsp:txXfrm>
        <a:off x="5624779" y="3209142"/>
        <a:ext cx="3580574" cy="1283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95EEF-FDEC-4E01-944F-8D552B4C3EE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C9428-D3F2-4A4A-9D29-C393DCB2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3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EA34-41A7-7440-990D-2195E3A75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23" y="943891"/>
            <a:ext cx="7885771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E76A4-E114-C44B-AD7B-553B777A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422" y="3331492"/>
            <a:ext cx="7885771" cy="104278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31AE-5183-694C-BF6F-3C9AFAFD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421" y="6356350"/>
            <a:ext cx="7885771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2094E-8557-6248-A562-BA6EE048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0184" y="6356350"/>
            <a:ext cx="17276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664B43-6D05-0946-B43E-8ECEAD62DD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43E49-B933-F94F-BF9F-410462AD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E38-8DA5-F54E-9848-04520064DA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D1818-11DD-EF4C-A0C7-1894CCDF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B054E-FA73-A941-B560-58C30015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11F61-0B69-2245-A422-3FF7A8BE80A9}"/>
              </a:ext>
            </a:extLst>
          </p:cNvPr>
          <p:cNvSpPr/>
          <p:nvPr userDrawn="1"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2DCB8D-37D4-364E-8614-0BFD671F5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9" y="275363"/>
            <a:ext cx="5032401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7D6847B-B879-154A-ADF4-1FC877B68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8" y="2662964"/>
            <a:ext cx="5032401" cy="104278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1606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Slide-Pharm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DC1B2E9-91E9-4E4A-9ACC-B3C8E29F4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9" y="459231"/>
            <a:ext cx="5032401" cy="166118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D3EA5D-E588-DE49-84C4-9D7CCE087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8" y="2120420"/>
            <a:ext cx="5032401" cy="49679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854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Slide-Us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0FD854-6148-C240-A6DD-BFCDBB43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9" y="373887"/>
            <a:ext cx="5032401" cy="166118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16C8EF-17B5-AE4B-9FE8-A213D62C3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8" y="2035076"/>
            <a:ext cx="5032401" cy="49679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409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EA34-41A7-7440-990D-2195E3A75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23" y="2703235"/>
            <a:ext cx="7885771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31AE-5183-694C-BF6F-3C9AFAFD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421" y="6356350"/>
            <a:ext cx="7885771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2D3AC6E-1CA3-A04D-8C9C-E10D1AC7FE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676" t="-844" r="-2449" b="507"/>
          <a:stretch/>
        </p:blipFill>
        <p:spPr>
          <a:xfrm>
            <a:off x="9470925" y="4313635"/>
            <a:ext cx="2304501" cy="209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rang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3361-613E-A54C-8054-C3D0471C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69" y="1976438"/>
            <a:ext cx="8962363" cy="2852737"/>
          </a:xfrm>
        </p:spPr>
        <p:txBody>
          <a:bodyPr anchor="b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DED91-B2BF-0749-8861-F3C41390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569" y="4829175"/>
            <a:ext cx="8962363" cy="8858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E8157-7C62-8D4D-9BD5-3377B6D2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569" y="6356350"/>
            <a:ext cx="938131" cy="365125"/>
          </a:xfrm>
        </p:spPr>
        <p:txBody>
          <a:bodyPr/>
          <a:lstStyle/>
          <a:p>
            <a:fld id="{A53A8E38-8DA5-F54E-9848-04520064DA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51C4-24E6-614C-BA8F-4F228D87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9738" y="6356350"/>
            <a:ext cx="574759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1874E-1FF7-E344-9DD4-A2E70BFD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869" y="6356350"/>
            <a:ext cx="1458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664B43-6D05-0946-B43E-8ECEAD62DD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4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Yellow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3361-613E-A54C-8054-C3D0471C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69" y="1989931"/>
            <a:ext cx="8962363" cy="2852737"/>
          </a:xfrm>
        </p:spPr>
        <p:txBody>
          <a:bodyPr anchor="b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DED91-B2BF-0749-8861-F3C41390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569" y="4842668"/>
            <a:ext cx="8962363" cy="8858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84EC52A-A788-D847-9953-202F9D9F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569" y="6356350"/>
            <a:ext cx="938131" cy="365125"/>
          </a:xfrm>
        </p:spPr>
        <p:txBody>
          <a:bodyPr/>
          <a:lstStyle/>
          <a:p>
            <a:fld id="{A53A8E38-8DA5-F54E-9848-04520064DA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D6BC60C-C35A-0244-AE5C-827CCCA3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9738" y="6356350"/>
            <a:ext cx="574759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2108B82-B726-6046-A995-C13BECFC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869" y="6356350"/>
            <a:ext cx="1458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664B43-6D05-0946-B43E-8ECEAD62DD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2312-1078-174F-8DDC-C6C43369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0"/>
            <a:ext cx="9153939" cy="5283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E9A-6027-9B46-A308-F8CDE20E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9153939" cy="4493129"/>
          </a:xfrm>
        </p:spPr>
        <p:txBody>
          <a:bodyPr/>
          <a:lstStyle>
            <a:lvl1pPr>
              <a:spcBef>
                <a:spcPts val="1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8FBA2-2409-D24B-BA40-84286E1A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E38-8DA5-F54E-9848-04520064DA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FD29-201E-4443-A65A-C0E382B0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A3579-1202-584F-9D9C-6410A18F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DB140-8C70-964C-A6A9-C18661C2892C}"/>
              </a:ext>
            </a:extLst>
          </p:cNvPr>
          <p:cNvSpPr/>
          <p:nvPr userDrawn="1"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DEF3E0-2C1D-FA4B-9E57-877B98F054D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98A49CE-33EE-BF40-A45C-2082B7C9A7A9}"/>
              </a:ext>
            </a:extLst>
          </p:cNvPr>
          <p:cNvSpPr/>
          <p:nvPr userDrawn="1"/>
        </p:nvSpPr>
        <p:spPr>
          <a:xfrm>
            <a:off x="0" y="0"/>
            <a:ext cx="10058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62312-1078-174F-8DDC-C6C43369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24" y="483000"/>
            <a:ext cx="9205354" cy="5283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E9A-6027-9B46-A308-F8CDE20E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24" y="1683834"/>
            <a:ext cx="9205354" cy="4493129"/>
          </a:xfrm>
        </p:spPr>
        <p:txBody>
          <a:bodyPr/>
          <a:lstStyle>
            <a:lvl1pPr>
              <a:spcBef>
                <a:spcPts val="16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8FBA2-2409-D24B-BA40-84286E1A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5724" y="6356350"/>
            <a:ext cx="2743200" cy="365125"/>
          </a:xfrm>
        </p:spPr>
        <p:txBody>
          <a:bodyPr/>
          <a:lstStyle/>
          <a:p>
            <a:fld id="{A53A8E38-8DA5-F54E-9848-04520064DA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FD29-201E-4443-A65A-C0E382B0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74648" y="6356350"/>
            <a:ext cx="513445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A3579-1202-584F-9D9C-6410A18F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DEF3E0-2C1D-FA4B-9E57-877B98F054D2}"/>
              </a:ext>
            </a:extLst>
          </p:cNvPr>
          <p:cNvCxnSpPr>
            <a:cxnSpLocks/>
          </p:cNvCxnSpPr>
          <p:nvPr userDrawn="1"/>
        </p:nvCxnSpPr>
        <p:spPr>
          <a:xfrm>
            <a:off x="415724" y="1305540"/>
            <a:ext cx="920535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51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303F-08A8-8D49-B883-8D4E5DEB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81F8-8AAF-264E-B047-1CE346CE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4985"/>
            <a:ext cx="4081427" cy="4481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040C-0B6A-8F41-ACDE-AAC61B1F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E38-8DA5-F54E-9848-04520064DA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E418-3996-6942-9323-AFE63B24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D5520-92C2-F94D-8847-C9704EA6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5F2994-6216-B842-949E-92443AF0E8D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78190" y="1694985"/>
            <a:ext cx="4081427" cy="4481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90319-966E-4C42-B1CD-EA374050F6B4}"/>
              </a:ext>
            </a:extLst>
          </p:cNvPr>
          <p:cNvSpPr/>
          <p:nvPr userDrawn="1"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0BF097-EC4A-3E47-8F4E-566572F2B0E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9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303F-08A8-8D49-B883-8D4E5DEB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81F8-8AAF-264E-B047-1CE346CE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5075"/>
            <a:ext cx="4081427" cy="3671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040C-0B6A-8F41-ACDE-AAC61B1F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E38-8DA5-F54E-9848-04520064DA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E418-3996-6942-9323-AFE63B24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D5520-92C2-F94D-8847-C9704EA6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5F2994-6216-B842-949E-92443AF0E8D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78190" y="2505075"/>
            <a:ext cx="4081427" cy="3671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90319-966E-4C42-B1CD-EA374050F6B4}"/>
              </a:ext>
            </a:extLst>
          </p:cNvPr>
          <p:cNvSpPr/>
          <p:nvPr userDrawn="1"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0BF097-EC4A-3E47-8F4E-566572F2B0E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564E4D-CF84-D846-AB3F-7053D216DB2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39788" y="1681163"/>
            <a:ext cx="4079839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3E8A58B-EB75-6E41-9149-6B73C9EEC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78190" y="1681163"/>
            <a:ext cx="408142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849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5D80-8217-5146-9C74-7BAB2BFD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46DFD-A8A9-8541-8634-5D494E29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E38-8DA5-F54E-9848-04520064DA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2B3D9-1909-B64A-914C-80EF8E84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1DBAB-3891-0047-86F1-6FD5BA34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AF5B3-6DCB-CA46-98CE-F3FDB87CFB75}"/>
              </a:ext>
            </a:extLst>
          </p:cNvPr>
          <p:cNvSpPr/>
          <p:nvPr userDrawn="1"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DF3F1-16DD-044D-B131-5E3EA685CD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5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303F-08A8-8D49-B883-8D4E5DEB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81F8-8AAF-264E-B047-1CE346CE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4985"/>
            <a:ext cx="4081427" cy="4481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040C-0B6A-8F41-ACDE-AAC61B1F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E38-8DA5-F54E-9848-04520064DA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E418-3996-6942-9323-AFE63B24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D5520-92C2-F94D-8847-C9704EA6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90319-966E-4C42-B1CD-EA374050F6B4}"/>
              </a:ext>
            </a:extLst>
          </p:cNvPr>
          <p:cNvSpPr/>
          <p:nvPr userDrawn="1"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0BF097-EC4A-3E47-8F4E-566572F2B0E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C3CEF81-2125-2D47-B5D4-A82A386DC4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1579" y="1695450"/>
            <a:ext cx="4480560" cy="4481513"/>
          </a:xfrm>
          <a:prstGeom prst="ellipse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5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3CB28-87B9-5841-818B-14C00405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0"/>
            <a:ext cx="9021417" cy="528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2CA67-BB95-0947-BC6A-21164BE6C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3834"/>
            <a:ext cx="9021417" cy="4493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47B7-6E35-4346-8993-CAF6F97FF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A8E38-8DA5-F54E-9848-04520064DA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BE539-C1AE-0442-A4CD-6113FB464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67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301EF-129A-3E4A-A582-22F1ABF12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1254" y="6356350"/>
            <a:ext cx="71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9DB3B0D-8D76-144F-A1EF-60CEEE6250D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39400" y="5245900"/>
            <a:ext cx="1445054" cy="13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2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7" r:id="rId3"/>
    <p:sldLayoutId id="2147483700" r:id="rId4"/>
    <p:sldLayoutId id="2147483656" r:id="rId5"/>
    <p:sldLayoutId id="2147483652" r:id="rId6"/>
    <p:sldLayoutId id="2147483702" r:id="rId7"/>
    <p:sldLayoutId id="2147483654" r:id="rId8"/>
    <p:sldLayoutId id="2147483703" r:id="rId9"/>
    <p:sldLayoutId id="2147483655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6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stem Font Regular"/>
        <a:buChar char="–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stem Font Regular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585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Tplyr-HoT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196E-6348-9549-8419-9537A441A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24" y="943891"/>
            <a:ext cx="9586656" cy="2387600"/>
          </a:xfrm>
        </p:spPr>
        <p:txBody>
          <a:bodyPr>
            <a:normAutofit/>
          </a:bodyPr>
          <a:lstStyle/>
          <a:p>
            <a:r>
              <a:rPr lang="en-US"/>
              <a:t>Tplyr | Hands-on-Training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12DDE-7FE2-CA4D-9FE0-698E7CD85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422" y="3331492"/>
            <a:ext cx="7885771" cy="905530"/>
          </a:xfrm>
        </p:spPr>
        <p:txBody>
          <a:bodyPr>
            <a:normAutofit/>
          </a:bodyPr>
          <a:lstStyle/>
          <a:p>
            <a:r>
              <a:rPr lang="en-US"/>
              <a:t>PharmaSUG 2022 – 90 minutes</a:t>
            </a:r>
          </a:p>
        </p:txBody>
      </p:sp>
    </p:spTree>
    <p:extLst>
      <p:ext uri="{BB962C8B-B14F-4D97-AF65-F5344CB8AC3E}">
        <p14:creationId xmlns:p14="http://schemas.microsoft.com/office/powerpoint/2010/main" val="11520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010CB1C-E092-8917-BA5E-E666B55B159D}"/>
              </a:ext>
            </a:extLst>
          </p:cNvPr>
          <p:cNvSpPr txBox="1"/>
          <p:nvPr/>
        </p:nvSpPr>
        <p:spPr>
          <a:xfrm>
            <a:off x="838200" y="1593993"/>
            <a:ext cx="7070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adsl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TRT01P) %&gt;%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group_count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(SEX, by = "Sex n (%)")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group_desc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(AGE, by = "Age (years)")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1400">
              <a:solidFill>
                <a:srgbClr val="3A414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t %&gt;% build()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0988E3-E7C5-D08E-3E98-E16338D3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does Tplyr produce?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7B33C-B633-2C52-FE69-7E730E4CA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23" y="5152676"/>
            <a:ext cx="2420077" cy="15921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F7DD21-0226-406B-9019-02339A1AB993}"/>
              </a:ext>
            </a:extLst>
          </p:cNvPr>
          <p:cNvSpPr/>
          <p:nvPr/>
        </p:nvSpPr>
        <p:spPr>
          <a:xfrm>
            <a:off x="838199" y="3282248"/>
            <a:ext cx="2258085" cy="34307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F6EA8-E6EC-1F57-3737-B7B82A0E0E25}"/>
              </a:ext>
            </a:extLst>
          </p:cNvPr>
          <p:cNvSpPr txBox="1"/>
          <p:nvPr/>
        </p:nvSpPr>
        <p:spPr>
          <a:xfrm>
            <a:off x="2053662" y="3861601"/>
            <a:ext cx="8917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# A tibble: 8 × 5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row_label1  row_label2 var1_Placebo   `var1_Xanomeline High Dose` `var1_Xanomeline Low Dose`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&lt;chr&gt;       &lt;chr&gt;      &lt;chr&gt;          &lt;chr&gt;                       &lt;chr&gt;                     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1 Sex n (%)   Female     "53 ( 61.6%)"  "40 ( 47.6%)"               "50 ( 59.5%)"             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2 Sex n (%)   Male       "33 ( 38.4%)"  "44 ( 52.4%)"               "34 ( 40.5%)"             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3 Age (years) n          " 86"          " 84"                       " 84"                     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4 Age (years) Mean (SD)  "75.2 ( 8.59)" "74.4 ( 7.89)"              "75.7 ( 8.29)"            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5 Age (years) Median     "76.0"         "76.0"                      "77.5"                    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6 Age (years) Q1, Q3     "69.2, 81.8"   "70.8, 80.0"                "71.0, 82.0"              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7 Age (years) Min, Max   "52, 89"       "56, 88"                    "51, 88"                  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8 Age (years) Missing    "  0"          "  0"                       "  0"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499C73-274D-0DBD-51BB-3E294FBB938A}"/>
              </a:ext>
            </a:extLst>
          </p:cNvPr>
          <p:cNvCxnSpPr>
            <a:cxnSpLocks/>
          </p:cNvCxnSpPr>
          <p:nvPr/>
        </p:nvCxnSpPr>
        <p:spPr>
          <a:xfrm flipH="1">
            <a:off x="6165410" y="3254866"/>
            <a:ext cx="1195057" cy="606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3DF094-979E-8FC1-F16B-E1D696BB1F50}"/>
              </a:ext>
            </a:extLst>
          </p:cNvPr>
          <p:cNvSpPr txBox="1"/>
          <p:nvPr/>
        </p:nvSpPr>
        <p:spPr>
          <a:xfrm>
            <a:off x="7016435" y="2876480"/>
            <a:ext cx="100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tibble! 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5A6B1F17-396C-B2AD-8596-3B1B149ED566}"/>
              </a:ext>
            </a:extLst>
          </p:cNvPr>
          <p:cNvSpPr/>
          <p:nvPr/>
        </p:nvSpPr>
        <p:spPr>
          <a:xfrm>
            <a:off x="709375" y="1412341"/>
            <a:ext cx="97849" cy="221297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8076-39F4-1AE3-69BB-41ED9F03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output a data frame / tibble?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0F7A98-C33E-29DB-2962-E9140D14C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018" y="1387929"/>
            <a:ext cx="6117964" cy="52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4B43-1653-A12B-CAB0-93DFE9FC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Exercise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14DF9-584E-51C4-0C4F-707E22163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394258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9F4892-22E6-46F0-F411-09E5696C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Working with Population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F1C9A9-9226-F2E4-9F37-81FACAE4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83834"/>
            <a:ext cx="9283574" cy="44931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adae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TRTA, SAFFL == "Y" &amp; AESEV == "SEVERE")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set_pop_data</a:t>
            </a:r>
            <a:r>
              <a:rPr lang="en-US" sz="18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adsl</a:t>
            </a:r>
            <a:r>
              <a:rPr lang="en-US" sz="18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%&gt;%  </a:t>
            </a:r>
            <a:r>
              <a:rPr lang="en-US" sz="1800" b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Population dataset</a:t>
            </a:r>
            <a:r>
              <a:rPr lang="en-US" sz="18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set_pop_treat_var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(TRT01A)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set_pop_where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(SAFFL == "Y")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group_count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(AEDECOD)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&lt;- t %&gt;% build()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9F4892-22E6-46F0-F411-09E5696C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Working with Population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F1C9A9-9226-F2E4-9F37-81FACAE4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83834"/>
            <a:ext cx="9283574" cy="44931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adae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TRTA, SAFFL == "Y" &amp; AESEV == "SEVERE")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set_pop_data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adsl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set_pop_treat_var</a:t>
            </a:r>
            <a:r>
              <a:rPr lang="en-US" sz="18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(TRT01A) %&gt;% </a:t>
            </a:r>
            <a:r>
              <a:rPr lang="en-US" sz="1800" b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Population treatment variable</a:t>
            </a:r>
            <a:r>
              <a:rPr lang="en-US" sz="18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set_pop_where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(SAFFL == "Y")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group_count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(AEDECOD)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&lt;- t %&gt;% build()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70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9F4892-22E6-46F0-F411-09E5696C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Working with Population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F1C9A9-9226-F2E4-9F37-81FACAE4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9428429" cy="44931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adae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TRTA, SAFFL == "Y" &amp; AESEV == "SEVERE")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set_pop_data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adsl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set_pop_treat_var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(TRT01A)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set_pop_where</a:t>
            </a:r>
            <a:r>
              <a:rPr lang="en-US" sz="18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(SAFFL == "Y") %&gt;%  </a:t>
            </a:r>
            <a:r>
              <a:rPr lang="en-US" sz="1800" b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Population filter (if different)</a:t>
            </a:r>
            <a:r>
              <a:rPr lang="en-US" sz="18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group_count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(AEDECOD)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&lt;- t %&gt;% build()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47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9F4892-22E6-46F0-F411-09E5696C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Working with Population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F1C9A9-9226-F2E4-9F37-81FACAE4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9428429" cy="44931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adae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TRTA, SAFFL == "Y" &amp; AESEV == "SEVERE")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set_pop_data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adsl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set_pop_treat_var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(TRT01A)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set_pop_where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(SAFFL == "Y")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group_count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(AEDECOD)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&lt;- t %&gt;% build()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header_n</a:t>
            </a:r>
            <a:r>
              <a:rPr lang="en-US" sz="18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(t)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TRT01A                   n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&lt;int&gt;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 Placebo                 86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Xanomeline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High Dose    84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Xanomeline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Low Dose     84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ADF5BF-CCA9-A5AA-A36C-D65FBEA67D85}"/>
              </a:ext>
            </a:extLst>
          </p:cNvPr>
          <p:cNvSpPr/>
          <p:nvPr/>
        </p:nvSpPr>
        <p:spPr>
          <a:xfrm>
            <a:off x="3522551" y="4667839"/>
            <a:ext cx="4059725" cy="1629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08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59C9-FCCA-53D0-C289-8709353F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Tplyr format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FD44-27AA-C2B1-D1DB-96CE3CBD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9663545" cy="449312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adae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, TRTA, SAFFL == "Y" &amp; AESEV == "SEVERE") %&gt;%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set_pop_data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adsl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 %&gt;%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set_pop_treat_var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(TRT01A) %&gt;%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set_pop_where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(SAFFL == "Y") %&gt;%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group_count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(AEDECOD) %&gt;%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set_distinct_by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(USUBJID)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t %&gt;% build()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# A tibble: 30 ×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  row_label1                           var1_Placebo `var1_Xanomeline High Dose` `var1_Xanomeline Low Dose`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  &lt;chr&gt;                                &lt;chr&gt;        &lt;chr&gt;                       &lt;chr&gt;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1 AGITATION                            0 (  0.0%)   0 (  0.0%)                  1 (  1.2%)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2 APPLICATION SITE DERMATITIS          0 (  0.0%)   0 (  0.0%)                  1 (  1.2%)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3 APPLICATION SITE ERYTHEMA            0 (  0.0%)   0 (  0.0%)                  2 (  2.4%)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4 APPLICATION SITE IRRITATION          0 (  0.0%)   0 (  0.0%)                  3 (  3.6%)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5 APPLICATION SITE PRURITUS            0 (  0.0%)   0 (  0.0%)                  1 (  1.2%)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6 APPLICATION SITE WARMTH              0 (  0.0%)   0 (  0.0%)                  1 (  1.2%)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7 ARTHRITIS                            1 (  1.2%)   0 (  0.0%)                  0 (  0.0%)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8 ATRIAL FIBRILLATION                  0 (  0.0%)   1 (  1.2%)                  0 (  0.0%)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9 ATRIOVENTRICULAR BLOCK SECOND DEGREE 1 (  1.2%)   0 (  0.0%)                  0 (  0.0%)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10 BENIGN PROSTATIC HYPERPLASIA         1 (  1.2%)   0 (  0.0%)                  0 (  0.0%)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9FD7A-CE28-7827-D8AF-CEEF676A4EC9}"/>
              </a:ext>
            </a:extLst>
          </p:cNvPr>
          <p:cNvSpPr/>
          <p:nvPr/>
        </p:nvSpPr>
        <p:spPr>
          <a:xfrm>
            <a:off x="838200" y="3703782"/>
            <a:ext cx="9374908" cy="2216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31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59C9-FCCA-53D0-C289-8709353F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Tplyr format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FD44-27AA-C2B1-D1DB-96CE3CBD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9663545" cy="449312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adae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, TRTA, SAFFL == "Y" &amp; AESEV == "SEVERE") %&gt;%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set_pop_data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adsl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 %&gt;%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set_pop_treat_var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(TRT01A) %&gt;%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set_pop_where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(SAFFL == "Y") %&gt;%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group_count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(AEDECOD) %&gt;%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set_distinct_by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(USUBJID)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set_format_strings(f_str('xx (xx.x%) [x]', distinct_n, distinct_pct, n))</a:t>
            </a:r>
            <a:endParaRPr lang="en-US" sz="1400" b="1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t %&gt;% build()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# A tibble: 30 ×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  row_label1                           var1_Placebo     `var1_Xanomeline High Dose` `var1_Xanomeline Low Dose`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  &lt;chr&gt;                                &lt;chr&gt;            &lt;chr&gt;                       &lt;chr&gt;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1 AGITATION                            " 0 ( 0.0%) [0]" " 0 ( 0.0%) [0]"            " 1 ( 1.2%) [1]"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2 APPLICATION SITE DERMATITIS          " 0 ( 0.0%) [0]" " 0 ( 0.0%) [0]"            " 1 ( 1.2%) [1]"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3 APPLICATION SITE ERYTHEMA            " 0 ( 0.0%) [0]" " 0 ( 0.0%) [0]"            " 2 ( 2.4%) [3]"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4 APPLICATION SITE IRRITATION          " 0 ( 0.0%) [0]" " 0 ( 0.0%) [0]"            " 3 ( 3.6%) [3]"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5 APPLICATION SITE PRURITUS            " 0 ( 0.0%) [0]" " 0 ( 0.0%) [0]"            " 1 ( 1.2%) [1]"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6 APPLICATION SITE WARMTH              " 0 ( 0.0%) [0]" " 0 ( 0.0%) [0]"            " 1 ( 1.2%) [1]"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7 ARTHRITIS                            " 1 ( 1.2%) [1]" " 0 ( 0.0%) [0]"            " 0 ( 0.0%) [0]"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8 ATRIAL FIBRILLATION                  " 0 ( 0.0%) [0]" " 1 ( 1.2%) [1]"            " 0 ( 0.0%) [0]"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9 ATRIOVENTRICULAR BLOCK SECOND DEGREE " 1 ( 1.2%) [1]" " 0 ( 0.0%) [0]"            " 0 ( 0.0%) [0]"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10 BENIGN PROSTATIC HYPERPLASIA         " 1 ( 1.2%) [1]" " 0 ( 0.0%) [0]"            " 0 ( 0.0%) [0]"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9FD7A-CE28-7827-D8AF-CEEF676A4EC9}"/>
              </a:ext>
            </a:extLst>
          </p:cNvPr>
          <p:cNvSpPr/>
          <p:nvPr/>
        </p:nvSpPr>
        <p:spPr>
          <a:xfrm>
            <a:off x="838200" y="3922259"/>
            <a:ext cx="9528018" cy="2216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2EC6-51C3-1B6B-CAD8-CD5F3893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Order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D2C1-9A6E-2B1B-261F-41A6632A0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Order variables support sorting of the output data</a:t>
            </a:r>
          </a:p>
          <a:p>
            <a:r>
              <a:rPr lang="en-US"/>
              <a:t>Generate for:</a:t>
            </a:r>
          </a:p>
          <a:p>
            <a:pPr lvl="1"/>
            <a:r>
              <a:rPr lang="en-US"/>
              <a:t>Each layer</a:t>
            </a:r>
          </a:p>
          <a:p>
            <a:pPr lvl="1"/>
            <a:r>
              <a:rPr lang="en-US"/>
              <a:t>Each by variables</a:t>
            </a:r>
          </a:p>
          <a:p>
            <a:pPr lvl="1"/>
            <a:r>
              <a:rPr lang="en-US"/>
              <a:t>Necessary row labels to support results</a:t>
            </a:r>
          </a:p>
          <a:p>
            <a:r>
              <a:rPr lang="en-US"/>
              <a:t>Can originate from:</a:t>
            </a:r>
          </a:p>
          <a:p>
            <a:pPr lvl="1"/>
            <a:r>
              <a:rPr lang="en-US"/>
              <a:t>&lt;VAR&gt;N variable present in source data (i.e. AVISIT/AVISITN)</a:t>
            </a:r>
          </a:p>
          <a:p>
            <a:pPr lvl="1"/>
            <a:r>
              <a:rPr lang="en-US"/>
              <a:t>Factor levels of an input variable</a:t>
            </a:r>
          </a:p>
          <a:p>
            <a:pPr lvl="1"/>
            <a:r>
              <a:rPr lang="en-US"/>
              <a:t>Alphabetical sorting</a:t>
            </a:r>
          </a:p>
          <a:p>
            <a:pPr lvl="1"/>
            <a:r>
              <a:rPr lang="en-US"/>
              <a:t>For results, a specific result value</a:t>
            </a:r>
          </a:p>
        </p:txBody>
      </p:sp>
    </p:spTree>
    <p:extLst>
      <p:ext uri="{BB962C8B-B14F-4D97-AF65-F5344CB8AC3E}">
        <p14:creationId xmlns:p14="http://schemas.microsoft.com/office/powerpoint/2010/main" val="11632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C4CEF0-8D0D-5C92-43E8-2B7C8759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Workshop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E29D9E-271A-724C-C9E7-D29D2816A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>
                <a:hlinkClick r:id="rId2"/>
              </a:rPr>
              <a:t>https://tinyurl.com/Tplyr-HoT</a:t>
            </a:r>
            <a:r>
              <a:rPr lang="en-US" sz="4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2203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59C9-FCCA-53D0-C289-8709353F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Tplyr format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FD44-27AA-C2B1-D1DB-96CE3CBD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9663545" cy="44931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adae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, TRTA, where= SAFFL == "Y")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set_pop_data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adsl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set_pop_treat_var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(TRT01A)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group_count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(vars(AEBODSYS, AEDECOD)) %&gt;%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Distinct counts by subject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set_distinct_by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(USUBJID) %&gt;%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Specify the results format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set_format_strings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('xx 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xx.x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%) [x]',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distinct_n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distinct_pct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, n)) %&gt;%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These three functions set you up to be able to sort by descending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occurrence within the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Xanomeline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High Dose group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set_order_count_method</a:t>
            </a:r>
            <a:r>
              <a:rPr lang="en-US" sz="14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bycount</a:t>
            </a:r>
            <a:r>
              <a:rPr lang="en-US" sz="14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break_ties</a:t>
            </a:r>
            <a:r>
              <a:rPr lang="en-US" sz="14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='desc') %&gt;%  </a:t>
            </a:r>
            <a:r>
              <a:rPr lang="en-US" sz="1400" b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 a count result to sort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set_ordering_cols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Xanomeline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High Dose") %&gt;%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set_result_order_var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distinct_n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22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59C9-FCCA-53D0-C289-8709353F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Tplyr format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FD44-27AA-C2B1-D1DB-96CE3CBD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9663545" cy="44931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adae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, TRTA, where= SAFFL == "Y")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set_pop_data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adsl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set_pop_treat_var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(TRT01A)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group_count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(vars(AEBODSYS, AEDECOD)) %&gt;%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Distinct counts by subject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set_distinct_by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(USUBJID) %&gt;%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Specify the results format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set_format_strings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('xx 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xx.x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%) [x]',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distinct_n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distinct_pct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, n)) %&gt;%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These three functions set you up to be able to sort by descending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occurrence within the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Xanomeline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High Dose group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set_order_count_method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bycount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break_ties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='desc')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set_ordering_cols</a:t>
            </a:r>
            <a:r>
              <a:rPr lang="en-US" sz="14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Xanomeline</a:t>
            </a:r>
            <a:r>
              <a:rPr lang="en-US" sz="14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High Dose") %&gt;% </a:t>
            </a:r>
            <a:r>
              <a:rPr lang="en-US" sz="1400" b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 result from High Dose column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set_result_order_var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distinct_n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137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59C9-FCCA-53D0-C289-8709353F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Tplyr format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FD44-27AA-C2B1-D1DB-96CE3CBD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9663545" cy="44931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adae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, TRTA, where= SAFFL == "Y")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set_pop_data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adsl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set_pop_treat_var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(TRT01A)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group_count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(vars(AEBODSYS, AEDECOD)) %&gt;%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Distinct counts by subject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set_distinct_by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(USUBJID) %&gt;%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Specify the results format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set_format_strings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('xx 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xx.x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%) [x]',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distinct_n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distinct_pct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, n)) %&gt;%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These three functions set you up to be able to sort by descending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occurrence within the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Xanomeline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High Dose group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set_order_count_method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bycount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break_ties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='desc')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set_ordering_cols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Xanomeline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High Dose") %&gt;%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set_result_order_var</a:t>
            </a:r>
            <a:r>
              <a:rPr lang="en-US" sz="14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distinct_n</a:t>
            </a:r>
            <a:r>
              <a:rPr lang="en-US" sz="14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 the distinct N value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28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4B43-1653-A12B-CAB0-93DFE9FC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Exercise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14DF9-584E-51C4-0C4F-707E22163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Adverse Events</a:t>
            </a:r>
          </a:p>
        </p:txBody>
      </p:sp>
    </p:spTree>
    <p:extLst>
      <p:ext uri="{BB962C8B-B14F-4D97-AF65-F5344CB8AC3E}">
        <p14:creationId xmlns:p14="http://schemas.microsoft.com/office/powerpoint/2010/main" val="127910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5E5E-BACB-EFDE-C1AB-ED73B19A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Multiple Target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01813-8236-C7BE-CD53-EA1C9EDB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5270"/>
            <a:ext cx="10668754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5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3441A8-898E-1FB2-4336-2C6C75C0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910" y="5174166"/>
            <a:ext cx="2545938" cy="14620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7C2E7F-7BE3-5407-9D92-EF64E8F5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Multiple Target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47BF6F-8E6C-1C06-6BB5-E5EF8EAF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11094267" cy="4493129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adlb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TRTA, where = PARAMCD == "ALB" &amp; !is.na(AVISITN))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group_desc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vars(AVAL, CHG)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by = vars(PARAMCD, AVISIT))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 Build and order the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build()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select(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starts_with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row_label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var1_Placebo, var2_Placebo,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`var1_Xanomeline Low Dose`, `var2_Xanomeline Low Dose`)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A tibble: 60 ×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row_label1 row_label2 row_label3 var1_Placebo   var2_Placebo   `var1_Xanomeline Low Dose` `var2_Xanomeline Low`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&lt;chr&gt;      &lt;chr&gt;      &lt;chr&gt;      &lt;chr&gt;          &lt;chr&gt;          &lt;chr&gt;                      &lt;chr&gt;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1 ALB        Week 2     n          " 83"          " 83"          " 80"                      " 80"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2 ALB        Week 2     Mean (SD)  "38.9 ( 3.11)" "-1.0 ( 2.49)" "38.7 ( 3.17)"             "-1.1 ( 2.71)"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3 ALB        Week 2     Median     "39.0"         "-1.0"         "39.0"                     "-1.0"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4 ALB        Week 2     Q1, Q3     "37.0, 41.0"   "-3.0,  1.0"   "37.0, 41.0"               "-2.0,  1.0"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5 ALB        Week 2     Min, Max   "31, 46"       "-6,  6"       "31, 46"                   "-8,  6"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6 ALB        Week 2     Missing    "  0"          "  0"          "  0"                      "  2"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7 ALB        Week 4     n          " 79"          " 79"          " 72"                      " 72"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8 ALB        Week 4     Mean (SD)  "38.8 ( 3.29)" "-1.0 ( 2.69)" "38.6 ( 2.80)"             "-1.2 ( 2.66)"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9 ALB        Week 4     Median     "39.0"         "-1.0"         "38.5"                     "-1.0"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10 ALB        Week 4     Q1, Q3     "37.0, 41.0"   "-3.0,  1.0"   "37.0, 40.0"               "-3.0,  0.0"</a:t>
            </a:r>
          </a:p>
        </p:txBody>
      </p:sp>
    </p:spTree>
    <p:extLst>
      <p:ext uri="{BB962C8B-B14F-4D97-AF65-F5344CB8AC3E}">
        <p14:creationId xmlns:p14="http://schemas.microsoft.com/office/powerpoint/2010/main" val="4195862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3441A8-898E-1FB2-4336-2C6C75C0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910" y="5174166"/>
            <a:ext cx="2545938" cy="14620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7C2E7F-7BE3-5407-9D92-EF64E8F5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Multiple Target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47BF6F-8E6C-1C06-6BB5-E5EF8EAF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11094267" cy="4493129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adlb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, TRTA, where = PARAMCD == "ALB" &amp; !is.na(AVISITN))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group_desc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4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AVAL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, CHG), by = vars(PARAMCD, AVISIT))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# Build and order the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build()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select(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starts_with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row_label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var1_Placebo, var2_Placebo,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`var1_Xanomeline Low Dose`, `var2_Xanomeline Low Dose`)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# A tibble: 60 ×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row_label1 row_label2 row_label3 var1_Placebo   var2_Placebo   `var1_Xanomeline Low Dose` `var2_Xanomeline Low`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&lt;chr&gt;      &lt;chr&gt;      &lt;chr&gt;      &lt;chr&gt;          &lt;chr&gt;          &lt;chr&gt;                      &lt;chr&gt;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1 ALB        Week 2     n          " 83"          " 83"          " 80"                      " 80"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2 ALB        Week 2     Mean (SD)  "38.9 ( 3.11)" "-1.0 ( 2.49)" "38.7 ( 3.17)"             "-1.1 ( 2.71)"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3 ALB        Week 2     Median     "39.0"         "-1.0"         "39.0"                     "-1.0"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4 ALB        Week 2     Q1, Q3     "37.0, 41.0"   "-3.0,  1.0"   "37.0, 41.0"               "-2.0,  1.0"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5 ALB        Week 2     Min, Max   "31, 46"       "-6,  6"       "31, 46"                   "-8,  6"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6 ALB        Week 2     Missing    "  0"          "  0"          "  0"                      "  2"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7 ALB        Week 4     n          " 79"          " 79"          " 72"                      " 72"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8 ALB        Week 4     Mean (SD)  "38.8 ( 3.29)" "-1.0 ( 2.69)" "38.6 ( 2.80)"             "-1.2 ( 2.66)"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9 ALB        Week 4     Median     "39.0"         "-1.0"         "38.5"                     "-1.0"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10 ALB        Week 4     Q1, Q3     "37.0, 41.0"   "-3.0,  1.0"   "37.0, 40.0"               "-3.0,  0.0"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D6315-7EAE-B8E6-4AA5-ED391E1A4F89}"/>
              </a:ext>
            </a:extLst>
          </p:cNvPr>
          <p:cNvSpPr/>
          <p:nvPr/>
        </p:nvSpPr>
        <p:spPr>
          <a:xfrm>
            <a:off x="4220112" y="4041525"/>
            <a:ext cx="1374930" cy="193376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8FAD0-C3A2-C98E-F09E-5F63EEE7394A}"/>
              </a:ext>
            </a:extLst>
          </p:cNvPr>
          <p:cNvSpPr/>
          <p:nvPr/>
        </p:nvSpPr>
        <p:spPr>
          <a:xfrm>
            <a:off x="6942499" y="4054257"/>
            <a:ext cx="2444030" cy="19210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8AEFA1-D286-7BAC-D5F1-5742D189FF97}"/>
              </a:ext>
            </a:extLst>
          </p:cNvPr>
          <p:cNvSpPr/>
          <p:nvPr/>
        </p:nvSpPr>
        <p:spPr>
          <a:xfrm>
            <a:off x="838200" y="3930398"/>
            <a:ext cx="10515600" cy="2111957"/>
          </a:xfrm>
          <a:prstGeom prst="rect">
            <a:avLst/>
          </a:prstGeom>
          <a:noFill/>
          <a:ln>
            <a:solidFill>
              <a:srgbClr val="05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64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3441A8-898E-1FB2-4336-2C6C75C0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910" y="5174166"/>
            <a:ext cx="2545938" cy="14620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7C2E7F-7BE3-5407-9D92-EF64E8F5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Multiple Target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47BF6F-8E6C-1C06-6BB5-E5EF8EAF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11094267" cy="4493129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adlb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TRTA, where = PARAMCD == "ALB" &amp; !is.na(AVISITN))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group_desc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(vars(AVAL, </a:t>
            </a:r>
            <a:r>
              <a:rPr lang="en-US" sz="18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CHG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), by = vars(PARAMCD, AVISIT))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 Build and order the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build()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select(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starts_with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row_label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var1_Placebo, var2_Placebo,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`var1_Xanomeline Low Dose`, `var2_Xanomeline Low Dose`)</a:t>
            </a:r>
            <a:endParaRPr lang="en-US" sz="2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A tibble: 60 ×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row_label1 row_label2 row_label3 var1_Placebo   var2_Placebo   `var1_Xanomeline Low Dose` `var2_Xanomeline Low`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&lt;chr&gt;      &lt;chr&gt;      &lt;chr&gt;      &lt;chr&gt;          &lt;chr&gt;          &lt;chr&gt;                      &lt;chr&gt;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1 ALB        Week 2     n          " 83"          " 83"          " 80"                      " 80"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2 ALB        Week 2     Mean (SD)  "38.9 ( 3.11)" "-1.0 ( 2.49)" "38.7 ( 3.17)"             "-1.1 ( 2.71)"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3 ALB        Week 2     Median     "39.0"         "-1.0"         "39.0"                     "-1.0"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4 ALB        Week 2     Q1, Q3     "37.0, 41.0"   "-3.0,  1.0"   "37.0, 41.0"               "-2.0,  1.0"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5 ALB        Week 2     Min, Max   "31, 46"       "-6,  6"       "31, 46"                   "-8,  6"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6 ALB        Week 2     Missing    "  0"          "  0"          "  0"                      "  2"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7 ALB        Week 4     n          " 79"          " 79"          " 72"                      " 72"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8 ALB        Week 4     Mean (SD)  "38.8 ( 3.29)" "-1.0 ( 2.69)" "38.6 ( 2.80)"             "-1.2 ( 2.66)"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9 ALB        Week 4     Median     "39.0"         "-1.0"         "38.5"                     "-1.0"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10 ALB        Week 4     Q1, Q3     "37.0, 41.0"   "-3.0,  1.0"   "37.0, 40.0"               "-3.0,  0.0"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D6315-7EAE-B8E6-4AA5-ED391E1A4F89}"/>
              </a:ext>
            </a:extLst>
          </p:cNvPr>
          <p:cNvSpPr/>
          <p:nvPr/>
        </p:nvSpPr>
        <p:spPr>
          <a:xfrm>
            <a:off x="5545604" y="4032471"/>
            <a:ext cx="1380297" cy="187406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8FAD0-C3A2-C98E-F09E-5F63EEE7394A}"/>
              </a:ext>
            </a:extLst>
          </p:cNvPr>
          <p:cNvSpPr/>
          <p:nvPr/>
        </p:nvSpPr>
        <p:spPr>
          <a:xfrm>
            <a:off x="9418130" y="4048883"/>
            <a:ext cx="2061664" cy="187406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7E0AE-6B11-014A-CAF5-75D4811BDBB6}"/>
              </a:ext>
            </a:extLst>
          </p:cNvPr>
          <p:cNvSpPr/>
          <p:nvPr/>
        </p:nvSpPr>
        <p:spPr>
          <a:xfrm>
            <a:off x="838199" y="3921345"/>
            <a:ext cx="10723075" cy="2111957"/>
          </a:xfrm>
          <a:prstGeom prst="rect">
            <a:avLst/>
          </a:prstGeom>
          <a:noFill/>
          <a:ln>
            <a:solidFill>
              <a:srgbClr val="05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40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3441A8-898E-1FB2-4336-2C6C75C0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910" y="5174166"/>
            <a:ext cx="2545938" cy="14620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7C2E7F-7BE3-5407-9D92-EF64E8F5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0"/>
            <a:ext cx="9319788" cy="528354"/>
          </a:xfrm>
        </p:spPr>
        <p:txBody>
          <a:bodyPr>
            <a:normAutofit fontScale="90000"/>
          </a:bodyPr>
          <a:lstStyle/>
          <a:p>
            <a:r>
              <a:rPr lang="en-US"/>
              <a:t>Descriptive Summaries and Precision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47BF6F-8E6C-1C06-6BB5-E5EF8EAF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11094267" cy="4493129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adlb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, TRTA, where = PARAMCD == "ALB" &amp; !is.na(AVISITN))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group_desc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(vars(AVAL, CHG), by = vars(PARAMCD, AVISIT))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set_format_strings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"N"       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("xx", n),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"Mean"    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('xx.a+1', mean),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"SD"      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('xxx.a+2',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"Median"  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('xx.a+1', median),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"Q1, Q3"  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('xx.a+1, x.a+1', q1, q3),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"Min, Max"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x.a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x.a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", min, max),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# Cap the decimal length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cap = c(dec=2)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set_precision_on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(AVAL)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# A tibble: 60 ×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row_label1 row_label2 row_label3 var1_Placebo var2_Placebo `var1_Xanomeline Low Dose` `var2_Xanomeline Low Dose`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&lt;chr&gt;      &lt;chr&gt;      &lt;chr&gt;      &lt;chr&gt;        &lt;chr&gt;        &lt;chr&gt;                      &lt;chr&gt;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1 ALB        Week 2     N          "83"         "83"         "80"                       "80"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2 ALB        Week 2     Mean       "38.9"       "-1.0"       "38.7"                     "-1.1"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3 ALB        Week 2     SD         "  3.11"     "  2.49"     "  3.17"                   "  2.71"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4 ALB        Week 2     Median     "39.0"       "-1.0"       "39.0"                     "-1.0"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5 ALB        Week 2     Q1, Q3     "37.0, 41.0" "-3.0, 1.0"  "37.0, 41.0"               "-2.0, 1.0"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6 ALB        Week 2     Min, Max   "31, 46"     "-6, 6"      "31, 46"                   "-8, 6"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7 ALB        Week 4     N          "79"         "79"         "72"                       "72"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8 ALB        Week 4     Mean       "38.8"       "-1.0"       "38.6"                     "-1.2"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9 ALB        Week 4     SD         "  3.29"     "  2.69"     "  2.80"                   "  2.66"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10 ALB        Week 4     Median     "39.0"       "-1.0"       "38.5"                     "-1.0"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5FDE7-7F65-75FE-AED2-2C790CAB5C73}"/>
              </a:ext>
            </a:extLst>
          </p:cNvPr>
          <p:cNvSpPr/>
          <p:nvPr/>
        </p:nvSpPr>
        <p:spPr>
          <a:xfrm>
            <a:off x="838200" y="3930398"/>
            <a:ext cx="10840770" cy="2111957"/>
          </a:xfrm>
          <a:prstGeom prst="rect">
            <a:avLst/>
          </a:prstGeom>
          <a:noFill/>
          <a:ln>
            <a:solidFill>
              <a:srgbClr val="05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86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3441A8-898E-1FB2-4336-2C6C75C0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910" y="5174166"/>
            <a:ext cx="2545938" cy="14620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7C2E7F-7BE3-5407-9D92-EF64E8F5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Multiple Target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47BF6F-8E6C-1C06-6BB5-E5EF8EAF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11094267" cy="4493129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adlb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, TRTA, where = PARAMCD == "ALB" &amp; !is.na(AVISITN))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group_desc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(vars(AVAL, CHG), by = vars(PARAMCD, AVISIT))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set_format_strings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"N"        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("xx", n),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"Mean"     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('xx.a+1', mean),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"SD"       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('xxx.a+2',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"Median"   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('xx.a+1', median),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"Q1, Q3"   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('xx.a+1, x.a+1', q1, q3),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"Min, Max" 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x.a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x.a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", min, max),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    # Cap the decimal length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    cap = c(dec=2)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  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set_precision_on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(AVAL)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# A tibble: 60 ×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row_label1 row_label2 row_label3 var1_Placebo var2_Placebo `var1_Xanomeline Low Dose` `var2_Xanomeline Low Dose`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&lt;chr&gt;      &lt;chr&gt;      &lt;chr&gt;      &lt;chr&gt;        &lt;chr&gt;        &lt;chr&gt;                      &lt;chr&gt;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1 ALB        Week 2     N          "83"         "83"         "80"                       "80"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2 ALB        Week 2     Mean       "38.9"       "-1.0"       "38.7"                     "-1.1"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3 ALB        Week 2     SD         "  3.11"     "  2.49"     "  3.17"                   "  2.71"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4 ALB        Week 2     Median     "39.0"       "-1.0"       "39.0"                     "-1.0"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5 ALB        Week 2     Q1, Q3     "37.0, 41.0" "-3.0, 1.0"  "37.0, 41.0"               "-2.0, 1.0"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6 ALB        Week 2     Min, Max   "31, 46"     "-6, 6"      "31, 46"                   "-8, 6"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7 ALB        Week 4     N          "79"         "79"         "72"                       "72"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8 ALB        Week 4     Mean       "38.8"       "-1.0"       "38.6"                     "-1.2"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9 ALB        Week 4     SD         "  3.29"     "  2.69"     "  2.80"                   "  2.66"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10 ALB        Week 4     Median     "39.0"       "-1.0"       "38.5"                     "-1.0"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12D0F-44CC-C581-60D9-A4D10AE2B493}"/>
              </a:ext>
            </a:extLst>
          </p:cNvPr>
          <p:cNvSpPr/>
          <p:nvPr/>
        </p:nvSpPr>
        <p:spPr>
          <a:xfrm>
            <a:off x="3186820" y="4155656"/>
            <a:ext cx="1050202" cy="183785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D4C36-151C-D96A-6C7E-113EDAEBFFCA}"/>
              </a:ext>
            </a:extLst>
          </p:cNvPr>
          <p:cNvSpPr/>
          <p:nvPr/>
        </p:nvSpPr>
        <p:spPr>
          <a:xfrm>
            <a:off x="838200" y="3930398"/>
            <a:ext cx="10840770" cy="2111957"/>
          </a:xfrm>
          <a:prstGeom prst="rect">
            <a:avLst/>
          </a:prstGeom>
          <a:noFill/>
          <a:ln>
            <a:solidFill>
              <a:srgbClr val="05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7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215368-2C21-57EE-D869-B67A6FDD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24" y="483000"/>
            <a:ext cx="9205354" cy="528354"/>
          </a:xfrm>
        </p:spPr>
        <p:txBody>
          <a:bodyPr anchor="ctr">
            <a:normAutofit/>
          </a:bodyPr>
          <a:lstStyle/>
          <a:p>
            <a:r>
              <a:rPr lang="en-US" sz="3100"/>
              <a:t>Agenda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2481B88-0A7D-D431-88CD-6A9D7260A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286922"/>
              </p:ext>
            </p:extLst>
          </p:nvPr>
        </p:nvGraphicFramePr>
        <p:xfrm>
          <a:off x="415724" y="1683834"/>
          <a:ext cx="9205354" cy="4493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107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3441A8-898E-1FB2-4336-2C6C75C0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910" y="5174166"/>
            <a:ext cx="2545938" cy="14620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7C2E7F-7BE3-5407-9D92-EF64E8F5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Multiple Target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47BF6F-8E6C-1C06-6BB5-E5EF8EAF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11094267" cy="4493129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adlb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, TRTA, where = PARAMCD == "ALB" &amp; !is.na(AVISITN))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group_desc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(vars(AVAL, CHG), by = vars(PARAMCD, AVISIT))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set_format_strings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"N"       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("xx", </a:t>
            </a:r>
            <a:r>
              <a:rPr lang="en-US" sz="19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"Mean"    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('xx.a+1', </a:t>
            </a:r>
            <a:r>
              <a:rPr lang="en-US" sz="19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"SD"      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('xxx.a+2', </a:t>
            </a:r>
            <a:r>
              <a:rPr lang="en-US" sz="190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"Median"  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('xx.a+1', </a:t>
            </a:r>
            <a:r>
              <a:rPr lang="en-US" sz="19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"Q1, Q3"  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('xx.a+1, x.a+1', </a:t>
            </a:r>
            <a:r>
              <a:rPr lang="en-US" sz="19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q1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q3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"Min, Max"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x.a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x.a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9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# Cap the decimal length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cap = c(dec=2)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set_precision_on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(AVAL)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# A tibble: 60 ×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row_label1 row_label2 row_label3 var1_Placebo var2_Placebo `var1_Xanomeline Low Dose` `var2_Xanomeline Low Dose`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&lt;chr&gt;      &lt;chr&gt;      &lt;chr&gt;      &lt;chr&gt;        &lt;chr&gt;        &lt;chr&gt;                      &lt;chr&gt;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1 ALB        Week 2     N          "83"         "83"         "80"                       "80"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2 ALB        Week 2     Mean       "38.9"       "-1.0"       "38.7"                     "-1.1"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3 ALB        Week 2     SD         "  3.11"     "  2.49"     "  3.17"                   "  2.71"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4 ALB        Week 2     Median     "39.0"       "-1.0"       "39.0"                     "-1.0"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5 ALB        Week 2     Q1, Q3     "37.0, 41.0" "-3.0, 1.0"  "37.0, 41.0"               "-2.0, 1.0"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6 ALB        Week 2     Min, Max   "31, 46"     "-6, 6"      "31, 46"                   "-8, 6"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7 ALB        Week 4     N          "79"         "79"         "72"                       "72"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8 ALB        Week 4     Mean       "38.8"       "-1.0"       "38.6"                     "-1.2"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9 ALB        Week 4     SD         "  3.29"     "  2.69"     "  2.80"                   "  2.66"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10 ALB        Week 4     Median     "39.0"       "-1.0"       "38.5"                     "-1.0"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12D0F-44CC-C581-60D9-A4D10AE2B493}"/>
              </a:ext>
            </a:extLst>
          </p:cNvPr>
          <p:cNvSpPr/>
          <p:nvPr/>
        </p:nvSpPr>
        <p:spPr>
          <a:xfrm>
            <a:off x="4183455" y="4497260"/>
            <a:ext cx="7170345" cy="8670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F3185-8A5D-6DD7-C374-04FD22453D0E}"/>
              </a:ext>
            </a:extLst>
          </p:cNvPr>
          <p:cNvSpPr/>
          <p:nvPr/>
        </p:nvSpPr>
        <p:spPr>
          <a:xfrm>
            <a:off x="838200" y="3930398"/>
            <a:ext cx="10840770" cy="2111957"/>
          </a:xfrm>
          <a:prstGeom prst="rect">
            <a:avLst/>
          </a:prstGeom>
          <a:noFill/>
          <a:ln>
            <a:solidFill>
              <a:srgbClr val="05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66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3441A8-898E-1FB2-4336-2C6C75C0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910" y="5174166"/>
            <a:ext cx="2545938" cy="14620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7C2E7F-7BE3-5407-9D92-EF64E8F5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Multiple Target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47BF6F-8E6C-1C06-6BB5-E5EF8EAF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11094267" cy="4493129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adlb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, TRTA, where = PARAMCD == "ALB" &amp; !is.na(AVISITN))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group_desc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(vars(AVAL, CHG), by = vars(PARAMCD, AVISIT))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set_format_strings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"N"       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("xx", n),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"Mean"    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('xx.</a:t>
            </a:r>
            <a:r>
              <a:rPr lang="en-US" sz="19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a+1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', mean), </a:t>
            </a:r>
            <a:r>
              <a:rPr lang="en-US" sz="1900" b="1">
                <a:latin typeface="Courier New" panose="02070309020205020404" pitchFamily="49" charset="0"/>
                <a:cs typeface="Courier New" panose="02070309020205020404" pitchFamily="49" charset="0"/>
              </a:rPr>
              <a:t>Collected precision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"SD"      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('xxx.</a:t>
            </a:r>
            <a:r>
              <a:rPr lang="en-US" sz="19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a+2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),  </a:t>
            </a:r>
            <a:r>
              <a:rPr lang="en-US" sz="1900" b="1">
                <a:latin typeface="Courier New" panose="02070309020205020404" pitchFamily="49" charset="0"/>
                <a:cs typeface="Courier New" panose="02070309020205020404" pitchFamily="49" charset="0"/>
              </a:rPr>
              <a:t>Collected precision + 2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"Median"  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('xx.</a:t>
            </a:r>
            <a:r>
              <a:rPr lang="en-US" sz="19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a+1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', median), </a:t>
            </a:r>
            <a:r>
              <a:rPr lang="en-US" sz="1900" b="1">
                <a:latin typeface="Courier New" panose="02070309020205020404" pitchFamily="49" charset="0"/>
                <a:cs typeface="Courier New" panose="02070309020205020404" pitchFamily="49" charset="0"/>
              </a:rPr>
              <a:t>Collected precision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"Q1, Q3"  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('xx.</a:t>
            </a:r>
            <a:r>
              <a:rPr lang="en-US" sz="19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a+1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, x.</a:t>
            </a:r>
            <a:r>
              <a:rPr lang="en-US" sz="19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a+1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', q1, q3), </a:t>
            </a:r>
            <a:r>
              <a:rPr lang="en-US" sz="1900" b="1">
                <a:latin typeface="Courier New" panose="02070309020205020404" pitchFamily="49" charset="0"/>
                <a:cs typeface="Courier New" panose="02070309020205020404" pitchFamily="49" charset="0"/>
              </a:rPr>
              <a:t>Collected precision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"Min, Max"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f_str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90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90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", min, max), </a:t>
            </a:r>
            <a:r>
              <a:rPr lang="en-US" sz="1900" b="1">
                <a:latin typeface="Courier New" panose="02070309020205020404" pitchFamily="49" charset="0"/>
                <a:cs typeface="Courier New" panose="02070309020205020404" pitchFamily="49" charset="0"/>
              </a:rPr>
              <a:t>Collected precision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# Cap the decimal length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cap = c(</a:t>
            </a:r>
            <a:r>
              <a:rPr lang="en-US" sz="190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dec=2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) %&gt;% </a:t>
            </a:r>
            <a:r>
              <a:rPr lang="en-US" sz="1900" b="1">
                <a:latin typeface="Courier New" panose="02070309020205020404" pitchFamily="49" charset="0"/>
                <a:cs typeface="Courier New" panose="02070309020205020404" pitchFamily="49" charset="0"/>
              </a:rPr>
              <a:t>Do not exceed more than 2 decimal places of collected precision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set_precision_on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(AVAL)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# A tibble: 60 ×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row_label1 row_label2 row_label3 var1_Placebo var2_Placebo `var1_Xanomeline Low Dose` `var2_Xanomeline Low Dose`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&lt;chr&gt;      &lt;chr&gt;      &lt;chr&gt;      &lt;chr&gt;        &lt;chr&gt;        &lt;chr&gt;                      &lt;chr&gt;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1 ALB        Week 2     N          "83"         "83"         "80"                       "80"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2 ALB        Week 2     Mean       "38.9"       "-1.0"       "38.7"                     "-1.1"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3 ALB        Week 2     SD         "  3.11"     "  2.49"     "  3.17"                   "  2.71"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4 ALB        Week 2     Median     "39.0"       "-1.0"       "39.0"                     "-1.0"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5 ALB        Week 2     Q1, Q3     "37.0, 41.0" "-3.0, 1.0"  "37.0, 41.0"               "-2.0, 1.0"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6 ALB        Week 2     Min, Max   "31, 46"     "-6, 6"      "31, 46"                   "-8, 6"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7 ALB        Week 4     N          "79"         "79"         "72"                       "72"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8 ALB        Week 4     Mean       "38.8"       "-1.0"       "38.6"                     "-1.2"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9 ALB        Week 4     SD         "  3.29"     "  2.69"     "  2.80"                   "  2.66"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10 ALB        Week 4     Median     "39.0"       "-1.0"       "38.5"                     "-1.0"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E46E75-55BD-0733-8082-DCE811827C01}"/>
              </a:ext>
            </a:extLst>
          </p:cNvPr>
          <p:cNvSpPr/>
          <p:nvPr/>
        </p:nvSpPr>
        <p:spPr>
          <a:xfrm>
            <a:off x="4227969" y="4510729"/>
            <a:ext cx="6111090" cy="149171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038FA2-012F-7340-6C78-5358E25C0340}"/>
              </a:ext>
            </a:extLst>
          </p:cNvPr>
          <p:cNvSpPr/>
          <p:nvPr/>
        </p:nvSpPr>
        <p:spPr>
          <a:xfrm>
            <a:off x="838200" y="3966610"/>
            <a:ext cx="10840770" cy="2111957"/>
          </a:xfrm>
          <a:prstGeom prst="rect">
            <a:avLst/>
          </a:prstGeom>
          <a:noFill/>
          <a:ln>
            <a:solidFill>
              <a:srgbClr val="05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4B43-1653-A12B-CAB0-93DFE9FC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Exercise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14DF9-584E-51C4-0C4F-707E22163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Laboratory Results</a:t>
            </a:r>
          </a:p>
        </p:txBody>
      </p:sp>
    </p:spTree>
    <p:extLst>
      <p:ext uri="{BB962C8B-B14F-4D97-AF65-F5344CB8AC3E}">
        <p14:creationId xmlns:p14="http://schemas.microsoft.com/office/powerpoint/2010/main" val="83950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C9728-5F8C-468F-E3D7-7978D3F9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a Tplyr Table?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99CB0-F140-A05C-0D27-8F62BE027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4985"/>
            <a:ext cx="4865483" cy="4481978"/>
          </a:xfrm>
        </p:spPr>
        <p:txBody>
          <a:bodyPr anchor="t">
            <a:normAutofit/>
          </a:bodyPr>
          <a:lstStyle/>
          <a:p>
            <a:r>
              <a:rPr lang="en-US" sz="2400"/>
              <a:t>A grammar of tables</a:t>
            </a:r>
          </a:p>
          <a:p>
            <a:r>
              <a:rPr lang="en-US" sz="2400"/>
              <a:t>Breaks the concept of a table into 'layers'</a:t>
            </a:r>
          </a:p>
          <a:p>
            <a:pPr lvl="1"/>
            <a:r>
              <a:rPr lang="en-US" sz="2000"/>
              <a:t>Count layers</a:t>
            </a:r>
          </a:p>
          <a:p>
            <a:pPr lvl="1"/>
            <a:r>
              <a:rPr lang="en-US" sz="2000"/>
              <a:t>Descriptive statistics layers</a:t>
            </a:r>
          </a:p>
          <a:p>
            <a:pPr lvl="1"/>
            <a:r>
              <a:rPr lang="en-US" sz="2000"/>
              <a:t>Shift layers</a:t>
            </a:r>
          </a:p>
          <a:p>
            <a:r>
              <a:rPr lang="en-US" sz="2400"/>
              <a:t>Design with a mock in mind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E3232-AEF6-3B4C-578D-372FC8D339F0}"/>
              </a:ext>
            </a:extLst>
          </p:cNvPr>
          <p:cNvPicPr>
            <a:picLocks noGrp="1" noChangeAspect="1" noChangeArrowheads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42" y="1694985"/>
            <a:ext cx="5266728" cy="39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26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51106F6-E246-FD6E-EB04-D7C82094C272}"/>
              </a:ext>
            </a:extLst>
          </p:cNvPr>
          <p:cNvSpPr txBox="1"/>
          <p:nvPr/>
        </p:nvSpPr>
        <p:spPr>
          <a:xfrm>
            <a:off x="838200" y="1593993"/>
            <a:ext cx="7070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adsl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TRT01P) %&gt;%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group_count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(SEX, by = "Sex n (%)")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group_desc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(AGE, by = "Age (years)")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1400">
              <a:solidFill>
                <a:srgbClr val="3A414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t %&gt;% build()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7B33C-B633-2C52-FE69-7E730E4CA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23" y="5152676"/>
            <a:ext cx="2420077" cy="159215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633E221-471C-B0A3-A1C7-4D3FB6E34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r="4516"/>
          <a:stretch/>
        </p:blipFill>
        <p:spPr bwMode="auto">
          <a:xfrm>
            <a:off x="3216360" y="3160286"/>
            <a:ext cx="8651151" cy="27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10988E3-E7C5-D08E-3E98-E16338D3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Tplyr Table Components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7DD21-0226-406B-9019-02339A1AB993}"/>
              </a:ext>
            </a:extLst>
          </p:cNvPr>
          <p:cNvSpPr/>
          <p:nvPr/>
        </p:nvSpPr>
        <p:spPr>
          <a:xfrm>
            <a:off x="838201" y="1593993"/>
            <a:ext cx="4237022" cy="156629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7953BD-CF03-39EA-4C99-C7C6FF17EC86}"/>
              </a:ext>
            </a:extLst>
          </p:cNvPr>
          <p:cNvSpPr/>
          <p:nvPr/>
        </p:nvSpPr>
        <p:spPr>
          <a:xfrm>
            <a:off x="3313568" y="3429000"/>
            <a:ext cx="8474043" cy="251564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AB59F37-3527-289C-DF6C-052E7CCB6809}"/>
              </a:ext>
            </a:extLst>
          </p:cNvPr>
          <p:cNvSpPr/>
          <p:nvPr/>
        </p:nvSpPr>
        <p:spPr>
          <a:xfrm>
            <a:off x="709375" y="1412341"/>
            <a:ext cx="97849" cy="221297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30F64E-4D59-3DD6-1C64-9E92D6E50B35}"/>
              </a:ext>
            </a:extLst>
          </p:cNvPr>
          <p:cNvSpPr txBox="1"/>
          <p:nvPr/>
        </p:nvSpPr>
        <p:spPr>
          <a:xfrm>
            <a:off x="838200" y="1593993"/>
            <a:ext cx="7070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adsl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TRT01P) %&gt;%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group_count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(SEX, by = "Sex n (%)")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group_desc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(AGE, by = "Age (years)")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1400">
              <a:solidFill>
                <a:srgbClr val="3A414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t %&gt;% build()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7B33C-B633-2C52-FE69-7E730E4CA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23" y="5152676"/>
            <a:ext cx="2420077" cy="159215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633E221-471C-B0A3-A1C7-4D3FB6E34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r="4516"/>
          <a:stretch/>
        </p:blipFill>
        <p:spPr bwMode="auto">
          <a:xfrm>
            <a:off x="3204927" y="3156607"/>
            <a:ext cx="8662585" cy="278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10988E3-E7C5-D08E-3E98-E16338D3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Tplyr Table Components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7DD21-0226-406B-9019-02339A1AB993}"/>
              </a:ext>
            </a:extLst>
          </p:cNvPr>
          <p:cNvSpPr/>
          <p:nvPr/>
        </p:nvSpPr>
        <p:spPr>
          <a:xfrm>
            <a:off x="1077361" y="1852379"/>
            <a:ext cx="3947311" cy="68692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7953BD-CF03-39EA-4C99-C7C6FF17EC86}"/>
              </a:ext>
            </a:extLst>
          </p:cNvPr>
          <p:cNvSpPr/>
          <p:nvPr/>
        </p:nvSpPr>
        <p:spPr>
          <a:xfrm>
            <a:off x="3277354" y="4145381"/>
            <a:ext cx="8030423" cy="38998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5084098F-8EB3-0089-4C90-B3949D8D2264}"/>
              </a:ext>
            </a:extLst>
          </p:cNvPr>
          <p:cNvSpPr/>
          <p:nvPr/>
        </p:nvSpPr>
        <p:spPr>
          <a:xfrm>
            <a:off x="709375" y="1412341"/>
            <a:ext cx="97849" cy="221297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296325-A689-D902-FE83-0C37E1DF15B2}"/>
              </a:ext>
            </a:extLst>
          </p:cNvPr>
          <p:cNvSpPr txBox="1"/>
          <p:nvPr/>
        </p:nvSpPr>
        <p:spPr>
          <a:xfrm>
            <a:off x="838200" y="1593993"/>
            <a:ext cx="7070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adsl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TRT01P) %&gt;%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group_count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(SEX, by = "Sex n (%)")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group_desc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(AGE, by = "Age (years)")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1400">
              <a:solidFill>
                <a:srgbClr val="3A414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t %&gt;% build()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7B33C-B633-2C52-FE69-7E730E4CA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23" y="5152676"/>
            <a:ext cx="2420077" cy="159215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633E221-471C-B0A3-A1C7-4D3FB6E34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r="4516"/>
          <a:stretch/>
        </p:blipFill>
        <p:spPr bwMode="auto">
          <a:xfrm>
            <a:off x="3177767" y="3147864"/>
            <a:ext cx="8689744" cy="279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10988E3-E7C5-D08E-3E98-E16338D3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Tplyr Table Components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7DD21-0226-406B-9019-02339A1AB993}"/>
              </a:ext>
            </a:extLst>
          </p:cNvPr>
          <p:cNvSpPr/>
          <p:nvPr/>
        </p:nvSpPr>
        <p:spPr>
          <a:xfrm>
            <a:off x="1086415" y="2483629"/>
            <a:ext cx="3947311" cy="66423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7953BD-CF03-39EA-4C99-C7C6FF17EC86}"/>
              </a:ext>
            </a:extLst>
          </p:cNvPr>
          <p:cNvSpPr/>
          <p:nvPr/>
        </p:nvSpPr>
        <p:spPr>
          <a:xfrm>
            <a:off x="3177767" y="4590108"/>
            <a:ext cx="8228306" cy="109999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38CBDA4A-A626-C62D-273C-62B84A866B97}"/>
              </a:ext>
            </a:extLst>
          </p:cNvPr>
          <p:cNvSpPr/>
          <p:nvPr/>
        </p:nvSpPr>
        <p:spPr>
          <a:xfrm>
            <a:off x="709375" y="1412341"/>
            <a:ext cx="97849" cy="221297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6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FF7EBB4-D7E9-0379-DC6F-3F1A4995F82E}"/>
              </a:ext>
            </a:extLst>
          </p:cNvPr>
          <p:cNvSpPr txBox="1"/>
          <p:nvPr/>
        </p:nvSpPr>
        <p:spPr>
          <a:xfrm>
            <a:off x="838200" y="1593993"/>
            <a:ext cx="7070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adsl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TRT01P) %&gt;%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group_count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(SEX, by = "Sex n (%)")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group_desc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(AGE, by = "Age (years)")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1400">
              <a:solidFill>
                <a:srgbClr val="3A414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t %&gt;% build()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33E221-471C-B0A3-A1C7-4D3FB6E34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r="4516"/>
          <a:stretch/>
        </p:blipFill>
        <p:spPr bwMode="auto">
          <a:xfrm>
            <a:off x="3150606" y="3139123"/>
            <a:ext cx="8716905" cy="280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10988E3-E7C5-D08E-3E98-E16338D3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Tplyr Table Components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7B33C-B633-2C52-FE69-7E730E4CA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923" y="5152676"/>
            <a:ext cx="2420077" cy="15921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F7DD21-0226-406B-9019-02339A1AB993}"/>
              </a:ext>
            </a:extLst>
          </p:cNvPr>
          <p:cNvSpPr/>
          <p:nvPr/>
        </p:nvSpPr>
        <p:spPr>
          <a:xfrm>
            <a:off x="3060069" y="1994908"/>
            <a:ext cx="1910283" cy="34403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7953BD-CF03-39EA-4C99-C7C6FF17EC86}"/>
              </a:ext>
            </a:extLst>
          </p:cNvPr>
          <p:cNvSpPr/>
          <p:nvPr/>
        </p:nvSpPr>
        <p:spPr>
          <a:xfrm>
            <a:off x="3245811" y="4095936"/>
            <a:ext cx="873516" cy="33170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9F0DB786-172C-90EC-C239-3569F7998EC0}"/>
              </a:ext>
            </a:extLst>
          </p:cNvPr>
          <p:cNvSpPr/>
          <p:nvPr/>
        </p:nvSpPr>
        <p:spPr>
          <a:xfrm>
            <a:off x="709375" y="1412341"/>
            <a:ext cx="97849" cy="221297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7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FF7EBB4-D7E9-0379-DC6F-3F1A4995F82E}"/>
              </a:ext>
            </a:extLst>
          </p:cNvPr>
          <p:cNvSpPr txBox="1"/>
          <p:nvPr/>
        </p:nvSpPr>
        <p:spPr>
          <a:xfrm>
            <a:off x="838200" y="1593993"/>
            <a:ext cx="7070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adsl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TRT01P) %&gt;%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group_count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(SEX, by = "Sex n (%)")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group_desc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(AGE, by = "Age (years)") </a:t>
            </a:r>
          </a:p>
          <a:p>
            <a:r>
              <a:rPr lang="en-US" sz="1400">
                <a:solidFill>
                  <a:srgbClr val="3A41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1400">
              <a:solidFill>
                <a:srgbClr val="3A414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err="1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>
                <a:solidFill>
                  <a:srgbClr val="3A41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t %&gt;% build()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33E221-471C-B0A3-A1C7-4D3FB6E34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r="4516"/>
          <a:stretch/>
        </p:blipFill>
        <p:spPr bwMode="auto">
          <a:xfrm>
            <a:off x="3150606" y="3139123"/>
            <a:ext cx="8716905" cy="280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10988E3-E7C5-D08E-3E98-E16338D3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Tplyr Table Components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7B33C-B633-2C52-FE69-7E730E4CA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923" y="5152676"/>
            <a:ext cx="2420077" cy="15921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F7DD21-0226-406B-9019-02339A1AB993}"/>
              </a:ext>
            </a:extLst>
          </p:cNvPr>
          <p:cNvSpPr/>
          <p:nvPr/>
        </p:nvSpPr>
        <p:spPr>
          <a:xfrm flipV="1">
            <a:off x="3340728" y="1593992"/>
            <a:ext cx="778599" cy="30723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7953BD-CF03-39EA-4C99-C7C6FF17EC86}"/>
              </a:ext>
            </a:extLst>
          </p:cNvPr>
          <p:cNvSpPr/>
          <p:nvPr/>
        </p:nvSpPr>
        <p:spPr>
          <a:xfrm>
            <a:off x="6821930" y="3764231"/>
            <a:ext cx="4956628" cy="4437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9F0DB786-172C-90EC-C239-3569F7998EC0}"/>
              </a:ext>
            </a:extLst>
          </p:cNvPr>
          <p:cNvSpPr/>
          <p:nvPr/>
        </p:nvSpPr>
        <p:spPr>
          <a:xfrm>
            <a:off x="709375" y="1412341"/>
            <a:ext cx="97849" cy="221297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3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torus">
      <a:dk1>
        <a:srgbClr val="1D242C"/>
      </a:dk1>
      <a:lt1>
        <a:srgbClr val="FFFFFF"/>
      </a:lt1>
      <a:dk2>
        <a:srgbClr val="004F5B"/>
      </a:dk2>
      <a:lt2>
        <a:srgbClr val="FFFFFF"/>
      </a:lt2>
      <a:accent1>
        <a:srgbClr val="86CAC6"/>
      </a:accent1>
      <a:accent2>
        <a:srgbClr val="FF7F41"/>
      </a:accent2>
      <a:accent3>
        <a:srgbClr val="FDD26E"/>
      </a:accent3>
      <a:accent4>
        <a:srgbClr val="7C878E"/>
      </a:accent4>
      <a:accent5>
        <a:srgbClr val="004F5B"/>
      </a:accent5>
      <a:accent6>
        <a:srgbClr val="86CAC6"/>
      </a:accent6>
      <a:hlink>
        <a:srgbClr val="004F5B"/>
      </a:hlink>
      <a:folHlink>
        <a:srgbClr val="86CAC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rus_PPT_Template_Update_v2 cw" id="{52201F12-3AA4-49E0-9CAB-4EF110957AD5}" vid="{188A5BBE-23C0-48BD-A549-210C8A69F2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2F34D30ADC4744AC8607B807B0F420" ma:contentTypeVersion="12" ma:contentTypeDescription="Create a new document." ma:contentTypeScope="" ma:versionID="2a6ecfe190b55832ce0ff5507c649ae3">
  <xsd:schema xmlns:xsd="http://www.w3.org/2001/XMLSchema" xmlns:xs="http://www.w3.org/2001/XMLSchema" xmlns:p="http://schemas.microsoft.com/office/2006/metadata/properties" xmlns:ns2="fdd437b9-853e-42ee-8ba9-028b6df358c4" xmlns:ns3="5b199293-ee84-400a-ac4c-88a494441355" targetNamespace="http://schemas.microsoft.com/office/2006/metadata/properties" ma:root="true" ma:fieldsID="e903914da6df04411e68c9512cd6e426" ns2:_="" ns3:_="">
    <xsd:import namespace="fdd437b9-853e-42ee-8ba9-028b6df358c4"/>
    <xsd:import namespace="5b199293-ee84-400a-ac4c-88a4944413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d437b9-853e-42ee-8ba9-028b6df358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199293-ee84-400a-ac4c-88a49444135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570738-8048-43F6-AA92-8773D8020E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16492B-B654-4B19-802F-1139E70FE0CB}">
  <ds:schemaRefs>
    <ds:schemaRef ds:uri="5b199293-ee84-400a-ac4c-88a494441355"/>
    <ds:schemaRef ds:uri="fdd437b9-853e-42ee-8ba9-028b6df358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CA42F2E-5A19-43F4-B5E8-31D94C24602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Tplyr | Hands-on-Training</vt:lpstr>
      <vt:lpstr>Workshop Environment</vt:lpstr>
      <vt:lpstr>Agenda</vt:lpstr>
      <vt:lpstr>What is a Tplyr Table?</vt:lpstr>
      <vt:lpstr>Tplyr Table Components</vt:lpstr>
      <vt:lpstr>Tplyr Table Components</vt:lpstr>
      <vt:lpstr>Tplyr Table Components</vt:lpstr>
      <vt:lpstr>Tplyr Table Components</vt:lpstr>
      <vt:lpstr>Tplyr Table Components</vt:lpstr>
      <vt:lpstr>What does Tplyr produce?</vt:lpstr>
      <vt:lpstr>Why output a data frame / tibble?</vt:lpstr>
      <vt:lpstr>Exercise 1</vt:lpstr>
      <vt:lpstr>Working with Population Data</vt:lpstr>
      <vt:lpstr>Working with Population Data</vt:lpstr>
      <vt:lpstr>Working with Population Data</vt:lpstr>
      <vt:lpstr>Working with Population Data</vt:lpstr>
      <vt:lpstr>Tplyr format strings</vt:lpstr>
      <vt:lpstr>Tplyr format strings</vt:lpstr>
      <vt:lpstr>Order Variables</vt:lpstr>
      <vt:lpstr>Tplyr format strings</vt:lpstr>
      <vt:lpstr>Tplyr format strings</vt:lpstr>
      <vt:lpstr>Tplyr format strings</vt:lpstr>
      <vt:lpstr>Exercise 2</vt:lpstr>
      <vt:lpstr>Multiple Target Variables</vt:lpstr>
      <vt:lpstr>Multiple Target Variables</vt:lpstr>
      <vt:lpstr>Multiple Target Variables</vt:lpstr>
      <vt:lpstr>Multiple Target Variables</vt:lpstr>
      <vt:lpstr>Descriptive Summaries and Precision</vt:lpstr>
      <vt:lpstr>Multiple Target Variables</vt:lpstr>
      <vt:lpstr>Multiple Target Variables</vt:lpstr>
      <vt:lpstr>Multiple Target Variables</vt:lpstr>
      <vt:lpstr>Exercise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Carrie Svoboda</dc:creator>
  <cp:revision>1</cp:revision>
  <dcterms:created xsi:type="dcterms:W3CDTF">2020-03-31T13:17:10Z</dcterms:created>
  <dcterms:modified xsi:type="dcterms:W3CDTF">2022-05-24T17:54:37Z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0x010100BE2F34D30ADC4744AC8607B807B0F420</vt:lpwstr>
  </property>
</Properties>
</file>