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sldIdLst>
    <p:sldId id="256" r:id="rId2"/>
    <p:sldId id="257" r:id="rId3"/>
    <p:sldId id="258" r:id="rId4"/>
    <p:sldId id="259" r:id="rId5"/>
    <p:sldId id="260" r:id="rId6"/>
    <p:sldId id="266" r:id="rId7"/>
    <p:sldId id="267" r:id="rId8"/>
    <p:sldId id="261" r:id="rId9"/>
    <p:sldId id="262" r:id="rId10"/>
    <p:sldId id="263" r:id="rId11"/>
    <p:sldId id="264" r:id="rId12"/>
    <p:sldId id="268" r:id="rId13"/>
    <p:sldId id="265" r:id="rId14"/>
    <p:sldId id="271"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94660"/>
  </p:normalViewPr>
  <p:slideViewPr>
    <p:cSldViewPr snapToGrid="0">
      <p:cViewPr varScale="1">
        <p:scale>
          <a:sx n="85" d="100"/>
          <a:sy n="85" d="100"/>
        </p:scale>
        <p:origin x="9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764F854-AC73-4EC3-8785-06CA6DA55007}"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63936-962B-4FA0-92A2-7C7A00112BB6}" type="slidenum">
              <a:rPr lang="en-US" smtClean="0"/>
              <a:t>‹#›</a:t>
            </a:fld>
            <a:endParaRPr lang="en-US"/>
          </a:p>
        </p:txBody>
      </p:sp>
    </p:spTree>
    <p:extLst>
      <p:ext uri="{BB962C8B-B14F-4D97-AF65-F5344CB8AC3E}">
        <p14:creationId xmlns:p14="http://schemas.microsoft.com/office/powerpoint/2010/main" val="577762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64F854-AC73-4EC3-8785-06CA6DA55007}"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63936-962B-4FA0-92A2-7C7A00112BB6}" type="slidenum">
              <a:rPr lang="en-US" smtClean="0"/>
              <a:t>‹#›</a:t>
            </a:fld>
            <a:endParaRPr lang="en-US"/>
          </a:p>
        </p:txBody>
      </p:sp>
    </p:spTree>
    <p:extLst>
      <p:ext uri="{BB962C8B-B14F-4D97-AF65-F5344CB8AC3E}">
        <p14:creationId xmlns:p14="http://schemas.microsoft.com/office/powerpoint/2010/main" val="1342604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64F854-AC73-4EC3-8785-06CA6DA55007}"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63936-962B-4FA0-92A2-7C7A00112BB6}"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171515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64F854-AC73-4EC3-8785-06CA6DA55007}"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63936-962B-4FA0-92A2-7C7A00112BB6}" type="slidenum">
              <a:rPr lang="en-US" smtClean="0"/>
              <a:t>‹#›</a:t>
            </a:fld>
            <a:endParaRPr lang="en-US"/>
          </a:p>
        </p:txBody>
      </p:sp>
    </p:spTree>
    <p:extLst>
      <p:ext uri="{BB962C8B-B14F-4D97-AF65-F5344CB8AC3E}">
        <p14:creationId xmlns:p14="http://schemas.microsoft.com/office/powerpoint/2010/main" val="12463000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64F854-AC73-4EC3-8785-06CA6DA55007}"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63936-962B-4FA0-92A2-7C7A00112BB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92628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64F854-AC73-4EC3-8785-06CA6DA55007}"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63936-962B-4FA0-92A2-7C7A00112BB6}" type="slidenum">
              <a:rPr lang="en-US" smtClean="0"/>
              <a:t>‹#›</a:t>
            </a:fld>
            <a:endParaRPr lang="en-US"/>
          </a:p>
        </p:txBody>
      </p:sp>
    </p:spTree>
    <p:extLst>
      <p:ext uri="{BB962C8B-B14F-4D97-AF65-F5344CB8AC3E}">
        <p14:creationId xmlns:p14="http://schemas.microsoft.com/office/powerpoint/2010/main" val="38890832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64F854-AC73-4EC3-8785-06CA6DA55007}"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63936-962B-4FA0-92A2-7C7A00112BB6}" type="slidenum">
              <a:rPr lang="en-US" smtClean="0"/>
              <a:t>‹#›</a:t>
            </a:fld>
            <a:endParaRPr lang="en-US"/>
          </a:p>
        </p:txBody>
      </p:sp>
    </p:spTree>
    <p:extLst>
      <p:ext uri="{BB962C8B-B14F-4D97-AF65-F5344CB8AC3E}">
        <p14:creationId xmlns:p14="http://schemas.microsoft.com/office/powerpoint/2010/main" val="31521870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64F854-AC73-4EC3-8785-06CA6DA55007}"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63936-962B-4FA0-92A2-7C7A00112BB6}" type="slidenum">
              <a:rPr lang="en-US" smtClean="0"/>
              <a:t>‹#›</a:t>
            </a:fld>
            <a:endParaRPr lang="en-US"/>
          </a:p>
        </p:txBody>
      </p:sp>
    </p:spTree>
    <p:extLst>
      <p:ext uri="{BB962C8B-B14F-4D97-AF65-F5344CB8AC3E}">
        <p14:creationId xmlns:p14="http://schemas.microsoft.com/office/powerpoint/2010/main" val="103142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64F854-AC73-4EC3-8785-06CA6DA55007}"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63936-962B-4FA0-92A2-7C7A00112BB6}" type="slidenum">
              <a:rPr lang="en-US" smtClean="0"/>
              <a:t>‹#›</a:t>
            </a:fld>
            <a:endParaRPr lang="en-US"/>
          </a:p>
        </p:txBody>
      </p:sp>
    </p:spTree>
    <p:extLst>
      <p:ext uri="{BB962C8B-B14F-4D97-AF65-F5344CB8AC3E}">
        <p14:creationId xmlns:p14="http://schemas.microsoft.com/office/powerpoint/2010/main" val="179389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64F854-AC73-4EC3-8785-06CA6DA55007}"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63936-962B-4FA0-92A2-7C7A00112BB6}" type="slidenum">
              <a:rPr lang="en-US" smtClean="0"/>
              <a:t>‹#›</a:t>
            </a:fld>
            <a:endParaRPr lang="en-US"/>
          </a:p>
        </p:txBody>
      </p:sp>
    </p:spTree>
    <p:extLst>
      <p:ext uri="{BB962C8B-B14F-4D97-AF65-F5344CB8AC3E}">
        <p14:creationId xmlns:p14="http://schemas.microsoft.com/office/powerpoint/2010/main" val="183849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764F854-AC73-4EC3-8785-06CA6DA55007}" type="datetimeFigureOut">
              <a:rPr lang="en-US" smtClean="0"/>
              <a:t>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A63936-962B-4FA0-92A2-7C7A00112BB6}" type="slidenum">
              <a:rPr lang="en-US" smtClean="0"/>
              <a:t>‹#›</a:t>
            </a:fld>
            <a:endParaRPr lang="en-US"/>
          </a:p>
        </p:txBody>
      </p:sp>
    </p:spTree>
    <p:extLst>
      <p:ext uri="{BB962C8B-B14F-4D97-AF65-F5344CB8AC3E}">
        <p14:creationId xmlns:p14="http://schemas.microsoft.com/office/powerpoint/2010/main" val="3703290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764F854-AC73-4EC3-8785-06CA6DA55007}" type="datetimeFigureOut">
              <a:rPr lang="en-US" smtClean="0"/>
              <a:t>1/26/2022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A63936-962B-4FA0-92A2-7C7A00112BB6}" type="slidenum">
              <a:rPr lang="en-US" smtClean="0"/>
              <a:t>‹#›</a:t>
            </a:fld>
            <a:endParaRPr lang="en-US"/>
          </a:p>
        </p:txBody>
      </p:sp>
    </p:spTree>
    <p:extLst>
      <p:ext uri="{BB962C8B-B14F-4D97-AF65-F5344CB8AC3E}">
        <p14:creationId xmlns:p14="http://schemas.microsoft.com/office/powerpoint/2010/main" val="1658897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764F854-AC73-4EC3-8785-06CA6DA55007}" type="datetimeFigureOut">
              <a:rPr lang="en-US" smtClean="0"/>
              <a:t>1/26/2022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A63936-962B-4FA0-92A2-7C7A00112BB6}" type="slidenum">
              <a:rPr lang="en-US" smtClean="0"/>
              <a:t>‹#›</a:t>
            </a:fld>
            <a:endParaRPr lang="en-US"/>
          </a:p>
        </p:txBody>
      </p:sp>
    </p:spTree>
    <p:extLst>
      <p:ext uri="{BB962C8B-B14F-4D97-AF65-F5344CB8AC3E}">
        <p14:creationId xmlns:p14="http://schemas.microsoft.com/office/powerpoint/2010/main" val="3111291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64F854-AC73-4EC3-8785-06CA6DA55007}" type="datetimeFigureOut">
              <a:rPr lang="en-US" smtClean="0"/>
              <a:t>1/26/2022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A63936-962B-4FA0-92A2-7C7A00112BB6}" type="slidenum">
              <a:rPr lang="en-US" smtClean="0"/>
              <a:t>‹#›</a:t>
            </a:fld>
            <a:endParaRPr lang="en-US"/>
          </a:p>
        </p:txBody>
      </p:sp>
    </p:spTree>
    <p:extLst>
      <p:ext uri="{BB962C8B-B14F-4D97-AF65-F5344CB8AC3E}">
        <p14:creationId xmlns:p14="http://schemas.microsoft.com/office/powerpoint/2010/main" val="1687533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64F854-AC73-4EC3-8785-06CA6DA55007}" type="datetimeFigureOut">
              <a:rPr lang="en-US" smtClean="0"/>
              <a:t>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A63936-962B-4FA0-92A2-7C7A00112BB6}" type="slidenum">
              <a:rPr lang="en-US" smtClean="0"/>
              <a:t>‹#›</a:t>
            </a:fld>
            <a:endParaRPr lang="en-US"/>
          </a:p>
        </p:txBody>
      </p:sp>
    </p:spTree>
    <p:extLst>
      <p:ext uri="{BB962C8B-B14F-4D97-AF65-F5344CB8AC3E}">
        <p14:creationId xmlns:p14="http://schemas.microsoft.com/office/powerpoint/2010/main" val="2716172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64F854-AC73-4EC3-8785-06CA6DA55007}" type="datetimeFigureOut">
              <a:rPr lang="en-US" smtClean="0"/>
              <a:t>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A63936-962B-4FA0-92A2-7C7A00112BB6}" type="slidenum">
              <a:rPr lang="en-US" smtClean="0"/>
              <a:t>‹#›</a:t>
            </a:fld>
            <a:endParaRPr lang="en-US"/>
          </a:p>
        </p:txBody>
      </p:sp>
    </p:spTree>
    <p:extLst>
      <p:ext uri="{BB962C8B-B14F-4D97-AF65-F5344CB8AC3E}">
        <p14:creationId xmlns:p14="http://schemas.microsoft.com/office/powerpoint/2010/main" val="36820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764F854-AC73-4EC3-8785-06CA6DA55007}" type="datetimeFigureOut">
              <a:rPr lang="en-US" smtClean="0"/>
              <a:t>1/26/2022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AA63936-962B-4FA0-92A2-7C7A00112BB6}" type="slidenum">
              <a:rPr lang="en-US" smtClean="0"/>
              <a:t>‹#›</a:t>
            </a:fld>
            <a:endParaRPr lang="en-US"/>
          </a:p>
        </p:txBody>
      </p:sp>
    </p:spTree>
    <p:extLst>
      <p:ext uri="{BB962C8B-B14F-4D97-AF65-F5344CB8AC3E}">
        <p14:creationId xmlns:p14="http://schemas.microsoft.com/office/powerpoint/2010/main" val="2835896422"/>
      </p:ext>
    </p:extLst>
  </p:cSld>
  <p:clrMap bg1="dk1" tx1="lt1" bg2="dk2" tx2="lt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778934"/>
            <a:ext cx="7766936" cy="1646302"/>
          </a:xfrm>
        </p:spPr>
        <p:txBody>
          <a:bodyPr/>
          <a:lstStyle/>
          <a:p>
            <a:pPr algn="ctr"/>
            <a:r>
              <a:rPr lang="en-US" sz="4000" dirty="0">
                <a:latin typeface="Times New Roman" panose="02020603050405020304" pitchFamily="18" charset="0"/>
                <a:cs typeface="Times New Roman" panose="02020603050405020304" pitchFamily="18" charset="0"/>
              </a:rPr>
              <a:t>“Online Food Delivery </a:t>
            </a:r>
            <a:r>
              <a:rPr lang="en-US" sz="4000" dirty="0" smtClean="0">
                <a:latin typeface="Times New Roman" panose="02020603050405020304" pitchFamily="18" charset="0"/>
                <a:cs typeface="Times New Roman" panose="02020603050405020304" pitchFamily="18" charset="0"/>
              </a:rPr>
              <a:t>System”</a:t>
            </a:r>
            <a:endParaRPr lang="en-US" sz="40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07067" y="3251201"/>
            <a:ext cx="7766936" cy="1896532"/>
          </a:xfrm>
        </p:spPr>
        <p:txBody>
          <a:bodyPr>
            <a:normAutofit/>
          </a:bodyPr>
          <a:lstStyle/>
          <a:p>
            <a:pPr algn="ctr"/>
            <a:r>
              <a:rPr lang="en-US" sz="2800" dirty="0" err="1">
                <a:solidFill>
                  <a:schemeClr val="accent1"/>
                </a:solidFill>
                <a:latin typeface="Times New Roman" panose="02020603050405020304" pitchFamily="18" charset="0"/>
                <a:cs typeface="Times New Roman" panose="02020603050405020304" pitchFamily="18" charset="0"/>
              </a:rPr>
              <a:t>Nusrath</a:t>
            </a:r>
            <a:r>
              <a:rPr lang="en-US" sz="2800" dirty="0">
                <a:solidFill>
                  <a:schemeClr val="accent1"/>
                </a:solidFill>
                <a:latin typeface="Times New Roman" panose="02020603050405020304" pitchFamily="18" charset="0"/>
                <a:cs typeface="Times New Roman" panose="02020603050405020304" pitchFamily="18" charset="0"/>
              </a:rPr>
              <a:t> </a:t>
            </a:r>
            <a:r>
              <a:rPr lang="en-US" sz="2800" dirty="0" err="1">
                <a:solidFill>
                  <a:schemeClr val="accent1"/>
                </a:solidFill>
                <a:latin typeface="Times New Roman" panose="02020603050405020304" pitchFamily="18" charset="0"/>
                <a:cs typeface="Times New Roman" panose="02020603050405020304" pitchFamily="18" charset="0"/>
              </a:rPr>
              <a:t>Naznin</a:t>
            </a:r>
            <a:r>
              <a:rPr lang="en-US" sz="2800" dirty="0">
                <a:solidFill>
                  <a:schemeClr val="accent1"/>
                </a:solidFill>
                <a:latin typeface="Times New Roman" panose="02020603050405020304" pitchFamily="18" charset="0"/>
                <a:cs typeface="Times New Roman" panose="02020603050405020304" pitchFamily="18" charset="0"/>
              </a:rPr>
              <a:t> </a:t>
            </a:r>
            <a:r>
              <a:rPr lang="en-US" sz="2800" dirty="0" err="1">
                <a:solidFill>
                  <a:schemeClr val="accent1"/>
                </a:solidFill>
                <a:latin typeface="Times New Roman" panose="02020603050405020304" pitchFamily="18" charset="0"/>
                <a:cs typeface="Times New Roman" panose="02020603050405020304" pitchFamily="18" charset="0"/>
              </a:rPr>
              <a:t>Atoshi</a:t>
            </a:r>
            <a:r>
              <a:rPr lang="en-US" sz="2800" dirty="0">
                <a:solidFill>
                  <a:schemeClr val="accent1"/>
                </a:solidFill>
                <a:latin typeface="Times New Roman" panose="02020603050405020304" pitchFamily="18" charset="0"/>
                <a:cs typeface="Times New Roman" panose="02020603050405020304" pitchFamily="18" charset="0"/>
              </a:rPr>
              <a:t> </a:t>
            </a:r>
            <a:r>
              <a:rPr lang="en-US" sz="2800" dirty="0" smtClean="0">
                <a:solidFill>
                  <a:schemeClr val="accent1"/>
                </a:solidFill>
                <a:latin typeface="Times New Roman" panose="02020603050405020304" pitchFamily="18" charset="0"/>
                <a:cs typeface="Times New Roman" panose="02020603050405020304" pitchFamily="18" charset="0"/>
              </a:rPr>
              <a:t>- 17201105</a:t>
            </a:r>
          </a:p>
          <a:p>
            <a:pPr algn="ctr"/>
            <a:r>
              <a:rPr lang="en-US" sz="2800" dirty="0" smtClean="0">
                <a:solidFill>
                  <a:schemeClr val="accent1"/>
                </a:solidFill>
                <a:latin typeface="Times New Roman" panose="02020603050405020304" pitchFamily="18" charset="0"/>
                <a:cs typeface="Times New Roman" panose="02020603050405020304" pitchFamily="18" charset="0"/>
              </a:rPr>
              <a:t> </a:t>
            </a:r>
            <a:r>
              <a:rPr lang="en-US" sz="2800" dirty="0">
                <a:solidFill>
                  <a:schemeClr val="accent1"/>
                </a:solidFill>
                <a:latin typeface="Times New Roman" panose="02020603050405020304" pitchFamily="18" charset="0"/>
                <a:cs typeface="Times New Roman" panose="02020603050405020304" pitchFamily="18" charset="0"/>
              </a:rPr>
              <a:t>Md. </a:t>
            </a:r>
            <a:r>
              <a:rPr lang="en-US" sz="2800" dirty="0" err="1">
                <a:solidFill>
                  <a:schemeClr val="accent1"/>
                </a:solidFill>
                <a:latin typeface="Times New Roman" panose="02020603050405020304" pitchFamily="18" charset="0"/>
                <a:cs typeface="Times New Roman" panose="02020603050405020304" pitchFamily="18" charset="0"/>
              </a:rPr>
              <a:t>Najmul</a:t>
            </a:r>
            <a:r>
              <a:rPr lang="en-US" sz="2800" dirty="0">
                <a:solidFill>
                  <a:schemeClr val="accent1"/>
                </a:solidFill>
                <a:latin typeface="Times New Roman" panose="02020603050405020304" pitchFamily="18" charset="0"/>
                <a:cs typeface="Times New Roman" panose="02020603050405020304" pitchFamily="18" charset="0"/>
              </a:rPr>
              <a:t> Islam Sunny </a:t>
            </a:r>
            <a:r>
              <a:rPr lang="en-US" sz="2800" dirty="0" smtClean="0">
                <a:solidFill>
                  <a:schemeClr val="accent1"/>
                </a:solidFill>
                <a:latin typeface="Times New Roman" panose="02020603050405020304" pitchFamily="18" charset="0"/>
                <a:cs typeface="Times New Roman" panose="02020603050405020304" pitchFamily="18" charset="0"/>
              </a:rPr>
              <a:t>-17201004 </a:t>
            </a:r>
          </a:p>
          <a:p>
            <a:pPr algn="ctr"/>
            <a:r>
              <a:rPr lang="en-US" sz="2800" dirty="0" err="1" smtClean="0">
                <a:solidFill>
                  <a:schemeClr val="accent1"/>
                </a:solidFill>
                <a:latin typeface="Times New Roman" panose="02020603050405020304" pitchFamily="18" charset="0"/>
                <a:cs typeface="Times New Roman" panose="02020603050405020304" pitchFamily="18" charset="0"/>
              </a:rPr>
              <a:t>Anik</a:t>
            </a:r>
            <a:r>
              <a:rPr lang="en-US" sz="2800" dirty="0" smtClean="0">
                <a:solidFill>
                  <a:schemeClr val="accent1"/>
                </a:solidFill>
                <a:latin typeface="Times New Roman" panose="02020603050405020304" pitchFamily="18" charset="0"/>
                <a:cs typeface="Times New Roman" panose="02020603050405020304" pitchFamily="18" charset="0"/>
              </a:rPr>
              <a:t> </a:t>
            </a:r>
            <a:r>
              <a:rPr lang="en-US" sz="2800" dirty="0">
                <a:solidFill>
                  <a:schemeClr val="accent1"/>
                </a:solidFill>
                <a:latin typeface="Times New Roman" panose="02020603050405020304" pitchFamily="18" charset="0"/>
                <a:cs typeface="Times New Roman" panose="02020603050405020304" pitchFamily="18" charset="0"/>
              </a:rPr>
              <a:t>Kumar </a:t>
            </a:r>
            <a:r>
              <a:rPr lang="en-US" sz="2800" dirty="0" err="1" smtClean="0">
                <a:solidFill>
                  <a:schemeClr val="accent1"/>
                </a:solidFill>
                <a:latin typeface="Times New Roman" panose="02020603050405020304" pitchFamily="18" charset="0"/>
                <a:cs typeface="Times New Roman" panose="02020603050405020304" pitchFamily="18" charset="0"/>
              </a:rPr>
              <a:t>Sikder</a:t>
            </a:r>
            <a:r>
              <a:rPr lang="en-US" sz="2800" dirty="0" smtClean="0">
                <a:solidFill>
                  <a:schemeClr val="accent1"/>
                </a:solidFill>
                <a:latin typeface="Times New Roman" panose="02020603050405020304" pitchFamily="18" charset="0"/>
                <a:cs typeface="Times New Roman" panose="02020603050405020304" pitchFamily="18" charset="0"/>
              </a:rPr>
              <a:t>-  17201068 </a:t>
            </a:r>
            <a:endParaRPr lang="en-US" sz="2800"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03724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Conflicting </a:t>
            </a:r>
            <a:r>
              <a:rPr lang="en-US" b="1" dirty="0" smtClean="0">
                <a:latin typeface="Times New Roman" panose="02020603050405020304" pitchFamily="18" charset="0"/>
                <a:cs typeface="Times New Roman" panose="02020603050405020304" pitchFamily="18" charset="0"/>
              </a:rPr>
              <a:t>requirement:</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solidFill>
                  <a:schemeClr val="accent1"/>
                </a:solidFill>
                <a:latin typeface="Times New Roman" panose="02020603050405020304" pitchFamily="18" charset="0"/>
                <a:cs typeface="Times New Roman" panose="02020603050405020304" pitchFamily="18" charset="0"/>
              </a:rPr>
              <a:t>For getting accurate results from websites we need to verify all data before adding any food. It must be genuine food and not to be copied from any other websites or other platforms. Without this verification may create conflict. Situations to get better </a:t>
            </a:r>
            <a:r>
              <a:rPr lang="en-US" dirty="0" smtClean="0">
                <a:solidFill>
                  <a:schemeClr val="accent1"/>
                </a:solidFill>
                <a:latin typeface="Times New Roman" panose="02020603050405020304" pitchFamily="18" charset="0"/>
                <a:cs typeface="Times New Roman" panose="02020603050405020304" pitchFamily="18" charset="0"/>
              </a:rPr>
              <a:t>results.</a:t>
            </a:r>
            <a:endParaRPr lang="en-US"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3975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200" b="1" dirty="0">
                <a:latin typeface="Times New Roman" panose="02020603050405020304" pitchFamily="18" charset="0"/>
                <a:cs typeface="Times New Roman" panose="02020603050405020304" pitchFamily="18" charset="0"/>
              </a:rPr>
              <a:t>How P and K s are addressed through the project and </a:t>
            </a:r>
            <a:r>
              <a:rPr lang="en-US" sz="2200" b="1" dirty="0" smtClean="0">
                <a:latin typeface="Times New Roman" panose="02020603050405020304" pitchFamily="18" charset="0"/>
                <a:cs typeface="Times New Roman" panose="02020603050405020304" pitchFamily="18" charset="0"/>
              </a:rPr>
              <a:t>mapping:</a:t>
            </a:r>
            <a:endParaRPr lang="en-US" sz="2200" b="1"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30031346"/>
              </p:ext>
            </p:extLst>
          </p:nvPr>
        </p:nvGraphicFramePr>
        <p:xfrm>
          <a:off x="1422399" y="1749778"/>
          <a:ext cx="6615289" cy="5072455"/>
        </p:xfrm>
        <a:graphic>
          <a:graphicData uri="http://schemas.openxmlformats.org/drawingml/2006/table">
            <a:tbl>
              <a:tblPr/>
              <a:tblGrid>
                <a:gridCol w="1058234"/>
                <a:gridCol w="889617"/>
                <a:gridCol w="4667438"/>
              </a:tblGrid>
              <a:tr h="403352">
                <a:tc>
                  <a:txBody>
                    <a:bodyPr/>
                    <a:lstStyle/>
                    <a:p>
                      <a:pPr marL="0" marR="0" algn="ctr">
                        <a:lnSpc>
                          <a:spcPct val="115000"/>
                        </a:lnSpc>
                        <a:spcBef>
                          <a:spcPts val="0"/>
                        </a:spcBef>
                        <a:spcAft>
                          <a:spcPts val="0"/>
                        </a:spcAft>
                      </a:pPr>
                      <a:r>
                        <a:rPr lang="en-US" sz="1400" b="1" dirty="0" smtClean="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  Ps </a:t>
                      </a:r>
                      <a:endParaRPr lang="en-US" sz="1400" dirty="0">
                        <a:solidFill>
                          <a:schemeClr val="accent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59358" marR="59358" marT="59358" marB="5935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21920" algn="r">
                        <a:lnSpc>
                          <a:spcPct val="115000"/>
                        </a:lnSpc>
                        <a:spcBef>
                          <a:spcPts val="0"/>
                        </a:spcBef>
                        <a:spcAft>
                          <a:spcPts val="0"/>
                        </a:spcAft>
                      </a:pPr>
                      <a:r>
                        <a:rPr lang="en-US" sz="1400" b="1"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Attribute </a:t>
                      </a:r>
                      <a:endParaRPr lang="en-US" sz="1400" dirty="0">
                        <a:solidFill>
                          <a:schemeClr val="accent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59358" marR="59358" marT="59358" marB="5935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How Ps are addressed through the project</a:t>
                      </a:r>
                      <a:endParaRPr lang="en-US" sz="1400">
                        <a:solidFill>
                          <a:schemeClr val="accent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59358" marR="59358" marT="59358" marB="5935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75006">
                <a:tc>
                  <a:txBody>
                    <a:bodyPr/>
                    <a:lstStyle/>
                    <a:p>
                      <a:pPr marL="0" marR="73660" algn="ctr">
                        <a:lnSpc>
                          <a:spcPct val="115000"/>
                        </a:lnSpc>
                        <a:spcBef>
                          <a:spcPts val="0"/>
                        </a:spcBef>
                        <a:spcAft>
                          <a:spcPts val="0"/>
                        </a:spcAft>
                      </a:pPr>
                      <a:r>
                        <a:rPr lang="en-US" sz="1400" b="1"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P1 </a:t>
                      </a:r>
                      <a:endParaRPr lang="en-US" sz="1400" dirty="0">
                        <a:solidFill>
                          <a:schemeClr val="accent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59358" marR="59358" marT="59358" marB="5935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Depth of </a:t>
                      </a:r>
                      <a:endParaRPr lang="en-US" sz="1400" dirty="0">
                        <a:solidFill>
                          <a:schemeClr val="accent1"/>
                        </a:solidFill>
                        <a:effectLst/>
                        <a:latin typeface="Times New Roman" panose="02020603050405020304" pitchFamily="18" charset="0"/>
                        <a:ea typeface="Arial" panose="020B0604020202020204" pitchFamily="34" charset="0"/>
                        <a:cs typeface="Times New Roman" panose="02020603050405020304" pitchFamily="18" charset="0"/>
                      </a:endParaRPr>
                    </a:p>
                    <a:p>
                      <a:pPr marL="86360" marR="55880" algn="ctr">
                        <a:lnSpc>
                          <a:spcPct val="114000"/>
                        </a:lnSpc>
                        <a:spcBef>
                          <a:spcPts val="245"/>
                        </a:spcBef>
                        <a:spcAft>
                          <a:spcPts val="0"/>
                        </a:spcAft>
                      </a:pPr>
                      <a:r>
                        <a:rPr lang="en-US" sz="1400"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Knowledge Requirement</a:t>
                      </a:r>
                      <a:endParaRPr lang="en-US" sz="1400" dirty="0">
                        <a:solidFill>
                          <a:schemeClr val="accent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59358" marR="59358" marT="59358" marB="5935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Engineering design (multi-layer model design) (</a:t>
                      </a:r>
                      <a:r>
                        <a:rPr lang="en-US" sz="1400" b="1"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K5</a:t>
                      </a:r>
                      <a:r>
                        <a:rPr lang="en-US" sz="1400"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dirty="0">
                        <a:solidFill>
                          <a:schemeClr val="accent1"/>
                        </a:solidFill>
                        <a:effectLst/>
                        <a:latin typeface="Times New Roman" panose="02020603050405020304" pitchFamily="18" charset="0"/>
                        <a:ea typeface="Arial" panose="020B0604020202020204" pitchFamily="34" charset="0"/>
                        <a:cs typeface="Times New Roman" panose="02020603050405020304" pitchFamily="18" charset="0"/>
                      </a:endParaRPr>
                    </a:p>
                    <a:p>
                      <a:pPr marL="0" marR="0" algn="ctr">
                        <a:lnSpc>
                          <a:spcPct val="115000"/>
                        </a:lnSpc>
                        <a:spcBef>
                          <a:spcPts val="245"/>
                        </a:spcBef>
                        <a:spcAft>
                          <a:spcPts val="0"/>
                        </a:spcAft>
                      </a:pPr>
                      <a:r>
                        <a:rPr lang="en-US" sz="1400"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User interface development </a:t>
                      </a:r>
                      <a:r>
                        <a:rPr lang="en-US" sz="1400" b="1"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(K6) </a:t>
                      </a:r>
                      <a:endParaRPr lang="en-US" sz="1400" dirty="0">
                        <a:solidFill>
                          <a:schemeClr val="accent1"/>
                        </a:solidFill>
                        <a:effectLst/>
                        <a:latin typeface="Times New Roman" panose="02020603050405020304" pitchFamily="18" charset="0"/>
                        <a:ea typeface="Arial" panose="020B0604020202020204" pitchFamily="34" charset="0"/>
                        <a:cs typeface="Times New Roman" panose="02020603050405020304" pitchFamily="18" charset="0"/>
                      </a:endParaRPr>
                    </a:p>
                    <a:p>
                      <a:pPr marL="0" marR="418465" algn="r">
                        <a:lnSpc>
                          <a:spcPct val="115000"/>
                        </a:lnSpc>
                        <a:spcBef>
                          <a:spcPts val="245"/>
                        </a:spcBef>
                        <a:spcAft>
                          <a:spcPts val="0"/>
                        </a:spcAft>
                      </a:pPr>
                      <a:r>
                        <a:rPr lang="en-US" sz="1400"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knowledge of software engineering (feature extension) </a:t>
                      </a:r>
                      <a:r>
                        <a:rPr lang="en-US" sz="1400" b="1"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(K3, K4).</a:t>
                      </a:r>
                      <a:endParaRPr lang="en-US" sz="1400" dirty="0">
                        <a:solidFill>
                          <a:schemeClr val="accent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59358" marR="59358" marT="59358" marB="5935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75006">
                <a:tc>
                  <a:txBody>
                    <a:bodyPr/>
                    <a:lstStyle/>
                    <a:p>
                      <a:pPr marL="0" marR="73660" algn="ctr">
                        <a:lnSpc>
                          <a:spcPct val="115000"/>
                        </a:lnSpc>
                        <a:spcBef>
                          <a:spcPts val="0"/>
                        </a:spcBef>
                        <a:spcAft>
                          <a:spcPts val="0"/>
                        </a:spcAft>
                      </a:pPr>
                      <a:r>
                        <a:rPr lang="en-US" sz="1400" b="1"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P2 </a:t>
                      </a:r>
                      <a:endParaRPr lang="en-US" sz="1400" dirty="0">
                        <a:solidFill>
                          <a:schemeClr val="accent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59358" marR="59358" marT="59358" marB="5935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Range of </a:t>
                      </a:r>
                      <a:endParaRPr lang="en-US" sz="1400">
                        <a:solidFill>
                          <a:schemeClr val="accent1"/>
                        </a:solidFill>
                        <a:effectLst/>
                        <a:latin typeface="Times New Roman" panose="02020603050405020304" pitchFamily="18" charset="0"/>
                        <a:ea typeface="Arial" panose="020B0604020202020204" pitchFamily="34" charset="0"/>
                        <a:cs typeface="Times New Roman" panose="02020603050405020304" pitchFamily="18" charset="0"/>
                      </a:endParaRPr>
                    </a:p>
                    <a:p>
                      <a:pPr marL="86360" marR="55880" algn="ctr">
                        <a:lnSpc>
                          <a:spcPct val="114000"/>
                        </a:lnSpc>
                        <a:spcBef>
                          <a:spcPts val="245"/>
                        </a:spcBef>
                        <a:spcAft>
                          <a:spcPts val="0"/>
                        </a:spcAft>
                      </a:pPr>
                      <a:r>
                        <a:rPr lang="en-US" sz="140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Conflicting Requirement</a:t>
                      </a:r>
                      <a:endParaRPr lang="en-US" sz="1400">
                        <a:solidFill>
                          <a:schemeClr val="accent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59358" marR="59358" marT="59358" marB="5935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12090" marR="174625" algn="ctr">
                        <a:lnSpc>
                          <a:spcPct val="114000"/>
                        </a:lnSpc>
                        <a:spcBef>
                          <a:spcPts val="0"/>
                        </a:spcBef>
                        <a:spcAft>
                          <a:spcPts val="0"/>
                        </a:spcAft>
                      </a:pPr>
                      <a:r>
                        <a:rPr lang="en-US" sz="1400"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Create a Responsive website so that a User can access from any type of device to get our Online food delivery system..</a:t>
                      </a:r>
                      <a:endParaRPr lang="en-US" sz="1400" dirty="0">
                        <a:solidFill>
                          <a:schemeClr val="accent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59358" marR="59358" marT="59358" marB="5935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46122">
                <a:tc>
                  <a:txBody>
                    <a:bodyPr/>
                    <a:lstStyle/>
                    <a:p>
                      <a:pPr marL="0" marR="0" algn="ctr">
                        <a:lnSpc>
                          <a:spcPct val="115000"/>
                        </a:lnSpc>
                        <a:spcBef>
                          <a:spcPts val="0"/>
                        </a:spcBef>
                        <a:spcAft>
                          <a:spcPts val="0"/>
                        </a:spcAft>
                      </a:pPr>
                      <a:r>
                        <a:rPr lang="en-US" sz="1400" b="1" dirty="0" smtClean="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 P5 </a:t>
                      </a:r>
                      <a:endParaRPr lang="en-US" sz="1400" dirty="0">
                        <a:solidFill>
                          <a:schemeClr val="accent1"/>
                        </a:solidFill>
                        <a:effectLst/>
                        <a:latin typeface="Times New Roman" panose="02020603050405020304" pitchFamily="18" charset="0"/>
                        <a:ea typeface="Arial" panose="020B0604020202020204" pitchFamily="34" charset="0"/>
                        <a:cs typeface="Times New Roman" panose="02020603050405020304" pitchFamily="18" charset="0"/>
                      </a:endParaRPr>
                    </a:p>
                    <a:p>
                      <a:pPr marL="0" marR="0" algn="ctr">
                        <a:lnSpc>
                          <a:spcPct val="115000"/>
                        </a:lnSpc>
                        <a:spcBef>
                          <a:spcPts val="4670"/>
                        </a:spcBef>
                        <a:spcAft>
                          <a:spcPts val="0"/>
                        </a:spcAft>
                      </a:pPr>
                      <a:r>
                        <a:rPr lang="en-US" sz="1400" b="1" dirty="0" smtClean="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  P7 </a:t>
                      </a:r>
                      <a:endParaRPr lang="en-US" sz="1400" dirty="0">
                        <a:solidFill>
                          <a:schemeClr val="accent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59358" marR="59358" marT="59358" marB="5935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85725" marR="0">
                        <a:lnSpc>
                          <a:spcPct val="115000"/>
                        </a:lnSpc>
                        <a:spcBef>
                          <a:spcPts val="0"/>
                        </a:spcBef>
                        <a:spcAft>
                          <a:spcPts val="0"/>
                        </a:spcAft>
                      </a:pPr>
                      <a:r>
                        <a:rPr lang="en-US" sz="140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Extent of </a:t>
                      </a:r>
                      <a:endParaRPr lang="en-US" sz="1400">
                        <a:solidFill>
                          <a:schemeClr val="accent1"/>
                        </a:solidFill>
                        <a:effectLst/>
                        <a:latin typeface="Times New Roman" panose="02020603050405020304" pitchFamily="18" charset="0"/>
                        <a:ea typeface="Arial" panose="020B0604020202020204" pitchFamily="34" charset="0"/>
                        <a:cs typeface="Times New Roman" panose="02020603050405020304" pitchFamily="18" charset="0"/>
                      </a:endParaRPr>
                    </a:p>
                    <a:p>
                      <a:pPr marL="87630" marR="0">
                        <a:lnSpc>
                          <a:spcPct val="115000"/>
                        </a:lnSpc>
                        <a:spcBef>
                          <a:spcPts val="245"/>
                        </a:spcBef>
                        <a:spcAft>
                          <a:spcPts val="0"/>
                        </a:spcAft>
                      </a:pPr>
                      <a:r>
                        <a:rPr lang="en-US" sz="140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applicable </a:t>
                      </a:r>
                      <a:endParaRPr lang="en-US" sz="1400">
                        <a:solidFill>
                          <a:schemeClr val="accent1"/>
                        </a:solidFill>
                        <a:effectLst/>
                        <a:latin typeface="Times New Roman" panose="02020603050405020304" pitchFamily="18" charset="0"/>
                        <a:ea typeface="Arial" panose="020B0604020202020204" pitchFamily="34" charset="0"/>
                        <a:cs typeface="Times New Roman" panose="02020603050405020304" pitchFamily="18" charset="0"/>
                      </a:endParaRPr>
                    </a:p>
                    <a:p>
                      <a:pPr marL="87630" marR="0">
                        <a:lnSpc>
                          <a:spcPct val="115000"/>
                        </a:lnSpc>
                        <a:spcBef>
                          <a:spcPts val="245"/>
                        </a:spcBef>
                        <a:spcAft>
                          <a:spcPts val="0"/>
                        </a:spcAft>
                      </a:pPr>
                      <a:r>
                        <a:rPr lang="en-US" sz="140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codes </a:t>
                      </a:r>
                      <a:endParaRPr lang="en-US" sz="1400">
                        <a:solidFill>
                          <a:schemeClr val="accent1"/>
                        </a:solidFill>
                        <a:effectLst/>
                        <a:latin typeface="Times New Roman" panose="02020603050405020304" pitchFamily="18" charset="0"/>
                        <a:ea typeface="Arial" panose="020B0604020202020204" pitchFamily="34" charset="0"/>
                        <a:cs typeface="Times New Roman" panose="02020603050405020304" pitchFamily="18" charset="0"/>
                      </a:endParaRPr>
                    </a:p>
                    <a:p>
                      <a:pPr marL="87630" marR="91440" indent="-1270">
                        <a:lnSpc>
                          <a:spcPct val="114000"/>
                        </a:lnSpc>
                        <a:spcBef>
                          <a:spcPts val="1370"/>
                        </a:spcBef>
                        <a:spcAft>
                          <a:spcPts val="0"/>
                        </a:spcAft>
                      </a:pPr>
                      <a:r>
                        <a:rPr lang="en-US" sz="140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Interdependence</a:t>
                      </a:r>
                      <a:endParaRPr lang="en-US" sz="1400">
                        <a:solidFill>
                          <a:schemeClr val="accent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59358" marR="59358" marT="59358" marB="5935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84455" marR="101600" indent="-3175">
                        <a:lnSpc>
                          <a:spcPct val="114000"/>
                        </a:lnSpc>
                        <a:spcBef>
                          <a:spcPts val="0"/>
                        </a:spcBef>
                        <a:spcAft>
                          <a:spcPts val="0"/>
                        </a:spcAft>
                      </a:pPr>
                      <a:r>
                        <a:rPr lang="en-US" sz="1400"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We use a proper library so that we can change or implement our website according to user recommendation that would be efficient for users. </a:t>
                      </a:r>
                      <a:endParaRPr lang="en-US" sz="1400" dirty="0">
                        <a:solidFill>
                          <a:schemeClr val="accent1"/>
                        </a:solidFill>
                        <a:effectLst/>
                        <a:latin typeface="Times New Roman" panose="02020603050405020304" pitchFamily="18" charset="0"/>
                        <a:ea typeface="Arial" panose="020B0604020202020204" pitchFamily="34" charset="0"/>
                        <a:cs typeface="Times New Roman" panose="02020603050405020304" pitchFamily="18" charset="0"/>
                      </a:endParaRPr>
                    </a:p>
                    <a:p>
                      <a:pPr marL="80645" marR="148590">
                        <a:lnSpc>
                          <a:spcPct val="114000"/>
                        </a:lnSpc>
                        <a:spcBef>
                          <a:spcPts val="2850"/>
                        </a:spcBef>
                        <a:spcAft>
                          <a:spcPts val="0"/>
                        </a:spcAft>
                      </a:pPr>
                      <a:r>
                        <a:rPr lang="en-US" sz="1400"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We </a:t>
                      </a:r>
                      <a:r>
                        <a:rPr lang="en-US" sz="1400" dirty="0" smtClean="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want</a:t>
                      </a:r>
                      <a:r>
                        <a:rPr lang="en-US" sz="1400" baseline="0" dirty="0" smtClean="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 to create OTP Verification code system.</a:t>
                      </a:r>
                      <a:r>
                        <a:rPr lang="en-US" sz="1400" dirty="0" smtClean="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dirty="0">
                        <a:solidFill>
                          <a:schemeClr val="accent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59358" marR="59358" marT="59358" marB="5935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5272421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356" y="-5645"/>
            <a:ext cx="8596668" cy="1320800"/>
          </a:xfrm>
        </p:spPr>
        <p:txBody>
          <a:bodyPr>
            <a:normAutofit/>
          </a:bodyPr>
          <a:lstStyle/>
          <a:p>
            <a:r>
              <a:rPr lang="en-US" sz="3200" b="1" dirty="0">
                <a:latin typeface="Times New Roman" panose="02020603050405020304" pitchFamily="18" charset="0"/>
                <a:cs typeface="Times New Roman" panose="02020603050405020304" pitchFamily="18" charset="0"/>
              </a:rPr>
              <a:t>How As are addressed through the </a:t>
            </a:r>
            <a:r>
              <a:rPr lang="en-US" sz="3200" b="1" dirty="0" smtClean="0">
                <a:latin typeface="Times New Roman" panose="02020603050405020304" pitchFamily="18" charset="0"/>
                <a:cs typeface="Times New Roman" panose="02020603050405020304" pitchFamily="18" charset="0"/>
              </a:rPr>
              <a:t>project:</a:t>
            </a:r>
            <a:endParaRPr lang="en-US" sz="3200"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97695327"/>
              </p:ext>
            </p:extLst>
          </p:nvPr>
        </p:nvGraphicFramePr>
        <p:xfrm>
          <a:off x="1388533" y="654755"/>
          <a:ext cx="5892800" cy="5966856"/>
        </p:xfrm>
        <a:graphic>
          <a:graphicData uri="http://schemas.openxmlformats.org/drawingml/2006/table">
            <a:tbl>
              <a:tblPr/>
              <a:tblGrid>
                <a:gridCol w="843265"/>
                <a:gridCol w="1788701"/>
                <a:gridCol w="3260834"/>
              </a:tblGrid>
              <a:tr h="486269">
                <a:tc>
                  <a:txBody>
                    <a:bodyPr/>
                    <a:lstStyle/>
                    <a:p>
                      <a:pPr marL="0" marR="0">
                        <a:lnSpc>
                          <a:spcPct val="106000"/>
                        </a:lnSpc>
                        <a:spcBef>
                          <a:spcPts val="0"/>
                        </a:spcBef>
                        <a:spcAft>
                          <a:spcPts val="0"/>
                        </a:spcAft>
                      </a:pPr>
                      <a:r>
                        <a:rPr lang="en-US" sz="1200" b="1"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As</a:t>
                      </a:r>
                      <a:endParaRPr lang="en-US" sz="1200" dirty="0">
                        <a:solidFill>
                          <a:schemeClr val="accent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43583" marR="43583" marT="78450" marB="4358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6000"/>
                        </a:lnSpc>
                        <a:spcBef>
                          <a:spcPts val="0"/>
                        </a:spcBef>
                        <a:spcAft>
                          <a:spcPts val="0"/>
                        </a:spcAft>
                      </a:pPr>
                      <a:r>
                        <a:rPr lang="en-US" sz="1200" b="1"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Attribute</a:t>
                      </a:r>
                      <a:endParaRPr lang="en-US" sz="1200" dirty="0">
                        <a:solidFill>
                          <a:schemeClr val="accent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43583" marR="43583" marT="78450" marB="4358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6000"/>
                        </a:lnSpc>
                        <a:spcBef>
                          <a:spcPts val="0"/>
                        </a:spcBef>
                        <a:spcAft>
                          <a:spcPts val="0"/>
                        </a:spcAft>
                      </a:pPr>
                      <a:r>
                        <a:rPr lang="en-US" sz="1200" b="1">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How As are addressed through the project</a:t>
                      </a:r>
                      <a:endParaRPr lang="en-US" sz="1200">
                        <a:solidFill>
                          <a:schemeClr val="accent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43583" marR="43583" marT="78450" marB="4358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03937">
                <a:tc>
                  <a:txBody>
                    <a:bodyPr/>
                    <a:lstStyle/>
                    <a:p>
                      <a:pPr marL="0" marR="0">
                        <a:lnSpc>
                          <a:spcPct val="106000"/>
                        </a:lnSpc>
                        <a:spcBef>
                          <a:spcPts val="0"/>
                        </a:spcBef>
                        <a:spcAft>
                          <a:spcPts val="0"/>
                        </a:spcAft>
                      </a:pPr>
                      <a:r>
                        <a:rPr lang="en-US" sz="1200" b="1"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A1</a:t>
                      </a:r>
                      <a:endParaRPr lang="en-US" sz="1200" dirty="0">
                        <a:solidFill>
                          <a:schemeClr val="accent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43583" marR="43583" marT="78450" marB="4358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6000"/>
                        </a:lnSpc>
                        <a:spcBef>
                          <a:spcPts val="0"/>
                        </a:spcBef>
                        <a:spcAft>
                          <a:spcPts val="0"/>
                        </a:spcAft>
                      </a:pPr>
                      <a:r>
                        <a:rPr lang="en-US" sz="1200" b="1"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Range of Resources</a:t>
                      </a:r>
                      <a:endParaRPr lang="en-US" sz="1200" dirty="0">
                        <a:solidFill>
                          <a:schemeClr val="accent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43583" marR="43583" marT="78450" marB="4358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5000"/>
                        </a:lnSpc>
                        <a:spcBef>
                          <a:spcPts val="0"/>
                        </a:spcBef>
                        <a:spcAft>
                          <a:spcPts val="0"/>
                        </a:spcAft>
                      </a:pPr>
                      <a:r>
                        <a:rPr lang="en-US" sz="1200" b="1"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In development stage, the project requires the use of diverse resources including different type of</a:t>
                      </a:r>
                      <a:endParaRPr lang="en-US" sz="1200" dirty="0">
                        <a:solidFill>
                          <a:schemeClr val="accent1"/>
                        </a:solidFill>
                        <a:effectLst/>
                        <a:latin typeface="Times New Roman" panose="02020603050405020304" pitchFamily="18" charset="0"/>
                        <a:ea typeface="Arial" panose="020B0604020202020204" pitchFamily="34" charset="0"/>
                        <a:cs typeface="Times New Roman" panose="02020603050405020304" pitchFamily="18" charset="0"/>
                      </a:endParaRPr>
                    </a:p>
                    <a:p>
                      <a:pPr marL="0" marR="1092200">
                        <a:lnSpc>
                          <a:spcPct val="106000"/>
                        </a:lnSpc>
                        <a:spcBef>
                          <a:spcPts val="0"/>
                        </a:spcBef>
                        <a:spcAft>
                          <a:spcPts val="0"/>
                        </a:spcAft>
                      </a:pPr>
                      <a:r>
                        <a:rPr lang="en-US" sz="1200" b="1"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Tools : VS code </a:t>
                      </a:r>
                      <a:r>
                        <a:rPr lang="en-US" sz="1200" b="1" dirty="0" smtClean="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IDE, Java Script</a:t>
                      </a:r>
                      <a:r>
                        <a:rPr lang="en-US" sz="1200" b="1"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  Technologies: MVC Model, People: developers.</a:t>
                      </a:r>
                      <a:endParaRPr lang="en-US" sz="1200" dirty="0">
                        <a:solidFill>
                          <a:schemeClr val="accent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43583" marR="43583" marT="78450" marB="4358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10856">
                <a:tc>
                  <a:txBody>
                    <a:bodyPr/>
                    <a:lstStyle/>
                    <a:p>
                      <a:pPr marL="0" marR="0">
                        <a:lnSpc>
                          <a:spcPct val="106000"/>
                        </a:lnSpc>
                        <a:spcBef>
                          <a:spcPts val="0"/>
                        </a:spcBef>
                        <a:spcAft>
                          <a:spcPts val="0"/>
                        </a:spcAft>
                      </a:pPr>
                      <a:r>
                        <a:rPr lang="en-US" sz="1200" b="1">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A2</a:t>
                      </a:r>
                      <a:endParaRPr lang="en-US" sz="1200">
                        <a:solidFill>
                          <a:schemeClr val="accent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43583" marR="43583" marT="78450" marB="4358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6000"/>
                        </a:lnSpc>
                        <a:spcBef>
                          <a:spcPts val="0"/>
                        </a:spcBef>
                        <a:spcAft>
                          <a:spcPts val="0"/>
                        </a:spcAft>
                      </a:pPr>
                      <a:r>
                        <a:rPr lang="en-US" sz="1200" b="1"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Level of Interaction</a:t>
                      </a:r>
                      <a:endParaRPr lang="en-US" sz="1200" dirty="0">
                        <a:solidFill>
                          <a:schemeClr val="accent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43583" marR="43583" marT="78450" marB="4358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6000"/>
                        </a:lnSpc>
                        <a:spcBef>
                          <a:spcPts val="0"/>
                        </a:spcBef>
                        <a:spcAft>
                          <a:spcPts val="0"/>
                        </a:spcAft>
                      </a:pPr>
                      <a:r>
                        <a:rPr lang="en-US" sz="1200" b="1"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A better interaction is required among the Admins and developers (client), the Moderators and the participants (system users).</a:t>
                      </a:r>
                      <a:endParaRPr lang="en-US" sz="1200" dirty="0">
                        <a:solidFill>
                          <a:schemeClr val="accent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43583" marR="43583" marT="78450" marB="4358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22810">
                <a:tc>
                  <a:txBody>
                    <a:bodyPr/>
                    <a:lstStyle/>
                    <a:p>
                      <a:pPr marL="0" marR="0">
                        <a:lnSpc>
                          <a:spcPct val="106000"/>
                        </a:lnSpc>
                        <a:spcBef>
                          <a:spcPts val="0"/>
                        </a:spcBef>
                        <a:spcAft>
                          <a:spcPts val="0"/>
                        </a:spcAft>
                      </a:pPr>
                      <a:r>
                        <a:rPr lang="en-US" sz="1200" b="1">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A3</a:t>
                      </a:r>
                      <a:endParaRPr lang="en-US" sz="1200">
                        <a:solidFill>
                          <a:schemeClr val="accent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43583" marR="43583" marT="78450" marB="4358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6000"/>
                        </a:lnSpc>
                        <a:spcBef>
                          <a:spcPts val="0"/>
                        </a:spcBef>
                        <a:spcAft>
                          <a:spcPts val="0"/>
                        </a:spcAft>
                      </a:pPr>
                      <a:r>
                        <a:rPr lang="en-US" sz="1200" b="1"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Innovation</a:t>
                      </a:r>
                      <a:endParaRPr lang="en-US" sz="1200" dirty="0">
                        <a:solidFill>
                          <a:schemeClr val="accent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43583" marR="43583" marT="78450" marB="4358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6000"/>
                        </a:lnSpc>
                        <a:spcBef>
                          <a:spcPts val="0"/>
                        </a:spcBef>
                        <a:spcAft>
                          <a:spcPts val="0"/>
                        </a:spcAft>
                      </a:pPr>
                      <a:r>
                        <a:rPr lang="en-US" sz="1200" b="1"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A degree of innovation is required to develop the website based on MVC pattern using the available programming language.</a:t>
                      </a:r>
                      <a:endParaRPr lang="en-US" sz="1200" dirty="0">
                        <a:solidFill>
                          <a:schemeClr val="accent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43583" marR="43583" marT="78450" marB="4358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10035">
                <a:tc>
                  <a:txBody>
                    <a:bodyPr/>
                    <a:lstStyle/>
                    <a:p>
                      <a:pPr marL="0" marR="0">
                        <a:lnSpc>
                          <a:spcPct val="106000"/>
                        </a:lnSpc>
                        <a:spcBef>
                          <a:spcPts val="0"/>
                        </a:spcBef>
                        <a:spcAft>
                          <a:spcPts val="0"/>
                        </a:spcAft>
                      </a:pPr>
                      <a:r>
                        <a:rPr lang="en-US" sz="1200" b="1">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A4</a:t>
                      </a:r>
                      <a:endParaRPr lang="en-US" sz="1200">
                        <a:solidFill>
                          <a:schemeClr val="accent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43583" marR="43583" marT="78450" marB="4358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6000"/>
                        </a:lnSpc>
                        <a:spcBef>
                          <a:spcPts val="0"/>
                        </a:spcBef>
                        <a:spcAft>
                          <a:spcPts val="0"/>
                        </a:spcAft>
                      </a:pPr>
                      <a:r>
                        <a:rPr lang="en-US" sz="1200" b="1">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Consequences for society and the environment</a:t>
                      </a:r>
                      <a:endParaRPr lang="en-US" sz="1200">
                        <a:solidFill>
                          <a:schemeClr val="accent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43583" marR="43583" marT="78450" marB="4358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6000"/>
                        </a:lnSpc>
                        <a:spcBef>
                          <a:spcPts val="0"/>
                        </a:spcBef>
                        <a:spcAft>
                          <a:spcPts val="0"/>
                        </a:spcAft>
                      </a:pPr>
                      <a:r>
                        <a:rPr lang="en-US" sz="1200" b="1"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Because of this, our virtual interaction is going to become more real. Even in the condition of having physical distance, customers will be able to gain their approximate goal and Moderators also could provide their best services.</a:t>
                      </a:r>
                      <a:endParaRPr lang="en-US" sz="1200" dirty="0">
                        <a:solidFill>
                          <a:schemeClr val="accent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43583" marR="43583" marT="78450" marB="4358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32949">
                <a:tc>
                  <a:txBody>
                    <a:bodyPr/>
                    <a:lstStyle/>
                    <a:p>
                      <a:pPr marL="0" marR="0">
                        <a:lnSpc>
                          <a:spcPct val="106000"/>
                        </a:lnSpc>
                        <a:spcBef>
                          <a:spcPts val="0"/>
                        </a:spcBef>
                        <a:spcAft>
                          <a:spcPts val="0"/>
                        </a:spcAft>
                      </a:pPr>
                      <a:r>
                        <a:rPr lang="en-US" sz="1200" b="1">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A5</a:t>
                      </a:r>
                      <a:endParaRPr lang="en-US" sz="1200">
                        <a:solidFill>
                          <a:schemeClr val="accent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43583" marR="43583" marT="78450" marB="4358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6000"/>
                        </a:lnSpc>
                        <a:spcBef>
                          <a:spcPts val="0"/>
                        </a:spcBef>
                        <a:spcAft>
                          <a:spcPts val="0"/>
                        </a:spcAft>
                      </a:pPr>
                      <a:r>
                        <a:rPr lang="en-US" sz="1200" b="1"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Familiarity</a:t>
                      </a:r>
                      <a:endParaRPr lang="en-US" sz="1200" dirty="0">
                        <a:solidFill>
                          <a:schemeClr val="accent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43583" marR="43583" marT="78450" marB="4358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6000"/>
                        </a:lnSpc>
                        <a:spcBef>
                          <a:spcPts val="0"/>
                        </a:spcBef>
                        <a:spcAft>
                          <a:spcPts val="0"/>
                        </a:spcAft>
                      </a:pPr>
                      <a:r>
                        <a:rPr lang="en-US" sz="1200" b="1"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The project deals between customers and moderators understanding based on communication through online food supply to customers.</a:t>
                      </a:r>
                      <a:endParaRPr lang="en-US" sz="1200" dirty="0">
                        <a:solidFill>
                          <a:schemeClr val="accent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43583" marR="43583" marT="78450" marB="4358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7140528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506" y="372533"/>
            <a:ext cx="8596668" cy="1320800"/>
          </a:xfrm>
        </p:spPr>
        <p:txBody>
          <a:bodyPr>
            <a:normAutofit/>
          </a:bodyPr>
          <a:lstStyle/>
          <a:p>
            <a:r>
              <a:rPr lang="en-US" sz="2400" b="1" dirty="0" smtClean="0">
                <a:latin typeface="Times New Roman" panose="02020603050405020304" pitchFamily="18" charset="0"/>
                <a:cs typeface="Times New Roman" panose="02020603050405020304" pitchFamily="18" charset="0"/>
              </a:rPr>
              <a:t>Project </a:t>
            </a:r>
            <a:r>
              <a:rPr lang="en-US" sz="2400" b="1" dirty="0">
                <a:latin typeface="Times New Roman" panose="02020603050405020304" pitchFamily="18" charset="0"/>
                <a:cs typeface="Times New Roman" panose="02020603050405020304" pitchFamily="18" charset="0"/>
              </a:rPr>
              <a:t>Management (Time-table) and Cost </a:t>
            </a:r>
            <a:r>
              <a:rPr lang="en-US" sz="2400" b="1" dirty="0" smtClean="0">
                <a:latin typeface="Times New Roman" panose="02020603050405020304" pitchFamily="18" charset="0"/>
                <a:cs typeface="Times New Roman" panose="02020603050405020304" pitchFamily="18" charset="0"/>
              </a:rPr>
              <a:t>analysis:</a:t>
            </a:r>
            <a:endParaRPr lang="en-US" sz="2400" b="1" dirty="0">
              <a:latin typeface="Times New Roman" panose="02020603050405020304" pitchFamily="18" charset="0"/>
              <a:cs typeface="Times New Roman" panose="02020603050405020304" pitchFamily="18" charset="0"/>
            </a:endParaRP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516771521"/>
              </p:ext>
            </p:extLst>
          </p:nvPr>
        </p:nvGraphicFramePr>
        <p:xfrm>
          <a:off x="361774" y="1347788"/>
          <a:ext cx="8596311" cy="4719320"/>
        </p:xfrm>
        <a:graphic>
          <a:graphicData uri="http://schemas.openxmlformats.org/drawingml/2006/table">
            <a:tbl>
              <a:tblPr firstRow="1" bandRow="1">
                <a:tableStyleId>{5C22544A-7EE6-4342-B048-85BDC9FD1C3A}</a:tableStyleId>
              </a:tblPr>
              <a:tblGrid>
                <a:gridCol w="2865437"/>
                <a:gridCol w="2865437"/>
                <a:gridCol w="2865437"/>
              </a:tblGrid>
              <a:tr h="370840">
                <a:tc>
                  <a:txBody>
                    <a:bodyPr/>
                    <a:lstStyle/>
                    <a:p>
                      <a:r>
                        <a:rPr lang="en-US" dirty="0" smtClean="0"/>
                        <a:t>Task</a:t>
                      </a:r>
                      <a:endParaRPr lang="en-US" dirty="0"/>
                    </a:p>
                  </a:txBody>
                  <a:tcPr/>
                </a:tc>
                <a:tc>
                  <a:txBody>
                    <a:bodyPr/>
                    <a:lstStyle/>
                    <a:p>
                      <a:r>
                        <a:rPr lang="en-US" dirty="0" smtClean="0"/>
                        <a:t>Time</a:t>
                      </a:r>
                      <a:r>
                        <a:rPr lang="en-US" baseline="0" dirty="0" smtClean="0"/>
                        <a:t> Duration</a:t>
                      </a:r>
                      <a:endParaRPr lang="en-US" dirty="0"/>
                    </a:p>
                  </a:txBody>
                  <a:tcPr/>
                </a:tc>
                <a:tc>
                  <a:txBody>
                    <a:bodyPr/>
                    <a:lstStyle/>
                    <a:p>
                      <a:r>
                        <a:rPr lang="en-US" dirty="0" smtClean="0"/>
                        <a:t>Proposed Budget</a:t>
                      </a:r>
                      <a:endParaRPr lang="en-US" dirty="0"/>
                    </a:p>
                  </a:txBody>
                  <a:tcPr/>
                </a:tc>
              </a:tr>
              <a:tr h="370840">
                <a:tc>
                  <a:txBody>
                    <a:bodyPr/>
                    <a:lstStyle/>
                    <a:p>
                      <a:r>
                        <a:rPr lang="en-US" dirty="0" smtClean="0">
                          <a:latin typeface="Times New Roman" panose="02020603050405020304" pitchFamily="18" charset="0"/>
                          <a:cs typeface="Times New Roman" panose="02020603050405020304" pitchFamily="18" charset="0"/>
                        </a:rPr>
                        <a:t>Project</a:t>
                      </a:r>
                      <a:r>
                        <a:rPr lang="en-US" baseline="0" dirty="0" smtClean="0">
                          <a:latin typeface="Times New Roman" panose="02020603050405020304" pitchFamily="18" charset="0"/>
                          <a:cs typeface="Times New Roman" panose="02020603050405020304" pitchFamily="18" charset="0"/>
                        </a:rPr>
                        <a:t> Proposal</a:t>
                      </a:r>
                      <a:endParaRPr lang="en-US" dirty="0">
                        <a:latin typeface="Times New Roman" panose="02020603050405020304" pitchFamily="18" charset="0"/>
                        <a:cs typeface="Times New Roman" panose="02020603050405020304" pitchFamily="18" charset="0"/>
                      </a:endParaRPr>
                    </a:p>
                  </a:txBody>
                  <a:tcPr>
                    <a:solidFill>
                      <a:schemeClr val="accent1">
                        <a:lumMod val="50000"/>
                      </a:schemeClr>
                    </a:solidFill>
                  </a:tcPr>
                </a:tc>
                <a:tc>
                  <a:txBody>
                    <a:bodyPr/>
                    <a:lstStyle/>
                    <a:p>
                      <a:r>
                        <a:rPr lang="en-US" dirty="0" smtClean="0">
                          <a:latin typeface="Times New Roman" panose="02020603050405020304" pitchFamily="18" charset="0"/>
                          <a:cs typeface="Times New Roman" panose="02020603050405020304" pitchFamily="18" charset="0"/>
                        </a:rPr>
                        <a:t>1</a:t>
                      </a:r>
                      <a:r>
                        <a:rPr lang="en-US" baseline="30000" dirty="0" smtClean="0">
                          <a:latin typeface="Times New Roman" panose="02020603050405020304" pitchFamily="18" charset="0"/>
                          <a:cs typeface="Times New Roman" panose="02020603050405020304" pitchFamily="18" charset="0"/>
                        </a:rPr>
                        <a:t>st</a:t>
                      </a:r>
                      <a:r>
                        <a:rPr lang="en-US" dirty="0" smtClean="0">
                          <a:latin typeface="Times New Roman" panose="02020603050405020304" pitchFamily="18" charset="0"/>
                          <a:cs typeface="Times New Roman" panose="02020603050405020304" pitchFamily="18" charset="0"/>
                        </a:rPr>
                        <a:t> week</a:t>
                      </a:r>
                      <a:endParaRPr lang="en-US" dirty="0">
                        <a:latin typeface="Times New Roman" panose="02020603050405020304" pitchFamily="18" charset="0"/>
                        <a:cs typeface="Times New Roman" panose="02020603050405020304" pitchFamily="18" charset="0"/>
                      </a:endParaRPr>
                    </a:p>
                  </a:txBody>
                  <a:tcPr>
                    <a:solidFill>
                      <a:schemeClr val="accent1">
                        <a:lumMod val="50000"/>
                      </a:schemeClr>
                    </a:solidFill>
                  </a:tcPr>
                </a:tc>
                <a:tc>
                  <a:txBody>
                    <a:bodyPr/>
                    <a:lstStyle/>
                    <a:p>
                      <a:r>
                        <a:rPr lang="en-US" dirty="0" smtClean="0"/>
                        <a:t>65$</a:t>
                      </a:r>
                      <a:endParaRPr lang="en-US" dirty="0"/>
                    </a:p>
                  </a:txBody>
                  <a:tcPr>
                    <a:solidFill>
                      <a:schemeClr val="accent1">
                        <a:lumMod val="50000"/>
                      </a:schemeClr>
                    </a:solidFill>
                  </a:tcPr>
                </a:tc>
              </a:tr>
              <a:tr h="370840">
                <a:tc>
                  <a:txBody>
                    <a:bodyPr/>
                    <a:lstStyle/>
                    <a:p>
                      <a:r>
                        <a:rPr lang="en-US" dirty="0" smtClean="0">
                          <a:latin typeface="Times New Roman" panose="02020603050405020304" pitchFamily="18" charset="0"/>
                          <a:cs typeface="Times New Roman" panose="02020603050405020304" pitchFamily="18" charset="0"/>
                        </a:rPr>
                        <a:t>Project Requirement Analysis</a:t>
                      </a:r>
                      <a:endParaRPr lang="en-US" dirty="0">
                        <a:latin typeface="Times New Roman" panose="02020603050405020304" pitchFamily="18" charset="0"/>
                        <a:cs typeface="Times New Roman" panose="02020603050405020304" pitchFamily="18" charset="0"/>
                      </a:endParaRPr>
                    </a:p>
                  </a:txBody>
                  <a:tcPr>
                    <a:solidFill>
                      <a:schemeClr val="accent1">
                        <a:lumMod val="50000"/>
                      </a:schemeClr>
                    </a:solidFill>
                  </a:tcPr>
                </a:tc>
                <a:tc>
                  <a:txBody>
                    <a:bodyPr/>
                    <a:lstStyle/>
                    <a:p>
                      <a:r>
                        <a:rPr lang="en-US" dirty="0" smtClean="0">
                          <a:latin typeface="Times New Roman" panose="02020603050405020304" pitchFamily="18" charset="0"/>
                          <a:cs typeface="Times New Roman" panose="02020603050405020304" pitchFamily="18" charset="0"/>
                        </a:rPr>
                        <a:t>2</a:t>
                      </a:r>
                      <a:r>
                        <a:rPr lang="en-US" baseline="30000" dirty="0" smtClean="0">
                          <a:latin typeface="Times New Roman" panose="02020603050405020304" pitchFamily="18" charset="0"/>
                          <a:cs typeface="Times New Roman" panose="02020603050405020304" pitchFamily="18" charset="0"/>
                        </a:rPr>
                        <a:t>nd</a:t>
                      </a:r>
                      <a:r>
                        <a:rPr lang="en-US" dirty="0" smtClean="0">
                          <a:latin typeface="Times New Roman" panose="02020603050405020304" pitchFamily="18" charset="0"/>
                          <a:cs typeface="Times New Roman" panose="02020603050405020304" pitchFamily="18" charset="0"/>
                        </a:rPr>
                        <a:t> week</a:t>
                      </a:r>
                      <a:endParaRPr lang="en-US" dirty="0">
                        <a:latin typeface="Times New Roman" panose="02020603050405020304" pitchFamily="18" charset="0"/>
                        <a:cs typeface="Times New Roman" panose="02020603050405020304" pitchFamily="18" charset="0"/>
                      </a:endParaRPr>
                    </a:p>
                  </a:txBody>
                  <a:tcPr>
                    <a:solidFill>
                      <a:schemeClr val="accent1">
                        <a:lumMod val="50000"/>
                      </a:schemeClr>
                    </a:solidFill>
                  </a:tcPr>
                </a:tc>
                <a:tc>
                  <a:txBody>
                    <a:bodyPr/>
                    <a:lstStyle/>
                    <a:p>
                      <a:r>
                        <a:rPr lang="en-US" dirty="0" smtClean="0"/>
                        <a:t>30$</a:t>
                      </a:r>
                      <a:endParaRPr lang="en-US" dirty="0"/>
                    </a:p>
                  </a:txBody>
                  <a:tcPr>
                    <a:solidFill>
                      <a:schemeClr val="accent1">
                        <a:lumMod val="50000"/>
                      </a:schemeClr>
                    </a:solidFill>
                  </a:tcPr>
                </a:tc>
              </a:tr>
              <a:tr h="370840">
                <a:tc>
                  <a:txBody>
                    <a:bodyPr/>
                    <a:lstStyle/>
                    <a:p>
                      <a:r>
                        <a:rPr lang="en-US" dirty="0" smtClean="0">
                          <a:latin typeface="Times New Roman" panose="02020603050405020304" pitchFamily="18" charset="0"/>
                          <a:cs typeface="Times New Roman" panose="02020603050405020304" pitchFamily="18" charset="0"/>
                        </a:rPr>
                        <a:t>UI/UX design </a:t>
                      </a:r>
                      <a:endParaRPr lang="en-US" dirty="0">
                        <a:latin typeface="Times New Roman" panose="02020603050405020304" pitchFamily="18" charset="0"/>
                        <a:cs typeface="Times New Roman" panose="02020603050405020304" pitchFamily="18" charset="0"/>
                      </a:endParaRPr>
                    </a:p>
                  </a:txBody>
                  <a:tcPr>
                    <a:solidFill>
                      <a:schemeClr val="accent1">
                        <a:lumMod val="50000"/>
                      </a:schemeClr>
                    </a:solidFill>
                  </a:tcPr>
                </a:tc>
                <a:tc>
                  <a:txBody>
                    <a:bodyPr/>
                    <a:lstStyle/>
                    <a:p>
                      <a:r>
                        <a:rPr lang="en-US" dirty="0" smtClean="0">
                          <a:latin typeface="Times New Roman" panose="02020603050405020304" pitchFamily="18" charset="0"/>
                          <a:cs typeface="Times New Roman" panose="02020603050405020304" pitchFamily="18" charset="0"/>
                        </a:rPr>
                        <a:t>3</a:t>
                      </a:r>
                      <a:r>
                        <a:rPr lang="en-US" baseline="30000" dirty="0" smtClean="0">
                          <a:latin typeface="Times New Roman" panose="02020603050405020304" pitchFamily="18" charset="0"/>
                          <a:cs typeface="Times New Roman" panose="02020603050405020304" pitchFamily="18" charset="0"/>
                        </a:rPr>
                        <a:t>rd</a:t>
                      </a:r>
                      <a:r>
                        <a:rPr lang="en-US" baseline="0" dirty="0" smtClean="0">
                          <a:latin typeface="Times New Roman" panose="02020603050405020304" pitchFamily="18" charset="0"/>
                          <a:cs typeface="Times New Roman" panose="02020603050405020304" pitchFamily="18" charset="0"/>
                        </a:rPr>
                        <a:t> &amp; 4</a:t>
                      </a:r>
                      <a:r>
                        <a:rPr lang="en-US" baseline="30000" dirty="0" smtClean="0">
                          <a:latin typeface="Times New Roman" panose="02020603050405020304" pitchFamily="18" charset="0"/>
                          <a:cs typeface="Times New Roman" panose="02020603050405020304" pitchFamily="18" charset="0"/>
                        </a:rPr>
                        <a:t>th</a:t>
                      </a:r>
                      <a:r>
                        <a:rPr lang="en-US" baseline="0"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week</a:t>
                      </a:r>
                      <a:endParaRPr lang="en-US" dirty="0">
                        <a:latin typeface="Times New Roman" panose="02020603050405020304" pitchFamily="18" charset="0"/>
                        <a:cs typeface="Times New Roman" panose="02020603050405020304" pitchFamily="18" charset="0"/>
                      </a:endParaRPr>
                    </a:p>
                  </a:txBody>
                  <a:tcPr>
                    <a:solidFill>
                      <a:schemeClr val="accent1">
                        <a:lumMod val="50000"/>
                      </a:schemeClr>
                    </a:solidFill>
                  </a:tcPr>
                </a:tc>
                <a:tc>
                  <a:txBody>
                    <a:bodyPr/>
                    <a:lstStyle/>
                    <a:p>
                      <a:r>
                        <a:rPr lang="en-US" dirty="0" smtClean="0"/>
                        <a:t>85$</a:t>
                      </a:r>
                      <a:endParaRPr lang="en-US" dirty="0"/>
                    </a:p>
                  </a:txBody>
                  <a:tcPr>
                    <a:solidFill>
                      <a:schemeClr val="accent1">
                        <a:lumMod val="50000"/>
                      </a:schemeClr>
                    </a:solidFill>
                  </a:tcPr>
                </a:tc>
              </a:tr>
              <a:tr h="370840">
                <a:tc>
                  <a:txBody>
                    <a:bodyPr/>
                    <a:lstStyle/>
                    <a:p>
                      <a:r>
                        <a:rPr lang="en-US" dirty="0" smtClean="0">
                          <a:latin typeface="Times New Roman" panose="02020603050405020304" pitchFamily="18" charset="0"/>
                          <a:cs typeface="Times New Roman" panose="02020603050405020304" pitchFamily="18" charset="0"/>
                        </a:rPr>
                        <a:t>Resister sign </a:t>
                      </a:r>
                      <a:endParaRPr lang="en-US" dirty="0">
                        <a:latin typeface="Times New Roman" panose="02020603050405020304" pitchFamily="18" charset="0"/>
                        <a:cs typeface="Times New Roman" panose="02020603050405020304" pitchFamily="18" charset="0"/>
                      </a:endParaRPr>
                    </a:p>
                  </a:txBody>
                  <a:tcPr>
                    <a:solidFill>
                      <a:schemeClr val="accent1">
                        <a:lumMod val="50000"/>
                      </a:schemeClr>
                    </a:solidFill>
                  </a:tcPr>
                </a:tc>
                <a:tc>
                  <a:txBody>
                    <a:bodyPr/>
                    <a:lstStyle/>
                    <a:p>
                      <a:r>
                        <a:rPr lang="en-US" baseline="0" dirty="0" smtClean="0">
                          <a:latin typeface="Times New Roman" panose="02020603050405020304" pitchFamily="18" charset="0"/>
                          <a:cs typeface="Times New Roman" panose="02020603050405020304" pitchFamily="18" charset="0"/>
                        </a:rPr>
                        <a:t>5</a:t>
                      </a:r>
                      <a:r>
                        <a:rPr lang="en-US" baseline="30000" dirty="0" smtClean="0">
                          <a:latin typeface="Times New Roman" panose="02020603050405020304" pitchFamily="18" charset="0"/>
                          <a:cs typeface="Times New Roman" panose="02020603050405020304" pitchFamily="18" charset="0"/>
                        </a:rPr>
                        <a:t>th</a:t>
                      </a:r>
                      <a:r>
                        <a:rPr lang="en-US" dirty="0" smtClean="0">
                          <a:latin typeface="Times New Roman" panose="02020603050405020304" pitchFamily="18" charset="0"/>
                          <a:cs typeface="Times New Roman" panose="02020603050405020304" pitchFamily="18" charset="0"/>
                        </a:rPr>
                        <a:t> week</a:t>
                      </a:r>
                      <a:endParaRPr lang="en-US" dirty="0">
                        <a:latin typeface="Times New Roman" panose="02020603050405020304" pitchFamily="18" charset="0"/>
                        <a:cs typeface="Times New Roman" panose="02020603050405020304" pitchFamily="18" charset="0"/>
                      </a:endParaRPr>
                    </a:p>
                  </a:txBody>
                  <a:tcPr>
                    <a:solidFill>
                      <a:schemeClr val="accent1">
                        <a:lumMod val="50000"/>
                      </a:schemeClr>
                    </a:solidFill>
                  </a:tcPr>
                </a:tc>
                <a:tc>
                  <a:txBody>
                    <a:bodyPr/>
                    <a:lstStyle/>
                    <a:p>
                      <a:r>
                        <a:rPr lang="en-US" dirty="0" smtClean="0"/>
                        <a:t>45$</a:t>
                      </a:r>
                      <a:endParaRPr lang="en-US" dirty="0"/>
                    </a:p>
                  </a:txBody>
                  <a:tcPr>
                    <a:solidFill>
                      <a:schemeClr val="accent1">
                        <a:lumMod val="50000"/>
                      </a:schemeClr>
                    </a:solidFill>
                  </a:tcPr>
                </a:tc>
              </a:tr>
              <a:tr h="370840">
                <a:tc>
                  <a:txBody>
                    <a:bodyPr/>
                    <a:lstStyle/>
                    <a:p>
                      <a:r>
                        <a:rPr lang="en-US" dirty="0" smtClean="0">
                          <a:latin typeface="Times New Roman" panose="02020603050405020304" pitchFamily="18" charset="0"/>
                          <a:cs typeface="Times New Roman" panose="02020603050405020304" pitchFamily="18" charset="0"/>
                        </a:rPr>
                        <a:t>Resister sign</a:t>
                      </a:r>
                      <a:endParaRPr lang="en-US" dirty="0">
                        <a:latin typeface="Times New Roman" panose="02020603050405020304" pitchFamily="18" charset="0"/>
                        <a:cs typeface="Times New Roman" panose="02020603050405020304" pitchFamily="18" charset="0"/>
                      </a:endParaRPr>
                    </a:p>
                  </a:txBody>
                  <a:tcPr>
                    <a:solidFill>
                      <a:schemeClr val="accent1">
                        <a:lumMod val="50000"/>
                      </a:schemeClr>
                    </a:solidFill>
                  </a:tcPr>
                </a:tc>
                <a:tc>
                  <a:txBody>
                    <a:bodyPr/>
                    <a:lstStyle/>
                    <a:p>
                      <a:r>
                        <a:rPr lang="en-US" baseline="0" dirty="0" smtClean="0">
                          <a:latin typeface="Times New Roman" panose="02020603050405020304" pitchFamily="18" charset="0"/>
                          <a:cs typeface="Times New Roman" panose="02020603050405020304" pitchFamily="18" charset="0"/>
                        </a:rPr>
                        <a:t>6</a:t>
                      </a:r>
                      <a:r>
                        <a:rPr lang="en-US" baseline="30000" dirty="0" smtClean="0">
                          <a:latin typeface="Times New Roman" panose="02020603050405020304" pitchFamily="18" charset="0"/>
                          <a:cs typeface="Times New Roman" panose="02020603050405020304" pitchFamily="18" charset="0"/>
                        </a:rPr>
                        <a:t>th</a:t>
                      </a:r>
                      <a:r>
                        <a:rPr lang="en-US" dirty="0" smtClean="0">
                          <a:latin typeface="Times New Roman" panose="02020603050405020304" pitchFamily="18" charset="0"/>
                          <a:cs typeface="Times New Roman" panose="02020603050405020304" pitchFamily="18" charset="0"/>
                        </a:rPr>
                        <a:t> week</a:t>
                      </a:r>
                      <a:endParaRPr lang="en-US" dirty="0">
                        <a:latin typeface="Times New Roman" panose="02020603050405020304" pitchFamily="18" charset="0"/>
                        <a:cs typeface="Times New Roman" panose="02020603050405020304" pitchFamily="18" charset="0"/>
                      </a:endParaRPr>
                    </a:p>
                  </a:txBody>
                  <a:tcPr>
                    <a:solidFill>
                      <a:schemeClr val="accent1">
                        <a:lumMod val="50000"/>
                      </a:schemeClr>
                    </a:solidFill>
                  </a:tcPr>
                </a:tc>
                <a:tc>
                  <a:txBody>
                    <a:bodyPr/>
                    <a:lstStyle/>
                    <a:p>
                      <a:r>
                        <a:rPr lang="en-US" dirty="0" smtClean="0"/>
                        <a:t>40$</a:t>
                      </a:r>
                      <a:endParaRPr lang="en-US" dirty="0"/>
                    </a:p>
                  </a:txBody>
                  <a:tcPr>
                    <a:solidFill>
                      <a:schemeClr val="accent1">
                        <a:lumMod val="50000"/>
                      </a:schemeClr>
                    </a:solidFill>
                  </a:tcPr>
                </a:tc>
              </a:tr>
              <a:tr h="370840">
                <a:tc>
                  <a:txBody>
                    <a:bodyPr/>
                    <a:lstStyle/>
                    <a:p>
                      <a:r>
                        <a:rPr lang="en-US" dirty="0" smtClean="0">
                          <a:latin typeface="Times New Roman" panose="02020603050405020304" pitchFamily="18" charset="0"/>
                          <a:cs typeface="Times New Roman" panose="02020603050405020304" pitchFamily="18" charset="0"/>
                        </a:rPr>
                        <a:t>Resister sign</a:t>
                      </a:r>
                      <a:endParaRPr lang="en-US" dirty="0">
                        <a:latin typeface="Times New Roman" panose="02020603050405020304" pitchFamily="18" charset="0"/>
                        <a:cs typeface="Times New Roman" panose="02020603050405020304" pitchFamily="18" charset="0"/>
                      </a:endParaRPr>
                    </a:p>
                  </a:txBody>
                  <a:tcPr>
                    <a:solidFill>
                      <a:schemeClr val="accent1">
                        <a:lumMod val="50000"/>
                      </a:schemeClr>
                    </a:solidFill>
                  </a:tcPr>
                </a:tc>
                <a:tc>
                  <a:txBody>
                    <a:bodyPr/>
                    <a:lstStyle/>
                    <a:p>
                      <a:r>
                        <a:rPr lang="en-US" baseline="0" dirty="0" smtClean="0">
                          <a:latin typeface="Times New Roman" panose="02020603050405020304" pitchFamily="18" charset="0"/>
                          <a:cs typeface="Times New Roman" panose="02020603050405020304" pitchFamily="18" charset="0"/>
                        </a:rPr>
                        <a:t>7</a:t>
                      </a:r>
                      <a:r>
                        <a:rPr lang="en-US" baseline="30000" dirty="0" smtClean="0">
                          <a:latin typeface="Times New Roman" panose="02020603050405020304" pitchFamily="18" charset="0"/>
                          <a:cs typeface="Times New Roman" panose="02020603050405020304" pitchFamily="18" charset="0"/>
                        </a:rPr>
                        <a:t>th</a:t>
                      </a:r>
                      <a:r>
                        <a:rPr lang="en-US" dirty="0" smtClean="0">
                          <a:latin typeface="Times New Roman" panose="02020603050405020304" pitchFamily="18" charset="0"/>
                          <a:cs typeface="Times New Roman" panose="02020603050405020304" pitchFamily="18" charset="0"/>
                        </a:rPr>
                        <a:t> week</a:t>
                      </a:r>
                      <a:endParaRPr lang="en-US" dirty="0">
                        <a:latin typeface="Times New Roman" panose="02020603050405020304" pitchFamily="18" charset="0"/>
                        <a:cs typeface="Times New Roman" panose="02020603050405020304" pitchFamily="18" charset="0"/>
                      </a:endParaRPr>
                    </a:p>
                  </a:txBody>
                  <a:tcPr>
                    <a:solidFill>
                      <a:schemeClr val="accent1">
                        <a:lumMod val="50000"/>
                      </a:schemeClr>
                    </a:solidFill>
                  </a:tcPr>
                </a:tc>
                <a:tc>
                  <a:txBody>
                    <a:bodyPr/>
                    <a:lstStyle/>
                    <a:p>
                      <a:r>
                        <a:rPr lang="en-US" dirty="0" smtClean="0"/>
                        <a:t>30$</a:t>
                      </a:r>
                      <a:endParaRPr lang="en-US" dirty="0"/>
                    </a:p>
                  </a:txBody>
                  <a:tcPr>
                    <a:solidFill>
                      <a:schemeClr val="accent1">
                        <a:lumMod val="50000"/>
                      </a:schemeClr>
                    </a:solidFill>
                  </a:tcPr>
                </a:tc>
              </a:tr>
              <a:tr h="370840">
                <a:tc>
                  <a:txBody>
                    <a:bodyPr/>
                    <a:lstStyle/>
                    <a:p>
                      <a:r>
                        <a:rPr lang="en-US" dirty="0" smtClean="0">
                          <a:latin typeface="Times New Roman" panose="02020603050405020304" pitchFamily="18" charset="0"/>
                          <a:cs typeface="Times New Roman" panose="02020603050405020304" pitchFamily="18" charset="0"/>
                        </a:rPr>
                        <a:t>Log-in </a:t>
                      </a:r>
                      <a:endParaRPr lang="en-US" dirty="0">
                        <a:latin typeface="Times New Roman" panose="02020603050405020304" pitchFamily="18" charset="0"/>
                        <a:cs typeface="Times New Roman" panose="02020603050405020304" pitchFamily="18" charset="0"/>
                      </a:endParaRPr>
                    </a:p>
                  </a:txBody>
                  <a:tcPr>
                    <a:solidFill>
                      <a:schemeClr val="accent1">
                        <a:lumMod val="50000"/>
                      </a:schemeClr>
                    </a:solidFill>
                  </a:tcPr>
                </a:tc>
                <a:tc>
                  <a:txBody>
                    <a:bodyPr/>
                    <a:lstStyle/>
                    <a:p>
                      <a:r>
                        <a:rPr lang="en-US" dirty="0" smtClean="0">
                          <a:latin typeface="Times New Roman" panose="02020603050405020304" pitchFamily="18" charset="0"/>
                          <a:cs typeface="Times New Roman" panose="02020603050405020304" pitchFamily="18" charset="0"/>
                        </a:rPr>
                        <a:t>8</a:t>
                      </a:r>
                      <a:r>
                        <a:rPr lang="en-US" baseline="30000" dirty="0" smtClean="0">
                          <a:latin typeface="Times New Roman" panose="02020603050405020304" pitchFamily="18" charset="0"/>
                          <a:cs typeface="Times New Roman" panose="02020603050405020304" pitchFamily="18" charset="0"/>
                        </a:rPr>
                        <a:t>th </a:t>
                      </a:r>
                      <a:r>
                        <a:rPr lang="en-US" baseline="0"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week</a:t>
                      </a:r>
                      <a:endParaRPr lang="en-US" dirty="0">
                        <a:latin typeface="Times New Roman" panose="02020603050405020304" pitchFamily="18" charset="0"/>
                        <a:cs typeface="Times New Roman" panose="02020603050405020304" pitchFamily="18" charset="0"/>
                      </a:endParaRPr>
                    </a:p>
                  </a:txBody>
                  <a:tcPr>
                    <a:solidFill>
                      <a:schemeClr val="accent1">
                        <a:lumMod val="50000"/>
                      </a:schemeClr>
                    </a:solidFill>
                  </a:tcPr>
                </a:tc>
                <a:tc>
                  <a:txBody>
                    <a:bodyPr/>
                    <a:lstStyle/>
                    <a:p>
                      <a:r>
                        <a:rPr lang="en-US" dirty="0" smtClean="0"/>
                        <a:t>70$</a:t>
                      </a:r>
                      <a:endParaRPr lang="en-US" dirty="0"/>
                    </a:p>
                  </a:txBody>
                  <a:tcPr>
                    <a:solidFill>
                      <a:schemeClr val="accent1">
                        <a:lumMod val="50000"/>
                      </a:schemeClr>
                    </a:solidFill>
                  </a:tcPr>
                </a:tc>
              </a:tr>
              <a:tr h="370840">
                <a:tc>
                  <a:txBody>
                    <a:bodyPr/>
                    <a:lstStyle/>
                    <a:p>
                      <a:r>
                        <a:rPr lang="en-US" dirty="0" smtClean="0">
                          <a:latin typeface="Times New Roman" panose="02020603050405020304" pitchFamily="18" charset="0"/>
                          <a:cs typeface="Times New Roman" panose="02020603050405020304" pitchFamily="18" charset="0"/>
                        </a:rPr>
                        <a:t>Backend </a:t>
                      </a:r>
                      <a:endParaRPr lang="en-US" dirty="0">
                        <a:latin typeface="Times New Roman" panose="02020603050405020304" pitchFamily="18" charset="0"/>
                        <a:cs typeface="Times New Roman" panose="02020603050405020304" pitchFamily="18" charset="0"/>
                      </a:endParaRPr>
                    </a:p>
                  </a:txBody>
                  <a:tcPr>
                    <a:solidFill>
                      <a:schemeClr val="accent1">
                        <a:lumMod val="50000"/>
                      </a:schemeClr>
                    </a:solidFill>
                  </a:tcPr>
                </a:tc>
                <a:tc>
                  <a:txBody>
                    <a:bodyPr/>
                    <a:lstStyle/>
                    <a:p>
                      <a:r>
                        <a:rPr lang="en-US" dirty="0" smtClean="0">
                          <a:latin typeface="Times New Roman" panose="02020603050405020304" pitchFamily="18" charset="0"/>
                          <a:cs typeface="Times New Roman" panose="02020603050405020304" pitchFamily="18" charset="0"/>
                        </a:rPr>
                        <a:t>9</a:t>
                      </a:r>
                      <a:r>
                        <a:rPr lang="en-US" baseline="30000" dirty="0" smtClean="0">
                          <a:latin typeface="Times New Roman" panose="02020603050405020304" pitchFamily="18" charset="0"/>
                          <a:cs typeface="Times New Roman" panose="02020603050405020304" pitchFamily="18" charset="0"/>
                        </a:rPr>
                        <a:t>th</a:t>
                      </a:r>
                      <a:r>
                        <a:rPr lang="en-US" baseline="0" dirty="0" smtClean="0">
                          <a:latin typeface="Times New Roman" panose="02020603050405020304" pitchFamily="18" charset="0"/>
                          <a:cs typeface="Times New Roman" panose="02020603050405020304" pitchFamily="18" charset="0"/>
                        </a:rPr>
                        <a:t> &amp; 10</a:t>
                      </a:r>
                      <a:r>
                        <a:rPr lang="en-US" baseline="30000" dirty="0" smtClean="0">
                          <a:latin typeface="Times New Roman" panose="02020603050405020304" pitchFamily="18" charset="0"/>
                          <a:cs typeface="Times New Roman" panose="02020603050405020304" pitchFamily="18" charset="0"/>
                        </a:rPr>
                        <a:t>th</a:t>
                      </a:r>
                      <a:r>
                        <a:rPr lang="en-US" baseline="0" dirty="0" smtClean="0">
                          <a:latin typeface="Times New Roman" panose="02020603050405020304" pitchFamily="18" charset="0"/>
                          <a:cs typeface="Times New Roman" panose="02020603050405020304" pitchFamily="18" charset="0"/>
                        </a:rPr>
                        <a:t> week </a:t>
                      </a:r>
                      <a:endParaRPr lang="en-US" dirty="0">
                        <a:latin typeface="Times New Roman" panose="02020603050405020304" pitchFamily="18" charset="0"/>
                        <a:cs typeface="Times New Roman" panose="02020603050405020304" pitchFamily="18" charset="0"/>
                      </a:endParaRPr>
                    </a:p>
                  </a:txBody>
                  <a:tcPr>
                    <a:solidFill>
                      <a:schemeClr val="accent1">
                        <a:lumMod val="50000"/>
                      </a:schemeClr>
                    </a:solidFill>
                  </a:tcPr>
                </a:tc>
                <a:tc>
                  <a:txBody>
                    <a:bodyPr/>
                    <a:lstStyle/>
                    <a:p>
                      <a:r>
                        <a:rPr lang="en-US" dirty="0" smtClean="0"/>
                        <a:t>40$</a:t>
                      </a:r>
                      <a:endParaRPr lang="en-US" dirty="0"/>
                    </a:p>
                  </a:txBody>
                  <a:tcPr>
                    <a:solidFill>
                      <a:schemeClr val="accent1">
                        <a:lumMod val="50000"/>
                      </a:schemeClr>
                    </a:solidFill>
                  </a:tcPr>
                </a:tc>
              </a:tr>
              <a:tr h="370840">
                <a:tc>
                  <a:txBody>
                    <a:bodyPr/>
                    <a:lstStyle/>
                    <a:p>
                      <a:r>
                        <a:rPr lang="en-US" dirty="0" smtClean="0">
                          <a:latin typeface="Times New Roman" panose="02020603050405020304" pitchFamily="18" charset="0"/>
                          <a:cs typeface="Times New Roman" panose="02020603050405020304" pitchFamily="18" charset="0"/>
                        </a:rPr>
                        <a:t>Frontend </a:t>
                      </a:r>
                      <a:endParaRPr lang="en-US" dirty="0">
                        <a:latin typeface="Times New Roman" panose="02020603050405020304" pitchFamily="18" charset="0"/>
                        <a:cs typeface="Times New Roman" panose="02020603050405020304" pitchFamily="18" charset="0"/>
                      </a:endParaRPr>
                    </a:p>
                  </a:txBody>
                  <a:tcPr>
                    <a:solidFill>
                      <a:schemeClr val="accent1">
                        <a:lumMod val="50000"/>
                      </a:schemeClr>
                    </a:solidFill>
                  </a:tcPr>
                </a:tc>
                <a:tc>
                  <a:txBody>
                    <a:bodyPr/>
                    <a:lstStyle/>
                    <a:p>
                      <a:r>
                        <a:rPr lang="en-US" dirty="0" smtClean="0">
                          <a:latin typeface="Times New Roman" panose="02020603050405020304" pitchFamily="18" charset="0"/>
                          <a:cs typeface="Times New Roman" panose="02020603050405020304" pitchFamily="18" charset="0"/>
                        </a:rPr>
                        <a:t>11 &amp; 12</a:t>
                      </a:r>
                      <a:r>
                        <a:rPr lang="en-US" baseline="30000" dirty="0" smtClean="0">
                          <a:latin typeface="Times New Roman" panose="02020603050405020304" pitchFamily="18" charset="0"/>
                          <a:cs typeface="Times New Roman" panose="02020603050405020304" pitchFamily="18" charset="0"/>
                        </a:rPr>
                        <a:t>th</a:t>
                      </a:r>
                      <a:r>
                        <a:rPr lang="en-US" dirty="0" smtClean="0">
                          <a:latin typeface="Times New Roman" panose="02020603050405020304" pitchFamily="18" charset="0"/>
                          <a:cs typeface="Times New Roman" panose="02020603050405020304" pitchFamily="18" charset="0"/>
                        </a:rPr>
                        <a:t> week</a:t>
                      </a:r>
                      <a:endParaRPr lang="en-US" dirty="0">
                        <a:latin typeface="Times New Roman" panose="02020603050405020304" pitchFamily="18" charset="0"/>
                        <a:cs typeface="Times New Roman" panose="02020603050405020304" pitchFamily="18" charset="0"/>
                      </a:endParaRPr>
                    </a:p>
                  </a:txBody>
                  <a:tcPr>
                    <a:solidFill>
                      <a:schemeClr val="accent1">
                        <a:lumMod val="50000"/>
                      </a:schemeClr>
                    </a:solidFill>
                  </a:tcPr>
                </a:tc>
                <a:tc>
                  <a:txBody>
                    <a:bodyPr/>
                    <a:lstStyle/>
                    <a:p>
                      <a:r>
                        <a:rPr lang="en-US" dirty="0" smtClean="0"/>
                        <a:t>45$</a:t>
                      </a:r>
                      <a:endParaRPr lang="en-US" dirty="0"/>
                    </a:p>
                  </a:txBody>
                  <a:tcPr>
                    <a:solidFill>
                      <a:schemeClr val="accent1">
                        <a:lumMod val="50000"/>
                      </a:schemeClr>
                    </a:solidFill>
                  </a:tcPr>
                </a:tc>
              </a:tr>
              <a:tr h="370840">
                <a:tc>
                  <a:txBody>
                    <a:bodyPr/>
                    <a:lstStyle/>
                    <a:p>
                      <a:r>
                        <a:rPr lang="en-US" dirty="0" smtClean="0">
                          <a:latin typeface="Times New Roman" panose="02020603050405020304" pitchFamily="18" charset="0"/>
                          <a:cs typeface="Times New Roman" panose="02020603050405020304" pitchFamily="18" charset="0"/>
                        </a:rPr>
                        <a:t>Pre-Submission</a:t>
                      </a:r>
                      <a:r>
                        <a:rPr lang="en-US" baseline="0"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txBody>
                  <a:tcPr>
                    <a:solidFill>
                      <a:schemeClr val="accent1">
                        <a:lumMod val="50000"/>
                      </a:schemeClr>
                    </a:solidFill>
                  </a:tcPr>
                </a:tc>
                <a:tc>
                  <a:txBody>
                    <a:bodyPr/>
                    <a:lstStyle/>
                    <a:p>
                      <a:r>
                        <a:rPr lang="en-US" dirty="0" smtClean="0">
                          <a:latin typeface="Times New Roman" panose="02020603050405020304" pitchFamily="18" charset="0"/>
                          <a:cs typeface="Times New Roman" panose="02020603050405020304" pitchFamily="18" charset="0"/>
                        </a:rPr>
                        <a:t>13</a:t>
                      </a:r>
                      <a:r>
                        <a:rPr lang="en-US" baseline="30000" dirty="0" smtClean="0">
                          <a:latin typeface="Times New Roman" panose="02020603050405020304" pitchFamily="18" charset="0"/>
                          <a:cs typeface="Times New Roman" panose="02020603050405020304" pitchFamily="18" charset="0"/>
                        </a:rPr>
                        <a:t>th</a:t>
                      </a:r>
                      <a:r>
                        <a:rPr lang="en-US" dirty="0" smtClean="0">
                          <a:latin typeface="Times New Roman" panose="02020603050405020304" pitchFamily="18" charset="0"/>
                          <a:cs typeface="Times New Roman" panose="02020603050405020304" pitchFamily="18" charset="0"/>
                        </a:rPr>
                        <a:t> week</a:t>
                      </a:r>
                      <a:endParaRPr lang="en-US" dirty="0">
                        <a:latin typeface="Times New Roman" panose="02020603050405020304" pitchFamily="18" charset="0"/>
                        <a:cs typeface="Times New Roman" panose="02020603050405020304" pitchFamily="18" charset="0"/>
                      </a:endParaRPr>
                    </a:p>
                  </a:txBody>
                  <a:tcPr>
                    <a:solidFill>
                      <a:schemeClr val="accent1">
                        <a:lumMod val="50000"/>
                      </a:schemeClr>
                    </a:solidFill>
                  </a:tcPr>
                </a:tc>
                <a:tc>
                  <a:txBody>
                    <a:bodyPr/>
                    <a:lstStyle/>
                    <a:p>
                      <a:r>
                        <a:rPr lang="en-US" dirty="0" smtClean="0"/>
                        <a:t>50$</a:t>
                      </a:r>
                      <a:endParaRPr lang="en-US" dirty="0"/>
                    </a:p>
                  </a:txBody>
                  <a:tcPr>
                    <a:solidFill>
                      <a:schemeClr val="accent1">
                        <a:lumMod val="50000"/>
                      </a:schemeClr>
                    </a:solidFill>
                  </a:tcPr>
                </a:tc>
              </a:tr>
              <a:tr h="370840">
                <a:tc>
                  <a:txBody>
                    <a:bodyPr/>
                    <a:lstStyle/>
                    <a:p>
                      <a:r>
                        <a:rPr lang="en-US" dirty="0" smtClean="0">
                          <a:latin typeface="Times New Roman" panose="02020603050405020304" pitchFamily="18" charset="0"/>
                          <a:cs typeface="Times New Roman" panose="02020603050405020304" pitchFamily="18" charset="0"/>
                        </a:rPr>
                        <a:t>Post Submission</a:t>
                      </a:r>
                      <a:r>
                        <a:rPr lang="en-US" baseline="0"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txBody>
                  <a:tcPr>
                    <a:solidFill>
                      <a:schemeClr val="accent1">
                        <a:lumMod val="50000"/>
                      </a:schemeClr>
                    </a:solidFill>
                  </a:tcPr>
                </a:tc>
                <a:tc>
                  <a:txBody>
                    <a:bodyPr/>
                    <a:lstStyle/>
                    <a:p>
                      <a:r>
                        <a:rPr lang="en-US" dirty="0" smtClean="0">
                          <a:latin typeface="Times New Roman" panose="02020603050405020304" pitchFamily="18" charset="0"/>
                          <a:cs typeface="Times New Roman" panose="02020603050405020304" pitchFamily="18" charset="0"/>
                        </a:rPr>
                        <a:t>14</a:t>
                      </a:r>
                      <a:r>
                        <a:rPr lang="en-US" baseline="30000" dirty="0" smtClean="0">
                          <a:latin typeface="Times New Roman" panose="02020603050405020304" pitchFamily="18" charset="0"/>
                          <a:cs typeface="Times New Roman" panose="02020603050405020304" pitchFamily="18" charset="0"/>
                        </a:rPr>
                        <a:t>th</a:t>
                      </a:r>
                      <a:r>
                        <a:rPr lang="en-US" dirty="0" smtClean="0">
                          <a:latin typeface="Times New Roman" panose="02020603050405020304" pitchFamily="18" charset="0"/>
                          <a:cs typeface="Times New Roman" panose="02020603050405020304" pitchFamily="18" charset="0"/>
                        </a:rPr>
                        <a:t> week </a:t>
                      </a:r>
                      <a:endParaRPr lang="en-US" dirty="0">
                        <a:latin typeface="Times New Roman" panose="02020603050405020304" pitchFamily="18" charset="0"/>
                        <a:cs typeface="Times New Roman" panose="02020603050405020304" pitchFamily="18" charset="0"/>
                      </a:endParaRPr>
                    </a:p>
                  </a:txBody>
                  <a:tcPr>
                    <a:solidFill>
                      <a:schemeClr val="accent1">
                        <a:lumMod val="50000"/>
                      </a:schemeClr>
                    </a:solidFill>
                  </a:tcPr>
                </a:tc>
                <a:tc>
                  <a:txBody>
                    <a:bodyPr/>
                    <a:lstStyle/>
                    <a:p>
                      <a:r>
                        <a:rPr lang="en-US" dirty="0" smtClean="0"/>
                        <a:t>75$</a:t>
                      </a:r>
                      <a:endParaRPr lang="en-US" dirty="0"/>
                    </a:p>
                  </a:txBody>
                  <a:tcPr>
                    <a:solidFill>
                      <a:schemeClr val="accent1">
                        <a:lumMod val="50000"/>
                      </a:schemeClr>
                    </a:solidFill>
                  </a:tcPr>
                </a:tc>
              </a:tr>
            </a:tbl>
          </a:graphicData>
        </a:graphic>
      </p:graphicFrame>
    </p:spTree>
    <p:extLst>
      <p:ext uri="{BB962C8B-B14F-4D97-AF65-F5344CB8AC3E}">
        <p14:creationId xmlns:p14="http://schemas.microsoft.com/office/powerpoint/2010/main" val="30675700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7200" dirty="0" smtClean="0">
                <a:solidFill>
                  <a:schemeClr val="accent1"/>
                </a:solidFill>
                <a:latin typeface="Times New Roman" panose="02020603050405020304" pitchFamily="18" charset="0"/>
                <a:cs typeface="Times New Roman" panose="02020603050405020304" pitchFamily="18" charset="0"/>
              </a:rPr>
              <a:t>THANK YOU </a:t>
            </a:r>
            <a:endParaRPr lang="en-US" sz="7200"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16422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rot="20270051">
            <a:off x="677334" y="2160589"/>
            <a:ext cx="8596668" cy="3880773"/>
          </a:xfrm>
        </p:spPr>
        <p:txBody>
          <a:bodyPr>
            <a:normAutofit/>
          </a:bodyPr>
          <a:lstStyle/>
          <a:p>
            <a:pPr marL="0" indent="0">
              <a:buNone/>
            </a:pPr>
            <a:r>
              <a:rPr lang="en-US" sz="7200" dirty="0" smtClean="0">
                <a:solidFill>
                  <a:schemeClr val="accent1"/>
                </a:solidFill>
                <a:latin typeface="Algerian" panose="04020705040A02060702" pitchFamily="82" charset="0"/>
                <a:cs typeface="Times New Roman" panose="02020603050405020304" pitchFamily="18" charset="0"/>
              </a:rPr>
              <a:t>ANY QUESTION ???</a:t>
            </a:r>
            <a:endParaRPr lang="en-US" sz="7200" dirty="0">
              <a:solidFill>
                <a:schemeClr val="accent1"/>
              </a:solidFill>
              <a:latin typeface="Algerian" panose="04020705040A02060702" pitchFamily="82" charset="0"/>
              <a:cs typeface="Times New Roman" panose="02020603050405020304" pitchFamily="18" charset="0"/>
            </a:endParaRPr>
          </a:p>
        </p:txBody>
      </p:sp>
    </p:spTree>
    <p:extLst>
      <p:ext uri="{BB962C8B-B14F-4D97-AF65-F5344CB8AC3E}">
        <p14:creationId xmlns:p14="http://schemas.microsoft.com/office/powerpoint/2010/main" val="3483553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Project </a:t>
            </a:r>
            <a:r>
              <a:rPr lang="en-US" b="1" dirty="0" smtClean="0">
                <a:latin typeface="Times New Roman" panose="02020603050405020304" pitchFamily="18" charset="0"/>
                <a:cs typeface="Times New Roman" panose="02020603050405020304" pitchFamily="18" charset="0"/>
              </a:rPr>
              <a:t>Title</a:t>
            </a:r>
            <a:r>
              <a:rPr lang="en-US" sz="3200" b="1" dirty="0" smtClean="0">
                <a:latin typeface="Times New Roman" panose="02020603050405020304" pitchFamily="18" charset="0"/>
                <a:cs typeface="Times New Roman" panose="02020603050405020304" pitchFamily="18" charset="0"/>
              </a:rPr>
              <a:t>:</a:t>
            </a:r>
            <a:r>
              <a:rPr lang="en-US" sz="3200" b="1" dirty="0">
                <a:latin typeface="Times New Roman" panose="02020603050405020304" pitchFamily="18" charset="0"/>
                <a:cs typeface="Times New Roman" panose="02020603050405020304" pitchFamily="18" charset="0"/>
              </a:rPr>
              <a:t> Online Food Delivery System</a:t>
            </a:r>
          </a:p>
        </p:txBody>
      </p:sp>
      <p:pic>
        <p:nvPicPr>
          <p:cNvPr id="1026" name="Picture 2" descr="See the source image"/>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2522" t="12102"/>
          <a:stretch/>
        </p:blipFill>
        <p:spPr bwMode="auto">
          <a:xfrm>
            <a:off x="1185334" y="1930400"/>
            <a:ext cx="7679986" cy="36374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68937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Motivation:</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b="1" dirty="0">
                <a:solidFill>
                  <a:schemeClr val="accent1"/>
                </a:solidFill>
                <a:latin typeface="Times New Roman" panose="02020603050405020304" pitchFamily="18" charset="0"/>
                <a:cs typeface="Times New Roman" panose="02020603050405020304" pitchFamily="18" charset="0"/>
              </a:rPr>
              <a:t>We are currently living in a very critical situation. Because of the Corona pandemic, everyone has to stay in quarantine at home. As a result, we are all at home and we can not go to the restaurants even if we </a:t>
            </a:r>
            <a:r>
              <a:rPr lang="en-US" b="1" dirty="0" smtClean="0">
                <a:solidFill>
                  <a:schemeClr val="accent1"/>
                </a:solidFill>
                <a:latin typeface="Times New Roman" panose="02020603050405020304" pitchFamily="18" charset="0"/>
                <a:cs typeface="Times New Roman" panose="02020603050405020304" pitchFamily="18" charset="0"/>
              </a:rPr>
              <a:t>want . So </a:t>
            </a:r>
            <a:r>
              <a:rPr lang="en-US" b="1" dirty="0">
                <a:solidFill>
                  <a:schemeClr val="accent1"/>
                </a:solidFill>
                <a:latin typeface="Times New Roman" panose="02020603050405020304" pitchFamily="18" charset="0"/>
                <a:cs typeface="Times New Roman" panose="02020603050405020304" pitchFamily="18" charset="0"/>
              </a:rPr>
              <a:t>we have to order food from online food delivery systems. As a result, the top motivation </a:t>
            </a:r>
            <a:r>
              <a:rPr lang="en-US" b="1" dirty="0" smtClean="0">
                <a:solidFill>
                  <a:schemeClr val="accent1"/>
                </a:solidFill>
                <a:latin typeface="Times New Roman" panose="02020603050405020304" pitchFamily="18" charset="0"/>
                <a:cs typeface="Times New Roman" panose="02020603050405020304" pitchFamily="18" charset="0"/>
              </a:rPr>
              <a:t>for ordering-in </a:t>
            </a:r>
            <a:r>
              <a:rPr lang="en-US" b="1" dirty="0">
                <a:solidFill>
                  <a:schemeClr val="accent1"/>
                </a:solidFill>
                <a:latin typeface="Times New Roman" panose="02020603050405020304" pitchFamily="18" charset="0"/>
                <a:cs typeface="Times New Roman" panose="02020603050405020304" pitchFamily="18" charset="0"/>
              </a:rPr>
              <a:t>food was mainly for a change in taste and the need to cheer up .In </a:t>
            </a:r>
            <a:r>
              <a:rPr lang="en-US" b="1" dirty="0" smtClean="0">
                <a:solidFill>
                  <a:schemeClr val="accent1"/>
                </a:solidFill>
                <a:latin typeface="Times New Roman" panose="02020603050405020304" pitchFamily="18" charset="0"/>
                <a:cs typeface="Times New Roman" panose="02020603050405020304" pitchFamily="18" charset="0"/>
              </a:rPr>
              <a:t>this     </a:t>
            </a:r>
            <a:r>
              <a:rPr lang="en-US" b="1" dirty="0" smtClean="0">
                <a:solidFill>
                  <a:schemeClr val="accent1"/>
                </a:solidFill>
                <a:latin typeface="Times New Roman" panose="02020603050405020304" pitchFamily="18" charset="0"/>
                <a:cs typeface="Times New Roman" panose="02020603050405020304" pitchFamily="18" charset="0"/>
              </a:rPr>
              <a:t>COVID </a:t>
            </a:r>
            <a:r>
              <a:rPr lang="en-US" b="1" dirty="0" smtClean="0">
                <a:solidFill>
                  <a:schemeClr val="accent1"/>
                </a:solidFill>
                <a:latin typeface="Times New Roman" panose="02020603050405020304" pitchFamily="18" charset="0"/>
                <a:cs typeface="Times New Roman" panose="02020603050405020304" pitchFamily="18" charset="0"/>
              </a:rPr>
              <a:t>situation </a:t>
            </a:r>
            <a:r>
              <a:rPr lang="en-US" b="1" dirty="0">
                <a:solidFill>
                  <a:schemeClr val="accent1"/>
                </a:solidFill>
                <a:latin typeface="Times New Roman" panose="02020603050405020304" pitchFamily="18" charset="0"/>
                <a:cs typeface="Times New Roman" panose="02020603050405020304" pitchFamily="18" charset="0"/>
              </a:rPr>
              <a:t>if we go out ,we can be affected. As a result, our family members will also be affected so ordering food through an online food delivery system is the best way. With such an environment in mind, we plan to do something that will help people to get their food at home with proper safety and delicious food. So we started thinking about an online food delivery system which is effective for time saving and also good for the current </a:t>
            </a:r>
            <a:r>
              <a:rPr lang="en-US" b="1" dirty="0" smtClean="0">
                <a:solidFill>
                  <a:schemeClr val="accent1"/>
                </a:solidFill>
                <a:latin typeface="Times New Roman" panose="02020603050405020304" pitchFamily="18" charset="0"/>
                <a:cs typeface="Times New Roman" panose="02020603050405020304" pitchFamily="18" charset="0"/>
              </a:rPr>
              <a:t>COVID</a:t>
            </a:r>
            <a:r>
              <a:rPr lang="en-US" b="1" dirty="0" smtClean="0">
                <a:solidFill>
                  <a:schemeClr val="accent1"/>
                </a:solidFill>
                <a:latin typeface="Times New Roman" panose="02020603050405020304" pitchFamily="18" charset="0"/>
                <a:cs typeface="Times New Roman" panose="02020603050405020304" pitchFamily="18" charset="0"/>
              </a:rPr>
              <a:t> </a:t>
            </a:r>
            <a:r>
              <a:rPr lang="en-US" b="1" dirty="0">
                <a:solidFill>
                  <a:schemeClr val="accent1"/>
                </a:solidFill>
                <a:latin typeface="Times New Roman" panose="02020603050405020304" pitchFamily="18" charset="0"/>
                <a:cs typeface="Times New Roman" panose="02020603050405020304" pitchFamily="18" charset="0"/>
              </a:rPr>
              <a:t>situation. By doing this, People will get their food at home with proper safety and hygiene.</a:t>
            </a:r>
          </a:p>
        </p:txBody>
      </p:sp>
    </p:spTree>
    <p:extLst>
      <p:ext uri="{BB962C8B-B14F-4D97-AF65-F5344CB8AC3E}">
        <p14:creationId xmlns:p14="http://schemas.microsoft.com/office/powerpoint/2010/main" val="10209611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Problem </a:t>
            </a:r>
            <a:r>
              <a:rPr lang="en-US" b="1" dirty="0" smtClean="0">
                <a:latin typeface="Times New Roman" panose="02020603050405020304" pitchFamily="18" charset="0"/>
                <a:cs typeface="Times New Roman" panose="02020603050405020304" pitchFamily="18" charset="0"/>
              </a:rPr>
              <a:t>Definition:</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pPr algn="just"/>
            <a:r>
              <a:rPr lang="en-US" dirty="0">
                <a:solidFill>
                  <a:schemeClr val="accent1"/>
                </a:solidFill>
                <a:latin typeface="Times New Roman" panose="02020603050405020304" pitchFamily="18" charset="0"/>
                <a:cs typeface="Times New Roman" panose="02020603050405020304" pitchFamily="18" charset="0"/>
              </a:rPr>
              <a:t>In a modern generation Online food ordering is a mobility of food delivery or takeout from a local restaurant or food cooperative. Now days the rapid growth in the use of internet and the technologies associated with it, the several opportunities are coming up on the web or mobile application. This is made possible through the use of electronic payment system. The payment can be done through the customer’s credit card, debit card. It is possible for everyone to order any goods from anywhere the internet and have the goods delivered at his/her home. All types made be internet le transaction ads to the economic of digital cash, the necessary tool for this process telecommunication with customers. The system will become an important tools use for restaurant to improve the management aspect by use of computer system to connected each and every food ordering transaction instead of data record on it. In addition, it can also provide efficiency for the restaurant by reducing time consuming, minimize human errors or delivery and providing good quality and service to customers. In terms of the integrity and availability of the system provided, it can be concluded that this system is a suitable solution.</a:t>
            </a:r>
          </a:p>
        </p:txBody>
      </p:sp>
    </p:spTree>
    <p:extLst>
      <p:ext uri="{BB962C8B-B14F-4D97-AF65-F5344CB8AC3E}">
        <p14:creationId xmlns:p14="http://schemas.microsoft.com/office/powerpoint/2010/main" val="15837547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Objective, Solution &amp; Project </a:t>
            </a:r>
            <a:r>
              <a:rPr lang="en-US" b="1" dirty="0" smtClean="0">
                <a:latin typeface="Times New Roman" panose="02020603050405020304" pitchFamily="18" charset="0"/>
                <a:cs typeface="Times New Roman" panose="02020603050405020304" pitchFamily="18" charset="0"/>
              </a:rPr>
              <a:t>Outputs: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98311" y="1359078"/>
            <a:ext cx="8596668" cy="4697411"/>
          </a:xfrm>
        </p:spPr>
        <p:txBody>
          <a:bodyPr>
            <a:normAutofit/>
          </a:bodyPr>
          <a:lstStyle/>
          <a:p>
            <a:r>
              <a:rPr lang="en-US" dirty="0" smtClean="0">
                <a:solidFill>
                  <a:schemeClr val="accent1"/>
                </a:solidFill>
                <a:latin typeface="Times New Roman" panose="02020603050405020304" pitchFamily="18" charset="0"/>
                <a:cs typeface="Times New Roman" panose="02020603050405020304" pitchFamily="18" charset="0"/>
              </a:rPr>
              <a:t>   </a:t>
            </a:r>
            <a:r>
              <a:rPr lang="en-US" dirty="0">
                <a:solidFill>
                  <a:schemeClr val="accent1"/>
                </a:solidFill>
                <a:latin typeface="Times New Roman" panose="02020603050405020304" pitchFamily="18" charset="0"/>
                <a:cs typeface="Times New Roman" panose="02020603050405020304" pitchFamily="18" charset="0"/>
              </a:rPr>
              <a:t>Enhance the quality of the security system. </a:t>
            </a:r>
            <a:endParaRPr lang="en-US" dirty="0" smtClean="0">
              <a:solidFill>
                <a:schemeClr val="accent1"/>
              </a:solidFill>
              <a:latin typeface="Times New Roman" panose="02020603050405020304" pitchFamily="18" charset="0"/>
              <a:cs typeface="Times New Roman" panose="02020603050405020304" pitchFamily="18" charset="0"/>
            </a:endParaRPr>
          </a:p>
          <a:p>
            <a:r>
              <a:rPr lang="en-US" dirty="0">
                <a:solidFill>
                  <a:schemeClr val="accent1"/>
                </a:solidFill>
                <a:latin typeface="Times New Roman" panose="02020603050405020304" pitchFamily="18" charset="0"/>
                <a:cs typeface="Times New Roman" panose="02020603050405020304" pitchFamily="18" charset="0"/>
              </a:rPr>
              <a:t> </a:t>
            </a:r>
            <a:r>
              <a:rPr lang="en-US" dirty="0" smtClean="0">
                <a:solidFill>
                  <a:schemeClr val="accent1"/>
                </a:solidFill>
                <a:latin typeface="Times New Roman" panose="02020603050405020304" pitchFamily="18" charset="0"/>
                <a:cs typeface="Times New Roman" panose="02020603050405020304" pitchFamily="18" charset="0"/>
              </a:rPr>
              <a:t>  </a:t>
            </a:r>
            <a:r>
              <a:rPr lang="en-US" dirty="0">
                <a:solidFill>
                  <a:schemeClr val="accent1"/>
                </a:solidFill>
                <a:latin typeface="Times New Roman" panose="02020603050405020304" pitchFamily="18" charset="0"/>
                <a:cs typeface="Times New Roman" panose="02020603050405020304" pitchFamily="18" charset="0"/>
              </a:rPr>
              <a:t>People can trust our site as we are ensuring Reliability </a:t>
            </a:r>
            <a:r>
              <a:rPr lang="en-US" dirty="0" smtClean="0">
                <a:solidFill>
                  <a:schemeClr val="accent1"/>
                </a:solidFill>
                <a:latin typeface="Times New Roman" panose="02020603050405020304" pitchFamily="18" charset="0"/>
                <a:cs typeface="Times New Roman" panose="02020603050405020304" pitchFamily="18" charset="0"/>
              </a:rPr>
              <a:t>.</a:t>
            </a:r>
          </a:p>
          <a:p>
            <a:r>
              <a:rPr lang="en-US" dirty="0" smtClean="0">
                <a:solidFill>
                  <a:schemeClr val="accent1"/>
                </a:solidFill>
                <a:latin typeface="Times New Roman" panose="02020603050405020304" pitchFamily="18" charset="0"/>
                <a:cs typeface="Times New Roman" panose="02020603050405020304" pitchFamily="18" charset="0"/>
              </a:rPr>
              <a:t>   </a:t>
            </a:r>
            <a:r>
              <a:rPr lang="en-US" dirty="0">
                <a:solidFill>
                  <a:schemeClr val="accent1"/>
                </a:solidFill>
                <a:latin typeface="Times New Roman" panose="02020603050405020304" pitchFamily="18" charset="0"/>
                <a:cs typeface="Times New Roman" panose="02020603050405020304" pitchFamily="18" charset="0"/>
              </a:rPr>
              <a:t>Ordering food online saves time</a:t>
            </a:r>
            <a:r>
              <a:rPr lang="en-US" dirty="0" smtClean="0">
                <a:solidFill>
                  <a:schemeClr val="accent1"/>
                </a:solidFill>
                <a:latin typeface="Times New Roman" panose="02020603050405020304" pitchFamily="18" charset="0"/>
                <a:cs typeface="Times New Roman" panose="02020603050405020304" pitchFamily="18" charset="0"/>
              </a:rPr>
              <a:t>.</a:t>
            </a:r>
          </a:p>
          <a:p>
            <a:r>
              <a:rPr lang="en-US" dirty="0" smtClean="0">
                <a:solidFill>
                  <a:schemeClr val="accent1"/>
                </a:solidFill>
                <a:latin typeface="Times New Roman" panose="02020603050405020304" pitchFamily="18" charset="0"/>
                <a:cs typeface="Times New Roman" panose="02020603050405020304" pitchFamily="18" charset="0"/>
              </a:rPr>
              <a:t>   </a:t>
            </a:r>
            <a:r>
              <a:rPr lang="en-US" dirty="0">
                <a:solidFill>
                  <a:schemeClr val="accent1"/>
                </a:solidFill>
                <a:latin typeface="Times New Roman" panose="02020603050405020304" pitchFamily="18" charset="0"/>
                <a:cs typeface="Times New Roman" panose="02020603050405020304" pitchFamily="18" charset="0"/>
              </a:rPr>
              <a:t>We ensure customer satisfaction</a:t>
            </a:r>
            <a:r>
              <a:rPr lang="en-US" dirty="0" smtClean="0">
                <a:solidFill>
                  <a:schemeClr val="accent1"/>
                </a:solidFill>
                <a:latin typeface="Times New Roman" panose="02020603050405020304" pitchFamily="18" charset="0"/>
                <a:cs typeface="Times New Roman" panose="02020603050405020304" pitchFamily="18" charset="0"/>
              </a:rPr>
              <a:t>.</a:t>
            </a:r>
          </a:p>
          <a:p>
            <a:r>
              <a:rPr lang="en-US" dirty="0">
                <a:solidFill>
                  <a:schemeClr val="accent1"/>
                </a:solidFill>
                <a:latin typeface="Times New Roman" panose="02020603050405020304" pitchFamily="18" charset="0"/>
                <a:cs typeface="Times New Roman" panose="02020603050405020304" pitchFamily="18" charset="0"/>
              </a:rPr>
              <a:t> </a:t>
            </a:r>
            <a:r>
              <a:rPr lang="en-US" dirty="0" smtClean="0">
                <a:solidFill>
                  <a:schemeClr val="accent1"/>
                </a:solidFill>
                <a:latin typeface="Times New Roman" panose="02020603050405020304" pitchFamily="18" charset="0"/>
                <a:cs typeface="Times New Roman" panose="02020603050405020304" pitchFamily="18" charset="0"/>
              </a:rPr>
              <a:t>  </a:t>
            </a:r>
            <a:r>
              <a:rPr lang="en-US" dirty="0">
                <a:solidFill>
                  <a:schemeClr val="accent1"/>
                </a:solidFill>
                <a:latin typeface="Times New Roman" panose="02020603050405020304" pitchFamily="18" charset="0"/>
                <a:cs typeface="Times New Roman" panose="02020603050405020304" pitchFamily="18" charset="0"/>
              </a:rPr>
              <a:t>Communication build-up with clients. </a:t>
            </a:r>
            <a:endParaRPr lang="en-US" dirty="0" smtClean="0">
              <a:solidFill>
                <a:schemeClr val="accent1"/>
              </a:solidFill>
              <a:latin typeface="Times New Roman" panose="02020603050405020304" pitchFamily="18" charset="0"/>
              <a:cs typeface="Times New Roman" panose="02020603050405020304" pitchFamily="18" charset="0"/>
            </a:endParaRPr>
          </a:p>
          <a:p>
            <a:r>
              <a:rPr lang="en-US" dirty="0">
                <a:solidFill>
                  <a:schemeClr val="accent1"/>
                </a:solidFill>
                <a:latin typeface="Times New Roman" panose="02020603050405020304" pitchFamily="18" charset="0"/>
                <a:cs typeface="Times New Roman" panose="02020603050405020304" pitchFamily="18" charset="0"/>
              </a:rPr>
              <a:t> </a:t>
            </a:r>
            <a:r>
              <a:rPr lang="en-US" dirty="0" smtClean="0">
                <a:solidFill>
                  <a:schemeClr val="accent1"/>
                </a:solidFill>
                <a:latin typeface="Times New Roman" panose="02020603050405020304" pitchFamily="18" charset="0"/>
                <a:cs typeface="Times New Roman" panose="02020603050405020304" pitchFamily="18" charset="0"/>
              </a:rPr>
              <a:t>  Bill </a:t>
            </a:r>
            <a:r>
              <a:rPr lang="en-US" dirty="0">
                <a:solidFill>
                  <a:schemeClr val="accent1"/>
                </a:solidFill>
                <a:latin typeface="Times New Roman" panose="02020603050405020304" pitchFamily="18" charset="0"/>
                <a:cs typeface="Times New Roman" panose="02020603050405020304" pitchFamily="18" charset="0"/>
              </a:rPr>
              <a:t>problem is not an </a:t>
            </a:r>
            <a:r>
              <a:rPr lang="en-US" dirty="0" smtClean="0">
                <a:solidFill>
                  <a:schemeClr val="accent1"/>
                </a:solidFill>
                <a:latin typeface="Times New Roman" panose="02020603050405020304" pitchFamily="18" charset="0"/>
                <a:cs typeface="Times New Roman" panose="02020603050405020304" pitchFamily="18" charset="0"/>
              </a:rPr>
              <a:t>issue.</a:t>
            </a:r>
          </a:p>
          <a:p>
            <a:r>
              <a:rPr lang="en-US" dirty="0" smtClean="0">
                <a:solidFill>
                  <a:schemeClr val="accent1"/>
                </a:solidFill>
                <a:latin typeface="Times New Roman" panose="02020603050405020304" pitchFamily="18" charset="0"/>
                <a:cs typeface="Times New Roman" panose="02020603050405020304" pitchFamily="18" charset="0"/>
              </a:rPr>
              <a:t>   Interactive </a:t>
            </a:r>
            <a:r>
              <a:rPr lang="en-US" dirty="0">
                <a:solidFill>
                  <a:schemeClr val="accent1"/>
                </a:solidFill>
                <a:latin typeface="Times New Roman" panose="02020603050405020304" pitchFamily="18" charset="0"/>
                <a:cs typeface="Times New Roman" panose="02020603050405020304" pitchFamily="18" charset="0"/>
              </a:rPr>
              <a:t>and up-to-date </a:t>
            </a:r>
            <a:r>
              <a:rPr lang="en-US" dirty="0" smtClean="0">
                <a:solidFill>
                  <a:schemeClr val="accent1"/>
                </a:solidFill>
                <a:latin typeface="Times New Roman" panose="02020603050405020304" pitchFamily="18" charset="0"/>
                <a:cs typeface="Times New Roman" panose="02020603050405020304" pitchFamily="18" charset="0"/>
              </a:rPr>
              <a:t>menu.</a:t>
            </a:r>
          </a:p>
          <a:p>
            <a:r>
              <a:rPr lang="en-US" dirty="0" smtClean="0">
                <a:solidFill>
                  <a:schemeClr val="accent1"/>
                </a:solidFill>
                <a:latin typeface="Times New Roman" panose="02020603050405020304" pitchFamily="18" charset="0"/>
                <a:cs typeface="Times New Roman" panose="02020603050405020304" pitchFamily="18" charset="0"/>
              </a:rPr>
              <a:t>   Well-designed </a:t>
            </a:r>
            <a:r>
              <a:rPr lang="en-US" dirty="0">
                <a:solidFill>
                  <a:schemeClr val="accent1"/>
                </a:solidFill>
                <a:latin typeface="Times New Roman" panose="02020603050405020304" pitchFamily="18" charset="0"/>
                <a:cs typeface="Times New Roman" panose="02020603050405020304" pitchFamily="18" charset="0"/>
              </a:rPr>
              <a:t>self-service ordering </a:t>
            </a:r>
            <a:r>
              <a:rPr lang="en-US" dirty="0" smtClean="0">
                <a:solidFill>
                  <a:schemeClr val="accent1"/>
                </a:solidFill>
                <a:latin typeface="Times New Roman" panose="02020603050405020304" pitchFamily="18" charset="0"/>
                <a:cs typeface="Times New Roman" panose="02020603050405020304" pitchFamily="18" charset="0"/>
              </a:rPr>
              <a:t>systems.</a:t>
            </a:r>
          </a:p>
          <a:p>
            <a:r>
              <a:rPr lang="en-US" dirty="0" smtClean="0">
                <a:solidFill>
                  <a:schemeClr val="accent1"/>
                </a:solidFill>
                <a:latin typeface="Times New Roman" panose="02020603050405020304" pitchFamily="18" charset="0"/>
                <a:cs typeface="Times New Roman" panose="02020603050405020304" pitchFamily="18" charset="0"/>
              </a:rPr>
              <a:t>   Credit </a:t>
            </a:r>
            <a:r>
              <a:rPr lang="en-US" dirty="0">
                <a:solidFill>
                  <a:schemeClr val="accent1"/>
                </a:solidFill>
                <a:latin typeface="Times New Roman" panose="02020603050405020304" pitchFamily="18" charset="0"/>
                <a:cs typeface="Times New Roman" panose="02020603050405020304" pitchFamily="18" charset="0"/>
              </a:rPr>
              <a:t>point and discount </a:t>
            </a:r>
            <a:r>
              <a:rPr lang="en-US" dirty="0" smtClean="0">
                <a:solidFill>
                  <a:schemeClr val="accent1"/>
                </a:solidFill>
                <a:latin typeface="Times New Roman" panose="02020603050405020304" pitchFamily="18" charset="0"/>
                <a:cs typeface="Times New Roman" panose="02020603050405020304" pitchFamily="18" charset="0"/>
              </a:rPr>
              <a:t>coupon System.</a:t>
            </a:r>
          </a:p>
          <a:p>
            <a:r>
              <a:rPr lang="en-US" dirty="0" smtClean="0">
                <a:solidFill>
                  <a:schemeClr val="accent1"/>
                </a:solidFill>
                <a:latin typeface="Times New Roman" panose="02020603050405020304" pitchFamily="18" charset="0"/>
                <a:cs typeface="Times New Roman" panose="02020603050405020304" pitchFamily="18" charset="0"/>
              </a:rPr>
              <a:t>   People can order through </a:t>
            </a:r>
            <a:r>
              <a:rPr lang="en-US" dirty="0">
                <a:solidFill>
                  <a:schemeClr val="accent1"/>
                </a:solidFill>
                <a:latin typeface="Times New Roman" panose="02020603050405020304" pitchFamily="18" charset="0"/>
                <a:cs typeface="Times New Roman" panose="02020603050405020304" pitchFamily="18" charset="0"/>
              </a:rPr>
              <a:t>own online web or mobile </a:t>
            </a:r>
            <a:r>
              <a:rPr lang="en-US" dirty="0" smtClean="0">
                <a:solidFill>
                  <a:schemeClr val="accent1"/>
                </a:solidFill>
                <a:latin typeface="Times New Roman" panose="02020603050405020304" pitchFamily="18" charset="0"/>
                <a:cs typeface="Times New Roman" panose="02020603050405020304" pitchFamily="18" charset="0"/>
              </a:rPr>
              <a:t>site.</a:t>
            </a:r>
          </a:p>
          <a:p>
            <a:pPr marL="0" indent="0">
              <a:buNone/>
            </a:pPr>
            <a:endParaRPr lang="en-US" b="1"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22943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4089" y="338666"/>
            <a:ext cx="8596668" cy="1320800"/>
          </a:xfrm>
        </p:spPr>
        <p:txBody>
          <a:bodyPr/>
          <a:lstStyle/>
          <a:p>
            <a:r>
              <a:rPr lang="en-US" b="1" dirty="0" smtClean="0">
                <a:latin typeface="Times New Roman" panose="02020603050405020304" pitchFamily="18" charset="0"/>
                <a:cs typeface="Times New Roman" panose="02020603050405020304" pitchFamily="18" charset="0"/>
              </a:rPr>
              <a:t>Online food delivery system design:</a:t>
            </a:r>
            <a:endParaRPr lang="en-US" b="1" dirty="0">
              <a:latin typeface="Times New Roman" panose="02020603050405020304" pitchFamily="18" charset="0"/>
              <a:cs typeface="Times New Roman" panose="02020603050405020304" pitchFamily="18" charset="0"/>
            </a:endParaRPr>
          </a:p>
        </p:txBody>
      </p:sp>
      <p:pic>
        <p:nvPicPr>
          <p:cNvPr id="13" name="Content Placeholder 12"/>
          <p:cNvPicPr>
            <a:picLocks noGrp="1" noChangeAspect="1"/>
          </p:cNvPicPr>
          <p:nvPr>
            <p:ph idx="1"/>
          </p:nvPr>
        </p:nvPicPr>
        <p:blipFill>
          <a:blip r:embed="rId2"/>
          <a:stretch>
            <a:fillRect/>
          </a:stretch>
        </p:blipFill>
        <p:spPr>
          <a:xfrm>
            <a:off x="1444977" y="2093471"/>
            <a:ext cx="5847645" cy="3898430"/>
          </a:xfrm>
          <a:prstGeom prst="rect">
            <a:avLst/>
          </a:prstGeom>
        </p:spPr>
      </p:pic>
    </p:spTree>
    <p:extLst>
      <p:ext uri="{BB962C8B-B14F-4D97-AF65-F5344CB8AC3E}">
        <p14:creationId xmlns:p14="http://schemas.microsoft.com/office/powerpoint/2010/main" val="19264242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Security System:</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sz="2000" dirty="0" smtClean="0">
                <a:solidFill>
                  <a:schemeClr val="accent1"/>
                </a:solidFill>
                <a:latin typeface="Times New Roman" panose="02020603050405020304" pitchFamily="18" charset="0"/>
                <a:cs typeface="Times New Roman" panose="02020603050405020304" pitchFamily="18" charset="0"/>
              </a:rPr>
              <a:t>Sign-up.</a:t>
            </a:r>
          </a:p>
          <a:p>
            <a:r>
              <a:rPr lang="en-US" sz="2000" dirty="0" smtClean="0">
                <a:solidFill>
                  <a:schemeClr val="accent1"/>
                </a:solidFill>
                <a:latin typeface="Times New Roman" panose="02020603050405020304" pitchFamily="18" charset="0"/>
                <a:cs typeface="Times New Roman" panose="02020603050405020304" pitchFamily="18" charset="0"/>
              </a:rPr>
              <a:t>Log-in.</a:t>
            </a:r>
          </a:p>
          <a:p>
            <a:r>
              <a:rPr lang="en-US" sz="2000" dirty="0" smtClean="0">
                <a:solidFill>
                  <a:schemeClr val="accent1"/>
                </a:solidFill>
                <a:latin typeface="Times New Roman" panose="02020603050405020304" pitchFamily="18" charset="0"/>
                <a:cs typeface="Times New Roman" panose="02020603050405020304" pitchFamily="18" charset="0"/>
              </a:rPr>
              <a:t>OTP Verification Code.</a:t>
            </a:r>
          </a:p>
          <a:p>
            <a:pPr marL="0" indent="0">
              <a:buNone/>
            </a:pPr>
            <a:endParaRPr lang="en-US" sz="2000" dirty="0" smtClean="0">
              <a:solidFill>
                <a:schemeClr val="accent1"/>
              </a:solidFill>
            </a:endParaRPr>
          </a:p>
          <a:p>
            <a:endParaRPr lang="en-US" dirty="0"/>
          </a:p>
        </p:txBody>
      </p:sp>
    </p:spTree>
    <p:extLst>
      <p:ext uri="{BB962C8B-B14F-4D97-AF65-F5344CB8AC3E}">
        <p14:creationId xmlns:p14="http://schemas.microsoft.com/office/powerpoint/2010/main" val="34061700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Impact on </a:t>
            </a:r>
            <a:r>
              <a:rPr lang="en-US" b="1" dirty="0" smtClean="0">
                <a:latin typeface="Times New Roman" panose="02020603050405020304" pitchFamily="18" charset="0"/>
                <a:cs typeface="Times New Roman" panose="02020603050405020304" pitchFamily="18" charset="0"/>
              </a:rPr>
              <a:t>Society:</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000" dirty="0">
                <a:solidFill>
                  <a:schemeClr val="accent1"/>
                </a:solidFill>
                <a:latin typeface="Times New Roman" panose="02020603050405020304" pitchFamily="18" charset="0"/>
                <a:cs typeface="Times New Roman" panose="02020603050405020304" pitchFamily="18" charset="0"/>
              </a:rPr>
              <a:t>Easy communicative</a:t>
            </a:r>
          </a:p>
          <a:p>
            <a:r>
              <a:rPr lang="en-US" sz="2000" dirty="0" smtClean="0">
                <a:solidFill>
                  <a:schemeClr val="accent1"/>
                </a:solidFill>
                <a:latin typeface="Times New Roman" panose="02020603050405020304" pitchFamily="18" charset="0"/>
                <a:cs typeface="Times New Roman" panose="02020603050405020304" pitchFamily="18" charset="0"/>
              </a:rPr>
              <a:t>Time saving</a:t>
            </a:r>
          </a:p>
          <a:p>
            <a:r>
              <a:rPr lang="en-US" sz="2000" dirty="0">
                <a:solidFill>
                  <a:schemeClr val="accent1"/>
                </a:solidFill>
                <a:latin typeface="Times New Roman" panose="02020603050405020304" pitchFamily="18" charset="0"/>
                <a:cs typeface="Times New Roman" panose="02020603050405020304" pitchFamily="18" charset="0"/>
              </a:rPr>
              <a:t>Delivery </a:t>
            </a:r>
            <a:r>
              <a:rPr lang="en-US" sz="2000" dirty="0" smtClean="0">
                <a:solidFill>
                  <a:schemeClr val="accent1"/>
                </a:solidFill>
                <a:latin typeface="Times New Roman" panose="02020603050405020304" pitchFamily="18" charset="0"/>
                <a:cs typeface="Times New Roman" panose="02020603050405020304" pitchFamily="18" charset="0"/>
              </a:rPr>
              <a:t>place</a:t>
            </a:r>
          </a:p>
          <a:p>
            <a:r>
              <a:rPr lang="en-US" sz="2000" dirty="0">
                <a:solidFill>
                  <a:schemeClr val="accent1"/>
                </a:solidFill>
                <a:latin typeface="Times New Roman" panose="02020603050405020304" pitchFamily="18" charset="0"/>
                <a:cs typeface="Times New Roman" panose="02020603050405020304" pitchFamily="18" charset="0"/>
              </a:rPr>
              <a:t>Always open </a:t>
            </a:r>
            <a:r>
              <a:rPr lang="en-US" sz="2000" dirty="0" smtClean="0">
                <a:solidFill>
                  <a:schemeClr val="accent1"/>
                </a:solidFill>
                <a:latin typeface="Times New Roman" panose="02020603050405020304" pitchFamily="18" charset="0"/>
                <a:cs typeface="Times New Roman" panose="02020603050405020304" pitchFamily="18" charset="0"/>
              </a:rPr>
              <a:t>restaurant</a:t>
            </a:r>
          </a:p>
          <a:p>
            <a:r>
              <a:rPr lang="en-US" sz="2000" dirty="0">
                <a:solidFill>
                  <a:schemeClr val="accent1"/>
                </a:solidFill>
                <a:latin typeface="Times New Roman" panose="02020603050405020304" pitchFamily="18" charset="0"/>
                <a:cs typeface="Times New Roman" panose="02020603050405020304" pitchFamily="18" charset="0"/>
              </a:rPr>
              <a:t>Payment</a:t>
            </a:r>
          </a:p>
        </p:txBody>
      </p:sp>
    </p:spTree>
    <p:extLst>
      <p:ext uri="{BB962C8B-B14F-4D97-AF65-F5344CB8AC3E}">
        <p14:creationId xmlns:p14="http://schemas.microsoft.com/office/powerpoint/2010/main" val="15843959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Critical </a:t>
            </a:r>
            <a:r>
              <a:rPr lang="en-US" b="1" dirty="0" smtClean="0">
                <a:latin typeface="Times New Roman" panose="02020603050405020304" pitchFamily="18" charset="0"/>
                <a:cs typeface="Times New Roman" panose="02020603050405020304" pitchFamily="18" charset="0"/>
              </a:rPr>
              <a:t>challenges: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dirty="0">
                <a:solidFill>
                  <a:schemeClr val="accent1"/>
                </a:solidFill>
                <a:latin typeface="Times New Roman" panose="02020603050405020304" pitchFamily="18" charset="0"/>
                <a:cs typeface="Times New Roman" panose="02020603050405020304" pitchFamily="18" charset="0"/>
              </a:rPr>
              <a:t>After working and analyzing it we realized that we are going to face a lot of challenges. Those critical challenges can be</a:t>
            </a:r>
            <a:r>
              <a:rPr lang="en-US" dirty="0" smtClean="0">
                <a:solidFill>
                  <a:schemeClr val="accent1"/>
                </a:solidFill>
                <a:latin typeface="Times New Roman" panose="02020603050405020304" pitchFamily="18" charset="0"/>
                <a:cs typeface="Times New Roman" panose="02020603050405020304" pitchFamily="18" charset="0"/>
              </a:rPr>
              <a:t>:</a:t>
            </a:r>
          </a:p>
          <a:p>
            <a:pPr algn="just"/>
            <a:r>
              <a:rPr lang="en-US" dirty="0" smtClean="0">
                <a:solidFill>
                  <a:schemeClr val="accent1"/>
                </a:solidFill>
                <a:latin typeface="Times New Roman" panose="02020603050405020304" pitchFamily="18" charset="0"/>
                <a:cs typeface="Times New Roman" panose="02020603050405020304" pitchFamily="18" charset="0"/>
              </a:rPr>
              <a:t> </a:t>
            </a:r>
            <a:r>
              <a:rPr lang="en-US" dirty="0">
                <a:solidFill>
                  <a:schemeClr val="accent1"/>
                </a:solidFill>
                <a:latin typeface="Times New Roman" panose="02020603050405020304" pitchFamily="18" charset="0"/>
                <a:cs typeface="Times New Roman" panose="02020603050405020304" pitchFamily="18" charset="0"/>
              </a:rPr>
              <a:t>● Security issues - When it comes to E</a:t>
            </a:r>
            <a:r>
              <a:rPr lang="en-US" dirty="0" smtClean="0">
                <a:solidFill>
                  <a:schemeClr val="accent1"/>
                </a:solidFill>
                <a:latin typeface="Times New Roman" panose="02020603050405020304" pitchFamily="18" charset="0"/>
                <a:cs typeface="Times New Roman" panose="02020603050405020304" pitchFamily="18" charset="0"/>
              </a:rPr>
              <a:t>-commerce</a:t>
            </a:r>
            <a:r>
              <a:rPr lang="en-US" dirty="0">
                <a:solidFill>
                  <a:schemeClr val="accent1"/>
                </a:solidFill>
                <a:latin typeface="Times New Roman" panose="02020603050405020304" pitchFamily="18" charset="0"/>
                <a:cs typeface="Times New Roman" panose="02020603050405020304" pitchFamily="18" charset="0"/>
              </a:rPr>
              <a:t>, one of the biggest challenges faced is security breaches. There is a lot of information/data that is involved while dealing with E</a:t>
            </a:r>
            <a:r>
              <a:rPr lang="en-US" dirty="0" smtClean="0">
                <a:solidFill>
                  <a:schemeClr val="accent1"/>
                </a:solidFill>
                <a:latin typeface="Times New Roman" panose="02020603050405020304" pitchFamily="18" charset="0"/>
                <a:cs typeface="Times New Roman" panose="02020603050405020304" pitchFamily="18" charset="0"/>
              </a:rPr>
              <a:t>-commerce </a:t>
            </a:r>
            <a:r>
              <a:rPr lang="en-US" dirty="0">
                <a:solidFill>
                  <a:schemeClr val="accent1"/>
                </a:solidFill>
                <a:latin typeface="Times New Roman" panose="02020603050405020304" pitchFamily="18" charset="0"/>
                <a:cs typeface="Times New Roman" panose="02020603050405020304" pitchFamily="18" charset="0"/>
              </a:rPr>
              <a:t>and a technical issue with data can cause severe damage to the retailer’s daily operations as well as brand image</a:t>
            </a:r>
            <a:r>
              <a:rPr lang="en-US" dirty="0" smtClean="0">
                <a:solidFill>
                  <a:schemeClr val="accent1"/>
                </a:solidFill>
                <a:latin typeface="Times New Roman" panose="02020603050405020304" pitchFamily="18" charset="0"/>
                <a:cs typeface="Times New Roman" panose="02020603050405020304" pitchFamily="18" charset="0"/>
              </a:rPr>
              <a:t>.</a:t>
            </a:r>
          </a:p>
          <a:p>
            <a:pPr algn="just"/>
            <a:r>
              <a:rPr lang="en-US" dirty="0" smtClean="0">
                <a:solidFill>
                  <a:schemeClr val="accent1"/>
                </a:solidFill>
                <a:latin typeface="Times New Roman" panose="02020603050405020304" pitchFamily="18" charset="0"/>
                <a:cs typeface="Times New Roman" panose="02020603050405020304" pitchFamily="18" charset="0"/>
              </a:rPr>
              <a:t> </a:t>
            </a:r>
            <a:r>
              <a:rPr lang="en-US" dirty="0">
                <a:solidFill>
                  <a:schemeClr val="accent1"/>
                </a:solidFill>
                <a:latin typeface="Times New Roman" panose="02020603050405020304" pitchFamily="18" charset="0"/>
                <a:cs typeface="Times New Roman" panose="02020603050405020304" pitchFamily="18" charset="0"/>
              </a:rPr>
              <a:t>● Customer Experience - Customer experience or user experience is key to a successful </a:t>
            </a:r>
            <a:r>
              <a:rPr lang="en-US" dirty="0" smtClean="0">
                <a:solidFill>
                  <a:schemeClr val="accent1"/>
                </a:solidFill>
                <a:latin typeface="Times New Roman" panose="02020603050405020304" pitchFamily="18" charset="0"/>
                <a:cs typeface="Times New Roman" panose="02020603050405020304" pitchFamily="18" charset="0"/>
              </a:rPr>
              <a:t>E-commerce website. To </a:t>
            </a:r>
            <a:r>
              <a:rPr lang="en-US" dirty="0">
                <a:solidFill>
                  <a:schemeClr val="accent1"/>
                </a:solidFill>
                <a:latin typeface="Times New Roman" panose="02020603050405020304" pitchFamily="18" charset="0"/>
                <a:cs typeface="Times New Roman" panose="02020603050405020304" pitchFamily="18" charset="0"/>
              </a:rPr>
              <a:t>build up our website we need a huge amount of data and those should be premium quality, which is difficult to collect. We have to build our website as user friendly. </a:t>
            </a:r>
            <a:endParaRPr lang="en-US" dirty="0" smtClean="0">
              <a:solidFill>
                <a:schemeClr val="accent1"/>
              </a:solidFill>
              <a:latin typeface="Times New Roman" panose="02020603050405020304" pitchFamily="18" charset="0"/>
              <a:cs typeface="Times New Roman" panose="02020603050405020304" pitchFamily="18" charset="0"/>
            </a:endParaRPr>
          </a:p>
          <a:p>
            <a:pPr algn="just"/>
            <a:r>
              <a:rPr lang="en-US" dirty="0" smtClean="0">
                <a:solidFill>
                  <a:schemeClr val="accent1"/>
                </a:solidFill>
                <a:latin typeface="Times New Roman" panose="02020603050405020304" pitchFamily="18" charset="0"/>
                <a:cs typeface="Times New Roman" panose="02020603050405020304" pitchFamily="18" charset="0"/>
              </a:rPr>
              <a:t>● </a:t>
            </a:r>
            <a:r>
              <a:rPr lang="en-US" dirty="0">
                <a:solidFill>
                  <a:schemeClr val="accent1"/>
                </a:solidFill>
                <a:latin typeface="Times New Roman" panose="02020603050405020304" pitchFamily="18" charset="0"/>
                <a:cs typeface="Times New Roman" panose="02020603050405020304" pitchFamily="18" charset="0"/>
              </a:rPr>
              <a:t>User Credential - Every customer should have a user account , without it he/she can’t order food. We have to keep their information very secret so that no one gets it.</a:t>
            </a:r>
          </a:p>
        </p:txBody>
      </p:sp>
    </p:spTree>
    <p:extLst>
      <p:ext uri="{BB962C8B-B14F-4D97-AF65-F5344CB8AC3E}">
        <p14:creationId xmlns:p14="http://schemas.microsoft.com/office/powerpoint/2010/main" val="1871273990"/>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166</TotalTime>
  <Words>1168</Words>
  <Application>Microsoft Office PowerPoint</Application>
  <PresentationFormat>Widescreen</PresentationFormat>
  <Paragraphs>119</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Algerian</vt:lpstr>
      <vt:lpstr>Arial</vt:lpstr>
      <vt:lpstr>Times New Roman</vt:lpstr>
      <vt:lpstr>Trebuchet MS</vt:lpstr>
      <vt:lpstr>Wingdings 3</vt:lpstr>
      <vt:lpstr>Facet</vt:lpstr>
      <vt:lpstr>“Online Food Delivery System”</vt:lpstr>
      <vt:lpstr>Project Title: Online Food Delivery System</vt:lpstr>
      <vt:lpstr>Motivation:</vt:lpstr>
      <vt:lpstr>Problem Definition:</vt:lpstr>
      <vt:lpstr>Objective, Solution &amp; Project Outputs:</vt:lpstr>
      <vt:lpstr>Online food delivery system design:</vt:lpstr>
      <vt:lpstr>Security System:</vt:lpstr>
      <vt:lpstr>Impact on Society:</vt:lpstr>
      <vt:lpstr>Critical challenges:</vt:lpstr>
      <vt:lpstr>Conflicting requirement:</vt:lpstr>
      <vt:lpstr>How P and K s are addressed through the project and mapping:</vt:lpstr>
      <vt:lpstr>How As are addressed through the project:</vt:lpstr>
      <vt:lpstr>Project Management (Time-table) and Cost analysis:</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Food Delivery System”</dc:title>
  <dc:creator>Microsoft account</dc:creator>
  <cp:lastModifiedBy>Microsoft account</cp:lastModifiedBy>
  <cp:revision>16</cp:revision>
  <dcterms:created xsi:type="dcterms:W3CDTF">2022-01-25T18:46:56Z</dcterms:created>
  <dcterms:modified xsi:type="dcterms:W3CDTF">2022-01-26T16:31:37Z</dcterms:modified>
</cp:coreProperties>
</file>