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95" r:id="rId8"/>
    <p:sldId id="296" r:id="rId9"/>
    <p:sldId id="270" r:id="rId10"/>
    <p:sldId id="271" r:id="rId11"/>
    <p:sldId id="269" r:id="rId12"/>
    <p:sldId id="262" r:id="rId13"/>
    <p:sldId id="263" r:id="rId14"/>
    <p:sldId id="264" r:id="rId15"/>
    <p:sldId id="265" r:id="rId16"/>
    <p:sldId id="266" r:id="rId17"/>
    <p:sldId id="272" r:id="rId18"/>
    <p:sldId id="267" r:id="rId19"/>
    <p:sldId id="268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91" r:id="rId34"/>
    <p:sldId id="292" r:id="rId35"/>
    <p:sldId id="286" r:id="rId36"/>
    <p:sldId id="287" r:id="rId37"/>
    <p:sldId id="288" r:id="rId38"/>
    <p:sldId id="289" r:id="rId39"/>
    <p:sldId id="290" r:id="rId40"/>
    <p:sldId id="293" r:id="rId41"/>
    <p:sldId id="294" r:id="rId42"/>
    <p:sldId id="297" r:id="rId43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FC46334-7C72-4F5B-9831-66C84400BA29}" type="datetimeFigureOut">
              <a:rPr lang="fa-IR" smtClean="0"/>
              <a:t>21/04/1441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8B1DE62-BD83-4408-92A7-585FAF5B868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20678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63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97645" y="6385392"/>
            <a:ext cx="31967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30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DESIGNED BY GRAPHICBULB</a:t>
            </a:r>
            <a:endParaRPr lang="en-US" sz="1200" spc="3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1549213" y="266995"/>
            <a:ext cx="412740" cy="412740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522186" y="294852"/>
            <a:ext cx="46679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2011EDBF-69F7-4E83-A8A8-FAC41C3FC6A0}" type="slidenum">
              <a:rPr lang="en-US" sz="1600" b="0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</a:rPr>
              <a:t>‹#›</a:t>
            </a:fld>
            <a:endParaRPr lang="en-US" sz="1600" b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75048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1549213" y="266995"/>
            <a:ext cx="412740" cy="412740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522186" y="294852"/>
            <a:ext cx="46679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2011EDBF-69F7-4E83-A8A8-FAC41C3FC6A0}" type="slidenum">
              <a:rPr lang="en-US" sz="1600" b="0" smtClean="0">
                <a:gradFill>
                  <a:gsLst>
                    <a:gs pos="0">
                      <a:schemeClr val="accent1">
                        <a:alpha val="80000"/>
                      </a:schemeClr>
                    </a:gs>
                    <a:gs pos="100000">
                      <a:schemeClr val="accent2">
                        <a:alpha val="80000"/>
                      </a:schemeClr>
                    </a:gs>
                  </a:gsLst>
                  <a:lin ang="2700000" scaled="1"/>
                </a:gradFill>
              </a:rPr>
              <a:t>‹#›</a:t>
            </a:fld>
            <a:endParaRPr lang="en-US" sz="1600" b="0">
              <a:gradFill>
                <a:gsLst>
                  <a:gs pos="0">
                    <a:schemeClr val="accent1">
                      <a:alpha val="80000"/>
                    </a:schemeClr>
                  </a:gs>
                  <a:gs pos="100000">
                    <a:schemeClr val="accent2">
                      <a:alpha val="80000"/>
                    </a:schemeClr>
                  </a:gs>
                </a:gsLst>
                <a:lin ang="27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67400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0515600"/>
              <a:gd name="connsiteY0" fmla="*/ 0 h 5915024"/>
              <a:gd name="connsiteX1" fmla="*/ 10515600 w 10515600"/>
              <a:gd name="connsiteY1" fmla="*/ 0 h 5915024"/>
              <a:gd name="connsiteX2" fmla="*/ 10515600 w 10515600"/>
              <a:gd name="connsiteY2" fmla="*/ 5915024 h 5915024"/>
              <a:gd name="connsiteX3" fmla="*/ 0 w 10515600"/>
              <a:gd name="connsiteY3" fmla="*/ 5915024 h 591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0" h="5915024">
                <a:moveTo>
                  <a:pt x="0" y="0"/>
                </a:moveTo>
                <a:lnTo>
                  <a:pt x="10515600" y="0"/>
                </a:lnTo>
                <a:lnTo>
                  <a:pt x="10515600" y="5915024"/>
                </a:lnTo>
                <a:lnTo>
                  <a:pt x="0" y="59150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9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-832051" y="1864982"/>
            <a:ext cx="5072666" cy="3133493"/>
          </a:xfrm>
          <a:custGeom>
            <a:avLst/>
            <a:gdLst>
              <a:gd name="connsiteX0" fmla="*/ 783373 w 5072666"/>
              <a:gd name="connsiteY0" fmla="*/ 0 h 3133493"/>
              <a:gd name="connsiteX1" fmla="*/ 5072666 w 5072666"/>
              <a:gd name="connsiteY1" fmla="*/ 0 h 3133493"/>
              <a:gd name="connsiteX2" fmla="*/ 4289293 w 5072666"/>
              <a:gd name="connsiteY2" fmla="*/ 3133493 h 3133493"/>
              <a:gd name="connsiteX3" fmla="*/ 0 w 5072666"/>
              <a:gd name="connsiteY3" fmla="*/ 3133493 h 313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666" h="3133493">
                <a:moveTo>
                  <a:pt x="783373" y="0"/>
                </a:moveTo>
                <a:lnTo>
                  <a:pt x="5072666" y="0"/>
                </a:lnTo>
                <a:lnTo>
                  <a:pt x="4289293" y="3133493"/>
                </a:lnTo>
                <a:lnTo>
                  <a:pt x="0" y="31334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576151" y="1864981"/>
            <a:ext cx="5072666" cy="3133493"/>
          </a:xfrm>
          <a:custGeom>
            <a:avLst/>
            <a:gdLst>
              <a:gd name="connsiteX0" fmla="*/ 783374 w 5072666"/>
              <a:gd name="connsiteY0" fmla="*/ 0 h 3133493"/>
              <a:gd name="connsiteX1" fmla="*/ 5072666 w 5072666"/>
              <a:gd name="connsiteY1" fmla="*/ 0 h 3133493"/>
              <a:gd name="connsiteX2" fmla="*/ 4289293 w 5072666"/>
              <a:gd name="connsiteY2" fmla="*/ 3133493 h 3133493"/>
              <a:gd name="connsiteX3" fmla="*/ 0 w 5072666"/>
              <a:gd name="connsiteY3" fmla="*/ 3133493 h 313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666" h="3133493">
                <a:moveTo>
                  <a:pt x="783374" y="0"/>
                </a:moveTo>
                <a:lnTo>
                  <a:pt x="5072666" y="0"/>
                </a:lnTo>
                <a:lnTo>
                  <a:pt x="4289293" y="3133493"/>
                </a:lnTo>
                <a:lnTo>
                  <a:pt x="0" y="31334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7951389" y="1864979"/>
            <a:ext cx="5072665" cy="3133492"/>
          </a:xfrm>
          <a:custGeom>
            <a:avLst/>
            <a:gdLst>
              <a:gd name="connsiteX0" fmla="*/ 783372 w 5072665"/>
              <a:gd name="connsiteY0" fmla="*/ 0 h 3133492"/>
              <a:gd name="connsiteX1" fmla="*/ 5072665 w 5072665"/>
              <a:gd name="connsiteY1" fmla="*/ 0 h 3133492"/>
              <a:gd name="connsiteX2" fmla="*/ 4289292 w 5072665"/>
              <a:gd name="connsiteY2" fmla="*/ 3133492 h 3133492"/>
              <a:gd name="connsiteX3" fmla="*/ 0 w 5072665"/>
              <a:gd name="connsiteY3" fmla="*/ 3133492 h 3133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665" h="3133492">
                <a:moveTo>
                  <a:pt x="783372" y="0"/>
                </a:moveTo>
                <a:lnTo>
                  <a:pt x="5072665" y="0"/>
                </a:lnTo>
                <a:lnTo>
                  <a:pt x="4289292" y="3133492"/>
                </a:lnTo>
                <a:lnTo>
                  <a:pt x="0" y="31334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497645" y="6385392"/>
            <a:ext cx="31967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30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DESIGNED BY GRAPHICBULB</a:t>
            </a:r>
            <a:endParaRPr lang="en-US" sz="1200" spc="3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549213" y="266995"/>
            <a:ext cx="412740" cy="412740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522186" y="294852"/>
            <a:ext cx="46679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2011EDBF-69F7-4E83-A8A8-FAC41C3FC6A0}" type="slidenum">
              <a:rPr lang="en-US" sz="1600" b="0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</a:rPr>
              <a:t>‹#›</a:t>
            </a:fld>
            <a:endParaRPr lang="en-US" sz="1600" b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38270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-1061156" y="0"/>
            <a:ext cx="8026400" cy="6858000"/>
          </a:xfrm>
          <a:custGeom>
            <a:avLst/>
            <a:gdLst>
              <a:gd name="connsiteX0" fmla="*/ 1714500 w 8026400"/>
              <a:gd name="connsiteY0" fmla="*/ 0 h 6858000"/>
              <a:gd name="connsiteX1" fmla="*/ 8026400 w 8026400"/>
              <a:gd name="connsiteY1" fmla="*/ 0 h 6858000"/>
              <a:gd name="connsiteX2" fmla="*/ 6311901 w 8026400"/>
              <a:gd name="connsiteY2" fmla="*/ 6858000 h 6858000"/>
              <a:gd name="connsiteX3" fmla="*/ 0 w 8026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26400" h="6858000">
                <a:moveTo>
                  <a:pt x="1714500" y="0"/>
                </a:moveTo>
                <a:lnTo>
                  <a:pt x="8026400" y="0"/>
                </a:lnTo>
                <a:lnTo>
                  <a:pt x="631190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49213" y="266995"/>
            <a:ext cx="412740" cy="412740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522186" y="294852"/>
            <a:ext cx="46679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2011EDBF-69F7-4E83-A8A8-FAC41C3FC6A0}" type="slidenum">
              <a:rPr lang="en-US" sz="1600" b="0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</a:rPr>
              <a:t>‹#›</a:t>
            </a:fld>
            <a:endParaRPr lang="en-US" sz="1600" b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42421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1846239"/>
            <a:ext cx="3260346" cy="2645664"/>
          </a:xfrm>
          <a:custGeom>
            <a:avLst/>
            <a:gdLst>
              <a:gd name="connsiteX0" fmla="*/ 0 w 3260346"/>
              <a:gd name="connsiteY0" fmla="*/ 0 h 2645664"/>
              <a:gd name="connsiteX1" fmla="*/ 3260346 w 3260346"/>
              <a:gd name="connsiteY1" fmla="*/ 0 h 2645664"/>
              <a:gd name="connsiteX2" fmla="*/ 3260346 w 3260346"/>
              <a:gd name="connsiteY2" fmla="*/ 2645664 h 2645664"/>
              <a:gd name="connsiteX3" fmla="*/ 0 w 3260346"/>
              <a:gd name="connsiteY3" fmla="*/ 2645664 h 264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0346" h="2645664">
                <a:moveTo>
                  <a:pt x="0" y="0"/>
                </a:moveTo>
                <a:lnTo>
                  <a:pt x="3260346" y="0"/>
                </a:lnTo>
                <a:lnTo>
                  <a:pt x="3260346" y="2645664"/>
                </a:lnTo>
                <a:lnTo>
                  <a:pt x="0" y="264566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4464649" y="1846239"/>
            <a:ext cx="3262702" cy="2645664"/>
          </a:xfrm>
          <a:custGeom>
            <a:avLst/>
            <a:gdLst>
              <a:gd name="connsiteX0" fmla="*/ 0 w 3262702"/>
              <a:gd name="connsiteY0" fmla="*/ 0 h 2645664"/>
              <a:gd name="connsiteX1" fmla="*/ 3262702 w 3262702"/>
              <a:gd name="connsiteY1" fmla="*/ 0 h 2645664"/>
              <a:gd name="connsiteX2" fmla="*/ 3262702 w 3262702"/>
              <a:gd name="connsiteY2" fmla="*/ 2645664 h 2645664"/>
              <a:gd name="connsiteX3" fmla="*/ 0 w 3262702"/>
              <a:gd name="connsiteY3" fmla="*/ 2645664 h 264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2702" h="2645664">
                <a:moveTo>
                  <a:pt x="0" y="0"/>
                </a:moveTo>
                <a:lnTo>
                  <a:pt x="3262702" y="0"/>
                </a:lnTo>
                <a:lnTo>
                  <a:pt x="3262702" y="2645664"/>
                </a:lnTo>
                <a:lnTo>
                  <a:pt x="0" y="264566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8091100" y="1846239"/>
            <a:ext cx="3262703" cy="2645664"/>
          </a:xfrm>
          <a:custGeom>
            <a:avLst/>
            <a:gdLst>
              <a:gd name="connsiteX0" fmla="*/ 0 w 3262703"/>
              <a:gd name="connsiteY0" fmla="*/ 0 h 2645664"/>
              <a:gd name="connsiteX1" fmla="*/ 3262703 w 3262703"/>
              <a:gd name="connsiteY1" fmla="*/ 0 h 2645664"/>
              <a:gd name="connsiteX2" fmla="*/ 3262703 w 3262703"/>
              <a:gd name="connsiteY2" fmla="*/ 2645664 h 2645664"/>
              <a:gd name="connsiteX3" fmla="*/ 0 w 3262703"/>
              <a:gd name="connsiteY3" fmla="*/ 2645664 h 264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2703" h="2645664">
                <a:moveTo>
                  <a:pt x="0" y="0"/>
                </a:moveTo>
                <a:lnTo>
                  <a:pt x="3262703" y="0"/>
                </a:lnTo>
                <a:lnTo>
                  <a:pt x="3262703" y="2645664"/>
                </a:lnTo>
                <a:lnTo>
                  <a:pt x="0" y="264566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497645" y="6385392"/>
            <a:ext cx="31967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30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DESIGNED BY GRAPHICBULB</a:t>
            </a:r>
            <a:endParaRPr lang="en-US" sz="1200" spc="3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549213" y="266995"/>
            <a:ext cx="412740" cy="412740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522186" y="294852"/>
            <a:ext cx="46679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2011EDBF-69F7-4E83-A8A8-FAC41C3FC6A0}" type="slidenum">
              <a:rPr lang="en-US" sz="1600" b="0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</a:rPr>
              <a:t>‹#›</a:t>
            </a:fld>
            <a:endParaRPr lang="en-US" sz="1600" b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14690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03387"/>
            <a:ext cx="3048000" cy="1951264"/>
          </a:xfrm>
          <a:custGeom>
            <a:avLst/>
            <a:gdLst>
              <a:gd name="connsiteX0" fmla="*/ 0 w 3048000"/>
              <a:gd name="connsiteY0" fmla="*/ 0 h 1951264"/>
              <a:gd name="connsiteX1" fmla="*/ 3048000 w 3048000"/>
              <a:gd name="connsiteY1" fmla="*/ 0 h 1951264"/>
              <a:gd name="connsiteX2" fmla="*/ 3048000 w 3048000"/>
              <a:gd name="connsiteY2" fmla="*/ 1951264 h 1951264"/>
              <a:gd name="connsiteX3" fmla="*/ 0 w 3048000"/>
              <a:gd name="connsiteY3" fmla="*/ 1951264 h 195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1951264">
                <a:moveTo>
                  <a:pt x="0" y="0"/>
                </a:moveTo>
                <a:lnTo>
                  <a:pt x="3048000" y="0"/>
                </a:lnTo>
                <a:lnTo>
                  <a:pt x="3048000" y="1951264"/>
                </a:lnTo>
                <a:lnTo>
                  <a:pt x="0" y="195126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048000" y="3854651"/>
            <a:ext cx="3048000" cy="1951264"/>
          </a:xfrm>
          <a:custGeom>
            <a:avLst/>
            <a:gdLst>
              <a:gd name="connsiteX0" fmla="*/ 0 w 3048000"/>
              <a:gd name="connsiteY0" fmla="*/ 0 h 1951264"/>
              <a:gd name="connsiteX1" fmla="*/ 3048000 w 3048000"/>
              <a:gd name="connsiteY1" fmla="*/ 0 h 1951264"/>
              <a:gd name="connsiteX2" fmla="*/ 3048000 w 3048000"/>
              <a:gd name="connsiteY2" fmla="*/ 1951264 h 1951264"/>
              <a:gd name="connsiteX3" fmla="*/ 0 w 3048000"/>
              <a:gd name="connsiteY3" fmla="*/ 1951264 h 195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1951264">
                <a:moveTo>
                  <a:pt x="0" y="0"/>
                </a:moveTo>
                <a:lnTo>
                  <a:pt x="3048000" y="0"/>
                </a:lnTo>
                <a:lnTo>
                  <a:pt x="3048000" y="1951264"/>
                </a:lnTo>
                <a:lnTo>
                  <a:pt x="0" y="195126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1903387"/>
            <a:ext cx="3048000" cy="1951264"/>
          </a:xfrm>
          <a:custGeom>
            <a:avLst/>
            <a:gdLst>
              <a:gd name="connsiteX0" fmla="*/ 0 w 3048000"/>
              <a:gd name="connsiteY0" fmla="*/ 0 h 1951264"/>
              <a:gd name="connsiteX1" fmla="*/ 3048000 w 3048000"/>
              <a:gd name="connsiteY1" fmla="*/ 0 h 1951264"/>
              <a:gd name="connsiteX2" fmla="*/ 3048000 w 3048000"/>
              <a:gd name="connsiteY2" fmla="*/ 1951264 h 1951264"/>
              <a:gd name="connsiteX3" fmla="*/ 0 w 3048000"/>
              <a:gd name="connsiteY3" fmla="*/ 1951264 h 195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1951264">
                <a:moveTo>
                  <a:pt x="0" y="0"/>
                </a:moveTo>
                <a:lnTo>
                  <a:pt x="3048000" y="0"/>
                </a:lnTo>
                <a:lnTo>
                  <a:pt x="3048000" y="1951264"/>
                </a:lnTo>
                <a:lnTo>
                  <a:pt x="0" y="195126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3854651"/>
            <a:ext cx="3048000" cy="1951264"/>
          </a:xfrm>
          <a:custGeom>
            <a:avLst/>
            <a:gdLst>
              <a:gd name="connsiteX0" fmla="*/ 0 w 3048000"/>
              <a:gd name="connsiteY0" fmla="*/ 0 h 1951264"/>
              <a:gd name="connsiteX1" fmla="*/ 3048000 w 3048000"/>
              <a:gd name="connsiteY1" fmla="*/ 0 h 1951264"/>
              <a:gd name="connsiteX2" fmla="*/ 3048000 w 3048000"/>
              <a:gd name="connsiteY2" fmla="*/ 1951264 h 1951264"/>
              <a:gd name="connsiteX3" fmla="*/ 0 w 3048000"/>
              <a:gd name="connsiteY3" fmla="*/ 1951264 h 195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1951264">
                <a:moveTo>
                  <a:pt x="0" y="0"/>
                </a:moveTo>
                <a:lnTo>
                  <a:pt x="3048000" y="0"/>
                </a:lnTo>
                <a:lnTo>
                  <a:pt x="3048000" y="1951264"/>
                </a:lnTo>
                <a:lnTo>
                  <a:pt x="0" y="195126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97645" y="6385392"/>
            <a:ext cx="31967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30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DESIGNED BY GRAPHICBULB</a:t>
            </a:r>
            <a:endParaRPr lang="en-US" sz="1200" spc="3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1549213" y="266995"/>
            <a:ext cx="412740" cy="412740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522186" y="294852"/>
            <a:ext cx="46679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2011EDBF-69F7-4E83-A8A8-FAC41C3FC6A0}" type="slidenum">
              <a:rPr lang="en-US" sz="1600" b="0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</a:rPr>
              <a:t>‹#›</a:t>
            </a:fld>
            <a:endParaRPr lang="en-US" sz="1600" b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60137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A4BB-E50C-46D3-8B69-3FB28CEFF73D}" type="datetimeFigureOut">
              <a:rPr lang="fa-IR" smtClean="0"/>
              <a:t>21/04/1441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C92E-AA0D-4D1D-9131-8A16926B7D3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1518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3A4BB-E50C-46D3-8B69-3FB28CEFF73D}" type="datetimeFigureOut">
              <a:rPr lang="fa-IR" smtClean="0"/>
              <a:t>21/04/1441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C92E-AA0D-4D1D-9131-8A16926B7D3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5557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1"/>
          </a:fgClr>
          <a:bgClr>
            <a:schemeClr val="accent1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1749" y="3565844"/>
            <a:ext cx="9144000" cy="72077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Book Store Management </a:t>
            </a:r>
            <a:r>
              <a:rPr lang="en-US" sz="4400" dirty="0" smtClean="0">
                <a:solidFill>
                  <a:schemeClr val="bg1"/>
                </a:solidFill>
              </a:rPr>
              <a:t>System</a:t>
            </a:r>
            <a:endParaRPr lang="fa-IR" sz="4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119" y="4447589"/>
            <a:ext cx="9144000" cy="466225"/>
          </a:xfrm>
        </p:spPr>
        <p:txBody>
          <a:bodyPr/>
          <a:lstStyle/>
          <a:p>
            <a:r>
              <a:rPr lang="fa-I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سیستم مدیریت فروشگاه کتاب</a:t>
            </a:r>
            <a:endParaRPr lang="fa-I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649" y="738956"/>
            <a:ext cx="3540941" cy="26659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69591" y="6247819"/>
            <a:ext cx="1887056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Autumn 2019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66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7672251" y="637709"/>
            <a:ext cx="3596645" cy="503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تعیین نوع مجموعه کاری:</a:t>
            </a:r>
            <a:endParaRPr lang="fa-IR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9731830" y="1425964"/>
            <a:ext cx="1347652" cy="475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28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نوع پروژه:</a:t>
            </a:r>
            <a:endParaRPr lang="fa-IR" sz="28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4176488"/>
            <a:ext cx="5059680" cy="19216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31229" y="2112219"/>
            <a:ext cx="3482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New Development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05950" y="3226917"/>
            <a:ext cx="26735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8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انواع </a:t>
            </a:r>
            <a:r>
              <a:rPr lang="fa-IR" sz="28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مجموﻋﻪ </a:t>
            </a:r>
            <a:r>
              <a:rPr lang="fa-IR" sz="28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کاری:</a:t>
            </a:r>
            <a:endParaRPr lang="fa-IR" sz="28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90548" y="4110782"/>
            <a:ext cx="2395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حداقلی (کم و </a:t>
            </a:r>
            <a:r>
              <a:rPr lang="fa-I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کوچک)</a:t>
            </a:r>
            <a:endParaRPr lang="fa-I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14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8691154" y="637711"/>
            <a:ext cx="2577742" cy="485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مدیریت ریسک:</a:t>
            </a:r>
            <a:endParaRPr lang="fa-IR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64773"/>
              </p:ext>
            </p:extLst>
          </p:nvPr>
        </p:nvGraphicFramePr>
        <p:xfrm>
          <a:off x="2032000" y="1315878"/>
          <a:ext cx="8128000" cy="370840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80881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262238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88020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662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ریسک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نوع ریسک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تاثیر ریسک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احتمال وقوع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از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دست دادن نمره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99%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37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نپذیرفتن استاد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95%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96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بی تجربگی عوامل گروه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85%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50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عدم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مهارت اعضای گروه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65%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6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از دست دادن زمان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72%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24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تغییر هنگام پیاده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سازی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4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58%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50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تحلیل نادرست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4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50%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35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عدم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رضایت کاربر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46%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77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هماهنگ نبودن اعضا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36%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10731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17591" y="5216750"/>
            <a:ext cx="15424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ریسک فنی(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fa-I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93349" y="5216750"/>
            <a:ext cx="1805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ریسک تجاری(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fa-I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2000" y="5216749"/>
            <a:ext cx="1957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ریسک پروژه ایی(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fa-I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06841" y="5763764"/>
            <a:ext cx="6853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تاثیر ریسک: 1(فاجعه) ،2(بحرانی) ،3(خیلی بد) ،4(بد) ،5(قابل چشم پوشی)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0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8551817" y="637710"/>
            <a:ext cx="2717079" cy="529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تخمین نرم افزاری:</a:t>
            </a:r>
            <a:endParaRPr lang="fa-IR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09190"/>
              </p:ext>
            </p:extLst>
          </p:nvPr>
        </p:nvGraphicFramePr>
        <p:xfrm>
          <a:off x="1436913" y="1245326"/>
          <a:ext cx="9088848" cy="5102662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514808">
                  <a:extLst>
                    <a:ext uri="{9D8B030D-6E8A-4147-A177-3AD203B41FA5}">
                      <a16:colId xmlns:a16="http://schemas.microsoft.com/office/drawing/2014/main" val="1468715106"/>
                    </a:ext>
                  </a:extLst>
                </a:gridCol>
                <a:gridCol w="1514808">
                  <a:extLst>
                    <a:ext uri="{9D8B030D-6E8A-4147-A177-3AD203B41FA5}">
                      <a16:colId xmlns:a16="http://schemas.microsoft.com/office/drawing/2014/main" val="2431145034"/>
                    </a:ext>
                  </a:extLst>
                </a:gridCol>
                <a:gridCol w="1514808">
                  <a:extLst>
                    <a:ext uri="{9D8B030D-6E8A-4147-A177-3AD203B41FA5}">
                      <a16:colId xmlns:a16="http://schemas.microsoft.com/office/drawing/2014/main" val="1969097636"/>
                    </a:ext>
                  </a:extLst>
                </a:gridCol>
                <a:gridCol w="1514808">
                  <a:extLst>
                    <a:ext uri="{9D8B030D-6E8A-4147-A177-3AD203B41FA5}">
                      <a16:colId xmlns:a16="http://schemas.microsoft.com/office/drawing/2014/main" val="4139013749"/>
                    </a:ext>
                  </a:extLst>
                </a:gridCol>
                <a:gridCol w="1514808">
                  <a:extLst>
                    <a:ext uri="{9D8B030D-6E8A-4147-A177-3AD203B41FA5}">
                      <a16:colId xmlns:a16="http://schemas.microsoft.com/office/drawing/2014/main" val="1276329379"/>
                    </a:ext>
                  </a:extLst>
                </a:gridCol>
                <a:gridCol w="1514808">
                  <a:extLst>
                    <a:ext uri="{9D8B030D-6E8A-4147-A177-3AD203B41FA5}">
                      <a16:colId xmlns:a16="http://schemas.microsoft.com/office/drawing/2014/main" val="2622914065"/>
                    </a:ext>
                  </a:extLst>
                </a:gridCol>
              </a:tblGrid>
              <a:tr h="559633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تحلیل</a:t>
                      </a:r>
                      <a:endParaRPr lang="fa-IR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طراحی</a:t>
                      </a:r>
                      <a:endParaRPr lang="fa-IR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پیاده سازی</a:t>
                      </a:r>
                      <a:endParaRPr lang="fa-IR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تست</a:t>
                      </a:r>
                      <a:endParaRPr lang="fa-IR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مدیریت</a:t>
                      </a:r>
                      <a:endParaRPr lang="fa-IR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990683"/>
                  </a:ext>
                </a:extLst>
              </a:tr>
              <a:tr h="559633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ایجاد پایگاه</a:t>
                      </a:r>
                      <a:r>
                        <a:rPr lang="fa-IR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داده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5Hr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3Days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3      2     1  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8Hr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1People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56064"/>
                  </a:ext>
                </a:extLst>
              </a:tr>
              <a:tr h="559633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فرم </a:t>
                      </a:r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login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1Hr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1Days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1Days</a:t>
                      </a:r>
                      <a:endParaRPr lang="fa-I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3Hr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1People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00987"/>
                  </a:ext>
                </a:extLst>
              </a:tr>
              <a:tr h="541786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منوی</a:t>
                      </a:r>
                      <a:r>
                        <a:rPr lang="fa-IR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اصلی</a:t>
                      </a:r>
                    </a:p>
                    <a:p>
                      <a:pPr algn="ctr" rtl="1"/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5Hr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+mn-cs"/>
                        </a:rPr>
                        <a:t>1Days</a:t>
                      </a:r>
                      <a:endParaRPr kumimoji="0" lang="fa-I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2          1</a:t>
                      </a:r>
                      <a:r>
                        <a:rPr lang="en-US" baseline="0" dirty="0" smtClean="0"/>
                        <a:t>   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3Hr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1People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935766"/>
                  </a:ext>
                </a:extLst>
              </a:tr>
              <a:tr h="436076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فرم ثبت کتاب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2Hr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+mn-cs"/>
                        </a:rPr>
                        <a:t>1Days</a:t>
                      </a:r>
                      <a:endParaRPr kumimoji="0" lang="fa-I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2           1   </a:t>
                      </a:r>
                      <a:endParaRPr lang="fa-I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3Hr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1People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349219"/>
                  </a:ext>
                </a:extLst>
              </a:tr>
              <a:tr h="559633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دسته بندی کتاب ها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2Hr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+mn-cs"/>
                        </a:rPr>
                        <a:t>1Days</a:t>
                      </a:r>
                      <a:endParaRPr kumimoji="0" lang="fa-I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1Days</a:t>
                      </a:r>
                      <a:endParaRPr lang="fa-I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2Hr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1People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699394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فرم ثبت مشتری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1Hr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+mn-cs"/>
                        </a:rPr>
                        <a:t>1Days</a:t>
                      </a:r>
                      <a:endParaRPr kumimoji="0" lang="fa-I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1Days</a:t>
                      </a:r>
                      <a:endParaRPr lang="fa-I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3Hr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1People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57482"/>
                  </a:ext>
                </a:extLst>
              </a:tr>
              <a:tr h="559633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فاکتور خرید مشتری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1Hr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+mn-cs"/>
                        </a:rPr>
                        <a:t>1Days</a:t>
                      </a:r>
                      <a:endParaRPr kumimoji="0" lang="fa-I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1Days</a:t>
                      </a:r>
                      <a:endParaRPr lang="fa-IR" dirty="0" smtClean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3Hr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1People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980409"/>
                  </a:ext>
                </a:extLst>
              </a:tr>
              <a:tr h="559633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حساب فروشگاه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1Hr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+mn-cs"/>
                        </a:rPr>
                        <a:t>1Days</a:t>
                      </a:r>
                      <a:endParaRPr kumimoji="0" lang="fa-I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2          1   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2Hr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1People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7805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5477692" y="1820091"/>
            <a:ext cx="0" cy="539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90011" y="1811383"/>
            <a:ext cx="0" cy="54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07726" y="2934789"/>
            <a:ext cx="0" cy="627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07726" y="3561806"/>
            <a:ext cx="0" cy="435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07726" y="5786847"/>
            <a:ext cx="0" cy="561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8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8551817" y="637710"/>
            <a:ext cx="2717079" cy="529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تخمین نرم افزاری:</a:t>
            </a:r>
            <a:endParaRPr lang="fa-IR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00790"/>
              </p:ext>
            </p:extLst>
          </p:nvPr>
        </p:nvGraphicFramePr>
        <p:xfrm>
          <a:off x="2098766" y="1872344"/>
          <a:ext cx="8017692" cy="201168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1336282">
                  <a:extLst>
                    <a:ext uri="{9D8B030D-6E8A-4147-A177-3AD203B41FA5}">
                      <a16:colId xmlns:a16="http://schemas.microsoft.com/office/drawing/2014/main" val="1882237611"/>
                    </a:ext>
                  </a:extLst>
                </a:gridCol>
                <a:gridCol w="1336282">
                  <a:extLst>
                    <a:ext uri="{9D8B030D-6E8A-4147-A177-3AD203B41FA5}">
                      <a16:colId xmlns:a16="http://schemas.microsoft.com/office/drawing/2014/main" val="1346762079"/>
                    </a:ext>
                  </a:extLst>
                </a:gridCol>
                <a:gridCol w="1336282">
                  <a:extLst>
                    <a:ext uri="{9D8B030D-6E8A-4147-A177-3AD203B41FA5}">
                      <a16:colId xmlns:a16="http://schemas.microsoft.com/office/drawing/2014/main" val="2628951625"/>
                    </a:ext>
                  </a:extLst>
                </a:gridCol>
                <a:gridCol w="1336282">
                  <a:extLst>
                    <a:ext uri="{9D8B030D-6E8A-4147-A177-3AD203B41FA5}">
                      <a16:colId xmlns:a16="http://schemas.microsoft.com/office/drawing/2014/main" val="4122145487"/>
                    </a:ext>
                  </a:extLst>
                </a:gridCol>
                <a:gridCol w="1336282">
                  <a:extLst>
                    <a:ext uri="{9D8B030D-6E8A-4147-A177-3AD203B41FA5}">
                      <a16:colId xmlns:a16="http://schemas.microsoft.com/office/drawing/2014/main" val="1435642874"/>
                    </a:ext>
                  </a:extLst>
                </a:gridCol>
                <a:gridCol w="1336282">
                  <a:extLst>
                    <a:ext uri="{9D8B030D-6E8A-4147-A177-3AD203B41FA5}">
                      <a16:colId xmlns:a16="http://schemas.microsoft.com/office/drawing/2014/main" val="1788985295"/>
                    </a:ext>
                  </a:extLst>
                </a:gridCol>
              </a:tblGrid>
              <a:tr h="217715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افراد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زمان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محصول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تاریخ شروع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تاریخ پایان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318907"/>
                  </a:ext>
                </a:extLst>
              </a:tr>
              <a:tr h="345017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latin typeface="Calibri" panose="020F0502020204030204" pitchFamily="34" charset="0"/>
                          <a:cs typeface="B Nazanin" panose="00000400000000000000" pitchFamily="2" charset="-78"/>
                        </a:rPr>
                        <a:t>1</a:t>
                      </a:r>
                      <a:endParaRPr lang="fa-IR" dirty="0"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طغیانی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2Days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ایجاد جدول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ها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98/9/1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98/9/2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934081"/>
                  </a:ext>
                </a:extLst>
              </a:tr>
              <a:tr h="59550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latin typeface="Calibri" panose="020F0502020204030204" pitchFamily="34" charset="0"/>
                          <a:cs typeface="B Nazanin" panose="00000400000000000000" pitchFamily="2" charset="-78"/>
                        </a:rPr>
                        <a:t>2</a:t>
                      </a:r>
                      <a:endParaRPr lang="fa-IR" dirty="0"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a-I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طغیانی</a:t>
                      </a:r>
                      <a:endParaRPr kumimoji="0" lang="fa-I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1Days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روابط بین جدول ها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98/9/3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98/9/3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473509"/>
                  </a:ext>
                </a:extLst>
              </a:tr>
              <a:tr h="59550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latin typeface="Calibri" panose="020F0502020204030204" pitchFamily="34" charset="0"/>
                          <a:cs typeface="B Nazanin" panose="00000400000000000000" pitchFamily="2" charset="-78"/>
                        </a:rPr>
                        <a:t>3</a:t>
                      </a:r>
                      <a:endParaRPr lang="fa-IR" dirty="0"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a-I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طغیانی</a:t>
                      </a:r>
                      <a:endParaRPr kumimoji="0" lang="fa-I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1Days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همگام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سازی با فرم ها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98/9/4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98/9/4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074342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8682446" y="1368238"/>
            <a:ext cx="2172794" cy="504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28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ایجاد پایگاه داده:</a:t>
            </a:r>
            <a:endParaRPr lang="fa-IR" sz="28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361714" y="4123510"/>
            <a:ext cx="1493526" cy="4659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28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فرم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  <a:r>
              <a:rPr lang="fa-IR" sz="28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fa-IR" sz="28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801006"/>
              </p:ext>
            </p:extLst>
          </p:nvPr>
        </p:nvGraphicFramePr>
        <p:xfrm>
          <a:off x="2098766" y="4828905"/>
          <a:ext cx="8017698" cy="102047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36283">
                  <a:extLst>
                    <a:ext uri="{9D8B030D-6E8A-4147-A177-3AD203B41FA5}">
                      <a16:colId xmlns:a16="http://schemas.microsoft.com/office/drawing/2014/main" val="2147455785"/>
                    </a:ext>
                  </a:extLst>
                </a:gridCol>
                <a:gridCol w="1336283">
                  <a:extLst>
                    <a:ext uri="{9D8B030D-6E8A-4147-A177-3AD203B41FA5}">
                      <a16:colId xmlns:a16="http://schemas.microsoft.com/office/drawing/2014/main" val="371302439"/>
                    </a:ext>
                  </a:extLst>
                </a:gridCol>
                <a:gridCol w="1336283">
                  <a:extLst>
                    <a:ext uri="{9D8B030D-6E8A-4147-A177-3AD203B41FA5}">
                      <a16:colId xmlns:a16="http://schemas.microsoft.com/office/drawing/2014/main" val="3430946384"/>
                    </a:ext>
                  </a:extLst>
                </a:gridCol>
                <a:gridCol w="1336283">
                  <a:extLst>
                    <a:ext uri="{9D8B030D-6E8A-4147-A177-3AD203B41FA5}">
                      <a16:colId xmlns:a16="http://schemas.microsoft.com/office/drawing/2014/main" val="2189238839"/>
                    </a:ext>
                  </a:extLst>
                </a:gridCol>
                <a:gridCol w="1336283">
                  <a:extLst>
                    <a:ext uri="{9D8B030D-6E8A-4147-A177-3AD203B41FA5}">
                      <a16:colId xmlns:a16="http://schemas.microsoft.com/office/drawing/2014/main" val="3883185911"/>
                    </a:ext>
                  </a:extLst>
                </a:gridCol>
                <a:gridCol w="1336283">
                  <a:extLst>
                    <a:ext uri="{9D8B030D-6E8A-4147-A177-3AD203B41FA5}">
                      <a16:colId xmlns:a16="http://schemas.microsoft.com/office/drawing/2014/main" val="3229308526"/>
                    </a:ext>
                  </a:extLst>
                </a:gridCol>
              </a:tblGrid>
              <a:tr h="380397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افراد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زمان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محصول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تاریخ شروع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تاریخ پایان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03589"/>
                  </a:ext>
                </a:extLst>
              </a:tr>
              <a:tr h="380397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4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محمدی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1Days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صفحه ورود به برنامه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98/9/7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98/9/7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69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07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8551817" y="637710"/>
            <a:ext cx="2717079" cy="529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تخمین نرم افزاری:</a:t>
            </a:r>
            <a:endParaRPr lang="fa-IR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9065622" y="1255026"/>
            <a:ext cx="1789617" cy="4779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منوی اصلی</a:t>
            </a:r>
            <a:r>
              <a:rPr lang="fa-IR" sz="28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fa-IR" sz="28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35509"/>
              </p:ext>
            </p:extLst>
          </p:nvPr>
        </p:nvGraphicFramePr>
        <p:xfrm>
          <a:off x="2065381" y="1733996"/>
          <a:ext cx="7869648" cy="16459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11608">
                  <a:extLst>
                    <a:ext uri="{9D8B030D-6E8A-4147-A177-3AD203B41FA5}">
                      <a16:colId xmlns:a16="http://schemas.microsoft.com/office/drawing/2014/main" val="1389960935"/>
                    </a:ext>
                  </a:extLst>
                </a:gridCol>
                <a:gridCol w="1311608">
                  <a:extLst>
                    <a:ext uri="{9D8B030D-6E8A-4147-A177-3AD203B41FA5}">
                      <a16:colId xmlns:a16="http://schemas.microsoft.com/office/drawing/2014/main" val="2111323642"/>
                    </a:ext>
                  </a:extLst>
                </a:gridCol>
                <a:gridCol w="1311608">
                  <a:extLst>
                    <a:ext uri="{9D8B030D-6E8A-4147-A177-3AD203B41FA5}">
                      <a16:colId xmlns:a16="http://schemas.microsoft.com/office/drawing/2014/main" val="2862747420"/>
                    </a:ext>
                  </a:extLst>
                </a:gridCol>
                <a:gridCol w="1311608">
                  <a:extLst>
                    <a:ext uri="{9D8B030D-6E8A-4147-A177-3AD203B41FA5}">
                      <a16:colId xmlns:a16="http://schemas.microsoft.com/office/drawing/2014/main" val="303490852"/>
                    </a:ext>
                  </a:extLst>
                </a:gridCol>
                <a:gridCol w="1311608">
                  <a:extLst>
                    <a:ext uri="{9D8B030D-6E8A-4147-A177-3AD203B41FA5}">
                      <a16:colId xmlns:a16="http://schemas.microsoft.com/office/drawing/2014/main" val="3912130502"/>
                    </a:ext>
                  </a:extLst>
                </a:gridCol>
                <a:gridCol w="1311608">
                  <a:extLst>
                    <a:ext uri="{9D8B030D-6E8A-4147-A177-3AD203B41FA5}">
                      <a16:colId xmlns:a16="http://schemas.microsoft.com/office/drawing/2014/main" val="237367757"/>
                    </a:ext>
                  </a:extLst>
                </a:gridCol>
              </a:tblGrid>
              <a:tr h="34812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افراد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زمان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محصول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تاریخ شروع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تاریخ پایان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26880"/>
                  </a:ext>
                </a:extLst>
              </a:tr>
              <a:tr h="609214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5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طغیانی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2Days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پیاده سازی صفحه اصلی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98/9/7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98/9/8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780308"/>
                  </a:ext>
                </a:extLst>
              </a:tr>
              <a:tr h="609214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6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فرشین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1Days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پیاده سازی گزینه ها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98/9/8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98/9/8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709337"/>
                  </a:ext>
                </a:extLst>
              </a:tr>
            </a:tbl>
          </a:graphicData>
        </a:graphic>
      </p:graphicFrame>
      <p:sp>
        <p:nvSpPr>
          <p:cNvPr id="6" name="Subtitle 2"/>
          <p:cNvSpPr txBox="1">
            <a:spLocks/>
          </p:cNvSpPr>
          <p:nvPr/>
        </p:nvSpPr>
        <p:spPr>
          <a:xfrm>
            <a:off x="8847909" y="3444904"/>
            <a:ext cx="2007330" cy="611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فرم ثبت کاربر:</a:t>
            </a:r>
            <a:endParaRPr lang="fa-IR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946802"/>
              </p:ext>
            </p:extLst>
          </p:nvPr>
        </p:nvGraphicFramePr>
        <p:xfrm>
          <a:off x="2040708" y="3946963"/>
          <a:ext cx="7869648" cy="79920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11608">
                  <a:extLst>
                    <a:ext uri="{9D8B030D-6E8A-4147-A177-3AD203B41FA5}">
                      <a16:colId xmlns:a16="http://schemas.microsoft.com/office/drawing/2014/main" val="3920914762"/>
                    </a:ext>
                  </a:extLst>
                </a:gridCol>
                <a:gridCol w="1311608">
                  <a:extLst>
                    <a:ext uri="{9D8B030D-6E8A-4147-A177-3AD203B41FA5}">
                      <a16:colId xmlns:a16="http://schemas.microsoft.com/office/drawing/2014/main" val="2572439200"/>
                    </a:ext>
                  </a:extLst>
                </a:gridCol>
                <a:gridCol w="1311608">
                  <a:extLst>
                    <a:ext uri="{9D8B030D-6E8A-4147-A177-3AD203B41FA5}">
                      <a16:colId xmlns:a16="http://schemas.microsoft.com/office/drawing/2014/main" val="4023131016"/>
                    </a:ext>
                  </a:extLst>
                </a:gridCol>
                <a:gridCol w="1311608">
                  <a:extLst>
                    <a:ext uri="{9D8B030D-6E8A-4147-A177-3AD203B41FA5}">
                      <a16:colId xmlns:a16="http://schemas.microsoft.com/office/drawing/2014/main" val="2892717797"/>
                    </a:ext>
                  </a:extLst>
                </a:gridCol>
                <a:gridCol w="1311608">
                  <a:extLst>
                    <a:ext uri="{9D8B030D-6E8A-4147-A177-3AD203B41FA5}">
                      <a16:colId xmlns:a16="http://schemas.microsoft.com/office/drawing/2014/main" val="548584076"/>
                    </a:ext>
                  </a:extLst>
                </a:gridCol>
                <a:gridCol w="1311608">
                  <a:extLst>
                    <a:ext uri="{9D8B030D-6E8A-4147-A177-3AD203B41FA5}">
                      <a16:colId xmlns:a16="http://schemas.microsoft.com/office/drawing/2014/main" val="209403208"/>
                    </a:ext>
                  </a:extLst>
                </a:gridCol>
              </a:tblGrid>
              <a:tr h="39960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افراد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زمان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محصول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تاریخ شروع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تاریخ پایان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805832"/>
                  </a:ext>
                </a:extLst>
              </a:tr>
              <a:tr h="39960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7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شایسته مهر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1Days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فرم ثبت نام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98/9/9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98/9/9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473903"/>
                  </a:ext>
                </a:extLst>
              </a:tr>
            </a:tbl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>
            <a:off x="8490857" y="4808291"/>
            <a:ext cx="2364382" cy="567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فاکتور خرید مشتری:</a:t>
            </a:r>
            <a:endParaRPr lang="fa-IR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069604"/>
              </p:ext>
            </p:extLst>
          </p:nvPr>
        </p:nvGraphicFramePr>
        <p:xfrm>
          <a:off x="2040708" y="5313216"/>
          <a:ext cx="7869648" cy="79920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11608">
                  <a:extLst>
                    <a:ext uri="{9D8B030D-6E8A-4147-A177-3AD203B41FA5}">
                      <a16:colId xmlns:a16="http://schemas.microsoft.com/office/drawing/2014/main" val="3562498862"/>
                    </a:ext>
                  </a:extLst>
                </a:gridCol>
                <a:gridCol w="1311608">
                  <a:extLst>
                    <a:ext uri="{9D8B030D-6E8A-4147-A177-3AD203B41FA5}">
                      <a16:colId xmlns:a16="http://schemas.microsoft.com/office/drawing/2014/main" val="3840471212"/>
                    </a:ext>
                  </a:extLst>
                </a:gridCol>
                <a:gridCol w="1311608">
                  <a:extLst>
                    <a:ext uri="{9D8B030D-6E8A-4147-A177-3AD203B41FA5}">
                      <a16:colId xmlns:a16="http://schemas.microsoft.com/office/drawing/2014/main" val="1617143841"/>
                    </a:ext>
                  </a:extLst>
                </a:gridCol>
                <a:gridCol w="1311608">
                  <a:extLst>
                    <a:ext uri="{9D8B030D-6E8A-4147-A177-3AD203B41FA5}">
                      <a16:colId xmlns:a16="http://schemas.microsoft.com/office/drawing/2014/main" val="1322041402"/>
                    </a:ext>
                  </a:extLst>
                </a:gridCol>
                <a:gridCol w="1311608">
                  <a:extLst>
                    <a:ext uri="{9D8B030D-6E8A-4147-A177-3AD203B41FA5}">
                      <a16:colId xmlns:a16="http://schemas.microsoft.com/office/drawing/2014/main" val="3802253721"/>
                    </a:ext>
                  </a:extLst>
                </a:gridCol>
                <a:gridCol w="1311608">
                  <a:extLst>
                    <a:ext uri="{9D8B030D-6E8A-4147-A177-3AD203B41FA5}">
                      <a16:colId xmlns:a16="http://schemas.microsoft.com/office/drawing/2014/main" val="1490390947"/>
                    </a:ext>
                  </a:extLst>
                </a:gridCol>
              </a:tblGrid>
              <a:tr h="39960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افراد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زمان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محصول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تاریخ شروع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تاریخ پایان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16256"/>
                  </a:ext>
                </a:extLst>
              </a:tr>
              <a:tr h="39960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8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شایسته مهر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1Days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فاکتور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خرید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98/9/14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98/9/14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09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09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8551817" y="637710"/>
            <a:ext cx="2717079" cy="529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تخمین نرم افزاری:</a:t>
            </a:r>
            <a:endParaRPr lang="fa-IR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8717280" y="1255026"/>
            <a:ext cx="2137959" cy="469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ثبت کتاب ها</a:t>
            </a:r>
            <a:r>
              <a:rPr lang="fa-IR" sz="28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fa-IR" sz="28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357118"/>
              </p:ext>
            </p:extLst>
          </p:nvPr>
        </p:nvGraphicFramePr>
        <p:xfrm>
          <a:off x="836021" y="1790792"/>
          <a:ext cx="9810210" cy="141676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35035">
                  <a:extLst>
                    <a:ext uri="{9D8B030D-6E8A-4147-A177-3AD203B41FA5}">
                      <a16:colId xmlns:a16="http://schemas.microsoft.com/office/drawing/2014/main" val="4211173105"/>
                    </a:ext>
                  </a:extLst>
                </a:gridCol>
                <a:gridCol w="1635035">
                  <a:extLst>
                    <a:ext uri="{9D8B030D-6E8A-4147-A177-3AD203B41FA5}">
                      <a16:colId xmlns:a16="http://schemas.microsoft.com/office/drawing/2014/main" val="1107171857"/>
                    </a:ext>
                  </a:extLst>
                </a:gridCol>
                <a:gridCol w="1635035">
                  <a:extLst>
                    <a:ext uri="{9D8B030D-6E8A-4147-A177-3AD203B41FA5}">
                      <a16:colId xmlns:a16="http://schemas.microsoft.com/office/drawing/2014/main" val="4287227395"/>
                    </a:ext>
                  </a:extLst>
                </a:gridCol>
                <a:gridCol w="1635035">
                  <a:extLst>
                    <a:ext uri="{9D8B030D-6E8A-4147-A177-3AD203B41FA5}">
                      <a16:colId xmlns:a16="http://schemas.microsoft.com/office/drawing/2014/main" val="3146553965"/>
                    </a:ext>
                  </a:extLst>
                </a:gridCol>
                <a:gridCol w="1635035">
                  <a:extLst>
                    <a:ext uri="{9D8B030D-6E8A-4147-A177-3AD203B41FA5}">
                      <a16:colId xmlns:a16="http://schemas.microsoft.com/office/drawing/2014/main" val="1495804244"/>
                    </a:ext>
                  </a:extLst>
                </a:gridCol>
                <a:gridCol w="1635035">
                  <a:extLst>
                    <a:ext uri="{9D8B030D-6E8A-4147-A177-3AD203B41FA5}">
                      <a16:colId xmlns:a16="http://schemas.microsoft.com/office/drawing/2014/main" val="391897888"/>
                    </a:ext>
                  </a:extLst>
                </a:gridCol>
              </a:tblGrid>
              <a:tr h="320817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افراد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زمان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محصول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تاریخ شروع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تاریخ پایان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05949"/>
                  </a:ext>
                </a:extLst>
              </a:tr>
              <a:tr h="68524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9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محمدی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2Days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وارد کردن مشخصات در پایگاه داده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98/9/14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98/9/15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733013"/>
                  </a:ext>
                </a:extLst>
              </a:tr>
              <a:tr h="320817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10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فرشین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1Days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کد نویسی فرم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98/9/15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98/9/15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146916"/>
                  </a:ext>
                </a:extLst>
              </a:tr>
            </a:tbl>
          </a:graphicData>
        </a:graphic>
      </p:graphicFrame>
      <p:sp>
        <p:nvSpPr>
          <p:cNvPr id="6" name="Subtitle 2"/>
          <p:cNvSpPr txBox="1">
            <a:spLocks/>
          </p:cNvSpPr>
          <p:nvPr/>
        </p:nvSpPr>
        <p:spPr>
          <a:xfrm>
            <a:off x="8551817" y="3274049"/>
            <a:ext cx="2303421" cy="479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دسته بندی کتاب ها</a:t>
            </a:r>
            <a:r>
              <a:rPr lang="fa-IR" sz="28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fa-IR" sz="28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526608"/>
              </p:ext>
            </p:extLst>
          </p:nvPr>
        </p:nvGraphicFramePr>
        <p:xfrm>
          <a:off x="836021" y="3753394"/>
          <a:ext cx="9810210" cy="87956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35035">
                  <a:extLst>
                    <a:ext uri="{9D8B030D-6E8A-4147-A177-3AD203B41FA5}">
                      <a16:colId xmlns:a16="http://schemas.microsoft.com/office/drawing/2014/main" val="2762105429"/>
                    </a:ext>
                  </a:extLst>
                </a:gridCol>
                <a:gridCol w="1635035">
                  <a:extLst>
                    <a:ext uri="{9D8B030D-6E8A-4147-A177-3AD203B41FA5}">
                      <a16:colId xmlns:a16="http://schemas.microsoft.com/office/drawing/2014/main" val="1359053197"/>
                    </a:ext>
                  </a:extLst>
                </a:gridCol>
                <a:gridCol w="1635035">
                  <a:extLst>
                    <a:ext uri="{9D8B030D-6E8A-4147-A177-3AD203B41FA5}">
                      <a16:colId xmlns:a16="http://schemas.microsoft.com/office/drawing/2014/main" val="248413651"/>
                    </a:ext>
                  </a:extLst>
                </a:gridCol>
                <a:gridCol w="1635035">
                  <a:extLst>
                    <a:ext uri="{9D8B030D-6E8A-4147-A177-3AD203B41FA5}">
                      <a16:colId xmlns:a16="http://schemas.microsoft.com/office/drawing/2014/main" val="3192260987"/>
                    </a:ext>
                  </a:extLst>
                </a:gridCol>
                <a:gridCol w="1635035">
                  <a:extLst>
                    <a:ext uri="{9D8B030D-6E8A-4147-A177-3AD203B41FA5}">
                      <a16:colId xmlns:a16="http://schemas.microsoft.com/office/drawing/2014/main" val="3428398596"/>
                    </a:ext>
                  </a:extLst>
                </a:gridCol>
                <a:gridCol w="1635035">
                  <a:extLst>
                    <a:ext uri="{9D8B030D-6E8A-4147-A177-3AD203B41FA5}">
                      <a16:colId xmlns:a16="http://schemas.microsoft.com/office/drawing/2014/main" val="240546162"/>
                    </a:ext>
                  </a:extLst>
                </a:gridCol>
              </a:tblGrid>
              <a:tr h="43978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افراد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زمان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محصول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تاریخ شروع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تاریخ پایان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84289"/>
                  </a:ext>
                </a:extLst>
              </a:tr>
              <a:tr h="43978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11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شایسته مهر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1Days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لیست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کتاب ها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98/9/15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98/9/15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385750"/>
                  </a:ext>
                </a:extLst>
              </a:tr>
            </a:tbl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>
            <a:off x="8551816" y="4699455"/>
            <a:ext cx="2303421" cy="479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حساب ها</a:t>
            </a:r>
            <a:r>
              <a:rPr lang="fa-IR" sz="28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fa-IR" sz="28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259825"/>
              </p:ext>
            </p:extLst>
          </p:nvPr>
        </p:nvGraphicFramePr>
        <p:xfrm>
          <a:off x="1987734" y="5178800"/>
          <a:ext cx="7922622" cy="1371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20437">
                  <a:extLst>
                    <a:ext uri="{9D8B030D-6E8A-4147-A177-3AD203B41FA5}">
                      <a16:colId xmlns:a16="http://schemas.microsoft.com/office/drawing/2014/main" val="4079838422"/>
                    </a:ext>
                  </a:extLst>
                </a:gridCol>
                <a:gridCol w="1320437">
                  <a:extLst>
                    <a:ext uri="{9D8B030D-6E8A-4147-A177-3AD203B41FA5}">
                      <a16:colId xmlns:a16="http://schemas.microsoft.com/office/drawing/2014/main" val="237721354"/>
                    </a:ext>
                  </a:extLst>
                </a:gridCol>
                <a:gridCol w="1320437">
                  <a:extLst>
                    <a:ext uri="{9D8B030D-6E8A-4147-A177-3AD203B41FA5}">
                      <a16:colId xmlns:a16="http://schemas.microsoft.com/office/drawing/2014/main" val="946826997"/>
                    </a:ext>
                  </a:extLst>
                </a:gridCol>
                <a:gridCol w="1320437">
                  <a:extLst>
                    <a:ext uri="{9D8B030D-6E8A-4147-A177-3AD203B41FA5}">
                      <a16:colId xmlns:a16="http://schemas.microsoft.com/office/drawing/2014/main" val="1950988335"/>
                    </a:ext>
                  </a:extLst>
                </a:gridCol>
                <a:gridCol w="1320437">
                  <a:extLst>
                    <a:ext uri="{9D8B030D-6E8A-4147-A177-3AD203B41FA5}">
                      <a16:colId xmlns:a16="http://schemas.microsoft.com/office/drawing/2014/main" val="3047133004"/>
                    </a:ext>
                  </a:extLst>
                </a:gridCol>
                <a:gridCol w="1320437">
                  <a:extLst>
                    <a:ext uri="{9D8B030D-6E8A-4147-A177-3AD203B41FA5}">
                      <a16:colId xmlns:a16="http://schemas.microsoft.com/office/drawing/2014/main" val="3219934116"/>
                    </a:ext>
                  </a:extLst>
                </a:gridCol>
              </a:tblGrid>
              <a:tr h="34602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افراد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زمان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محصول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تاریخ شروع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تاریخ پایان</a:t>
                      </a:r>
                      <a:endParaRPr lang="fa-I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69567"/>
                  </a:ext>
                </a:extLst>
              </a:tr>
              <a:tr h="605535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12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فرشین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1Days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کد انتخاب تاریخ مشخص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98/9/21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98/9/21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94902"/>
                  </a:ext>
                </a:extLst>
              </a:tr>
              <a:tr h="34602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13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شایسته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مهر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1Days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کد چاپ گزارش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98/9/22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98/9/22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90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54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8551817" y="637710"/>
            <a:ext cx="2717079" cy="529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گام های پیگیری:</a:t>
            </a:r>
            <a:endParaRPr lang="fa-IR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005782"/>
              </p:ext>
            </p:extLst>
          </p:nvPr>
        </p:nvGraphicFramePr>
        <p:xfrm>
          <a:off x="348344" y="385161"/>
          <a:ext cx="8592458" cy="62230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27494">
                  <a:extLst>
                    <a:ext uri="{9D8B030D-6E8A-4147-A177-3AD203B41FA5}">
                      <a16:colId xmlns:a16="http://schemas.microsoft.com/office/drawing/2014/main" val="3822428786"/>
                    </a:ext>
                  </a:extLst>
                </a:gridCol>
                <a:gridCol w="1227494">
                  <a:extLst>
                    <a:ext uri="{9D8B030D-6E8A-4147-A177-3AD203B41FA5}">
                      <a16:colId xmlns:a16="http://schemas.microsoft.com/office/drawing/2014/main" val="3432033188"/>
                    </a:ext>
                  </a:extLst>
                </a:gridCol>
                <a:gridCol w="1227494">
                  <a:extLst>
                    <a:ext uri="{9D8B030D-6E8A-4147-A177-3AD203B41FA5}">
                      <a16:colId xmlns:a16="http://schemas.microsoft.com/office/drawing/2014/main" val="4056159447"/>
                    </a:ext>
                  </a:extLst>
                </a:gridCol>
                <a:gridCol w="1227494">
                  <a:extLst>
                    <a:ext uri="{9D8B030D-6E8A-4147-A177-3AD203B41FA5}">
                      <a16:colId xmlns:a16="http://schemas.microsoft.com/office/drawing/2014/main" val="1169326626"/>
                    </a:ext>
                  </a:extLst>
                </a:gridCol>
                <a:gridCol w="1227494">
                  <a:extLst>
                    <a:ext uri="{9D8B030D-6E8A-4147-A177-3AD203B41FA5}">
                      <a16:colId xmlns:a16="http://schemas.microsoft.com/office/drawing/2014/main" val="1194302027"/>
                    </a:ext>
                  </a:extLst>
                </a:gridCol>
                <a:gridCol w="1227494">
                  <a:extLst>
                    <a:ext uri="{9D8B030D-6E8A-4147-A177-3AD203B41FA5}">
                      <a16:colId xmlns:a16="http://schemas.microsoft.com/office/drawing/2014/main" val="2192545729"/>
                    </a:ext>
                  </a:extLst>
                </a:gridCol>
                <a:gridCol w="1227494">
                  <a:extLst>
                    <a:ext uri="{9D8B030D-6E8A-4147-A177-3AD203B41FA5}">
                      <a16:colId xmlns:a16="http://schemas.microsoft.com/office/drawing/2014/main" val="3361798538"/>
                    </a:ext>
                  </a:extLst>
                </a:gridCol>
              </a:tblGrid>
              <a:tr h="563843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</a:t>
                      </a:r>
                      <a:endParaRPr lang="fa-IR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محصول</a:t>
                      </a:r>
                      <a:endParaRPr lang="fa-IR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تاریخ شروع</a:t>
                      </a:r>
                      <a:endParaRPr lang="fa-IR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تاریخ پایان</a:t>
                      </a:r>
                      <a:endParaRPr lang="fa-IR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تاریخ شروع واقعی</a:t>
                      </a:r>
                      <a:endParaRPr lang="fa-IR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تاریخ پایان واقعی</a:t>
                      </a:r>
                      <a:endParaRPr lang="fa-IR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مدت</a:t>
                      </a:r>
                      <a:r>
                        <a:rPr lang="fa-IR" sz="1600" b="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تاخیر</a:t>
                      </a:r>
                      <a:endParaRPr lang="fa-IR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032194"/>
                  </a:ext>
                </a:extLst>
              </a:tr>
              <a:tr h="33166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cs typeface="B Nazanin" panose="00000400000000000000" pitchFamily="2" charset="-78"/>
                        </a:rPr>
                        <a:t>1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 smtClean="0">
                          <a:cs typeface="B Nazanin" panose="00000400000000000000" pitchFamily="2" charset="-78"/>
                        </a:rPr>
                        <a:t>ایجاد</a:t>
                      </a:r>
                      <a:r>
                        <a:rPr lang="fa-IR" sz="1400" baseline="0" dirty="0" smtClean="0">
                          <a:cs typeface="B Nazanin" panose="00000400000000000000" pitchFamily="2" charset="-78"/>
                        </a:rPr>
                        <a:t> جدول ها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98/9/1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98/9/2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98/9/2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98/9/2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cs typeface="B Nazanin" panose="00000400000000000000" pitchFamily="2" charset="-78"/>
                        </a:rPr>
                        <a:t>1Days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13273"/>
                  </a:ext>
                </a:extLst>
              </a:tr>
              <a:tr h="33166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cs typeface="B Nazanin" panose="00000400000000000000" pitchFamily="2" charset="-78"/>
                        </a:rPr>
                        <a:t>2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 smtClean="0">
                          <a:cs typeface="B Nazanin" panose="00000400000000000000" pitchFamily="2" charset="-78"/>
                        </a:rPr>
                        <a:t>روابط بین جداول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98/9/3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98/9/3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98/9/3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98/9/3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cs typeface="B Nazanin" panose="00000400000000000000" pitchFamily="2" charset="-78"/>
                        </a:rPr>
                        <a:t>-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080011"/>
                  </a:ext>
                </a:extLst>
              </a:tr>
              <a:tr h="50449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cs typeface="B Nazanin" panose="00000400000000000000" pitchFamily="2" charset="-78"/>
                        </a:rPr>
                        <a:t>3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 smtClean="0">
                          <a:cs typeface="B Nazanin" panose="00000400000000000000" pitchFamily="2" charset="-78"/>
                        </a:rPr>
                        <a:t>همگام سازی با فرم ها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98/9/4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98/9/4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98/9/7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98/9/7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cs typeface="B Nazanin" panose="00000400000000000000" pitchFamily="2" charset="-78"/>
                        </a:rPr>
                        <a:t>3Days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593215"/>
                  </a:ext>
                </a:extLst>
              </a:tr>
              <a:tr h="50449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cs typeface="B Nazanin" panose="00000400000000000000" pitchFamily="2" charset="-78"/>
                        </a:rPr>
                        <a:t>4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 smtClean="0">
                          <a:cs typeface="B Nazanin" panose="00000400000000000000" pitchFamily="2" charset="-78"/>
                        </a:rPr>
                        <a:t>صفحه ورود به برنامه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98/9/7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98/9/7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98/9/7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98/9/7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cs typeface="B Nazanin" panose="00000400000000000000" pitchFamily="2" charset="-78"/>
                        </a:rPr>
                        <a:t>-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154885"/>
                  </a:ext>
                </a:extLst>
              </a:tr>
              <a:tr h="50449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cs typeface="B Nazanin" panose="00000400000000000000" pitchFamily="2" charset="-78"/>
                        </a:rPr>
                        <a:t>5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 smtClean="0">
                          <a:cs typeface="B Nazanin" panose="00000400000000000000" pitchFamily="2" charset="-78"/>
                        </a:rPr>
                        <a:t>پیاده</a:t>
                      </a:r>
                      <a:r>
                        <a:rPr lang="fa-IR" sz="1400" baseline="0" dirty="0" smtClean="0">
                          <a:cs typeface="B Nazanin" panose="00000400000000000000" pitchFamily="2" charset="-78"/>
                        </a:rPr>
                        <a:t> سازی صفحه اصلی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98/9/7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98/9/8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98/9/8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98/9/8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cs typeface="B Nazanin" panose="00000400000000000000" pitchFamily="2" charset="-78"/>
                        </a:rPr>
                        <a:t>1Days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97142"/>
                  </a:ext>
                </a:extLst>
              </a:tr>
              <a:tr h="50449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cs typeface="B Nazanin" panose="00000400000000000000" pitchFamily="2" charset="-78"/>
                        </a:rPr>
                        <a:t>6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 smtClean="0">
                          <a:cs typeface="B Nazanin" panose="00000400000000000000" pitchFamily="2" charset="-78"/>
                        </a:rPr>
                        <a:t>پیاده</a:t>
                      </a:r>
                      <a:r>
                        <a:rPr lang="fa-IR" sz="1400" baseline="0" dirty="0" smtClean="0">
                          <a:cs typeface="B Nazanin" panose="00000400000000000000" pitchFamily="2" charset="-78"/>
                        </a:rPr>
                        <a:t> سازی گزینه ها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98/9/8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98/9/8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98/9/8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98/9/8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cs typeface="B Nazanin" panose="00000400000000000000" pitchFamily="2" charset="-78"/>
                        </a:rPr>
                        <a:t>-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95250"/>
                  </a:ext>
                </a:extLst>
              </a:tr>
              <a:tr h="33166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cs typeface="B Nazanin" panose="00000400000000000000" pitchFamily="2" charset="-78"/>
                        </a:rPr>
                        <a:t>7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 smtClean="0">
                          <a:cs typeface="B Nazanin" panose="00000400000000000000" pitchFamily="2" charset="-78"/>
                        </a:rPr>
                        <a:t>فرم ثبت نام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98/9/9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98/9/9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98/9/9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98/9/9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cs typeface="B Nazanin" panose="00000400000000000000" pitchFamily="2" charset="-78"/>
                        </a:rPr>
                        <a:t>-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039493"/>
                  </a:ext>
                </a:extLst>
              </a:tr>
              <a:tr h="33166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cs typeface="B Nazanin" panose="00000400000000000000" pitchFamily="2" charset="-78"/>
                        </a:rPr>
                        <a:t>8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 smtClean="0">
                          <a:cs typeface="B Nazanin" panose="00000400000000000000" pitchFamily="2" charset="-78"/>
                        </a:rPr>
                        <a:t>فاکتور خرید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a-I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انجام نشده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a-I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انجام نشده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cs typeface="B Nazanin" panose="00000400000000000000" pitchFamily="2" charset="-78"/>
                        </a:rPr>
                        <a:t>-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165592"/>
                  </a:ext>
                </a:extLst>
              </a:tr>
              <a:tr h="712223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cs typeface="B Nazanin" panose="00000400000000000000" pitchFamily="2" charset="-78"/>
                        </a:rPr>
                        <a:t>9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 smtClean="0">
                          <a:cs typeface="B Nazanin" panose="00000400000000000000" pitchFamily="2" charset="-78"/>
                        </a:rPr>
                        <a:t>وارد کردن مشخصات در پایگاه داده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98/9/14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98/9/15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a-I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انجام نشده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a-I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انجام نشده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cs typeface="B Nazanin" panose="00000400000000000000" pitchFamily="2" charset="-78"/>
                        </a:rPr>
                        <a:t>-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33034"/>
                  </a:ext>
                </a:extLst>
              </a:tr>
              <a:tr h="33166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cs typeface="B Nazanin" panose="00000400000000000000" pitchFamily="2" charset="-78"/>
                        </a:rPr>
                        <a:t>10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 smtClean="0">
                          <a:cs typeface="B Nazanin" panose="00000400000000000000" pitchFamily="2" charset="-78"/>
                        </a:rPr>
                        <a:t>کد نویسی فرم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98/9/15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98/9/15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a-I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انجام نشده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a-I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انجام نشده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cs typeface="B Nazanin" panose="00000400000000000000" pitchFamily="2" charset="-78"/>
                        </a:rPr>
                        <a:t>-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349687"/>
                  </a:ext>
                </a:extLst>
              </a:tr>
              <a:tr h="33166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cs typeface="B Nazanin" panose="00000400000000000000" pitchFamily="2" charset="-78"/>
                        </a:rPr>
                        <a:t>11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 smtClean="0">
                          <a:cs typeface="B Nazanin" panose="00000400000000000000" pitchFamily="2" charset="-78"/>
                        </a:rPr>
                        <a:t>لیست کتاب ها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98/9/15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98/9/15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a-I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انجام نشده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a-I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انجام نشده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cs typeface="B Nazanin" panose="00000400000000000000" pitchFamily="2" charset="-78"/>
                        </a:rPr>
                        <a:t>-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805197"/>
                  </a:ext>
                </a:extLst>
              </a:tr>
              <a:tr h="50449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cs typeface="B Nazanin" panose="00000400000000000000" pitchFamily="2" charset="-78"/>
                        </a:rPr>
                        <a:t>12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 smtClean="0">
                          <a:cs typeface="B Nazanin" panose="00000400000000000000" pitchFamily="2" charset="-78"/>
                        </a:rPr>
                        <a:t>کد انتخاب تاریخ مشخص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98/9/21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98/9/21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a-I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انجام نشده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a-I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انجام نشده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cs typeface="B Nazanin" panose="00000400000000000000" pitchFamily="2" charset="-78"/>
                        </a:rPr>
                        <a:t>-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983985"/>
                  </a:ext>
                </a:extLst>
              </a:tr>
              <a:tr h="33166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cs typeface="B Nazanin" panose="00000400000000000000" pitchFamily="2" charset="-78"/>
                        </a:rPr>
                        <a:t>13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400" dirty="0" smtClean="0">
                          <a:cs typeface="B Nazanin" panose="00000400000000000000" pitchFamily="2" charset="-78"/>
                        </a:rPr>
                        <a:t>کد چاپ گزارش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98/9/22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98/9/22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a-I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انجام نشده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a-I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aleway Light"/>
                          <a:ea typeface="+mn-ea"/>
                          <a:cs typeface="B Nazanin" panose="00000400000000000000" pitchFamily="2" charset="-78"/>
                        </a:rPr>
                        <a:t>انجام نشده</a:t>
                      </a:r>
                      <a:endParaRPr kumimoji="0" lang="fa-I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aleway Ligh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cs typeface="B Nazanin" panose="00000400000000000000" pitchFamily="2" charset="-78"/>
                        </a:rPr>
                        <a:t>-</a:t>
                      </a:r>
                      <a:endParaRPr lang="fa-IR" sz="1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111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32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8551817" y="637710"/>
            <a:ext cx="2717079" cy="529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گام های پیگیری:</a:t>
            </a:r>
            <a:endParaRPr lang="fa-IR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98652" y="1598414"/>
            <a:ext cx="4870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تاخیر هایی که ممکن است در طول پروژه رخ دهد: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07254" y="2265902"/>
            <a:ext cx="2839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مریض شدن اعضای گروه</a:t>
            </a:r>
          </a:p>
        </p:txBody>
      </p:sp>
      <p:sp>
        <p:nvSpPr>
          <p:cNvPr id="6" name="Rectangle 5"/>
          <p:cNvSpPr/>
          <p:nvPr/>
        </p:nvSpPr>
        <p:spPr>
          <a:xfrm>
            <a:off x="8912200" y="2808789"/>
            <a:ext cx="2334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نبودن اعضای گروه </a:t>
            </a:r>
          </a:p>
        </p:txBody>
      </p:sp>
      <p:sp>
        <p:nvSpPr>
          <p:cNvPr id="7" name="Rectangle 6"/>
          <p:cNvSpPr/>
          <p:nvPr/>
        </p:nvSpPr>
        <p:spPr>
          <a:xfrm>
            <a:off x="8965060" y="3351676"/>
            <a:ext cx="2303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قطع بودن اینترنت </a:t>
            </a:r>
          </a:p>
        </p:txBody>
      </p:sp>
      <p:sp>
        <p:nvSpPr>
          <p:cNvPr id="8" name="Rectangle 7"/>
          <p:cNvSpPr/>
          <p:nvPr/>
        </p:nvSpPr>
        <p:spPr>
          <a:xfrm>
            <a:off x="8567515" y="3887686"/>
            <a:ext cx="2701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خراب شدن سیستم ها </a:t>
            </a:r>
          </a:p>
        </p:txBody>
      </p:sp>
      <p:sp>
        <p:nvSpPr>
          <p:cNvPr id="9" name="Rectangle 8"/>
          <p:cNvSpPr/>
          <p:nvPr/>
        </p:nvSpPr>
        <p:spPr>
          <a:xfrm>
            <a:off x="8205275" y="4421606"/>
            <a:ext cx="3041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امتحان داشتن </a:t>
            </a:r>
            <a:r>
              <a:rPr lang="fa-IR" sz="2400" dirty="0" smtClean="0">
                <a:cs typeface="B Nazanin" panose="00000400000000000000" pitchFamily="2" charset="-78"/>
              </a:rPr>
              <a:t>اعضای گروه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26388" y="4955526"/>
            <a:ext cx="2020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کمبود اطلاعات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1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5303520" y="637710"/>
            <a:ext cx="5965376" cy="564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ترسیم </a:t>
            </a:r>
            <a:r>
              <a:rPr lang="fa-IR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ﺷبکه وابستگی </a:t>
            </a:r>
            <a:r>
              <a:rPr lang="fa-IR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و تعین مسیر بحرانی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935" y="1201783"/>
            <a:ext cx="6818813" cy="50836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6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8551817" y="637710"/>
            <a:ext cx="2717079" cy="529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نمودار گانت:</a:t>
            </a:r>
            <a:endParaRPr lang="fa-IR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220" y="1436197"/>
            <a:ext cx="6919560" cy="39856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8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476103" y="365443"/>
            <a:ext cx="9144000" cy="636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Team</a:t>
            </a:r>
            <a:endParaRPr lang="fa-IR" sz="4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25143" y="1002030"/>
            <a:ext cx="164592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9" name="Rounded Rectangle 8"/>
          <p:cNvSpPr/>
          <p:nvPr/>
        </p:nvSpPr>
        <p:spPr>
          <a:xfrm>
            <a:off x="3997234" y="1865813"/>
            <a:ext cx="1872343" cy="1672045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10" name="Rounded Rectangle 9"/>
          <p:cNvSpPr/>
          <p:nvPr/>
        </p:nvSpPr>
        <p:spPr>
          <a:xfrm>
            <a:off x="3997234" y="3720197"/>
            <a:ext cx="1872343" cy="167204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11" name="Rounded Rectangle 10"/>
          <p:cNvSpPr/>
          <p:nvPr/>
        </p:nvSpPr>
        <p:spPr>
          <a:xfrm>
            <a:off x="6152604" y="3720196"/>
            <a:ext cx="1872343" cy="167204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12" name="Rounded Rectangle 11"/>
          <p:cNvSpPr/>
          <p:nvPr/>
        </p:nvSpPr>
        <p:spPr>
          <a:xfrm>
            <a:off x="6152605" y="1865812"/>
            <a:ext cx="1872343" cy="167204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119056" y="1900454"/>
            <a:ext cx="1841861" cy="458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اتوسا طغیانی</a:t>
            </a:r>
            <a:endParaRPr lang="fa-I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119056" y="3720195"/>
            <a:ext cx="1841861" cy="458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لیلا محمدی</a:t>
            </a:r>
            <a:endParaRPr lang="fa-I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9422672" y="3720196"/>
            <a:ext cx="1841861" cy="458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مهسا فرشین</a:t>
            </a:r>
            <a:endParaRPr lang="fa-I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8307976" y="1900454"/>
            <a:ext cx="2956557" cy="389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یاسمین شایسته مهر</a:t>
            </a:r>
            <a:endParaRPr lang="fa-I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1476103" y="2384997"/>
            <a:ext cx="1484814" cy="802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1800" dirty="0" smtClean="0">
                <a:latin typeface="Calibri" panose="020F0502020204030204" pitchFamily="34" charset="0"/>
                <a:cs typeface="B Nazanin" panose="00000400000000000000" pitchFamily="2" charset="-78"/>
              </a:rPr>
              <a:t>مدیر پروژه</a:t>
            </a:r>
          </a:p>
          <a:p>
            <a:pPr algn="r"/>
            <a:r>
              <a:rPr lang="fa-IR" sz="1800" dirty="0" smtClean="0">
                <a:latin typeface="Calibri" panose="020F0502020204030204" pitchFamily="34" charset="0"/>
                <a:cs typeface="B Nazanin" panose="00000400000000000000" pitchFamily="2" charset="-78"/>
              </a:rPr>
              <a:t>طراح پایگاه داده</a:t>
            </a:r>
            <a:endParaRPr lang="fa-IR" sz="1800" dirty="0"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9779719" y="2359447"/>
            <a:ext cx="1484814" cy="802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1800" dirty="0" smtClean="0">
                <a:latin typeface="Calibri" panose="020F0502020204030204" pitchFamily="34" charset="0"/>
                <a:cs typeface="B Nazanin" panose="00000400000000000000" pitchFamily="2" charset="-78"/>
              </a:rPr>
              <a:t>طراحی پروژه</a:t>
            </a:r>
            <a:endParaRPr lang="fa-IR" sz="1800" dirty="0"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9779719" y="4190651"/>
            <a:ext cx="1484814" cy="802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1800" dirty="0" smtClean="0">
                <a:latin typeface="Calibri" panose="020F0502020204030204" pitchFamily="34" charset="0"/>
                <a:cs typeface="B Nazanin" panose="00000400000000000000" pitchFamily="2" charset="-78"/>
              </a:rPr>
              <a:t>تحلیل پروژه</a:t>
            </a:r>
            <a:endParaRPr lang="fa-IR" sz="1800" dirty="0"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476103" y="4183038"/>
            <a:ext cx="1484814" cy="802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1800" dirty="0" smtClean="0">
                <a:latin typeface="Calibri" panose="020F0502020204030204" pitchFamily="34" charset="0"/>
                <a:cs typeface="B Nazanin" panose="00000400000000000000" pitchFamily="2" charset="-78"/>
              </a:rPr>
              <a:t>تحلیل پروژه</a:t>
            </a:r>
            <a:endParaRPr lang="fa-IR" sz="1800" dirty="0"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06044" y="2359447"/>
            <a:ext cx="8547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  <a:cs typeface="B Nazanin" panose="00000400000000000000" pitchFamily="2" charset="-78"/>
              </a:rPr>
              <a:t>01</a:t>
            </a:r>
            <a:endParaRPr lang="fa-IR" sz="4400" dirty="0">
              <a:solidFill>
                <a:schemeClr val="bg1"/>
              </a:solidFill>
              <a:latin typeface="Arial Rounded MT Bold" panose="020F0704030504030204" pitchFamily="34" charset="0"/>
              <a:cs typeface="B Nazanin" panose="00000400000000000000" pitchFamily="2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61413" y="4215937"/>
            <a:ext cx="8547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4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B Nazanin" panose="00000400000000000000" pitchFamily="2" charset="-78"/>
              </a:rPr>
              <a:t>04</a:t>
            </a:r>
            <a:endParaRPr lang="fa-IR" sz="4400" dirty="0">
              <a:solidFill>
                <a:schemeClr val="bg1"/>
              </a:solidFill>
              <a:latin typeface="Arial Rounded MT Bold" panose="020F0704030504030204" pitchFamily="34" charset="0"/>
              <a:cs typeface="B Nazanin" panose="00000400000000000000" pitchFamily="2" charset="-7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61414" y="2359447"/>
            <a:ext cx="8547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4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B Nazanin" panose="00000400000000000000" pitchFamily="2" charset="-78"/>
              </a:rPr>
              <a:t>02</a:t>
            </a:r>
            <a:endParaRPr lang="fa-IR" sz="4400" dirty="0">
              <a:solidFill>
                <a:schemeClr val="bg1"/>
              </a:solidFill>
              <a:latin typeface="Arial Rounded MT Bold" panose="020F0704030504030204" pitchFamily="34" charset="0"/>
              <a:cs typeface="B Nazanin" panose="00000400000000000000" pitchFamily="2" charset="-7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06043" y="4171497"/>
            <a:ext cx="8547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4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B Nazanin" panose="00000400000000000000" pitchFamily="2" charset="-78"/>
              </a:rPr>
              <a:t>03</a:t>
            </a:r>
            <a:endParaRPr lang="fa-IR" sz="4400" dirty="0">
              <a:solidFill>
                <a:schemeClr val="bg1"/>
              </a:solidFill>
              <a:latin typeface="Arial Rounded MT Bold" panose="020F0704030504030204" pitchFamily="34" charset="0"/>
              <a:cs typeface="B Nazanin" panose="00000400000000000000" pitchFamily="2" charset="-78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1538857" y="278673"/>
            <a:ext cx="435429" cy="42672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6495033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8551817" y="637710"/>
            <a:ext cx="2717079" cy="529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درخت محصول:</a:t>
            </a:r>
            <a:endParaRPr lang="fa-IR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96" y="440753"/>
            <a:ext cx="5921253" cy="57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4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3561805" y="2483927"/>
            <a:ext cx="4728753" cy="1069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6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تحلیل پروژه</a:t>
            </a:r>
            <a:endParaRPr lang="fa-IR" sz="6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9" y="3439885"/>
            <a:ext cx="3126696" cy="312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1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8551817" y="637710"/>
            <a:ext cx="2717079" cy="529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نوع تحلیل:</a:t>
            </a:r>
            <a:endParaRPr lang="fa-IR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029961" y="1271891"/>
            <a:ext cx="52389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تحلیل ساخت یافته (بر اساس روال های کاری)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36354" y="2612329"/>
            <a:ext cx="2973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یک سری داده اولیه داریم</a:t>
            </a:r>
            <a:r>
              <a:rPr lang="fa-IR" dirty="0"/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68789" y="3455972"/>
            <a:ext cx="2741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داده جدید تولید میشود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75303" y="4306450"/>
            <a:ext cx="3534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یک سری موجودیت خاص داریم</a:t>
            </a:r>
            <a:r>
              <a:rPr lang="fa-IR" dirty="0"/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6099" y="5137162"/>
            <a:ext cx="4604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روابط مشخص بین موجودیت ها برقرار است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19537" y="1799969"/>
            <a:ext cx="4690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یک سری روال های کاری مشخص وجود دارد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38621" y="3091959"/>
            <a:ext cx="23391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200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مشخصات </a:t>
            </a:r>
            <a:r>
              <a:rPr lang="fa-IR" sz="22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کتاب ها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18087" y="3940909"/>
            <a:ext cx="47596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200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لیست کتاب های فروخته شده، فاکتور های فروش</a:t>
            </a:r>
            <a:endParaRPr lang="fa-IR" sz="2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75216" y="4683003"/>
            <a:ext cx="33025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200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کتاب، فروشنده </a:t>
            </a:r>
            <a:r>
              <a:rPr lang="fa-IR" sz="2200" dirty="0" smtClean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، مشتری</a:t>
            </a:r>
            <a:r>
              <a:rPr lang="fa-IR" sz="2200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، فاکتور</a:t>
            </a:r>
            <a:endParaRPr lang="fa-IR" sz="2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24362" y="2254125"/>
            <a:ext cx="5253361" cy="4546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fa-IR" sz="2200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جست و جوی کتاب ،خرید کتاب، بررسی حساب ها و</a:t>
            </a:r>
            <a:r>
              <a:rPr lang="fa-IR" sz="2200" dirty="0" smtClean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...</a:t>
            </a:r>
            <a:endParaRPr lang="en-US" sz="2200" dirty="0">
              <a:solidFill>
                <a:schemeClr val="accent3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29068" y="5575271"/>
            <a:ext cx="44486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2200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ارائه </a:t>
            </a:r>
            <a:r>
              <a:rPr lang="fa-IR" sz="2200" dirty="0" smtClean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، فروش</a:t>
            </a:r>
            <a:r>
              <a:rPr lang="fa-IR" sz="2200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، خرید، </a:t>
            </a:r>
            <a:r>
              <a:rPr lang="fa-IR" sz="2200" dirty="0" smtClean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چاپ ،</a:t>
            </a:r>
            <a:r>
              <a:rPr lang="fa-IR" sz="2200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خرید و فروش کتاب</a:t>
            </a:r>
            <a:endParaRPr lang="fa-IR" sz="2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72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6" grpId="0"/>
      <p:bldP spid="17" grpId="0"/>
      <p:bldP spid="19" grpId="0"/>
      <p:bldP spid="20" grpId="0"/>
      <p:bldP spid="21" grpId="0"/>
      <p:bldP spid="22" grpId="0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8551817" y="637710"/>
            <a:ext cx="2717079" cy="529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کارهای تحلیل:</a:t>
            </a:r>
            <a:endParaRPr lang="fa-IR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14252" y="1433246"/>
            <a:ext cx="3023585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 rtl="1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a-IR" sz="24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شناخت محیط عملیاتی:</a:t>
            </a:r>
            <a:endParaRPr lang="en-US" sz="1600" dirty="0">
              <a:solidFill>
                <a:schemeClr val="accent3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17139" y="3193643"/>
            <a:ext cx="2238113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 rtl="1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a-IR" sz="24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شناخت نیاز ها:</a:t>
            </a:r>
            <a:endParaRPr lang="en-US" sz="1600" dirty="0">
              <a:solidFill>
                <a:schemeClr val="accent3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36750" y="4580609"/>
            <a:ext cx="2018502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 rtl="1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a-IR" sz="24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جلسه 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</a:t>
            </a:r>
            <a:r>
              <a:rPr lang="fa-IR" sz="24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600" dirty="0">
              <a:solidFill>
                <a:schemeClr val="accent3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97800" y="1966100"/>
            <a:ext cx="54200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200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سامانه توسط </a:t>
            </a:r>
            <a:r>
              <a:rPr lang="fa-IR" sz="2200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زبان</a:t>
            </a:r>
            <a:r>
              <a:rPr lang="fa-IR" sz="2200" dirty="0" smtClean="0">
                <a:solidFill>
                  <a:srgbClr val="000000"/>
                </a:solidFill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C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#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200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و پایگاه داده </a:t>
            </a:r>
            <a:r>
              <a:rPr lang="en-US" sz="2200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Sql</a:t>
            </a: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200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پیاده سازی </a:t>
            </a:r>
            <a:r>
              <a:rPr lang="fa-IR" sz="2200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میشود.</a:t>
            </a:r>
            <a:endParaRPr lang="fa-IR" sz="2200" dirty="0"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7177" y="2293303"/>
            <a:ext cx="7210697" cy="816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fa-IR" sz="2200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برای پیاده سازی انها به ترتیب از محیط های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visual studio 2012</a:t>
            </a:r>
            <a:r>
              <a:rPr lang="fa-IR" sz="2200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200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و 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Microsoft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SQL Server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Management Studio 18</a:t>
            </a:r>
            <a:r>
              <a:rPr lang="fa-IR" sz="2200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200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استفاده میشود.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77440" y="3625445"/>
            <a:ext cx="67404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200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برای ثبت مشخصات کتاب ها نیاز به یک پایگاه داده </a:t>
            </a:r>
            <a:r>
              <a:rPr lang="fa-IR" sz="2200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داریم.</a:t>
            </a:r>
            <a:endParaRPr lang="fa-IR" dirty="0"/>
          </a:p>
        </p:txBody>
      </p:sp>
      <p:sp>
        <p:nvSpPr>
          <p:cNvPr id="10" name="Rectangle 9"/>
          <p:cNvSpPr/>
          <p:nvPr/>
        </p:nvSpPr>
        <p:spPr>
          <a:xfrm>
            <a:off x="3676960" y="4037753"/>
            <a:ext cx="544091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a-IR" sz="2200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پیاده سازی سامانه نیاز به یک زبان برنامه </a:t>
            </a:r>
            <a:r>
              <a:rPr lang="fa-IR" sz="2200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نویسی مناسب دارد. </a:t>
            </a:r>
            <a:endParaRPr lang="fa-IR" sz="2200" dirty="0"/>
          </a:p>
        </p:txBody>
      </p:sp>
      <p:sp>
        <p:nvSpPr>
          <p:cNvPr id="11" name="Rectangle 10"/>
          <p:cNvSpPr/>
          <p:nvPr/>
        </p:nvSpPr>
        <p:spPr>
          <a:xfrm>
            <a:off x="3300549" y="5098937"/>
            <a:ext cx="5817324" cy="440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sz="2200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تشکیل جلسه برای هماهنگی کارها و مشخص شدن وظایف </a:t>
            </a:r>
            <a:r>
              <a:rPr lang="fa-IR" sz="2200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اعضا</a:t>
            </a:r>
            <a:endParaRPr lang="fa-IR" sz="2200" dirty="0"/>
          </a:p>
        </p:txBody>
      </p:sp>
    </p:spTree>
    <p:extLst>
      <p:ext uri="{BB962C8B-B14F-4D97-AF65-F5344CB8AC3E}">
        <p14:creationId xmlns:p14="http://schemas.microsoft.com/office/powerpoint/2010/main" val="354882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  <p:bldP spid="8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8277498" y="794466"/>
            <a:ext cx="3492142" cy="433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2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انواع مدلسازی تحلیل :</a:t>
            </a:r>
            <a:endParaRPr lang="fa-IR" sz="2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837" y="509746"/>
            <a:ext cx="7033870" cy="576884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9052561" y="1356167"/>
            <a:ext cx="2717079" cy="529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مدل </a:t>
            </a:r>
            <a:r>
              <a:rPr lang="en-US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ERD</a:t>
            </a:r>
            <a:r>
              <a:rPr lang="fa-IR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fa-IR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2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8551817" y="637710"/>
            <a:ext cx="2717079" cy="529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مدل جریان گرا :</a:t>
            </a:r>
            <a:endParaRPr lang="fa-IR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38374" y="1166949"/>
            <a:ext cx="13452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:DFD(0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B Nazanin" panose="00000400000000000000" pitchFamily="2" charset="-78"/>
                <a:ea typeface="Calibri" panose="020F0502020204030204" pitchFamily="34" charset="0"/>
              </a:rPr>
              <a:t> 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71" y="1618751"/>
            <a:ext cx="7619760" cy="39546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3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15772" y="1288868"/>
            <a:ext cx="140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DFD(1)</a:t>
            </a:r>
            <a:r>
              <a:rPr lang="en-US" dirty="0" smtClean="0">
                <a:solidFill>
                  <a:srgbClr val="000000"/>
                </a:solidFill>
                <a:latin typeface="B Nazanin" panose="00000400000000000000" pitchFamily="2" charset="-78"/>
                <a:ea typeface="Calibri" panose="020F0502020204030204" pitchFamily="34" charset="0"/>
              </a:rPr>
              <a:t> 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81186" y="1911922"/>
            <a:ext cx="2537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صفحه ورود به برنامه </a:t>
            </a:r>
            <a:r>
              <a:rPr lang="fa-IR" sz="24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fa-IR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a-I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69" y="1064391"/>
            <a:ext cx="6841366" cy="438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0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67032" y="2039751"/>
            <a:ext cx="15520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صفحه </a:t>
            </a:r>
            <a:r>
              <a:rPr lang="fa-IR" sz="2400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اصلی:</a:t>
            </a:r>
            <a:endParaRPr lang="fa-IR" sz="2400" dirty="0"/>
          </a:p>
        </p:txBody>
      </p:sp>
      <p:sp>
        <p:nvSpPr>
          <p:cNvPr id="6" name="Rectangle 5"/>
          <p:cNvSpPr/>
          <p:nvPr/>
        </p:nvSpPr>
        <p:spPr>
          <a:xfrm>
            <a:off x="10115772" y="1288868"/>
            <a:ext cx="140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DFD(2)</a:t>
            </a:r>
            <a:r>
              <a:rPr lang="en-US" dirty="0" smtClean="0">
                <a:solidFill>
                  <a:srgbClr val="000000"/>
                </a:solidFill>
                <a:latin typeface="B Nazanin" panose="00000400000000000000" pitchFamily="2" charset="-78"/>
                <a:ea typeface="Calibri" panose="020F0502020204030204" pitchFamily="34" charset="0"/>
              </a:rPr>
              <a:t> </a:t>
            </a:r>
            <a:endParaRPr lang="fa-I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14" y="844731"/>
            <a:ext cx="7201524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9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15772" y="1288868"/>
            <a:ext cx="140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DFD(3)</a:t>
            </a:r>
            <a:r>
              <a:rPr lang="en-US" dirty="0" smtClean="0">
                <a:solidFill>
                  <a:srgbClr val="000000"/>
                </a:solidFill>
                <a:latin typeface="B Nazanin" panose="00000400000000000000" pitchFamily="2" charset="-78"/>
                <a:ea typeface="Calibri" panose="020F0502020204030204" pitchFamily="34" charset="0"/>
              </a:rPr>
              <a:t> 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42" y="1050302"/>
            <a:ext cx="6632374" cy="44100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35485" y="1894505"/>
            <a:ext cx="883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solidFill>
                  <a:schemeClr val="accent3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مشتری</a:t>
            </a:r>
            <a:endParaRPr lang="fa-IR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59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15772" y="1288868"/>
            <a:ext cx="140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DFD(4)</a:t>
            </a:r>
            <a:r>
              <a:rPr lang="en-US" dirty="0" smtClean="0">
                <a:solidFill>
                  <a:srgbClr val="000000"/>
                </a:solidFill>
                <a:latin typeface="B Nazanin" panose="00000400000000000000" pitchFamily="2" charset="-78"/>
                <a:ea typeface="Calibri" panose="020F0502020204030204" pitchFamily="34" charset="0"/>
              </a:rPr>
              <a:t> 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9817953" y="1877088"/>
            <a:ext cx="1701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solidFill>
                  <a:schemeClr val="accent3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لیست کتاب ها</a:t>
            </a:r>
            <a:endParaRPr lang="fa-IR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116" y="1224485"/>
            <a:ext cx="7414022" cy="4549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4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132114" y="1225538"/>
            <a:ext cx="10006151" cy="48095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dirty="0">
                <a:latin typeface="Calibri" panose="020F0502020204030204" pitchFamily="34" charset="0"/>
                <a:cs typeface="B Nazanin" panose="00000400000000000000" pitchFamily="2" charset="-78"/>
              </a:rPr>
              <a:t>امروزه با پیشرفت تکنولوژی انجام بسیاری از کارها بسیار ساده و سریع شده است به طوری که اگر شما صاحب یک مغازه </a:t>
            </a:r>
            <a:r>
              <a:rPr lang="fa-IR" dirty="0" smtClean="0">
                <a:latin typeface="Calibri" panose="020F0502020204030204" pitchFamily="34" charset="0"/>
                <a:cs typeface="B Nazanin" panose="00000400000000000000" pitchFamily="2" charset="-78"/>
              </a:rPr>
              <a:t>باشید</a:t>
            </a:r>
            <a:r>
              <a:rPr lang="fa-IR" dirty="0">
                <a:latin typeface="Calibri" panose="020F0502020204030204" pitchFamily="34" charset="0"/>
                <a:cs typeface="B Nazanin" panose="00000400000000000000" pitchFamily="2" charset="-78"/>
              </a:rPr>
              <a:t> ،</a:t>
            </a:r>
            <a:r>
              <a:rPr lang="fa-IR" dirty="0" smtClean="0"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dirty="0">
                <a:latin typeface="Calibri" panose="020F0502020204030204" pitchFamily="34" charset="0"/>
                <a:cs typeface="B Nazanin" panose="00000400000000000000" pitchFamily="2" charset="-78"/>
              </a:rPr>
              <a:t>برای مدیریت محصولات خودتان و اگاهی از میزان خرید و فروش خود نیاز به استفاده از روش های قدیمی مانند : چرتکه و استفاده از دفترهای حجیم و بسیار ندارید و تنها با وارد کردن اطلاعات مورد نظرتان در یک سامانه مخصوص میتوانید به راحتی انها را دسته بندی و حسابرسی کنید </a:t>
            </a:r>
            <a:r>
              <a:rPr lang="fa-IR" dirty="0" smtClean="0">
                <a:latin typeface="Calibri" panose="020F0502020204030204" pitchFamily="34" charset="0"/>
                <a:cs typeface="B Nazanin" panose="00000400000000000000" pitchFamily="2" charset="-78"/>
              </a:rPr>
              <a:t>...</a:t>
            </a:r>
          </a:p>
          <a:p>
            <a:pPr algn="r"/>
            <a:r>
              <a:rPr lang="fa-IR" dirty="0">
                <a:latin typeface="Calibri" panose="020F0502020204030204" pitchFamily="34" charset="0"/>
                <a:cs typeface="B Nazanin" panose="00000400000000000000" pitchFamily="2" charset="-78"/>
              </a:rPr>
              <a:t>در حال حاضر ، کلیه کارهای سفارش کتاب به صورت دستی در کتاب فروشی ها انجام می شود که این روند متوسط: </a:t>
            </a:r>
            <a:endParaRPr lang="fa-IR" dirty="0" smtClean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fa-IR" dirty="0" smtClean="0">
                <a:latin typeface="Calibri" panose="020F0502020204030204" pitchFamily="34" charset="0"/>
                <a:cs typeface="B Nazanin" panose="00000400000000000000" pitchFamily="2" charset="-78"/>
              </a:rPr>
              <a:t>زمان </a:t>
            </a:r>
            <a:r>
              <a:rPr lang="fa-IR" dirty="0">
                <a:latin typeface="Calibri" panose="020F0502020204030204" pitchFamily="34" charset="0"/>
                <a:cs typeface="B Nazanin" panose="00000400000000000000" pitchFamily="2" charset="-78"/>
              </a:rPr>
              <a:t>بر </a:t>
            </a:r>
            <a:r>
              <a:rPr lang="fa-IR" dirty="0" smtClean="0">
                <a:latin typeface="Calibri" panose="020F0502020204030204" pitchFamily="34" charset="0"/>
                <a:cs typeface="B Nazanin" panose="00000400000000000000" pitchFamily="2" charset="-78"/>
              </a:rPr>
              <a:t>است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fa-IR" dirty="0" smtClean="0">
                <a:latin typeface="Calibri" panose="020F0502020204030204" pitchFamily="34" charset="0"/>
                <a:cs typeface="B Nazanin" panose="00000400000000000000" pitchFamily="2" charset="-78"/>
              </a:rPr>
              <a:t>نیروی </a:t>
            </a:r>
            <a:r>
              <a:rPr lang="fa-IR" dirty="0">
                <a:latin typeface="Calibri" panose="020F0502020204030204" pitchFamily="34" charset="0"/>
                <a:cs typeface="B Nazanin" panose="00000400000000000000" pitchFamily="2" charset="-78"/>
              </a:rPr>
              <a:t>انسانی بیشتری را می </a:t>
            </a:r>
            <a:r>
              <a:rPr lang="fa-IR" dirty="0" smtClean="0">
                <a:latin typeface="Calibri" panose="020F0502020204030204" pitchFamily="34" charset="0"/>
                <a:cs typeface="B Nazanin" panose="00000400000000000000" pitchFamily="2" charset="-78"/>
              </a:rPr>
              <a:t>گیرد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fa-IR" dirty="0" smtClean="0">
                <a:latin typeface="Calibri" panose="020F0502020204030204" pitchFamily="34" charset="0"/>
                <a:cs typeface="B Nazanin" panose="00000400000000000000" pitchFamily="2" charset="-78"/>
              </a:rPr>
              <a:t>احتمال </a:t>
            </a:r>
            <a:r>
              <a:rPr lang="fa-IR" dirty="0">
                <a:latin typeface="Calibri" panose="020F0502020204030204" pitchFamily="34" charset="0"/>
                <a:cs typeface="B Nazanin" panose="00000400000000000000" pitchFamily="2" charset="-78"/>
              </a:rPr>
              <a:t>خطا در ان بیشتر </a:t>
            </a:r>
            <a:r>
              <a:rPr lang="fa-IR" dirty="0" smtClean="0">
                <a:latin typeface="Calibri" panose="020F0502020204030204" pitchFamily="34" charset="0"/>
                <a:cs typeface="B Nazanin" panose="00000400000000000000" pitchFamily="2" charset="-78"/>
              </a:rPr>
              <a:t>است</a:t>
            </a:r>
          </a:p>
          <a:p>
            <a:pPr algn="r"/>
            <a:r>
              <a:rPr lang="fa-IR" dirty="0">
                <a:latin typeface="Calibri" panose="020F0502020204030204" pitchFamily="34" charset="0"/>
                <a:cs typeface="B Nazanin" panose="00000400000000000000" pitchFamily="2" charset="-78"/>
              </a:rPr>
              <a:t>سامانه مدیریت فروشگاه کتاب نیز یکی از این سامانه هاست که مورد نیاز همه کتابفروشی ها است </a:t>
            </a:r>
            <a:endParaRPr lang="fa-IR" dirty="0" smtClean="0"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427034" y="637710"/>
            <a:ext cx="1841861" cy="458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3200" dirty="0" smtClean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مقدمه:</a:t>
            </a:r>
            <a:endParaRPr lang="fa-IR" sz="32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38857" y="278673"/>
            <a:ext cx="435429" cy="42672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fa-I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15772" y="1288868"/>
            <a:ext cx="140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DFD(5)</a:t>
            </a:r>
            <a:r>
              <a:rPr lang="en-US" dirty="0" smtClean="0">
                <a:solidFill>
                  <a:srgbClr val="000000"/>
                </a:solidFill>
                <a:latin typeface="B Nazanin" panose="00000400000000000000" pitchFamily="2" charset="-78"/>
                <a:ea typeface="Calibri" panose="020F0502020204030204" pitchFamily="34" charset="0"/>
              </a:rPr>
              <a:t> 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10122524" y="2068677"/>
            <a:ext cx="1396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solidFill>
                  <a:schemeClr val="accent3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گزارش گیری</a:t>
            </a:r>
            <a:endParaRPr lang="fa-IR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59" y="1014628"/>
            <a:ext cx="6530187" cy="4652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73231" y="5666964"/>
            <a:ext cx="744582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fa-IR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نام و نام خانوادگی و کدعضویت برای چاپ فاکتور الزامی نیست در صورت عضویت چاپ میشود.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8456023" y="637711"/>
            <a:ext cx="2812873" cy="5205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مدل رفتاری</a:t>
            </a:r>
            <a:r>
              <a:rPr lang="en-US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3200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D)</a:t>
            </a:r>
            <a:r>
              <a:rPr lang="fa-IR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fa-IR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46" y="191589"/>
            <a:ext cx="5872772" cy="63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8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413760" y="2126876"/>
            <a:ext cx="3666313" cy="1104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6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طراحی:</a:t>
            </a:r>
            <a:endParaRPr lang="fa-IR" sz="66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933" y="3611337"/>
            <a:ext cx="32194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9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7568005" y="509658"/>
            <a:ext cx="1942716" cy="3001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1800" dirty="0">
                <a:latin typeface="Calibri" panose="020F0502020204030204" pitchFamily="34" charset="0"/>
                <a:cs typeface="Calibri" panose="020F0502020204030204" pitchFamily="34" charset="0"/>
              </a:rPr>
              <a:t>مولفه(ماژول</a:t>
            </a:r>
            <a:r>
              <a:rPr lang="fa-I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lvl="0" algn="r"/>
            <a:r>
              <a:rPr lang="fa-IR" sz="1800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ثبت نام ادمین (فروشنده</a:t>
            </a:r>
            <a:r>
              <a:rPr lang="fa-IR" sz="1800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</a:p>
          <a:p>
            <a:pPr algn="r"/>
            <a:r>
              <a:rPr lang="fa-IR" sz="1800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ثبت نام </a:t>
            </a:r>
            <a:r>
              <a:rPr lang="fa-IR" sz="1800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مشتری</a:t>
            </a:r>
          </a:p>
          <a:p>
            <a:pPr lvl="0" algn="r"/>
            <a:r>
              <a:rPr lang="fa-IR" sz="1800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ثبت مشخصات کتاب </a:t>
            </a:r>
            <a:r>
              <a:rPr lang="fa-IR" sz="1800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ها</a:t>
            </a:r>
          </a:p>
          <a:p>
            <a:pPr algn="r"/>
            <a:r>
              <a:rPr lang="fa-IR" sz="1800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لیست کتاب </a:t>
            </a:r>
            <a:r>
              <a:rPr lang="fa-IR" sz="1800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ها</a:t>
            </a:r>
          </a:p>
          <a:p>
            <a:pPr lvl="0" algn="r"/>
            <a:r>
              <a:rPr lang="fa-IR" sz="1800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جست و </a:t>
            </a:r>
            <a:r>
              <a:rPr lang="fa-IR" sz="1800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جو</a:t>
            </a:r>
          </a:p>
          <a:p>
            <a:pPr algn="r"/>
            <a:r>
              <a:rPr lang="fa-IR" sz="1800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گزارش گیری </a:t>
            </a:r>
            <a:r>
              <a:rPr lang="fa-IR" sz="1800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مالی</a:t>
            </a:r>
          </a:p>
          <a:p>
            <a:pPr lvl="0" algn="r"/>
            <a:r>
              <a:rPr lang="fa-IR" sz="1800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چاپ فاکتور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0" algn="r"/>
            <a:r>
              <a:rPr lang="fa-IR" sz="1600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/>
            <a:r>
              <a:rPr lang="fa-IR" sz="1600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0" algn="r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/>
            <a:r>
              <a:rPr lang="fa-IR" sz="1600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0" algn="r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/>
            <a:endParaRPr lang="fa-I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  <p:sp>
        <p:nvSpPr>
          <p:cNvPr id="16" name="Isosceles Triangle 15"/>
          <p:cNvSpPr/>
          <p:nvPr/>
        </p:nvSpPr>
        <p:spPr>
          <a:xfrm>
            <a:off x="4876954" y="1434838"/>
            <a:ext cx="2011680" cy="1619794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17" name="Isosceles Triangle 16"/>
          <p:cNvSpPr/>
          <p:nvPr/>
        </p:nvSpPr>
        <p:spPr>
          <a:xfrm>
            <a:off x="6070131" y="3313673"/>
            <a:ext cx="2011680" cy="1619794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18" name="Isosceles Triangle 17"/>
          <p:cNvSpPr/>
          <p:nvPr/>
        </p:nvSpPr>
        <p:spPr>
          <a:xfrm>
            <a:off x="3754356" y="3313673"/>
            <a:ext cx="2011680" cy="1619794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20" name="Rounded Rectangle 19"/>
          <p:cNvSpPr/>
          <p:nvPr/>
        </p:nvSpPr>
        <p:spPr>
          <a:xfrm>
            <a:off x="5216589" y="2351314"/>
            <a:ext cx="1332410" cy="45298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مولفه(ماژول):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410443" y="4386393"/>
            <a:ext cx="1332410" cy="45298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dirty="0" smtClean="0">
                <a:latin typeface="Calibri" panose="020F0502020204030204" pitchFamily="34" charset="0"/>
                <a:cs typeface="Calibri" panose="020F0502020204030204" pitchFamily="34" charset="0"/>
              </a:rPr>
              <a:t>طراحی داده:</a:t>
            </a:r>
            <a:endParaRPr lang="fa-I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977299" y="4386393"/>
            <a:ext cx="1332410" cy="45298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dirty="0" smtClean="0">
                <a:latin typeface="Calibri" panose="020F0502020204030204" pitchFamily="34" charset="0"/>
                <a:cs typeface="Calibri" panose="020F0502020204030204" pitchFamily="34" charset="0"/>
              </a:rPr>
              <a:t>ساختار داده:</a:t>
            </a:r>
            <a:endParaRPr lang="fa-I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8647868" y="4263707"/>
            <a:ext cx="2551767" cy="575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20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ایجاد مدل اطلاعاتی بر اساس داده های تحلیل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0" algn="r"/>
            <a:r>
              <a:rPr lang="fa-IR" sz="1600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/>
            <a:r>
              <a:rPr lang="fa-IR" sz="1600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0" algn="r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/>
            <a:r>
              <a:rPr lang="fa-IR" sz="1600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0" algn="r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/>
            <a:endParaRPr lang="fa-I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470263" y="3510729"/>
            <a:ext cx="2940979" cy="1644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نوع مرتب سازی </a:t>
            </a:r>
            <a:r>
              <a:rPr lang="fa-IR" sz="20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کتاب ها براساس حروف الفبا ، نام نویسنده ، نام انتشارات ، موضوع است.</a:t>
            </a:r>
          </a:p>
          <a:p>
            <a:pPr algn="r"/>
            <a:r>
              <a:rPr lang="fa-IR" sz="20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جست و جو نیز بر اساس مرتب سازی کتاب ها صورت میگیرد.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0" algn="r"/>
            <a:r>
              <a:rPr lang="fa-IR" sz="1600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/>
            <a:r>
              <a:rPr lang="fa-IR" sz="1600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0" algn="r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/>
            <a:r>
              <a:rPr lang="fa-IR" sz="1600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0" algn="r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/>
            <a:endParaRPr lang="fa-I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Curved Connector 25"/>
          <p:cNvCxnSpPr/>
          <p:nvPr/>
        </p:nvCxnSpPr>
        <p:spPr>
          <a:xfrm flipV="1">
            <a:off x="6322423" y="1434838"/>
            <a:ext cx="1227908" cy="698762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10800000" flipV="1">
            <a:off x="3411243" y="3599180"/>
            <a:ext cx="1169467" cy="524390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>
            <a:off x="7691068" y="4292305"/>
            <a:ext cx="1235684" cy="493849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2"/>
          <p:cNvSpPr txBox="1">
            <a:spLocks/>
          </p:cNvSpPr>
          <p:nvPr/>
        </p:nvSpPr>
        <p:spPr>
          <a:xfrm>
            <a:off x="8011887" y="637710"/>
            <a:ext cx="3257010" cy="581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طراحی:</a:t>
            </a:r>
            <a:endParaRPr lang="fa-IR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7" grpId="0" animBg="1"/>
      <p:bldP spid="18" grpId="0" animBg="1"/>
      <p:bldP spid="20" grpId="0"/>
      <p:bldP spid="21" grpId="0"/>
      <p:bldP spid="22" grpId="0"/>
      <p:bldP spid="23" grpId="0"/>
      <p:bldP spid="24" grpId="0"/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8011887" y="637710"/>
            <a:ext cx="3257010" cy="581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طراحی معماری:</a:t>
            </a:r>
            <a:endParaRPr lang="fa-IR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58631" y="1336184"/>
            <a:ext cx="2563522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سبک های معماری:</a:t>
            </a:r>
            <a:endParaRPr lang="en-US" sz="16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10503" y="1823690"/>
            <a:ext cx="2961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سبک معماری های داده محور</a:t>
            </a:r>
            <a:endParaRPr lang="fa-I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92647" y="2629425"/>
            <a:ext cx="3927677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rtl="1">
              <a:lnSpc>
                <a:spcPct val="107000"/>
              </a:lnSpc>
              <a:spcAft>
                <a:spcPts val="800"/>
              </a:spcAft>
            </a:pPr>
            <a:r>
              <a:rPr lang="fa-IR" sz="2000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برای ثبت مشخصات کتاب و جست وجوی </a:t>
            </a:r>
            <a:r>
              <a:rPr lang="fa-IR" sz="2000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کتاب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76752" y="3152964"/>
            <a:ext cx="4828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000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برای ثبت مشخصات فروشنده و مشخص کردن ادمین سامانه</a:t>
            </a:r>
            <a:endParaRPr lang="fa-IR" sz="2000" dirty="0"/>
          </a:p>
        </p:txBody>
      </p:sp>
      <p:sp>
        <p:nvSpPr>
          <p:cNvPr id="8" name="Rectangle 7"/>
          <p:cNvSpPr/>
          <p:nvPr/>
        </p:nvSpPr>
        <p:spPr>
          <a:xfrm>
            <a:off x="4212308" y="3654959"/>
            <a:ext cx="4288353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rtl="1">
              <a:lnSpc>
                <a:spcPct val="107000"/>
              </a:lnSpc>
              <a:spcAft>
                <a:spcPts val="800"/>
              </a:spcAft>
            </a:pPr>
            <a:r>
              <a:rPr lang="fa-IR" sz="2000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برای </a:t>
            </a:r>
            <a:r>
              <a:rPr lang="fa-IR" sz="2000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ثبت مشخصات مشتری و ایجاد پروفایل برای ان</a:t>
            </a:r>
            <a:r>
              <a:rPr lang="fa-IR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74484" y="4178498"/>
            <a:ext cx="1963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000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برای چاپ فاکتور خرید</a:t>
            </a:r>
            <a:endParaRPr lang="fa-IR" sz="2000" dirty="0"/>
          </a:p>
        </p:txBody>
      </p:sp>
      <p:sp>
        <p:nvSpPr>
          <p:cNvPr id="10" name="Rectangle 9"/>
          <p:cNvSpPr/>
          <p:nvPr/>
        </p:nvSpPr>
        <p:spPr>
          <a:xfrm>
            <a:off x="5576549" y="4680493"/>
            <a:ext cx="16289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000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گزارش گیری مالی</a:t>
            </a:r>
            <a:endParaRPr lang="fa-IR" sz="2000" dirty="0"/>
          </a:p>
        </p:txBody>
      </p:sp>
    </p:spTree>
    <p:extLst>
      <p:ext uri="{BB962C8B-B14F-4D97-AF65-F5344CB8AC3E}">
        <p14:creationId xmlns:p14="http://schemas.microsoft.com/office/powerpoint/2010/main" val="250318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8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8011887" y="637710"/>
            <a:ext cx="3257010" cy="581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طراحی رابط کاربری:</a:t>
            </a:r>
            <a:endParaRPr lang="fa-IR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063" y="1210491"/>
            <a:ext cx="7264306" cy="45156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29369" y="1425138"/>
            <a:ext cx="2416047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rtl="1">
              <a:lnSpc>
                <a:spcPct val="107000"/>
              </a:lnSpc>
              <a:spcAft>
                <a:spcPts val="800"/>
              </a:spcAft>
            </a:pPr>
            <a:r>
              <a:rPr lang="fa-IR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صفحه ورود به برنامه: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68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8011887" y="637710"/>
            <a:ext cx="3257010" cy="581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طراحی رابط کاربری:</a:t>
            </a:r>
            <a:endParaRPr lang="fa-IR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75" y="1371018"/>
            <a:ext cx="7672985" cy="379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885986" y="1371018"/>
            <a:ext cx="1552028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rtl="1">
              <a:lnSpc>
                <a:spcPct val="107000"/>
              </a:lnSpc>
              <a:spcAft>
                <a:spcPts val="800"/>
              </a:spcAft>
            </a:pPr>
            <a:r>
              <a:rPr lang="fa-IR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صفحه اصلی: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78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8011887" y="637710"/>
            <a:ext cx="3257010" cy="581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طراحی رابط کاربری:</a:t>
            </a:r>
            <a:endParaRPr lang="fa-IR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80" y="872841"/>
            <a:ext cx="3192759" cy="49357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37231" y="1371017"/>
            <a:ext cx="931666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rtl="1">
              <a:lnSpc>
                <a:spcPct val="107000"/>
              </a:lnSpc>
              <a:spcAft>
                <a:spcPts val="800"/>
              </a:spcAft>
            </a:pPr>
            <a:r>
              <a:rPr lang="fa-IR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کاربران: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8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8011887" y="637710"/>
            <a:ext cx="3257010" cy="581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طراحی رابط کاربری:</a:t>
            </a:r>
            <a:endParaRPr lang="fa-IR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99" y="540769"/>
            <a:ext cx="3025402" cy="57764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53227" y="1405852"/>
            <a:ext cx="2215670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rtl="1">
              <a:lnSpc>
                <a:spcPct val="107000"/>
              </a:lnSpc>
              <a:spcAft>
                <a:spcPts val="800"/>
              </a:spcAft>
            </a:pPr>
            <a:r>
              <a:rPr lang="fa-IR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فرم ثبت نام مشتری: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32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8011887" y="637710"/>
            <a:ext cx="3257010" cy="581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طراحی رابط کاربری:</a:t>
            </a:r>
            <a:endParaRPr lang="fa-IR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297" y="1302650"/>
            <a:ext cx="5364749" cy="36882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88152" y="1302650"/>
            <a:ext cx="1080745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rtl="1">
              <a:lnSpc>
                <a:spcPct val="107000"/>
              </a:lnSpc>
              <a:spcAft>
                <a:spcPts val="800"/>
              </a:spcAft>
            </a:pPr>
            <a:r>
              <a:rPr lang="fa-IR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درباره ما: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68094" y="5573415"/>
            <a:ext cx="4100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صفحات دیگر هنوز طراحی نشده است!</a:t>
            </a: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340579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9427034" y="637710"/>
            <a:ext cx="1841861" cy="458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3200" dirty="0" smtClean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بیان مسئله:</a:t>
            </a:r>
            <a:endParaRPr lang="fa-IR" sz="32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62446" y="1512921"/>
            <a:ext cx="10006151" cy="812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تا به حال شده در کتابفروشی به دنبال کتاب خاصی بگردید اما در پیدا کردن ان دچار مشکل شده باشید و زمان زیادی از شما گرفته باشد؟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2445" y="2635232"/>
            <a:ext cx="100061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با داشتن سامانه مدیریت فروشگاه کتاب این مشکل به سرعت برطرف شده و افراد با یک جست و جوی ساده در این سامانه قفسه کتاب مورد نظر خود را به راحتی پیدا میکنند. </a:t>
            </a:r>
            <a:endParaRPr lang="fa-IR" sz="2000" dirty="0">
              <a:cs typeface="B Nazani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2445" y="3653161"/>
            <a:ext cx="100061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البته این سامانه شامل امکاناتی دیگر نیز می باشد از جمله: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52616" y="3993982"/>
            <a:ext cx="4515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بررسی موجودی انبار فروشگاه برای اگاهی تعداد کتاب ها </a:t>
            </a:r>
          </a:p>
        </p:txBody>
      </p:sp>
      <p:sp>
        <p:nvSpPr>
          <p:cNvPr id="9" name="Rectangle 8"/>
          <p:cNvSpPr/>
          <p:nvPr/>
        </p:nvSpPr>
        <p:spPr>
          <a:xfrm>
            <a:off x="7956847" y="4309967"/>
            <a:ext cx="311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صادر کردن فاکتور خرید برای خریدار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89760" y="4628677"/>
            <a:ext cx="3478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اگاهی از میزان فروش خود در روز مشخص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16224" y="4983724"/>
            <a:ext cx="5152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جمع بندی حساب های مالی به صورت حساب های ماهانه و سالانه</a:t>
            </a:r>
          </a:p>
        </p:txBody>
      </p:sp>
    </p:spTree>
    <p:extLst>
      <p:ext uri="{BB962C8B-B14F-4D97-AF65-F5344CB8AC3E}">
        <p14:creationId xmlns:p14="http://schemas.microsoft.com/office/powerpoint/2010/main" val="209025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8011887" y="637710"/>
            <a:ext cx="3257010" cy="581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جداول پایگاه داده:</a:t>
            </a:r>
            <a:endParaRPr lang="fa-IR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287048"/>
              </p:ext>
            </p:extLst>
          </p:nvPr>
        </p:nvGraphicFramePr>
        <p:xfrm>
          <a:off x="2101667" y="1668900"/>
          <a:ext cx="8128001" cy="892683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073603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9790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42678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141609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31073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16817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2512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Shelf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Topic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Publication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Author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Book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085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38714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38494"/>
              </p:ext>
            </p:extLst>
          </p:nvPr>
        </p:nvGraphicFramePr>
        <p:xfrm>
          <a:off x="2101666" y="3297403"/>
          <a:ext cx="8128002" cy="892683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73262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544095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531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875209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689465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95500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Date of birth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Membership 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phone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National Code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last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first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846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10362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64025"/>
              </p:ext>
            </p:extLst>
          </p:nvPr>
        </p:nvGraphicFramePr>
        <p:xfrm>
          <a:off x="2101668" y="4914051"/>
          <a:ext cx="8128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5403939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817120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61853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353359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69123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National 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password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user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last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first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617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59634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329411" y="1205196"/>
            <a:ext cx="150233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جدول کتاب: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97964" y="2792093"/>
            <a:ext cx="163378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جدول مشتری: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56900" y="4442678"/>
            <a:ext cx="177484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جدول فروشنده: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01665" y="2503213"/>
            <a:ext cx="3210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dirty="0"/>
              <a:t>primary key: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Book name</a:t>
            </a:r>
            <a:endParaRPr lang="fa-IR" dirty="0"/>
          </a:p>
        </p:txBody>
      </p:sp>
      <p:sp>
        <p:nvSpPr>
          <p:cNvPr id="11" name="Rectangle 10"/>
          <p:cNvSpPr/>
          <p:nvPr/>
        </p:nvSpPr>
        <p:spPr>
          <a:xfrm>
            <a:off x="2101665" y="4154701"/>
            <a:ext cx="3210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dirty="0"/>
              <a:t>primary </a:t>
            </a:r>
            <a:r>
              <a:rPr lang="fa-IR" dirty="0" smtClean="0"/>
              <a:t>key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National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Code</a:t>
            </a:r>
            <a:r>
              <a:rPr lang="fa-IR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endParaRPr lang="fa-IR" dirty="0"/>
          </a:p>
        </p:txBody>
      </p:sp>
      <p:sp>
        <p:nvSpPr>
          <p:cNvPr id="12" name="Rectangle 11"/>
          <p:cNvSpPr/>
          <p:nvPr/>
        </p:nvSpPr>
        <p:spPr>
          <a:xfrm>
            <a:off x="2101666" y="5626479"/>
            <a:ext cx="3018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dirty="0"/>
              <a:t>primary </a:t>
            </a:r>
            <a:r>
              <a:rPr lang="fa-IR" dirty="0" smtClean="0"/>
              <a:t>key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user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name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26054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10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8011887" y="637710"/>
            <a:ext cx="3257010" cy="581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جداول پایگاه داده:</a:t>
            </a:r>
            <a:endParaRPr lang="fa-IR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05410"/>
              </p:ext>
            </p:extLst>
          </p:nvPr>
        </p:nvGraphicFramePr>
        <p:xfrm>
          <a:off x="2188753" y="4016729"/>
          <a:ext cx="8128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455325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85802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93289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6038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Book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271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6372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137969"/>
              </p:ext>
            </p:extLst>
          </p:nvPr>
        </p:nvGraphicFramePr>
        <p:xfrm>
          <a:off x="2188754" y="2168773"/>
          <a:ext cx="8127999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78697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48392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93130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Price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anose="020F0502020204030204" pitchFamily="34" charset="0"/>
                          <a:cs typeface="Cambria" panose="02040503050406030204" pitchFamily="18" charset="0"/>
                        </a:rPr>
                        <a:t>Book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705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4132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661599" y="1628893"/>
            <a:ext cx="215155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جدول فاکتور مشتری: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7635" y="3471330"/>
            <a:ext cx="234551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جدول گزارش گیری مالی: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88753" y="2876971"/>
            <a:ext cx="2827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dirty="0"/>
              <a:t>primary </a:t>
            </a:r>
            <a:r>
              <a:rPr lang="fa-IR" dirty="0" smtClean="0"/>
              <a:t>key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Price</a:t>
            </a:r>
            <a:endParaRPr lang="fa-IR" dirty="0"/>
          </a:p>
        </p:txBody>
      </p:sp>
      <p:sp>
        <p:nvSpPr>
          <p:cNvPr id="9" name="Rectangle 8"/>
          <p:cNvSpPr/>
          <p:nvPr/>
        </p:nvSpPr>
        <p:spPr>
          <a:xfrm>
            <a:off x="2188753" y="4730445"/>
            <a:ext cx="2914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dirty="0"/>
              <a:t>primary </a:t>
            </a:r>
            <a:r>
              <a:rPr lang="fa-IR" dirty="0" smtClean="0"/>
              <a:t>key: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Price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87085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8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606675"/>
            <a:ext cx="9144000" cy="1214438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Thank </a:t>
            </a:r>
            <a:r>
              <a:rPr lang="en-US" sz="8000" dirty="0">
                <a:solidFill>
                  <a:schemeClr val="bg1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You </a:t>
            </a:r>
            <a:r>
              <a:rPr lang="en-US" sz="7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:)</a:t>
            </a:r>
            <a:endParaRPr lang="fa-IR" sz="7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3821113"/>
            <a:ext cx="9144000" cy="588962"/>
          </a:xfrm>
        </p:spPr>
        <p:txBody>
          <a:bodyPr>
            <a:normAutofit/>
          </a:bodyPr>
          <a:lstStyle/>
          <a:p>
            <a:r>
              <a:rPr lang="fa-IR" sz="3200" dirty="0">
                <a:solidFill>
                  <a:schemeClr val="bg1"/>
                </a:solidFill>
              </a:rPr>
              <a:t>for your </a:t>
            </a:r>
            <a:r>
              <a:rPr lang="fa-IR" sz="3200" dirty="0" smtClean="0">
                <a:solidFill>
                  <a:schemeClr val="bg1"/>
                </a:solidFill>
              </a:rPr>
              <a:t>attention</a:t>
            </a:r>
            <a:endParaRPr lang="fa-I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54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9100458" y="637710"/>
            <a:ext cx="2168438" cy="442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3200" dirty="0" smtClean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مدیریت </a:t>
            </a:r>
            <a:r>
              <a:rPr lang="en-US" sz="3200" dirty="0" smtClean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r>
              <a:rPr lang="en-US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4P</a:t>
            </a:r>
            <a:endParaRPr lang="fa-IR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274423"/>
            <a:ext cx="3178629" cy="87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178629" y="3283131"/>
            <a:ext cx="3178629" cy="87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57258" y="3296193"/>
            <a:ext cx="3178629" cy="87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535887" y="3300547"/>
            <a:ext cx="2656113" cy="130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763485" y="2708365"/>
            <a:ext cx="836023" cy="49638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افراد</a:t>
            </a:r>
            <a:endParaRPr lang="fa-I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90057" y="3187337"/>
            <a:ext cx="182880" cy="174171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12" name="Oval 11"/>
          <p:cNvSpPr/>
          <p:nvPr/>
        </p:nvSpPr>
        <p:spPr>
          <a:xfrm>
            <a:off x="11564985" y="3226523"/>
            <a:ext cx="182880" cy="174171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13" name="Oval 12"/>
          <p:cNvSpPr/>
          <p:nvPr/>
        </p:nvSpPr>
        <p:spPr>
          <a:xfrm>
            <a:off x="8477796" y="3204753"/>
            <a:ext cx="182880" cy="174171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14" name="Oval 13"/>
          <p:cNvSpPr/>
          <p:nvPr/>
        </p:nvSpPr>
        <p:spPr>
          <a:xfrm>
            <a:off x="5129349" y="3187336"/>
            <a:ext cx="182880" cy="174171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15" name="Rounded Rectangle 14"/>
          <p:cNvSpPr/>
          <p:nvPr/>
        </p:nvSpPr>
        <p:spPr>
          <a:xfrm>
            <a:off x="11238418" y="3361507"/>
            <a:ext cx="836023" cy="49638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پروژه</a:t>
            </a:r>
            <a:endParaRPr lang="fa-I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151224" y="2708365"/>
            <a:ext cx="836023" cy="49638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فرایند</a:t>
            </a:r>
            <a:endParaRPr lang="fa-I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15543" y="3378924"/>
            <a:ext cx="1210492" cy="42672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محصول</a:t>
            </a:r>
            <a:endParaRPr lang="fa-I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0" y="1079863"/>
            <a:ext cx="2899954" cy="162850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dirty="0" smtClean="0">
                <a:latin typeface="Calibri" panose="020F0502020204030204" pitchFamily="34" charset="0"/>
                <a:cs typeface="B Nazanin" panose="00000400000000000000" pitchFamily="2" charset="-78"/>
              </a:rPr>
              <a:t>افرادی که در تعامل با سامانه هستند:</a:t>
            </a:r>
          </a:p>
          <a:p>
            <a:pPr algn="r"/>
            <a:r>
              <a:rPr lang="fa-IR" b="1" dirty="0" smtClean="0">
                <a:latin typeface="Calibri" panose="020F0502020204030204" pitchFamily="34" charset="0"/>
                <a:cs typeface="B Nazanin" panose="00000400000000000000" pitchFamily="2" charset="-78"/>
              </a:rPr>
              <a:t>مشتری</a:t>
            </a:r>
            <a:r>
              <a:rPr lang="fa-IR" dirty="0" smtClean="0">
                <a:latin typeface="Calibri" panose="020F0502020204030204" pitchFamily="34" charset="0"/>
                <a:cs typeface="B Nazanin" panose="00000400000000000000" pitchFamily="2" charset="-78"/>
              </a:rPr>
              <a:t>:خریدار کتاب</a:t>
            </a:r>
          </a:p>
          <a:p>
            <a:pPr algn="r"/>
            <a:r>
              <a:rPr lang="fa-IR" b="1" dirty="0" smtClean="0">
                <a:latin typeface="Calibri" panose="020F0502020204030204" pitchFamily="34" charset="0"/>
                <a:cs typeface="B Nazanin" panose="00000400000000000000" pitchFamily="2" charset="-78"/>
              </a:rPr>
              <a:t>کاربران</a:t>
            </a:r>
            <a:r>
              <a:rPr lang="fa-IR" dirty="0" smtClean="0">
                <a:latin typeface="Calibri" panose="020F0502020204030204" pitchFamily="34" charset="0"/>
                <a:cs typeface="B Nazanin" panose="00000400000000000000" pitchFamily="2" charset="-78"/>
              </a:rPr>
              <a:t>:فروشندگان فروشگاه</a:t>
            </a:r>
          </a:p>
          <a:p>
            <a:pPr algn="r"/>
            <a:r>
              <a:rPr lang="fa-IR" b="1" dirty="0" smtClean="0">
                <a:latin typeface="Calibri" panose="020F0502020204030204" pitchFamily="34" charset="0"/>
                <a:cs typeface="B Nazanin" panose="00000400000000000000" pitchFamily="2" charset="-78"/>
              </a:rPr>
              <a:t>مدیر ارشد:</a:t>
            </a:r>
            <a:r>
              <a:rPr lang="fa-IR" dirty="0" smtClean="0">
                <a:latin typeface="Calibri" panose="020F0502020204030204" pitchFamily="34" charset="0"/>
                <a:cs typeface="B Nazanin" panose="00000400000000000000" pitchFamily="2" charset="-78"/>
              </a:rPr>
              <a:t>استاد اسدالهی</a:t>
            </a:r>
          </a:p>
          <a:p>
            <a:pPr algn="r"/>
            <a:r>
              <a:rPr lang="fa-IR" b="1" dirty="0" smtClean="0">
                <a:latin typeface="Calibri" panose="020F0502020204030204" pitchFamily="34" charset="0"/>
                <a:cs typeface="B Nazanin" panose="00000400000000000000" pitchFamily="2" charset="-78"/>
              </a:rPr>
              <a:t>مهندسان نرم افزار:</a:t>
            </a:r>
            <a:r>
              <a:rPr lang="fa-IR" dirty="0" smtClean="0">
                <a:latin typeface="Calibri" panose="020F0502020204030204" pitchFamily="34" charset="0"/>
                <a:cs typeface="B Nazanin" panose="00000400000000000000" pitchFamily="2" charset="-78"/>
              </a:rPr>
              <a:t>تیم ما </a:t>
            </a:r>
            <a:endParaRPr lang="fa-IR" dirty="0"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09259" y="3892729"/>
            <a:ext cx="2516776" cy="203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اهداف:  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کتابفروشی ها ، انتشارات ، کتابخانه ها  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برای ساماندهی و اگاهی از جایگاه کتاب ها و دسترسی راحت فروشندگان و خریداران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بررسی حساب های مالی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96235" y="2247593"/>
            <a:ext cx="232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/>
              <a:t> </a:t>
            </a:r>
            <a:r>
              <a:rPr lang="fa-IR" dirty="0" smtClean="0">
                <a:latin typeface="Calibri" panose="020F0502020204030204" pitchFamily="34" charset="0"/>
                <a:cs typeface="B Nazanin" panose="00000400000000000000" pitchFamily="2" charset="-78"/>
              </a:rPr>
              <a:t>فرایند </a:t>
            </a:r>
            <a:r>
              <a:rPr lang="fa-IR" dirty="0" smtClean="0">
                <a:latin typeface="Calibri" panose="020F0502020204030204" pitchFamily="34" charset="0"/>
                <a:cs typeface="Calibri" panose="020F0502020204030204" pitchFamily="34" charset="0"/>
              </a:rPr>
              <a:t>تکاملی_افزایشی</a:t>
            </a:r>
            <a:r>
              <a:rPr lang="fa-IR" dirty="0" smtClean="0">
                <a:latin typeface="Calibri" panose="020F0502020204030204" pitchFamily="34" charset="0"/>
                <a:cs typeface="B Nazanin" panose="00000400000000000000" pitchFamily="2" charset="-78"/>
              </a:rPr>
              <a:t>  است.</a:t>
            </a:r>
            <a:endParaRPr lang="fa-IR" dirty="0"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191902" y="4043903"/>
            <a:ext cx="28825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برخی از ﻋواملی که باعث شکست و موفق نشدن سامانه میشود :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 نداشتن تجربه کافی عوامل گروه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 تغییرات، خوب مدیریت نشود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عدم مهارت کافی برای کدنویسی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5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9100458" y="637710"/>
            <a:ext cx="2168438" cy="442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3200" dirty="0" smtClean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مدیریت </a:t>
            </a:r>
            <a:r>
              <a:rPr lang="en-US" sz="3200" dirty="0" smtClean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r>
              <a:rPr lang="en-US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4P</a:t>
            </a:r>
            <a:endParaRPr lang="fa-IR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2308858" y="4114262"/>
            <a:ext cx="1347652" cy="475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28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تیم بندی:</a:t>
            </a:r>
            <a:endParaRPr lang="fa-IR" sz="28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40530" y="4077720"/>
            <a:ext cx="3533507" cy="512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28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تعیین روش های ارتباطی تیم:</a:t>
            </a:r>
            <a:endParaRPr lang="fa-IR" sz="28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1344" y="4734178"/>
            <a:ext cx="2982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روش CD</a:t>
            </a:r>
          </a:p>
          <a:p>
            <a:pPr algn="ctr" rtl="1"/>
            <a:r>
              <a:rPr lang="fa-I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 (کنترل شده غیرمتمرکز)</a:t>
            </a:r>
          </a:p>
        </p:txBody>
      </p:sp>
      <p:sp>
        <p:nvSpPr>
          <p:cNvPr id="6" name="Rectangle 5"/>
          <p:cNvSpPr/>
          <p:nvPr/>
        </p:nvSpPr>
        <p:spPr>
          <a:xfrm>
            <a:off x="8302827" y="4734178"/>
            <a:ext cx="2027715" cy="464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رسمی غیر شخصی</a:t>
            </a:r>
            <a:endParaRPr lang="fa-I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959427" y="1938460"/>
            <a:ext cx="2046515" cy="1863666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12" y="1349273"/>
            <a:ext cx="3720145" cy="2790109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8284027" y="1938460"/>
            <a:ext cx="2046515" cy="1863666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137" y="2386966"/>
            <a:ext cx="927823" cy="9278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371" y="2406381"/>
            <a:ext cx="927823" cy="92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0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9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8917577" y="637710"/>
            <a:ext cx="2351319" cy="511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تجزیه محصول:</a:t>
            </a:r>
            <a:endParaRPr lang="fa-IR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61752" y="1398117"/>
            <a:ext cx="38298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قابلیت های </a:t>
            </a:r>
            <a:r>
              <a:rPr lang="fa-IR" sz="24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عملیاتی </a:t>
            </a:r>
            <a:r>
              <a:rPr lang="fa-IR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قابل </a:t>
            </a:r>
            <a:r>
              <a:rPr lang="fa-IR" sz="24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تحویل:</a:t>
            </a:r>
            <a:endParaRPr lang="fa-IR" sz="24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57257" y="2097202"/>
            <a:ext cx="2263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cs typeface="B Nazanin" panose="00000400000000000000" pitchFamily="2" charset="-78"/>
              </a:rPr>
              <a:t>نمایش لیست کتاب ها</a:t>
            </a:r>
          </a:p>
        </p:txBody>
      </p:sp>
      <p:sp>
        <p:nvSpPr>
          <p:cNvPr id="6" name="Rectangle 5"/>
          <p:cNvSpPr/>
          <p:nvPr/>
        </p:nvSpPr>
        <p:spPr>
          <a:xfrm>
            <a:off x="8193765" y="2583653"/>
            <a:ext cx="21002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cs typeface="B Nazanin" panose="00000400000000000000" pitchFamily="2" charset="-78"/>
              </a:rPr>
              <a:t>جست و جوی کتاب</a:t>
            </a:r>
          </a:p>
        </p:txBody>
      </p:sp>
      <p:sp>
        <p:nvSpPr>
          <p:cNvPr id="7" name="Rectangle 6"/>
          <p:cNvSpPr/>
          <p:nvPr/>
        </p:nvSpPr>
        <p:spPr>
          <a:xfrm>
            <a:off x="8720286" y="3599539"/>
            <a:ext cx="1500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cs typeface="B Nazanin" panose="00000400000000000000" pitchFamily="2" charset="-78"/>
              </a:rPr>
              <a:t>گزارش گیری </a:t>
            </a:r>
          </a:p>
        </p:txBody>
      </p:sp>
      <p:sp>
        <p:nvSpPr>
          <p:cNvPr id="8" name="Rectangle 7"/>
          <p:cNvSpPr/>
          <p:nvPr/>
        </p:nvSpPr>
        <p:spPr>
          <a:xfrm>
            <a:off x="8951119" y="4107482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cs typeface="B Nazanin" panose="00000400000000000000" pitchFamily="2" charset="-78"/>
              </a:rPr>
              <a:t>چاپ فاکتور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6506" y="3091596"/>
            <a:ext cx="2664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cs typeface="B Nazanin" panose="00000400000000000000" pitchFamily="2" charset="-78"/>
              </a:rPr>
              <a:t>ایجاد پروفایل برای مشتری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1859782"/>
            <a:ext cx="4041780" cy="310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7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8917577" y="637710"/>
            <a:ext cx="2351319" cy="511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تجزیه محصول:</a:t>
            </a:r>
            <a:endParaRPr lang="fa-IR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40914" y="1398117"/>
            <a:ext cx="3850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فرایند های مورد نیاز برای تحویل:</a:t>
            </a:r>
            <a:endParaRPr lang="fa-IR" sz="24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92856" y="2108368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طراحی پایگاه داده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5879" y="2633951"/>
            <a:ext cx="2122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طراحی رابط کاربری </a:t>
            </a:r>
          </a:p>
        </p:txBody>
      </p:sp>
      <p:sp>
        <p:nvSpPr>
          <p:cNvPr id="9" name="Rectangle 8"/>
          <p:cNvSpPr/>
          <p:nvPr/>
        </p:nvSpPr>
        <p:spPr>
          <a:xfrm>
            <a:off x="7020571" y="3165172"/>
            <a:ext cx="3248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پیاده سازی قسمت گزارش گیری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77561" y="3695781"/>
            <a:ext cx="3552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پیاده سازی قسمت فرم ها و ثبت نام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20434" y="4221364"/>
            <a:ext cx="3748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پیاده سازی صفحه ورود و صفحه اصلی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77" y="1555230"/>
            <a:ext cx="4293178" cy="321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9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8847909" y="637710"/>
            <a:ext cx="2420987" cy="494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32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مدیریت کیفیت:</a:t>
            </a:r>
            <a:endParaRPr lang="fa-IR" sz="3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1" y="5573415"/>
            <a:ext cx="846863" cy="1180919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529942" y="1175657"/>
            <a:ext cx="1349829" cy="1184366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5" name="Oval 4"/>
          <p:cNvSpPr/>
          <p:nvPr/>
        </p:nvSpPr>
        <p:spPr>
          <a:xfrm>
            <a:off x="3561805" y="2943497"/>
            <a:ext cx="1349829" cy="1184366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6" name="Oval 5"/>
          <p:cNvSpPr/>
          <p:nvPr/>
        </p:nvSpPr>
        <p:spPr>
          <a:xfrm>
            <a:off x="5529942" y="4711337"/>
            <a:ext cx="1349829" cy="1184366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7" name="Oval 6"/>
          <p:cNvSpPr/>
          <p:nvPr/>
        </p:nvSpPr>
        <p:spPr>
          <a:xfrm>
            <a:off x="7498080" y="2943497"/>
            <a:ext cx="1349829" cy="1184366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8" name="Oval 7"/>
          <p:cNvSpPr/>
          <p:nvPr/>
        </p:nvSpPr>
        <p:spPr>
          <a:xfrm>
            <a:off x="5207726" y="2676334"/>
            <a:ext cx="1994262" cy="17186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9" name="Rectangle 8"/>
          <p:cNvSpPr/>
          <p:nvPr/>
        </p:nvSpPr>
        <p:spPr>
          <a:xfrm>
            <a:off x="5651861" y="3139440"/>
            <a:ext cx="1105989" cy="7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ndroid" panose="020B0506030404030204" pitchFamily="34" charset="0"/>
              </a:rPr>
              <a:t>TQM</a:t>
            </a:r>
            <a:endParaRPr lang="fa-IR" sz="2800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  <a:cs typeface="Android" panose="020B05060304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2905" y="1598395"/>
            <a:ext cx="44887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/>
              <a:t> </a:t>
            </a:r>
            <a:r>
              <a:rPr lang="fa-I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از ابتدا روند کاری را مدیریت میکند(جزء به جزء)</a:t>
            </a:r>
            <a:endParaRPr lang="fa-I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4676" y="3335625"/>
            <a:ext cx="28392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تمام خطا ها را از بین می برد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1" y="3335625"/>
            <a:ext cx="28696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000" dirty="0">
                <a:latin typeface="Calibri" panose="020F0502020204030204" pitchFamily="34" charset="0"/>
                <a:cs typeface="Calibri" panose="020F0502020204030204" pitchFamily="34" charset="0"/>
              </a:rPr>
              <a:t>دیدگاه مشتری را در نظر دارد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07413" y="5103465"/>
            <a:ext cx="3873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fa-IR" sz="2000" dirty="0">
                <a:latin typeface="Calibri" panose="020F0502020204030204" pitchFamily="34" charset="0"/>
                <a:cs typeface="Calibri" panose="020F0502020204030204" pitchFamily="34" charset="0"/>
              </a:rPr>
              <a:t>حداکثر نیاز های برنامه را پوشش </a:t>
            </a:r>
            <a:r>
              <a:rPr lang="fa-I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میدهد </a:t>
            </a: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38408" y="1475285"/>
            <a:ext cx="7328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  <a:cs typeface="B Nazanin" panose="00000400000000000000" pitchFamily="2" charset="-78"/>
              </a:rPr>
              <a:t>01</a:t>
            </a:r>
            <a:endParaRPr lang="fa-IR" sz="3600" dirty="0">
              <a:solidFill>
                <a:schemeClr val="bg1"/>
              </a:solidFill>
              <a:latin typeface="Arial Rounded MT Bold" panose="020F0704030504030204" pitchFamily="34" charset="0"/>
              <a:cs typeface="B Nazanin" panose="00000400000000000000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70272" y="3279019"/>
            <a:ext cx="732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B Nazanin" panose="00000400000000000000" pitchFamily="2" charset="-78"/>
              </a:rPr>
              <a:t>02</a:t>
            </a:r>
            <a:endParaRPr lang="fa-IR" sz="3600" dirty="0">
              <a:solidFill>
                <a:schemeClr val="bg1"/>
              </a:solidFill>
              <a:latin typeface="Arial Rounded MT Bold" panose="020F0704030504030204" pitchFamily="34" charset="0"/>
              <a:cs typeface="B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06547" y="3212514"/>
            <a:ext cx="732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B Nazanin" panose="00000400000000000000" pitchFamily="2" charset="-78"/>
              </a:rPr>
              <a:t>03</a:t>
            </a:r>
            <a:endParaRPr lang="fa-IR" sz="3600" dirty="0">
              <a:solidFill>
                <a:schemeClr val="bg1"/>
              </a:solidFill>
              <a:latin typeface="Arial Rounded MT Bold" panose="020F0704030504030204" pitchFamily="34" charset="0"/>
              <a:cs typeface="B Nazanin" panose="00000400000000000000" pitchFamily="2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38408" y="5041314"/>
            <a:ext cx="732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B Nazanin" panose="00000400000000000000" pitchFamily="2" charset="-78"/>
              </a:rPr>
              <a:t>04</a:t>
            </a:r>
            <a:endParaRPr lang="fa-IR" sz="3600" dirty="0">
              <a:solidFill>
                <a:schemeClr val="bg1"/>
              </a:solidFill>
              <a:latin typeface="Arial Rounded MT Bold" panose="020F070403050403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654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Concept Free Powerpoint Template">
  <a:themeElements>
    <a:clrScheme name="ZColor 9">
      <a:dk1>
        <a:sysClr val="windowText" lastClr="000000"/>
      </a:dk1>
      <a:lt1>
        <a:sysClr val="window" lastClr="FFFFFF"/>
      </a:lt1>
      <a:dk2>
        <a:srgbClr val="020202"/>
      </a:dk2>
      <a:lt2>
        <a:srgbClr val="E7E6E6"/>
      </a:lt2>
      <a:accent1>
        <a:srgbClr val="027CD0"/>
      </a:accent1>
      <a:accent2>
        <a:srgbClr val="754DD0"/>
      </a:accent2>
      <a:accent3>
        <a:srgbClr val="027CD0"/>
      </a:accent3>
      <a:accent4>
        <a:srgbClr val="754DD0"/>
      </a:accent4>
      <a:accent5>
        <a:srgbClr val="027CD0"/>
      </a:accent5>
      <a:accent6>
        <a:srgbClr val="754DD0"/>
      </a:accent6>
      <a:hlink>
        <a:srgbClr val="0563C1"/>
      </a:hlink>
      <a:folHlink>
        <a:srgbClr val="954F72"/>
      </a:folHlink>
    </a:clrScheme>
    <a:fontScheme name="Custom 9">
      <a:majorFont>
        <a:latin typeface="Raleway"/>
        <a:ea typeface=""/>
        <a:cs typeface=""/>
      </a:majorFont>
      <a:minorFont>
        <a:latin typeface="Raleway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Concept Free Powerpoint Template</Template>
  <TotalTime>666</TotalTime>
  <Words>1644</Words>
  <Application>Microsoft Office PowerPoint</Application>
  <PresentationFormat>Widescreen</PresentationFormat>
  <Paragraphs>559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7" baseType="lpstr">
      <vt:lpstr>Android</vt:lpstr>
      <vt:lpstr>Arial</vt:lpstr>
      <vt:lpstr>Arial Rounded MT Bold</vt:lpstr>
      <vt:lpstr>B Nazanin</vt:lpstr>
      <vt:lpstr>Calibri</vt:lpstr>
      <vt:lpstr>Calibri Light</vt:lpstr>
      <vt:lpstr>Cambria</vt:lpstr>
      <vt:lpstr>Candara</vt:lpstr>
      <vt:lpstr>Century Gothic</vt:lpstr>
      <vt:lpstr>Courier New</vt:lpstr>
      <vt:lpstr>Raleway</vt:lpstr>
      <vt:lpstr>Raleway Light</vt:lpstr>
      <vt:lpstr>Symbol</vt:lpstr>
      <vt:lpstr>Wingdings</vt:lpstr>
      <vt:lpstr>Concept Free Powerpoint Template</vt:lpstr>
      <vt:lpstr>Book Store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Store Management System</dc:title>
  <dc:creator>atousatoghyani@gmail.com</dc:creator>
  <cp:lastModifiedBy>atousatoghyani@gmail.com</cp:lastModifiedBy>
  <cp:revision>71</cp:revision>
  <dcterms:created xsi:type="dcterms:W3CDTF">2019-12-08T20:06:06Z</dcterms:created>
  <dcterms:modified xsi:type="dcterms:W3CDTF">2019-12-18T09:11:11Z</dcterms:modified>
</cp:coreProperties>
</file>