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  <p:sldId id="289" r:id="rId9"/>
    <p:sldId id="275" r:id="rId10"/>
    <p:sldId id="277" r:id="rId11"/>
    <p:sldId id="276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A3C"/>
    <a:srgbClr val="954E18"/>
    <a:srgbClr val="A0CBE0"/>
    <a:srgbClr val="3D2D23"/>
    <a:srgbClr val="E7B35F"/>
    <a:srgbClr val="E09E71"/>
    <a:srgbClr val="704D51"/>
    <a:srgbClr val="B4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590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42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067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89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17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817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113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4812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252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10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320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2109-B9D0-4E15-8A95-979F2583645A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55D7-35CA-4DF9-B734-221FA09FA5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52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72937" y="1889760"/>
            <a:ext cx="4815840" cy="1358537"/>
          </a:xfrm>
        </p:spPr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COFF</a:t>
            </a:r>
            <a:r>
              <a:rPr lang="en-US" sz="8800" dirty="0" smtClean="0">
                <a:solidFill>
                  <a:srgbClr val="8D5A3C"/>
                </a:solidFill>
                <a:latin typeface="Century Gothic" panose="020B0502020202020204" pitchFamily="34" charset="0"/>
              </a:rPr>
              <a:t>EE</a:t>
            </a:r>
            <a:r>
              <a:rPr lang="en-US" sz="8800" dirty="0" smtClean="0">
                <a:latin typeface="Century Gothic" panose="020B0502020202020204" pitchFamily="34" charset="0"/>
              </a:rPr>
              <a:t> </a:t>
            </a:r>
            <a:endParaRPr lang="fa-IR" sz="8800" dirty="0">
              <a:latin typeface="Century Gothic" panose="020B0502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84914" y="3103778"/>
            <a:ext cx="2412274" cy="410958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  <a:latin typeface="Segoe Script" panose="030B0504020000000003" pitchFamily="66" charset="0"/>
              </a:rPr>
              <a:t>Sales</a:t>
            </a:r>
            <a:r>
              <a:rPr lang="en-US" sz="2000" dirty="0" smtClean="0">
                <a:latin typeface="Segoe Script" panose="030B0504020000000003" pitchFamily="66" charset="0"/>
              </a:rPr>
              <a:t> </a:t>
            </a:r>
            <a:r>
              <a:rPr lang="en-US" sz="2000" dirty="0" smtClean="0">
                <a:solidFill>
                  <a:srgbClr val="8D5A3C"/>
                </a:solidFill>
                <a:latin typeface="Segoe Script" panose="030B0504020000000003" pitchFamily="66" charset="0"/>
              </a:rPr>
              <a:t>website</a:t>
            </a:r>
            <a:endParaRPr lang="fa-IR" sz="2000" dirty="0">
              <a:solidFill>
                <a:srgbClr val="8D5A3C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29690" y="2722215"/>
            <a:ext cx="7471955" cy="108857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8D5A3C"/>
                </a:solidFill>
                <a:cs typeface="Calibri" panose="020F0502020204030204" pitchFamily="34" charset="0"/>
              </a:rPr>
              <a:t>Activity Diagram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 rot="822290">
            <a:off x="8945513" y="2467778"/>
            <a:ext cx="863062" cy="889377"/>
            <a:chOff x="564614" y="1241624"/>
            <a:chExt cx="1796572" cy="1851353"/>
          </a:xfrm>
          <a:solidFill>
            <a:srgbClr val="8D5A3C"/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9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392" y="1055840"/>
            <a:ext cx="8034603" cy="5226795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95" y="530020"/>
            <a:ext cx="8002754" cy="543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63197" y="292539"/>
            <a:ext cx="1316244" cy="578317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D5A3C"/>
                </a:solidFill>
                <a:cs typeface="Calibri" panose="020F0502020204030204" pitchFamily="34" charset="0"/>
              </a:rPr>
              <a:t>Login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8474" y="1898380"/>
            <a:ext cx="9413966" cy="3152592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7498" y="344788"/>
            <a:ext cx="2001033" cy="532051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Add items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1741714"/>
            <a:ext cx="9481618" cy="307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2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7680" y="1010194"/>
            <a:ext cx="7456514" cy="5199017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130" y="339049"/>
            <a:ext cx="2540963" cy="463738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Manage Items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38" y="888272"/>
            <a:ext cx="7440203" cy="5134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8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789" y="1942011"/>
            <a:ext cx="9039500" cy="2873275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4814" y="333373"/>
            <a:ext cx="2288416" cy="529034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View Items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3" y="1715588"/>
            <a:ext cx="9084345" cy="2862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9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821" y="1846217"/>
            <a:ext cx="9596846" cy="3213463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3197" y="292539"/>
            <a:ext cx="1487226" cy="595733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D5A3C"/>
                </a:solidFill>
                <a:cs typeface="Calibri" panose="020F0502020204030204" pitchFamily="34" charset="0"/>
              </a:rPr>
              <a:t>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1584984"/>
            <a:ext cx="9474923" cy="3177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6116" y="1889716"/>
            <a:ext cx="9771017" cy="3030627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8316" y="309955"/>
            <a:ext cx="1316244" cy="578317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D5A3C"/>
                </a:solidFill>
                <a:cs typeface="Calibri" panose="020F0502020204030204" pitchFamily="34" charset="0"/>
              </a:rPr>
              <a:t>Buy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60" y="1720905"/>
            <a:ext cx="9849262" cy="2953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5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3371" y="1446512"/>
            <a:ext cx="9203583" cy="4396941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3196" y="292539"/>
            <a:ext cx="1696233" cy="595733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D5A3C"/>
                </a:solidFill>
                <a:cs typeface="Calibri" panose="020F0502020204030204" pitchFamily="34" charset="0"/>
              </a:rPr>
              <a:t>Register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10" y="1166947"/>
            <a:ext cx="9117026" cy="4442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58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161" y="2029832"/>
            <a:ext cx="9492939" cy="2508158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9772" y="292539"/>
            <a:ext cx="1887821" cy="595733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8D5A3C"/>
                </a:solidFill>
                <a:cs typeface="Calibri" panose="020F0502020204030204" pitchFamily="34" charset="0"/>
              </a:rPr>
              <a:t>Payment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6" y="1802673"/>
            <a:ext cx="9482118" cy="2508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702" y="1785257"/>
            <a:ext cx="9083040" cy="3492137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320510"/>
            <a:ext cx="2758677" cy="463737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Manage Order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16" y="1515292"/>
            <a:ext cx="9096193" cy="3509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1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696787" y="5626855"/>
            <a:ext cx="1833155" cy="406317"/>
          </a:xfrm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]</a:t>
            </a:r>
            <a:r>
              <a:rPr lang="fa-I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اتوسا  طغیانی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endParaRPr lang="fa-IR" sz="20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24741" y="5626855"/>
            <a:ext cx="1793966" cy="417191"/>
          </a:xfrm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]</a:t>
            </a:r>
            <a:r>
              <a:rPr lang="fa-I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فاطمه  امانی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endParaRPr lang="fa-IR" sz="20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9630" y="5626855"/>
            <a:ext cx="1680756" cy="435232"/>
          </a:xfrm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  <a:r>
              <a:rPr lang="fa-I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هستی حسنوند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endParaRPr lang="fa-IR" sz="20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6285408"/>
            <a:ext cx="2743199" cy="420192"/>
          </a:xfrm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  <a:r>
              <a:rPr lang="fa-I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سرکار خانم لیلا یوسفوند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endParaRPr lang="fa-IR" sz="20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86294" y="1950720"/>
            <a:ext cx="4815840" cy="13585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COFF</a:t>
            </a:r>
            <a:r>
              <a:rPr lang="en-US" sz="8800" dirty="0" smtClean="0">
                <a:solidFill>
                  <a:srgbClr val="8D5A3C"/>
                </a:solidFill>
                <a:latin typeface="Century Gothic" panose="020B0502020202020204" pitchFamily="34" charset="0"/>
              </a:rPr>
              <a:t>EE</a:t>
            </a:r>
            <a:r>
              <a:rPr lang="en-US" sz="8800" dirty="0" smtClean="0">
                <a:latin typeface="Century Gothic" panose="020B0502020202020204" pitchFamily="34" charset="0"/>
              </a:rPr>
              <a:t> </a:t>
            </a:r>
            <a:endParaRPr lang="fa-IR" sz="8800" dirty="0">
              <a:latin typeface="Century Gothic" panose="020B0502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406537" y="3103778"/>
            <a:ext cx="2490651" cy="416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Segoe Script" panose="030B0504020000000003" pitchFamily="66" charset="0"/>
              </a:rPr>
              <a:t>   Sales</a:t>
            </a:r>
            <a:r>
              <a:rPr lang="en-US" sz="2000" dirty="0" smtClean="0">
                <a:latin typeface="Segoe Script" panose="030B0504020000000003" pitchFamily="66" charset="0"/>
              </a:rPr>
              <a:t> </a:t>
            </a:r>
            <a:r>
              <a:rPr lang="en-US" sz="2000" dirty="0" smtClean="0">
                <a:solidFill>
                  <a:srgbClr val="8D5A3C"/>
                </a:solidFill>
                <a:latin typeface="Segoe Script" panose="030B0504020000000003" pitchFamily="66" charset="0"/>
              </a:rPr>
              <a:t>website</a:t>
            </a:r>
            <a:endParaRPr lang="fa-IR" sz="2000" dirty="0">
              <a:solidFill>
                <a:srgbClr val="8D5A3C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344092" y="2689240"/>
            <a:ext cx="5451566" cy="1194781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8D5A3C"/>
                </a:solidFill>
                <a:cs typeface="Calibri" panose="020F0502020204030204" pitchFamily="34" charset="0"/>
              </a:rPr>
              <a:t>Class Diagram</a:t>
            </a: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 rot="558799">
            <a:off x="8437200" y="2494712"/>
            <a:ext cx="716918" cy="738777"/>
            <a:chOff x="564614" y="1241624"/>
            <a:chExt cx="1796572" cy="1851353"/>
          </a:xfrm>
          <a:solidFill>
            <a:srgbClr val="8D5A3C"/>
          </a:solidFill>
        </p:grpSpPr>
        <p:sp>
          <p:nvSpPr>
            <p:cNvPr id="4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4994" y="905691"/>
            <a:ext cx="9204959" cy="5103224"/>
          </a:xfrm>
          <a:prstGeom prst="rect">
            <a:avLst/>
          </a:prstGeom>
          <a:noFill/>
          <a:ln w="28575" cap="flat" cmpd="sng" algn="ctr">
            <a:solidFill>
              <a:srgbClr val="954E1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8" y="722811"/>
            <a:ext cx="9137082" cy="5012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8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1646" y="2689241"/>
            <a:ext cx="7184571" cy="1055445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rgbClr val="8D5A3C"/>
                </a:solidFill>
              </a:rPr>
              <a:t>Sequence</a:t>
            </a:r>
            <a:r>
              <a:rPr lang="en-US" sz="7200" dirty="0" smtClean="0">
                <a:solidFill>
                  <a:srgbClr val="8D5A3C"/>
                </a:solidFill>
                <a:cs typeface="Calibri" panose="020F0502020204030204" pitchFamily="34" charset="0"/>
              </a:rPr>
              <a:t> Diagram</a:t>
            </a: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 rot="558799">
            <a:off x="9011966" y="2494711"/>
            <a:ext cx="716918" cy="738777"/>
            <a:chOff x="564614" y="1241624"/>
            <a:chExt cx="1796572" cy="1851353"/>
          </a:xfrm>
          <a:solidFill>
            <a:srgbClr val="8D5A3C"/>
          </a:solidFill>
        </p:grpSpPr>
        <p:sp>
          <p:nvSpPr>
            <p:cNvPr id="4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2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184621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Login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33896" y="1166949"/>
            <a:ext cx="7515498" cy="5111931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0" y="779203"/>
            <a:ext cx="7397143" cy="5290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1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5794" y="320510"/>
            <a:ext cx="2107474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Add Items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62742" y="1682457"/>
            <a:ext cx="9448799" cy="3788229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09" y="1456034"/>
            <a:ext cx="9453654" cy="3789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4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87087" y="329216"/>
            <a:ext cx="2821578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Manage Items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59131" y="1436914"/>
            <a:ext cx="8273143" cy="4721530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175657"/>
            <a:ext cx="8334328" cy="4712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69669" y="286317"/>
            <a:ext cx="289124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Manage Order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23704" y="1854927"/>
            <a:ext cx="9492342" cy="3448594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03" y="1570675"/>
            <a:ext cx="9470408" cy="3482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0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2333896" cy="458693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View Items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84663" y="1993956"/>
            <a:ext cx="9274628" cy="3239895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57" y="1750424"/>
            <a:ext cx="9182458" cy="3182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184621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Search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85850" y="1175659"/>
            <a:ext cx="7768047" cy="5007428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75" y="988799"/>
            <a:ext cx="7656220" cy="4958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7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184621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Buy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4959" y="1436914"/>
            <a:ext cx="8752115" cy="4467497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5" y="1234846"/>
            <a:ext cx="8813075" cy="4436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691" y="1576251"/>
            <a:ext cx="4040777" cy="4153989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9" b="9989"/>
          <a:stretch>
            <a:fillRect/>
          </a:stretch>
        </p:blipFill>
        <p:spPr>
          <a:xfrm>
            <a:off x="1331602" y="1164771"/>
            <a:ext cx="4217127" cy="421712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258697" y="616952"/>
            <a:ext cx="1672045" cy="547819"/>
          </a:xfrm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600" dirty="0" smtClean="0">
                <a:solidFill>
                  <a:srgbClr val="8D5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مقدمه:</a:t>
            </a:r>
            <a:endParaRPr lang="fa-IR" sz="36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493830" y="1164771"/>
            <a:ext cx="1698170" cy="1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13416" y="1576251"/>
            <a:ext cx="5503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2000" dirty="0">
                <a:cs typeface="B Nazanin" panose="00000400000000000000" pitchFamily="2" charset="-78"/>
              </a:rPr>
              <a:t>امروزه با پیشرفت تکنولوژی انجام بسیاری از کارها بسیار ساده و سریع شده است به طوری که برای خرید بسیاری از چیزها دیگر نیاز نیست حتما به صورت حضوری به فروشگاه مراجعه کرد و در خانه یا هر مکانی دیگری </a:t>
            </a:r>
            <a:r>
              <a:rPr lang="fa-IR" sz="2000" dirty="0" smtClean="0">
                <a:cs typeface="B Nazanin" panose="00000400000000000000" pitchFamily="2" charset="-78"/>
              </a:rPr>
              <a:t>می توان </a:t>
            </a:r>
            <a:r>
              <a:rPr lang="fa-IR" sz="2000" dirty="0">
                <a:cs typeface="B Nazanin" panose="00000400000000000000" pitchFamily="2" charset="-78"/>
              </a:rPr>
              <a:t>خرید خود را به صورت </a:t>
            </a:r>
            <a:r>
              <a:rPr lang="fa-IR" sz="2000" dirty="0" smtClean="0">
                <a:cs typeface="B Nazanin" panose="00000400000000000000" pitchFamily="2" charset="-78"/>
              </a:rPr>
              <a:t>انلاین </a:t>
            </a:r>
            <a:r>
              <a:rPr lang="fa-IR" sz="2000" dirty="0">
                <a:cs typeface="B Nazanin" panose="00000400000000000000" pitchFamily="2" charset="-78"/>
              </a:rPr>
              <a:t>و به راحتی انجام داد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با توجه به پاندمی کووید 19 که درگیر ان هستیم، توصیه </a:t>
            </a:r>
            <a:r>
              <a:rPr lang="fa-IR" sz="2000" dirty="0" smtClean="0">
                <a:cs typeface="B Nazanin" panose="00000400000000000000" pitchFamily="2" charset="-78"/>
              </a:rPr>
              <a:t>می شود </a:t>
            </a:r>
            <a:r>
              <a:rPr lang="fa-IR" sz="2000" dirty="0">
                <a:cs typeface="B Nazanin" panose="00000400000000000000" pitchFamily="2" charset="-78"/>
              </a:rPr>
              <a:t>که در خانه ماند و برای کارهای غیر ضرور به بیرون مراجعه نکرد و خریدهای خود را به صورت اینترنتی انجام داد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از مزیت های </a:t>
            </a:r>
            <a:r>
              <a:rPr lang="fa-IR" sz="2000" dirty="0">
                <a:cs typeface="B Nazanin" panose="00000400000000000000" pitchFamily="2" charset="-78"/>
              </a:rPr>
              <a:t>خرید اینترنتی </a:t>
            </a:r>
            <a:r>
              <a:rPr lang="fa-IR" sz="2000" dirty="0" smtClean="0">
                <a:cs typeface="B Nazanin" panose="00000400000000000000" pitchFamily="2" charset="-78"/>
              </a:rPr>
              <a:t>می توان </a:t>
            </a:r>
            <a:r>
              <a:rPr lang="fa-IR" sz="2000" dirty="0">
                <a:cs typeface="B Nazanin" panose="00000400000000000000" pitchFamily="2" charset="-78"/>
              </a:rPr>
              <a:t>به موارد زیر اشاره </a:t>
            </a:r>
            <a:r>
              <a:rPr lang="fa-IR" sz="2000" dirty="0" smtClean="0">
                <a:cs typeface="B Nazanin" panose="00000400000000000000" pitchFamily="2" charset="-78"/>
              </a:rPr>
              <a:t>کرد: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- دسترسی </a:t>
            </a:r>
            <a:r>
              <a:rPr lang="fa-IR" sz="2000" dirty="0">
                <a:cs typeface="B Nazanin" panose="00000400000000000000" pitchFamily="2" charset="-78"/>
              </a:rPr>
              <a:t>راحت و سریع به تمامی </a:t>
            </a:r>
            <a:r>
              <a:rPr lang="fa-IR" sz="2000" dirty="0" smtClean="0">
                <a:cs typeface="B Nazanin" panose="00000400000000000000" pitchFamily="2" charset="-78"/>
              </a:rPr>
              <a:t>کالاها 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- بررسی </a:t>
            </a:r>
            <a:r>
              <a:rPr lang="fa-IR" sz="2000" dirty="0">
                <a:cs typeface="B Nazanin" panose="00000400000000000000" pitchFamily="2" charset="-78"/>
              </a:rPr>
              <a:t>قیمت </a:t>
            </a:r>
            <a:r>
              <a:rPr lang="fa-IR" sz="2000" dirty="0" smtClean="0">
                <a:cs typeface="B Nazanin" panose="00000400000000000000" pitchFamily="2" charset="-78"/>
              </a:rPr>
              <a:t>کالاها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- خواندن </a:t>
            </a:r>
            <a:r>
              <a:rPr lang="fa-IR" sz="2000" dirty="0">
                <a:cs typeface="B Nazanin" panose="00000400000000000000" pitchFamily="2" charset="-78"/>
              </a:rPr>
              <a:t>نظرات مردم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- و </a:t>
            </a:r>
            <a:r>
              <a:rPr lang="fa-IR" sz="2000" dirty="0">
                <a:cs typeface="B Nazanin" panose="00000400000000000000" pitchFamily="2" charset="-7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54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184621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Register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93666" y="1314994"/>
            <a:ext cx="8978539" cy="4754879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93" y="1132115"/>
            <a:ext cx="8952345" cy="4711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2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320510"/>
            <a:ext cx="1846216" cy="56776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Payment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6216" y="1367245"/>
            <a:ext cx="8604070" cy="4946469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47" y="1123406"/>
            <a:ext cx="8578687" cy="4940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8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" y="320510"/>
            <a:ext cx="3004458" cy="458693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8D5A3C"/>
                </a:solidFill>
                <a:cs typeface="Calibri" panose="020F0502020204030204" pitchFamily="34" charset="0"/>
              </a:rPr>
              <a:t>Authentication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88272"/>
            <a:ext cx="1471749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71749" y="1393372"/>
            <a:ext cx="9305107" cy="4659086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83" y="1271452"/>
            <a:ext cx="9243491" cy="4558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0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105990" y="2697949"/>
            <a:ext cx="9849394" cy="1011902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8D5A3C"/>
                </a:solidFill>
              </a:rPr>
              <a:t>Thanks For Your Attention</a:t>
            </a:r>
            <a:endParaRPr lang="en-US" sz="7200" dirty="0" smtClean="0">
              <a:solidFill>
                <a:srgbClr val="8D5A3C"/>
              </a:solidFill>
              <a:cs typeface="Calibri" panose="020F0502020204030204" pitchFamily="34" charset="0"/>
            </a:endParaRP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 rot="558799">
            <a:off x="10667736" y="2568419"/>
            <a:ext cx="575296" cy="592837"/>
            <a:chOff x="564614" y="1241624"/>
            <a:chExt cx="1796572" cy="1851353"/>
          </a:xfrm>
          <a:solidFill>
            <a:srgbClr val="8D5A3C"/>
          </a:solidFill>
        </p:grpSpPr>
        <p:sp>
          <p:nvSpPr>
            <p:cNvPr id="4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23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927771" y="616952"/>
            <a:ext cx="2002971" cy="549997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600" dirty="0" smtClean="0">
                <a:solidFill>
                  <a:srgbClr val="8D5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چشم انداز:</a:t>
            </a:r>
            <a:endParaRPr lang="fa-IR" sz="36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0258697" y="1236618"/>
            <a:ext cx="1933303" cy="17416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09889" y="2203261"/>
            <a:ext cx="4756137" cy="3405051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95" y="1637204"/>
            <a:ext cx="4836349" cy="36314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06087" y="1802667"/>
            <a:ext cx="5106941" cy="346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سایت های </a:t>
            </a:r>
            <a:r>
              <a:rPr lang="fa-IR" sz="2000" dirty="0">
                <a:cs typeface="B Nazanin" panose="00000400000000000000" pitchFamily="2" charset="-78"/>
              </a:rPr>
              <a:t>فروش اینترنتی روز به روز در حال افزایش هستند و </a:t>
            </a:r>
            <a:r>
              <a:rPr lang="fa-IR" sz="2000" dirty="0" smtClean="0">
                <a:cs typeface="B Nazanin" panose="00000400000000000000" pitchFamily="2" charset="-78"/>
              </a:rPr>
              <a:t>می توان </a:t>
            </a:r>
            <a:r>
              <a:rPr lang="fa-IR" sz="2000" dirty="0">
                <a:cs typeface="B Nazanin" panose="00000400000000000000" pitchFamily="2" charset="-78"/>
              </a:rPr>
              <a:t>گفت که بسیاری از </a:t>
            </a:r>
            <a:r>
              <a:rPr lang="fa-IR" sz="2000" dirty="0" smtClean="0">
                <a:cs typeface="B Nazanin" panose="00000400000000000000" pitchFamily="2" charset="-78"/>
              </a:rPr>
              <a:t>کالا های </a:t>
            </a:r>
            <a:r>
              <a:rPr lang="fa-IR" sz="2000" dirty="0">
                <a:cs typeface="B Nazanin" panose="00000400000000000000" pitchFamily="2" charset="-78"/>
              </a:rPr>
              <a:t>مورد نیاز را </a:t>
            </a:r>
            <a:r>
              <a:rPr lang="fa-IR" sz="2000" dirty="0" smtClean="0">
                <a:cs typeface="B Nazanin" panose="00000400000000000000" pitchFamily="2" charset="-78"/>
              </a:rPr>
              <a:t>می توان </a:t>
            </a:r>
            <a:r>
              <a:rPr lang="fa-IR" sz="2000" dirty="0">
                <a:cs typeface="B Nazanin" panose="00000400000000000000" pitchFamily="2" charset="-78"/>
              </a:rPr>
              <a:t>به راحتی به صورت </a:t>
            </a:r>
            <a:r>
              <a:rPr lang="fa-IR" sz="2000" dirty="0" smtClean="0">
                <a:cs typeface="B Nazanin" panose="00000400000000000000" pitchFamily="2" charset="-78"/>
              </a:rPr>
              <a:t>انلاین </a:t>
            </a:r>
            <a:r>
              <a:rPr lang="fa-IR" sz="2000" dirty="0">
                <a:cs typeface="B Nazanin" panose="00000400000000000000" pitchFamily="2" charset="-78"/>
              </a:rPr>
              <a:t>تهیه کرد و سایت فروش قهوه نیز یکی از ان </a:t>
            </a:r>
            <a:r>
              <a:rPr lang="fa-IR" sz="2000" dirty="0" smtClean="0">
                <a:cs typeface="B Nazanin" panose="00000400000000000000" pitchFamily="2" charset="-78"/>
              </a:rPr>
              <a:t>سایت ها </a:t>
            </a:r>
            <a:r>
              <a:rPr lang="fa-IR" sz="2000" dirty="0">
                <a:cs typeface="B Nazanin" panose="00000400000000000000" pitchFamily="2" charset="-78"/>
              </a:rPr>
              <a:t>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امروزه با توجه به </a:t>
            </a:r>
            <a:r>
              <a:rPr lang="fa-IR" sz="2000" dirty="0" smtClean="0">
                <a:cs typeface="B Nazanin" panose="00000400000000000000" pitchFamily="2" charset="-78"/>
              </a:rPr>
              <a:t>علاقمندی </a:t>
            </a:r>
            <a:r>
              <a:rPr lang="fa-IR" sz="2000" dirty="0">
                <a:cs typeface="B Nazanin" panose="00000400000000000000" pitchFamily="2" charset="-78"/>
              </a:rPr>
              <a:t>مردم به قهوه، فروش قهوه افزایش یافته است و فروشگاه اینترنتی قهوه به </a:t>
            </a:r>
            <a:r>
              <a:rPr lang="fa-IR" sz="2000" dirty="0" smtClean="0">
                <a:cs typeface="B Nazanin" panose="00000400000000000000" pitchFamily="2" charset="-78"/>
              </a:rPr>
              <a:t>علاقمندان </a:t>
            </a:r>
            <a:r>
              <a:rPr lang="fa-IR" sz="2000" dirty="0">
                <a:cs typeface="B Nazanin" panose="00000400000000000000" pitchFamily="2" charset="-78"/>
              </a:rPr>
              <a:t>به قهوه کمک </a:t>
            </a:r>
            <a:r>
              <a:rPr lang="fa-IR" sz="2000" dirty="0" smtClean="0">
                <a:cs typeface="B Nazanin" panose="00000400000000000000" pitchFamily="2" charset="-78"/>
              </a:rPr>
              <a:t>می کند </a:t>
            </a:r>
            <a:r>
              <a:rPr lang="fa-IR" sz="2000" dirty="0">
                <a:cs typeface="B Nazanin" panose="00000400000000000000" pitchFamily="2" charset="-78"/>
              </a:rPr>
              <a:t>که قهوه مورد نظر خود را به راحتی تهیه کنند.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از </a:t>
            </a:r>
            <a:r>
              <a:rPr lang="fa-IR" sz="2000" dirty="0">
                <a:cs typeface="B Nazanin" panose="00000400000000000000" pitchFamily="2" charset="-78"/>
              </a:rPr>
              <a:t>دسته افرادان عاشقان قهوه، برنامه نویسان هستند و تامین قهوه برای انها ضروری است!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در </a:t>
            </a:r>
            <a:r>
              <a:rPr lang="fa-IR" sz="2000" dirty="0">
                <a:cs typeface="B Nazanin" panose="00000400000000000000" pitchFamily="2" charset="-78"/>
              </a:rPr>
              <a:t>سایت یک </a:t>
            </a:r>
            <a:r>
              <a:rPr lang="fa-IR" sz="2000" dirty="0" smtClean="0">
                <a:cs typeface="B Nazanin" panose="00000400000000000000" pitchFamily="2" charset="-78"/>
              </a:rPr>
              <a:t>بلاگ </a:t>
            </a:r>
            <a:r>
              <a:rPr lang="fa-IR" sz="2000" dirty="0">
                <a:cs typeface="B Nazanin" panose="00000400000000000000" pitchFamily="2" charset="-78"/>
              </a:rPr>
              <a:t>نیز قرار دارد که </a:t>
            </a:r>
            <a:r>
              <a:rPr lang="fa-IR" sz="2000" dirty="0" smtClean="0">
                <a:cs typeface="B Nazanin" panose="00000400000000000000" pitchFamily="2" charset="-78"/>
              </a:rPr>
              <a:t>می توان </a:t>
            </a:r>
            <a:r>
              <a:rPr lang="fa-IR" sz="2000" dirty="0">
                <a:cs typeface="B Nazanin" panose="00000400000000000000" pitchFamily="2" charset="-78"/>
              </a:rPr>
              <a:t>از ان نکات جالبی را در مورد قهوه </a:t>
            </a:r>
            <a:r>
              <a:rPr lang="fa-IR" sz="2000" dirty="0" smtClean="0">
                <a:cs typeface="B Nazanin" panose="00000400000000000000" pitchFamily="2" charset="-78"/>
              </a:rPr>
              <a:t>دانست.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2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36480" y="2545429"/>
            <a:ext cx="1384365" cy="1295051"/>
          </a:xfrm>
          <a:prstGeom prst="ellipse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reeform: Shape 45">
            <a:extLst>
              <a:ext uri="{FF2B5EF4-FFF2-40B4-BE49-F238E27FC236}">
                <a16:creationId xmlns:a16="http://schemas.microsoft.com/office/drawing/2014/main" id="{B9D1A69E-7083-439C-8E91-A05308859900}"/>
              </a:ext>
            </a:extLst>
          </p:cNvPr>
          <p:cNvSpPr/>
          <p:nvPr/>
        </p:nvSpPr>
        <p:spPr>
          <a:xfrm>
            <a:off x="10090345" y="2684641"/>
            <a:ext cx="1326591" cy="1014452"/>
          </a:xfrm>
          <a:custGeom>
            <a:avLst/>
            <a:gdLst>
              <a:gd name="connsiteX0" fmla="*/ 909161 w 971550"/>
              <a:gd name="connsiteY0" fmla="*/ 312896 h 742950"/>
              <a:gd name="connsiteX1" fmla="*/ 718661 w 971550"/>
              <a:gd name="connsiteY1" fmla="*/ 322421 h 742950"/>
              <a:gd name="connsiteX2" fmla="*/ 371951 w 971550"/>
              <a:gd name="connsiteY2" fmla="*/ 21431 h 742950"/>
              <a:gd name="connsiteX3" fmla="*/ 21431 w 971550"/>
              <a:gd name="connsiteY3" fmla="*/ 371951 h 742950"/>
              <a:gd name="connsiteX4" fmla="*/ 371951 w 971550"/>
              <a:gd name="connsiteY4" fmla="*/ 722471 h 742950"/>
              <a:gd name="connsiteX5" fmla="*/ 718661 w 971550"/>
              <a:gd name="connsiteY5" fmla="*/ 422434 h 742950"/>
              <a:gd name="connsiteX6" fmla="*/ 909161 w 971550"/>
              <a:gd name="connsiteY6" fmla="*/ 431959 h 742950"/>
              <a:gd name="connsiteX7" fmla="*/ 959644 w 971550"/>
              <a:gd name="connsiteY7" fmla="*/ 371951 h 742950"/>
              <a:gd name="connsiteX8" fmla="*/ 909161 w 971550"/>
              <a:gd name="connsiteY8" fmla="*/ 312896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550" h="742950">
                <a:moveTo>
                  <a:pt x="909161" y="312896"/>
                </a:moveTo>
                <a:lnTo>
                  <a:pt x="718661" y="322421"/>
                </a:lnTo>
                <a:cubicBezTo>
                  <a:pt x="693896" y="151924"/>
                  <a:pt x="548164" y="21431"/>
                  <a:pt x="371951" y="21431"/>
                </a:cubicBezTo>
                <a:cubicBezTo>
                  <a:pt x="178594" y="21431"/>
                  <a:pt x="21431" y="178594"/>
                  <a:pt x="21431" y="371951"/>
                </a:cubicBezTo>
                <a:cubicBezTo>
                  <a:pt x="21431" y="565309"/>
                  <a:pt x="178594" y="722471"/>
                  <a:pt x="371951" y="722471"/>
                </a:cubicBezTo>
                <a:cubicBezTo>
                  <a:pt x="548164" y="722471"/>
                  <a:pt x="694849" y="591979"/>
                  <a:pt x="718661" y="422434"/>
                </a:cubicBezTo>
                <a:lnTo>
                  <a:pt x="909161" y="431959"/>
                </a:lnTo>
                <a:cubicBezTo>
                  <a:pt x="936784" y="431959"/>
                  <a:pt x="959644" y="399574"/>
                  <a:pt x="959644" y="371951"/>
                </a:cubicBezTo>
                <a:cubicBezTo>
                  <a:pt x="959644" y="344329"/>
                  <a:pt x="936784" y="312896"/>
                  <a:pt x="909161" y="312896"/>
                </a:cubicBezTo>
                <a:close/>
              </a:path>
            </a:pathLst>
          </a:custGeom>
          <a:solidFill>
            <a:srgbClr val="FFFFFF"/>
          </a:solidFill>
          <a:ln w="28575" cap="rnd">
            <a:solidFill>
              <a:srgbClr val="8D5A3C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: Shape 46">
            <a:extLst>
              <a:ext uri="{FF2B5EF4-FFF2-40B4-BE49-F238E27FC236}">
                <a16:creationId xmlns:a16="http://schemas.microsoft.com/office/drawing/2014/main" id="{A15AF2E4-4772-46FD-B955-EE7FC382C288}"/>
              </a:ext>
            </a:extLst>
          </p:cNvPr>
          <p:cNvSpPr/>
          <p:nvPr/>
        </p:nvSpPr>
        <p:spPr>
          <a:xfrm>
            <a:off x="10199161" y="2779429"/>
            <a:ext cx="808472" cy="808469"/>
          </a:xfrm>
          <a:custGeom>
            <a:avLst/>
            <a:gdLst>
              <a:gd name="connsiteX0" fmla="*/ 577691 w 590550"/>
              <a:gd name="connsiteY0" fmla="*/ 299561 h 590550"/>
              <a:gd name="connsiteX1" fmla="*/ 299561 w 590550"/>
              <a:gd name="connsiteY1" fmla="*/ 577691 h 590550"/>
              <a:gd name="connsiteX2" fmla="*/ 21431 w 590550"/>
              <a:gd name="connsiteY2" fmla="*/ 299561 h 590550"/>
              <a:gd name="connsiteX3" fmla="*/ 299561 w 590550"/>
              <a:gd name="connsiteY3" fmla="*/ 21431 h 590550"/>
              <a:gd name="connsiteX4" fmla="*/ 577691 w 590550"/>
              <a:gd name="connsiteY4" fmla="*/ 299561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90550">
                <a:moveTo>
                  <a:pt x="577691" y="299561"/>
                </a:moveTo>
                <a:cubicBezTo>
                  <a:pt x="577691" y="453168"/>
                  <a:pt x="453168" y="577691"/>
                  <a:pt x="299561" y="577691"/>
                </a:cubicBezTo>
                <a:cubicBezTo>
                  <a:pt x="145954" y="577691"/>
                  <a:pt x="21431" y="453168"/>
                  <a:pt x="21431" y="299561"/>
                </a:cubicBezTo>
                <a:cubicBezTo>
                  <a:pt x="21431" y="145954"/>
                  <a:pt x="145954" y="21431"/>
                  <a:pt x="299561" y="21431"/>
                </a:cubicBezTo>
                <a:cubicBezTo>
                  <a:pt x="453168" y="21431"/>
                  <a:pt x="577691" y="145954"/>
                  <a:pt x="577691" y="299561"/>
                </a:cubicBezTo>
                <a:close/>
              </a:path>
            </a:pathLst>
          </a:custGeom>
          <a:solidFill>
            <a:srgbClr val="8D5A3C"/>
          </a:solidFill>
          <a:ln w="28575" cap="rnd">
            <a:solidFill>
              <a:srgbClr val="8D5A3C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 flipV="1">
            <a:off x="0" y="3143794"/>
            <a:ext cx="9936480" cy="49161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5096" y="3061063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Oval 10"/>
          <p:cNvSpPr/>
          <p:nvPr/>
        </p:nvSpPr>
        <p:spPr>
          <a:xfrm>
            <a:off x="1454329" y="3061063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Oval 11"/>
          <p:cNvSpPr/>
          <p:nvPr/>
        </p:nvSpPr>
        <p:spPr>
          <a:xfrm>
            <a:off x="2403562" y="3061063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Oval 12"/>
          <p:cNvSpPr/>
          <p:nvPr/>
        </p:nvSpPr>
        <p:spPr>
          <a:xfrm>
            <a:off x="3352795" y="3069772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Oval 13"/>
          <p:cNvSpPr/>
          <p:nvPr/>
        </p:nvSpPr>
        <p:spPr>
          <a:xfrm>
            <a:off x="4302028" y="3069772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Oval 14"/>
          <p:cNvSpPr/>
          <p:nvPr/>
        </p:nvSpPr>
        <p:spPr>
          <a:xfrm>
            <a:off x="5251261" y="3069772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Oval 15"/>
          <p:cNvSpPr/>
          <p:nvPr/>
        </p:nvSpPr>
        <p:spPr>
          <a:xfrm>
            <a:off x="6200494" y="3078481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Oval 16"/>
          <p:cNvSpPr/>
          <p:nvPr/>
        </p:nvSpPr>
        <p:spPr>
          <a:xfrm>
            <a:off x="7149727" y="3078481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Oval 17"/>
          <p:cNvSpPr/>
          <p:nvPr/>
        </p:nvSpPr>
        <p:spPr>
          <a:xfrm>
            <a:off x="8098960" y="3095897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1852366" y="0"/>
            <a:ext cx="17417" cy="744583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9580883" y="316381"/>
            <a:ext cx="2345514" cy="567414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600" dirty="0" smtClean="0">
                <a:solidFill>
                  <a:srgbClr val="8D5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نیازمندی ها:</a:t>
            </a:r>
            <a:endParaRPr lang="fa-IR" sz="36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72" y="923011"/>
            <a:ext cx="2538544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ایجاد حساب کاربری برای ادمین سایت: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کاربری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پسورد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037" y="3587898"/>
            <a:ext cx="241227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ایجاد حساب کاربری برای مشتری: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و نام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خانوادگی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ایمیل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پسورد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329" y="1491714"/>
            <a:ext cx="2847698" cy="8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لیست محصولات: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دسته بندی بر اساس نوع محصولات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موجود</a:t>
            </a:r>
            <a:endParaRPr lang="fa-I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دسته 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بندی بر اساس برند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6549" y="4135355"/>
            <a:ext cx="2908663" cy="111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صفحه خرید: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و نام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خانوادگی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محصول/ محصولات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تعداد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قیمت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/ مجموع قیمت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ادرس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شماره 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تماس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flipH="1" flipV="1">
            <a:off x="574766" y="2002971"/>
            <a:ext cx="8707" cy="1058092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4766" y="1820091"/>
            <a:ext cx="313508" cy="182880"/>
          </a:xfrm>
          <a:prstGeom prst="line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</p:cNvCxnSpPr>
          <p:nvPr/>
        </p:nvCxnSpPr>
        <p:spPr>
          <a:xfrm>
            <a:off x="1532706" y="3226525"/>
            <a:ext cx="0" cy="361373"/>
          </a:xfrm>
          <a:prstGeom prst="straightConnector1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90629" y="2640616"/>
            <a:ext cx="7" cy="511064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481939" y="2451725"/>
            <a:ext cx="226427" cy="182880"/>
          </a:xfrm>
          <a:prstGeom prst="line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435509" y="3157121"/>
            <a:ext cx="4353" cy="683359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0"/>
          </p:cNvCxnSpPr>
          <p:nvPr/>
        </p:nvCxnSpPr>
        <p:spPr>
          <a:xfrm flipH="1">
            <a:off x="3230881" y="3840480"/>
            <a:ext cx="200291" cy="294875"/>
          </a:xfrm>
          <a:prstGeom prst="straightConnector1">
            <a:avLst/>
          </a:prstGeom>
          <a:ln w="19050">
            <a:solidFill>
              <a:srgbClr val="8D5A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2760" y="654131"/>
            <a:ext cx="2847699" cy="111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سبد خرید: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مشخصات محصولات انتخابی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حذف یا اضافه کردن محصول/محصولات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مجموع قیمت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384758" y="2376500"/>
            <a:ext cx="4337" cy="775180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82500" y="1992107"/>
            <a:ext cx="435427" cy="389460"/>
          </a:xfrm>
          <a:prstGeom prst="line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80549" y="3587898"/>
            <a:ext cx="1628491" cy="8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قابلیت جست و جو: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 اساس نام محصول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برند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29638" y="3191867"/>
            <a:ext cx="0" cy="361373"/>
          </a:xfrm>
          <a:prstGeom prst="straightConnector1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316420" y="1690259"/>
            <a:ext cx="2542894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فیلتر کردن </a:t>
            </a:r>
            <a:r>
              <a:rPr lang="fa-I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محصولات: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 اساس: برند، قیمت، پرفروش ترین­ها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274190" y="2634605"/>
            <a:ext cx="6679" cy="578573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274190" y="2345094"/>
            <a:ext cx="313677" cy="298886"/>
          </a:xfrm>
          <a:prstGeom prst="line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59314" y="2171532"/>
            <a:ext cx="172194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تهیه مقاله­هایی برای بلاگ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228104" y="3222194"/>
            <a:ext cx="0" cy="361373"/>
          </a:xfrm>
          <a:prstGeom prst="straightConnector1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109040" y="3640455"/>
            <a:ext cx="2719435" cy="59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راه­های ارتباطی مشتری با فروشنده </a:t>
            </a:r>
            <a:r>
              <a:rPr lang="fa-I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سایت: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rtl="1">
              <a:lnSpc>
                <a:spcPct val="107000"/>
              </a:lnSpc>
              <a:spcAft>
                <a:spcPts val="0"/>
              </a:spcAft>
            </a:pP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شماره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تماس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ایمیل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8165964" y="2764090"/>
            <a:ext cx="3352" cy="418486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168628" y="2542556"/>
            <a:ext cx="295625" cy="217891"/>
          </a:xfrm>
          <a:prstGeom prst="line">
            <a:avLst/>
          </a:prstGeom>
          <a:ln w="19050" cap="flat" cmpd="sng" algn="ctr">
            <a:solidFill>
              <a:srgbClr val="8D5A3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5" grpId="0"/>
      <p:bldP spid="8" grpId="0"/>
      <p:bldP spid="19" grpId="0"/>
      <p:bldP spid="44" grpId="0"/>
      <p:bldP spid="50" grpId="0"/>
      <p:bldP spid="52" grpId="0"/>
      <p:bldP spid="65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338">
            <a:extLst>
              <a:ext uri="{FF2B5EF4-FFF2-40B4-BE49-F238E27FC236}">
                <a16:creationId xmlns:a16="http://schemas.microsoft.com/office/drawing/2014/main" id="{606A0C56-E22C-4494-991E-46C7891C9E9D}"/>
              </a:ext>
            </a:extLst>
          </p:cNvPr>
          <p:cNvGrpSpPr/>
          <p:nvPr/>
        </p:nvGrpSpPr>
        <p:grpSpPr>
          <a:xfrm>
            <a:off x="1386430" y="1496910"/>
            <a:ext cx="4037482" cy="3683075"/>
            <a:chOff x="6273521" y="3976679"/>
            <a:chExt cx="1106805" cy="1009650"/>
          </a:xfrm>
        </p:grpSpPr>
        <p:sp>
          <p:nvSpPr>
            <p:cNvPr id="3" name="Freeform: Shape 3">
              <a:extLst>
                <a:ext uri="{FF2B5EF4-FFF2-40B4-BE49-F238E27FC236}">
                  <a16:creationId xmlns:a16="http://schemas.microsoft.com/office/drawing/2014/main" id="{ED32609D-36DC-4D1C-AB20-D326D7FA3A4E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8D5A3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5CB68324-F50B-498F-AEEA-EED7E2712CC2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8D5A3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43BB5436-8406-4D9E-B419-4F059BFB1D9C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rgbClr val="8D5A3C"/>
            </a:solidFill>
            <a:ln w="28575" cap="rnd">
              <a:solidFill>
                <a:srgbClr val="8D5A3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>
            <a:off x="2742287" y="2945183"/>
            <a:ext cx="863062" cy="889377"/>
            <a:chOff x="564614" y="1241624"/>
            <a:chExt cx="1796572" cy="1851353"/>
          </a:xfrm>
          <a:solidFill>
            <a:schemeClr val="bg1"/>
          </a:solidFill>
        </p:grpSpPr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1852366" y="0"/>
            <a:ext cx="17417" cy="744583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9580883" y="316381"/>
            <a:ext cx="2345514" cy="567414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600" dirty="0" smtClean="0">
                <a:solidFill>
                  <a:srgbClr val="8D5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نیازمندی ها:</a:t>
            </a:r>
            <a:endParaRPr lang="fa-IR" sz="3600" dirty="0">
              <a:solidFill>
                <a:srgbClr val="8D5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2C73E7-0B55-4C86-87ED-189C7ACD7953}"/>
              </a:ext>
            </a:extLst>
          </p:cNvPr>
          <p:cNvSpPr/>
          <p:nvPr/>
        </p:nvSpPr>
        <p:spPr>
          <a:xfrm flipH="1">
            <a:off x="6542889" y="1814843"/>
            <a:ext cx="45719" cy="567842"/>
          </a:xfrm>
          <a:prstGeom prst="rect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99905" y="1574319"/>
            <a:ext cx="3135789" cy="180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0"/>
              </a:spcAft>
            </a:pPr>
            <a:r>
              <a:rPr lang="fa-IR" sz="2000" b="1" dirty="0" smtClean="0">
                <a:ea typeface="Calibri" panose="020F0502020204030204" pitchFamily="34" charset="0"/>
                <a:cs typeface="B Nazanin" panose="00000400000000000000" pitchFamily="2" charset="-78"/>
              </a:rPr>
              <a:t>غیر وظیفه مندی:</a:t>
            </a:r>
            <a:endParaRPr lang="en-US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rtl="1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محیط 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گرافیکی ساده و جذاب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rtl="1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مدیریت کنترل سطح دسترسی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rtl="1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سرعت بالا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امنیت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01243" y="2854505"/>
            <a:ext cx="156754" cy="165462"/>
          </a:xfrm>
          <a:prstGeom prst="ellipse">
            <a:avLst/>
          </a:prstGeom>
          <a:solidFill>
            <a:srgbClr val="8D5A3C"/>
          </a:solidFill>
          <a:ln>
            <a:solidFill>
              <a:srgbClr val="8D5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023707" y="2098764"/>
            <a:ext cx="1020586" cy="812345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4293" y="2098764"/>
            <a:ext cx="497220" cy="0"/>
          </a:xfrm>
          <a:prstGeom prst="line">
            <a:avLst/>
          </a:prstGeom>
          <a:ln>
            <a:solidFill>
              <a:srgbClr val="8D5A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8260079" y="411891"/>
            <a:ext cx="3805644" cy="641846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نکاتی در مورد نرم افزار</a:t>
            </a:r>
            <a:endParaRPr lang="fa-I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4" y="1391427"/>
            <a:ext cx="5969725" cy="3979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Straight Connector 18"/>
          <p:cNvCxnSpPr/>
          <p:nvPr/>
        </p:nvCxnSpPr>
        <p:spPr>
          <a:xfrm flipH="1" flipV="1">
            <a:off x="9596846" y="1062445"/>
            <a:ext cx="2129245" cy="8710"/>
          </a:xfrm>
          <a:prstGeom prst="line">
            <a:avLst/>
          </a:prstGeom>
          <a:ln w="28575">
            <a:solidFill>
              <a:srgbClr val="8D5A3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84570" y="1547875"/>
            <a:ext cx="4005944" cy="139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نوع نرم افزار:</a:t>
            </a:r>
          </a:p>
          <a:p>
            <a:pPr algn="ctr" rtl="1"/>
            <a:endParaRPr lang="fa-IR" sz="1100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سایت فروش اینترنتی قهوه است که در دسته نرم افزارهای کاربری قرار می گیرد زیرا به طور مستقیم با کاربر در ارتباط است و نیاز کاربران را تامین می کند.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84570" y="3207503"/>
            <a:ext cx="4005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توسعه نرم افزار: </a:t>
            </a:r>
          </a:p>
          <a:p>
            <a:pPr algn="ctr" rtl="1"/>
            <a:endParaRPr lang="fa-IR" sz="1100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در فرایند توسعه نرم افزار از متدولوژی شی گرا استفاده می شود، زیرا: 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در فرایند توسعه برنامه از روش های شی گرا استفاده می شود. 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- بازه زمانی محدود(یک ترم تحصیلی). 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- بودجه محدود (تقریبا صفر). 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- نیازمندی ها مشخص است.</a:t>
            </a:r>
            <a:endParaRPr lang="fa-IR" dirty="0">
              <a:cs typeface="B Nazanin" panose="00000400000000000000" pitchFamily="2" charset="-78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49937" y="1959428"/>
            <a:ext cx="783772" cy="0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709660" y="3576633"/>
            <a:ext cx="864326" cy="4353"/>
          </a:xfrm>
          <a:prstGeom prst="line">
            <a:avLst/>
          </a:prstGeom>
          <a:ln w="19050">
            <a:solidFill>
              <a:srgbClr val="8D5A3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687681" y="2723218"/>
            <a:ext cx="6816634" cy="1008406"/>
          </a:xfrm>
          <a:ln>
            <a:solidFill>
              <a:srgbClr val="8D5A3C"/>
            </a:solidFill>
          </a:ln>
        </p:spPr>
        <p:txBody>
          <a:bodyPr/>
          <a:lstStyle>
            <a:lvl1pPr marL="0" indent="0" algn="ctr" defTabSz="914423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23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954E18"/>
                </a:solidFill>
                <a:cs typeface="Calibri" panose="020F0502020204030204" pitchFamily="34" charset="0"/>
              </a:rPr>
              <a:t>Use case Diagram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 rot="1057174">
            <a:off x="9284090" y="2567825"/>
            <a:ext cx="638515" cy="657984"/>
            <a:chOff x="564614" y="1241624"/>
            <a:chExt cx="1796572" cy="1851353"/>
          </a:xfrm>
          <a:solidFill>
            <a:srgbClr val="954E18"/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solidFill>
                <a:srgbClr val="954E18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9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2674" y="957943"/>
            <a:ext cx="8125097" cy="5233851"/>
          </a:xfrm>
          <a:prstGeom prst="rect">
            <a:avLst/>
          </a:prstGeom>
          <a:noFill/>
          <a:ln w="28575" cap="flat" cmpd="sng" algn="ctr">
            <a:solidFill>
              <a:srgbClr val="8D5A3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17" y="672891"/>
            <a:ext cx="8006219" cy="523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1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544</Words>
  <Application>Microsoft Office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B Nazanin</vt:lpstr>
      <vt:lpstr>Calibri</vt:lpstr>
      <vt:lpstr>Calibri Light</vt:lpstr>
      <vt:lpstr>Century Gothic</vt:lpstr>
      <vt:lpstr>Segoe Script</vt:lpstr>
      <vt:lpstr>Times New Roman</vt:lpstr>
      <vt:lpstr>Office Theme</vt:lpstr>
      <vt:lpstr>COFFEE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</dc:title>
  <dc:creator>atousatoghyani@gmail.com</dc:creator>
  <cp:lastModifiedBy>atousatoghyani@gmail.com</cp:lastModifiedBy>
  <cp:revision>36</cp:revision>
  <dcterms:created xsi:type="dcterms:W3CDTF">2021-06-17T20:04:59Z</dcterms:created>
  <dcterms:modified xsi:type="dcterms:W3CDTF">2021-06-19T11:36:56Z</dcterms:modified>
</cp:coreProperties>
</file>