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58" r:id="rId4"/>
    <p:sldId id="285" r:id="rId5"/>
    <p:sldId id="259" r:id="rId6"/>
    <p:sldId id="293" r:id="rId7"/>
    <p:sldId id="260" r:id="rId8"/>
    <p:sldId id="261" r:id="rId9"/>
    <p:sldId id="301" r:id="rId10"/>
    <p:sldId id="302" r:id="rId11"/>
    <p:sldId id="294" r:id="rId12"/>
    <p:sldId id="268" r:id="rId13"/>
    <p:sldId id="267" r:id="rId14"/>
    <p:sldId id="266" r:id="rId15"/>
    <p:sldId id="265" r:id="rId16"/>
    <p:sldId id="269" r:id="rId17"/>
    <p:sldId id="295" r:id="rId18"/>
    <p:sldId id="289" r:id="rId19"/>
    <p:sldId id="296" r:id="rId20"/>
    <p:sldId id="275" r:id="rId21"/>
    <p:sldId id="274" r:id="rId22"/>
    <p:sldId id="273" r:id="rId23"/>
    <p:sldId id="277" r:id="rId24"/>
    <p:sldId id="276" r:id="rId25"/>
    <p:sldId id="280" r:id="rId26"/>
    <p:sldId id="297" r:id="rId27"/>
    <p:sldId id="298" r:id="rId28"/>
    <p:sldId id="300" r:id="rId29"/>
    <p:sldId id="282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ora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ora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ora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ora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ora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ora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ora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ora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ora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6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09FBF9CE-94B9-46BF-8044-A1C118DE2AEE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7018" y="2380615"/>
            <a:ext cx="4557959" cy="2848570"/>
          </a:xfrm>
          <a:custGeom>
            <a:avLst/>
            <a:gdLst>
              <a:gd name="connsiteX0" fmla="*/ 0 w 4557959"/>
              <a:gd name="connsiteY0" fmla="*/ 0 h 2848570"/>
              <a:gd name="connsiteX1" fmla="*/ 4557959 w 4557959"/>
              <a:gd name="connsiteY1" fmla="*/ 0 h 2848570"/>
              <a:gd name="connsiteX2" fmla="*/ 4557959 w 4557959"/>
              <a:gd name="connsiteY2" fmla="*/ 2848570 h 2848570"/>
              <a:gd name="connsiteX3" fmla="*/ 0 w 4557959"/>
              <a:gd name="connsiteY3" fmla="*/ 2848570 h 284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7959" h="2848570">
                <a:moveTo>
                  <a:pt x="0" y="0"/>
                </a:moveTo>
                <a:lnTo>
                  <a:pt x="4557959" y="0"/>
                </a:lnTo>
                <a:lnTo>
                  <a:pt x="4557959" y="2848570"/>
                </a:lnTo>
                <a:lnTo>
                  <a:pt x="0" y="28485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56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63386" y="0"/>
            <a:ext cx="7428614" cy="6858000"/>
          </a:xfrm>
          <a:custGeom>
            <a:avLst/>
            <a:gdLst>
              <a:gd name="connsiteX0" fmla="*/ 0 w 10515600"/>
              <a:gd name="connsiteY0" fmla="*/ 0 h 5915024"/>
              <a:gd name="connsiteX1" fmla="*/ 10515600 w 10515600"/>
              <a:gd name="connsiteY1" fmla="*/ 0 h 5915024"/>
              <a:gd name="connsiteX2" fmla="*/ 10515600 w 10515600"/>
              <a:gd name="connsiteY2" fmla="*/ 5915024 h 5915024"/>
              <a:gd name="connsiteX3" fmla="*/ 0 w 10515600"/>
              <a:gd name="connsiteY3" fmla="*/ 5915024 h 59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5915024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11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947AF096-DCAC-46EC-B73D-908996D9C5CB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3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515600"/>
              <a:gd name="connsiteY0" fmla="*/ 0 h 5915024"/>
              <a:gd name="connsiteX1" fmla="*/ 10515600 w 10515600"/>
              <a:gd name="connsiteY1" fmla="*/ 0 h 5915024"/>
              <a:gd name="connsiteX2" fmla="*/ 10515600 w 10515600"/>
              <a:gd name="connsiteY2" fmla="*/ 5915024 h 5915024"/>
              <a:gd name="connsiteX3" fmla="*/ 0 w 10515600"/>
              <a:gd name="connsiteY3" fmla="*/ 5915024 h 59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5915024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056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4FBA4FD7-D6A5-4E3A-8A3E-9703973866A8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89791" y="4279914"/>
            <a:ext cx="1412421" cy="1412422"/>
          </a:xfrm>
          <a:custGeom>
            <a:avLst/>
            <a:gdLst>
              <a:gd name="connsiteX0" fmla="*/ 706211 w 1412421"/>
              <a:gd name="connsiteY0" fmla="*/ 0 h 1412422"/>
              <a:gd name="connsiteX1" fmla="*/ 1398075 w 1412421"/>
              <a:gd name="connsiteY1" fmla="*/ 563885 h 1412422"/>
              <a:gd name="connsiteX2" fmla="*/ 1412421 w 1412421"/>
              <a:gd name="connsiteY2" fmla="*/ 706201 h 1412422"/>
              <a:gd name="connsiteX3" fmla="*/ 1412421 w 1412421"/>
              <a:gd name="connsiteY3" fmla="*/ 706221 h 1412422"/>
              <a:gd name="connsiteX4" fmla="*/ 1398075 w 1412421"/>
              <a:gd name="connsiteY4" fmla="*/ 848538 h 1412422"/>
              <a:gd name="connsiteX5" fmla="*/ 706211 w 1412421"/>
              <a:gd name="connsiteY5" fmla="*/ 1412422 h 1412422"/>
              <a:gd name="connsiteX6" fmla="*/ 0 w 1412421"/>
              <a:gd name="connsiteY6" fmla="*/ 706211 h 1412422"/>
              <a:gd name="connsiteX7" fmla="*/ 706211 w 1412421"/>
              <a:gd name="connsiteY7" fmla="*/ 0 h 141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2421" h="1412422">
                <a:moveTo>
                  <a:pt x="706211" y="0"/>
                </a:moveTo>
                <a:cubicBezTo>
                  <a:pt x="1047487" y="0"/>
                  <a:pt x="1332223" y="242076"/>
                  <a:pt x="1398075" y="563885"/>
                </a:cubicBezTo>
                <a:lnTo>
                  <a:pt x="1412421" y="706201"/>
                </a:lnTo>
                <a:lnTo>
                  <a:pt x="1412421" y="706221"/>
                </a:lnTo>
                <a:lnTo>
                  <a:pt x="1398075" y="848538"/>
                </a:lnTo>
                <a:cubicBezTo>
                  <a:pt x="1332223" y="1170346"/>
                  <a:pt x="1047487" y="1412422"/>
                  <a:pt x="706211" y="1412422"/>
                </a:cubicBezTo>
                <a:cubicBezTo>
                  <a:pt x="316181" y="1412422"/>
                  <a:pt x="0" y="1096241"/>
                  <a:pt x="0" y="706211"/>
                </a:cubicBezTo>
                <a:cubicBezTo>
                  <a:pt x="0" y="316181"/>
                  <a:pt x="316181" y="0"/>
                  <a:pt x="7062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55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A90E00B5-3A18-4B42-B1AF-84DC6E1BA207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" y="1964268"/>
            <a:ext cx="3979333" cy="2929467"/>
          </a:xfrm>
          <a:custGeom>
            <a:avLst/>
            <a:gdLst>
              <a:gd name="connsiteX0" fmla="*/ 0 w 3979333"/>
              <a:gd name="connsiteY0" fmla="*/ 0 h 2929467"/>
              <a:gd name="connsiteX1" fmla="*/ 3979333 w 3979333"/>
              <a:gd name="connsiteY1" fmla="*/ 0 h 2929467"/>
              <a:gd name="connsiteX2" fmla="*/ 3979333 w 3979333"/>
              <a:gd name="connsiteY2" fmla="*/ 2929467 h 2929467"/>
              <a:gd name="connsiteX3" fmla="*/ 0 w 3979333"/>
              <a:gd name="connsiteY3" fmla="*/ 2929467 h 292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9333" h="2929467">
                <a:moveTo>
                  <a:pt x="0" y="0"/>
                </a:moveTo>
                <a:lnTo>
                  <a:pt x="3979333" y="0"/>
                </a:lnTo>
                <a:lnTo>
                  <a:pt x="3979333" y="2929467"/>
                </a:lnTo>
                <a:lnTo>
                  <a:pt x="0" y="29294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106333" y="1964268"/>
            <a:ext cx="3979333" cy="2929467"/>
          </a:xfrm>
          <a:custGeom>
            <a:avLst/>
            <a:gdLst>
              <a:gd name="connsiteX0" fmla="*/ 0 w 3979333"/>
              <a:gd name="connsiteY0" fmla="*/ 0 h 2929467"/>
              <a:gd name="connsiteX1" fmla="*/ 3979333 w 3979333"/>
              <a:gd name="connsiteY1" fmla="*/ 0 h 2929467"/>
              <a:gd name="connsiteX2" fmla="*/ 3979333 w 3979333"/>
              <a:gd name="connsiteY2" fmla="*/ 2929467 h 2929467"/>
              <a:gd name="connsiteX3" fmla="*/ 0 w 3979333"/>
              <a:gd name="connsiteY3" fmla="*/ 2929467 h 292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9333" h="2929467">
                <a:moveTo>
                  <a:pt x="0" y="0"/>
                </a:moveTo>
                <a:lnTo>
                  <a:pt x="3979333" y="0"/>
                </a:lnTo>
                <a:lnTo>
                  <a:pt x="3979333" y="2929467"/>
                </a:lnTo>
                <a:lnTo>
                  <a:pt x="0" y="29294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212668" y="1964268"/>
            <a:ext cx="3979333" cy="2929467"/>
          </a:xfrm>
          <a:custGeom>
            <a:avLst/>
            <a:gdLst>
              <a:gd name="connsiteX0" fmla="*/ 0 w 3979333"/>
              <a:gd name="connsiteY0" fmla="*/ 0 h 2929467"/>
              <a:gd name="connsiteX1" fmla="*/ 3979333 w 3979333"/>
              <a:gd name="connsiteY1" fmla="*/ 0 h 2929467"/>
              <a:gd name="connsiteX2" fmla="*/ 3979333 w 3979333"/>
              <a:gd name="connsiteY2" fmla="*/ 2929467 h 2929467"/>
              <a:gd name="connsiteX3" fmla="*/ 0 w 3979333"/>
              <a:gd name="connsiteY3" fmla="*/ 2929467 h 292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9333" h="2929467">
                <a:moveTo>
                  <a:pt x="0" y="0"/>
                </a:moveTo>
                <a:lnTo>
                  <a:pt x="3979333" y="0"/>
                </a:lnTo>
                <a:lnTo>
                  <a:pt x="3979333" y="2929467"/>
                </a:lnTo>
                <a:lnTo>
                  <a:pt x="0" y="29294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90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33843550-3916-456C-BE71-4D9F4B439DF0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10515600"/>
              <a:gd name="connsiteY0" fmla="*/ 0 h 5915024"/>
              <a:gd name="connsiteX1" fmla="*/ 10515600 w 10515600"/>
              <a:gd name="connsiteY1" fmla="*/ 0 h 5915024"/>
              <a:gd name="connsiteX2" fmla="*/ 10515600 w 10515600"/>
              <a:gd name="connsiteY2" fmla="*/ 5915024 h 5915024"/>
              <a:gd name="connsiteX3" fmla="*/ 0 w 10515600"/>
              <a:gd name="connsiteY3" fmla="*/ 5915024 h 59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5915024">
                <a:moveTo>
                  <a:pt x="0" y="0"/>
                </a:moveTo>
                <a:lnTo>
                  <a:pt x="10515600" y="0"/>
                </a:lnTo>
                <a:lnTo>
                  <a:pt x="10515600" y="5915024"/>
                </a:lnTo>
                <a:lnTo>
                  <a:pt x="0" y="59150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444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D7E1EFAD-1A15-4483-A455-7CA6941F0CD4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38083" y="1913826"/>
            <a:ext cx="1991836" cy="1991834"/>
          </a:xfrm>
          <a:custGeom>
            <a:avLst/>
            <a:gdLst>
              <a:gd name="connsiteX0" fmla="*/ 995918 w 1991836"/>
              <a:gd name="connsiteY0" fmla="*/ 0 h 1991834"/>
              <a:gd name="connsiteX1" fmla="*/ 1991836 w 1991836"/>
              <a:gd name="connsiteY1" fmla="*/ 995917 h 1991834"/>
              <a:gd name="connsiteX2" fmla="*/ 995918 w 1991836"/>
              <a:gd name="connsiteY2" fmla="*/ 1991834 h 1991834"/>
              <a:gd name="connsiteX3" fmla="*/ 0 w 1991836"/>
              <a:gd name="connsiteY3" fmla="*/ 995917 h 1991834"/>
              <a:gd name="connsiteX4" fmla="*/ 995918 w 1991836"/>
              <a:gd name="connsiteY4" fmla="*/ 0 h 19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836" h="1991834">
                <a:moveTo>
                  <a:pt x="995918" y="0"/>
                </a:moveTo>
                <a:cubicBezTo>
                  <a:pt x="1545948" y="0"/>
                  <a:pt x="1991836" y="445887"/>
                  <a:pt x="1991836" y="995917"/>
                </a:cubicBezTo>
                <a:cubicBezTo>
                  <a:pt x="1991836" y="1545947"/>
                  <a:pt x="1545948" y="1991834"/>
                  <a:pt x="995918" y="1991834"/>
                </a:cubicBezTo>
                <a:cubicBezTo>
                  <a:pt x="445888" y="1991834"/>
                  <a:pt x="0" y="1545947"/>
                  <a:pt x="0" y="995917"/>
                </a:cubicBezTo>
                <a:cubicBezTo>
                  <a:pt x="0" y="445887"/>
                  <a:pt x="445888" y="0"/>
                  <a:pt x="9959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746760" y="1913826"/>
            <a:ext cx="1991836" cy="1991834"/>
          </a:xfrm>
          <a:custGeom>
            <a:avLst/>
            <a:gdLst>
              <a:gd name="connsiteX0" fmla="*/ 995918 w 1991836"/>
              <a:gd name="connsiteY0" fmla="*/ 0 h 1991834"/>
              <a:gd name="connsiteX1" fmla="*/ 1991836 w 1991836"/>
              <a:gd name="connsiteY1" fmla="*/ 995917 h 1991834"/>
              <a:gd name="connsiteX2" fmla="*/ 995918 w 1991836"/>
              <a:gd name="connsiteY2" fmla="*/ 1991834 h 1991834"/>
              <a:gd name="connsiteX3" fmla="*/ 0 w 1991836"/>
              <a:gd name="connsiteY3" fmla="*/ 995917 h 1991834"/>
              <a:gd name="connsiteX4" fmla="*/ 995918 w 1991836"/>
              <a:gd name="connsiteY4" fmla="*/ 0 h 19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836" h="1991834">
                <a:moveTo>
                  <a:pt x="995918" y="0"/>
                </a:moveTo>
                <a:cubicBezTo>
                  <a:pt x="1545948" y="0"/>
                  <a:pt x="1991836" y="445887"/>
                  <a:pt x="1991836" y="995917"/>
                </a:cubicBezTo>
                <a:cubicBezTo>
                  <a:pt x="1991836" y="1545947"/>
                  <a:pt x="1545948" y="1991834"/>
                  <a:pt x="995918" y="1991834"/>
                </a:cubicBezTo>
                <a:cubicBezTo>
                  <a:pt x="445888" y="1991834"/>
                  <a:pt x="0" y="1545947"/>
                  <a:pt x="0" y="995917"/>
                </a:cubicBezTo>
                <a:cubicBezTo>
                  <a:pt x="0" y="445887"/>
                  <a:pt x="445888" y="0"/>
                  <a:pt x="9959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455437" y="1913826"/>
            <a:ext cx="1991836" cy="1991834"/>
          </a:xfrm>
          <a:custGeom>
            <a:avLst/>
            <a:gdLst>
              <a:gd name="connsiteX0" fmla="*/ 995918 w 1991836"/>
              <a:gd name="connsiteY0" fmla="*/ 0 h 1991834"/>
              <a:gd name="connsiteX1" fmla="*/ 1991836 w 1991836"/>
              <a:gd name="connsiteY1" fmla="*/ 995917 h 1991834"/>
              <a:gd name="connsiteX2" fmla="*/ 995918 w 1991836"/>
              <a:gd name="connsiteY2" fmla="*/ 1991834 h 1991834"/>
              <a:gd name="connsiteX3" fmla="*/ 0 w 1991836"/>
              <a:gd name="connsiteY3" fmla="*/ 995917 h 1991834"/>
              <a:gd name="connsiteX4" fmla="*/ 995918 w 1991836"/>
              <a:gd name="connsiteY4" fmla="*/ 0 h 19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836" h="1991834">
                <a:moveTo>
                  <a:pt x="995918" y="0"/>
                </a:moveTo>
                <a:cubicBezTo>
                  <a:pt x="1545948" y="0"/>
                  <a:pt x="1991836" y="445887"/>
                  <a:pt x="1991836" y="995917"/>
                </a:cubicBezTo>
                <a:cubicBezTo>
                  <a:pt x="1991836" y="1545947"/>
                  <a:pt x="1545948" y="1991834"/>
                  <a:pt x="995918" y="1991834"/>
                </a:cubicBezTo>
                <a:cubicBezTo>
                  <a:pt x="445888" y="1991834"/>
                  <a:pt x="0" y="1545947"/>
                  <a:pt x="0" y="995917"/>
                </a:cubicBezTo>
                <a:cubicBezTo>
                  <a:pt x="0" y="445887"/>
                  <a:pt x="445888" y="0"/>
                  <a:pt x="9959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164114" y="1913826"/>
            <a:ext cx="1991836" cy="1991834"/>
          </a:xfrm>
          <a:custGeom>
            <a:avLst/>
            <a:gdLst>
              <a:gd name="connsiteX0" fmla="*/ 995918 w 1991836"/>
              <a:gd name="connsiteY0" fmla="*/ 0 h 1991834"/>
              <a:gd name="connsiteX1" fmla="*/ 1991836 w 1991836"/>
              <a:gd name="connsiteY1" fmla="*/ 995917 h 1991834"/>
              <a:gd name="connsiteX2" fmla="*/ 995918 w 1991836"/>
              <a:gd name="connsiteY2" fmla="*/ 1991834 h 1991834"/>
              <a:gd name="connsiteX3" fmla="*/ 0 w 1991836"/>
              <a:gd name="connsiteY3" fmla="*/ 995917 h 1991834"/>
              <a:gd name="connsiteX4" fmla="*/ 995918 w 1991836"/>
              <a:gd name="connsiteY4" fmla="*/ 0 h 199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1836" h="1991834">
                <a:moveTo>
                  <a:pt x="995918" y="0"/>
                </a:moveTo>
                <a:cubicBezTo>
                  <a:pt x="1545948" y="0"/>
                  <a:pt x="1991836" y="445887"/>
                  <a:pt x="1991836" y="995917"/>
                </a:cubicBezTo>
                <a:cubicBezTo>
                  <a:pt x="1991836" y="1545947"/>
                  <a:pt x="1545948" y="1991834"/>
                  <a:pt x="995918" y="1991834"/>
                </a:cubicBezTo>
                <a:cubicBezTo>
                  <a:pt x="445888" y="1991834"/>
                  <a:pt x="0" y="1545947"/>
                  <a:pt x="0" y="995917"/>
                </a:cubicBezTo>
                <a:cubicBezTo>
                  <a:pt x="0" y="445887"/>
                  <a:pt x="445888" y="0"/>
                  <a:pt x="9959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58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C87F4710-A22C-4BA6-96CF-F73CD3BCFE34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2" y="1791994"/>
            <a:ext cx="2533649" cy="3932838"/>
          </a:xfrm>
          <a:custGeom>
            <a:avLst/>
            <a:gdLst>
              <a:gd name="connsiteX0" fmla="*/ 0 w 2533649"/>
              <a:gd name="connsiteY0" fmla="*/ 0 h 3932838"/>
              <a:gd name="connsiteX1" fmla="*/ 2533649 w 2533649"/>
              <a:gd name="connsiteY1" fmla="*/ 0 h 3932838"/>
              <a:gd name="connsiteX2" fmla="*/ 2533649 w 2533649"/>
              <a:gd name="connsiteY2" fmla="*/ 3932838 h 3932838"/>
              <a:gd name="connsiteX3" fmla="*/ 0 w 2533649"/>
              <a:gd name="connsiteY3" fmla="*/ 3932838 h 39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49" h="3932838">
                <a:moveTo>
                  <a:pt x="0" y="0"/>
                </a:moveTo>
                <a:lnTo>
                  <a:pt x="2533649" y="0"/>
                </a:lnTo>
                <a:lnTo>
                  <a:pt x="2533649" y="3932838"/>
                </a:lnTo>
                <a:lnTo>
                  <a:pt x="0" y="39328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98849" y="1791994"/>
            <a:ext cx="2533649" cy="3932838"/>
          </a:xfrm>
          <a:custGeom>
            <a:avLst/>
            <a:gdLst>
              <a:gd name="connsiteX0" fmla="*/ 0 w 2533649"/>
              <a:gd name="connsiteY0" fmla="*/ 0 h 3932838"/>
              <a:gd name="connsiteX1" fmla="*/ 2533649 w 2533649"/>
              <a:gd name="connsiteY1" fmla="*/ 0 h 3932838"/>
              <a:gd name="connsiteX2" fmla="*/ 2533649 w 2533649"/>
              <a:gd name="connsiteY2" fmla="*/ 3932838 h 3932838"/>
              <a:gd name="connsiteX3" fmla="*/ 0 w 2533649"/>
              <a:gd name="connsiteY3" fmla="*/ 3932838 h 39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49" h="3932838">
                <a:moveTo>
                  <a:pt x="0" y="0"/>
                </a:moveTo>
                <a:lnTo>
                  <a:pt x="2533649" y="0"/>
                </a:lnTo>
                <a:lnTo>
                  <a:pt x="2533649" y="3932838"/>
                </a:lnTo>
                <a:lnTo>
                  <a:pt x="0" y="39328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159499" y="1791994"/>
            <a:ext cx="2533649" cy="3932838"/>
          </a:xfrm>
          <a:custGeom>
            <a:avLst/>
            <a:gdLst>
              <a:gd name="connsiteX0" fmla="*/ 0 w 2533649"/>
              <a:gd name="connsiteY0" fmla="*/ 0 h 3932838"/>
              <a:gd name="connsiteX1" fmla="*/ 2533649 w 2533649"/>
              <a:gd name="connsiteY1" fmla="*/ 0 h 3932838"/>
              <a:gd name="connsiteX2" fmla="*/ 2533649 w 2533649"/>
              <a:gd name="connsiteY2" fmla="*/ 3932838 h 3932838"/>
              <a:gd name="connsiteX3" fmla="*/ 0 w 2533649"/>
              <a:gd name="connsiteY3" fmla="*/ 3932838 h 39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49" h="3932838">
                <a:moveTo>
                  <a:pt x="0" y="0"/>
                </a:moveTo>
                <a:lnTo>
                  <a:pt x="2533649" y="0"/>
                </a:lnTo>
                <a:lnTo>
                  <a:pt x="2533649" y="3932838"/>
                </a:lnTo>
                <a:lnTo>
                  <a:pt x="0" y="39328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820146" y="1791994"/>
            <a:ext cx="2533649" cy="3932838"/>
          </a:xfrm>
          <a:custGeom>
            <a:avLst/>
            <a:gdLst>
              <a:gd name="connsiteX0" fmla="*/ 0 w 2533649"/>
              <a:gd name="connsiteY0" fmla="*/ 0 h 3932838"/>
              <a:gd name="connsiteX1" fmla="*/ 2533649 w 2533649"/>
              <a:gd name="connsiteY1" fmla="*/ 0 h 3932838"/>
              <a:gd name="connsiteX2" fmla="*/ 2533649 w 2533649"/>
              <a:gd name="connsiteY2" fmla="*/ 3932838 h 3932838"/>
              <a:gd name="connsiteX3" fmla="*/ 0 w 2533649"/>
              <a:gd name="connsiteY3" fmla="*/ 3932838 h 39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49" h="3932838">
                <a:moveTo>
                  <a:pt x="0" y="0"/>
                </a:moveTo>
                <a:lnTo>
                  <a:pt x="2533649" y="0"/>
                </a:lnTo>
                <a:lnTo>
                  <a:pt x="2533649" y="3932838"/>
                </a:lnTo>
                <a:lnTo>
                  <a:pt x="0" y="39328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3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1472863" y="365125"/>
            <a:ext cx="401637" cy="4016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487150" y="412750"/>
            <a:ext cx="373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ora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ora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ora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ora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ora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ora" pitchFamily="2" charset="0"/>
              </a:defRPr>
            </a:lvl9pPr>
          </a:lstStyle>
          <a:p>
            <a:pPr algn="ctr" eaLnBrk="1" hangingPunct="1"/>
            <a:fld id="{C1E4C87C-E142-4050-996A-C49D04FE691C}" type="slidenum">
              <a:rPr lang="en-US" altLang="fa-IR" sz="1400">
                <a:solidFill>
                  <a:schemeClr val="bg1"/>
                </a:solidFill>
                <a:latin typeface="Dosis" pitchFamily="2" charset="0"/>
              </a:rPr>
              <a:pPr algn="ctr" eaLnBrk="1" hangingPunct="1"/>
              <a:t>‹#›</a:t>
            </a:fld>
            <a:endParaRPr lang="en-US" altLang="fa-IR" sz="140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42363"/>
            <a:ext cx="12192000" cy="2697538"/>
          </a:xfrm>
          <a:custGeom>
            <a:avLst/>
            <a:gdLst>
              <a:gd name="connsiteX0" fmla="*/ 0 w 12192000"/>
              <a:gd name="connsiteY0" fmla="*/ 0 h 2697538"/>
              <a:gd name="connsiteX1" fmla="*/ 12192000 w 12192000"/>
              <a:gd name="connsiteY1" fmla="*/ 0 h 2697538"/>
              <a:gd name="connsiteX2" fmla="*/ 12192000 w 12192000"/>
              <a:gd name="connsiteY2" fmla="*/ 2697538 h 2697538"/>
              <a:gd name="connsiteX3" fmla="*/ 0 w 12192000"/>
              <a:gd name="connsiteY3" fmla="*/ 2697538 h 269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97538">
                <a:moveTo>
                  <a:pt x="0" y="0"/>
                </a:moveTo>
                <a:lnTo>
                  <a:pt x="12192000" y="0"/>
                </a:lnTo>
                <a:lnTo>
                  <a:pt x="12192000" y="2697538"/>
                </a:lnTo>
                <a:lnTo>
                  <a:pt x="0" y="26975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559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41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2pPr>
      <a:lvl3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3pPr>
      <a:lvl4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4pPr>
      <a:lvl5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5pPr>
      <a:lvl6pPr marL="4572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6pPr>
      <a:lvl7pPr marL="9144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7pPr>
      <a:lvl8pPr marL="13716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8pPr>
      <a:lvl9pPr marL="18288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osis" pitchFamily="2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53390" y="3004458"/>
            <a:ext cx="9085217" cy="1097280"/>
          </a:xfrm>
        </p:spPr>
        <p:txBody>
          <a:bodyPr/>
          <a:lstStyle>
            <a:lvl1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2pPr>
            <a:lvl3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3pPr>
            <a:lvl4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4pPr>
            <a:lvl5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5pPr>
            <a:lvl6pPr marL="4572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6pPr>
            <a:lvl7pPr marL="9144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7pPr>
            <a:lvl8pPr marL="13716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8pPr>
            <a:lvl9pPr marL="18288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Stock Price Predictions</a:t>
            </a:r>
            <a:endParaRPr lang="fa-IR" sz="6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22714" y="3950686"/>
            <a:ext cx="7946571" cy="493383"/>
          </a:xfrm>
        </p:spPr>
        <p:txBody>
          <a:bodyPr/>
          <a:lstStyle>
            <a:lvl1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2pPr>
            <a:lvl3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3pPr>
            <a:lvl4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4pPr>
            <a:lvl5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5pPr>
            <a:lvl6pPr marL="4572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6pPr>
            <a:lvl7pPr marL="9144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7pPr>
            <a:lvl8pPr marL="13716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8pPr>
            <a:lvl9pPr marL="18288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By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Atousa Toghyani</a:t>
            </a:r>
            <a:endParaRPr lang="fa-I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21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648" y="2927577"/>
            <a:ext cx="2277926" cy="1045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66" y="3891915"/>
            <a:ext cx="1162050" cy="11049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066674" y="1255529"/>
            <a:ext cx="3055893" cy="27519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1" name="Oval 10"/>
          <p:cNvSpPr/>
          <p:nvPr/>
        </p:nvSpPr>
        <p:spPr>
          <a:xfrm>
            <a:off x="5773782" y="2284638"/>
            <a:ext cx="2699658" cy="2330906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2" name="Oval 11"/>
          <p:cNvSpPr/>
          <p:nvPr/>
        </p:nvSpPr>
        <p:spPr>
          <a:xfrm>
            <a:off x="4416664" y="3446279"/>
            <a:ext cx="1933744" cy="1931806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28" y="1847363"/>
            <a:ext cx="3277906" cy="16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082792" y="2140395"/>
            <a:ext cx="277191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</a:t>
            </a:r>
            <a:endParaRPr lang="fa-IR" sz="16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5416" y="5085806"/>
            <a:ext cx="45719" cy="177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4925416" y="2756790"/>
            <a:ext cx="58208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a-IR" sz="3600" b="1" dirty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رسم نمودار </a:t>
            </a:r>
            <a:r>
              <a:rPr lang="fa-IR" sz="3600" b="1" dirty="0" smtClean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تاریخچه داده­ها و</a:t>
            </a:r>
          </a:p>
          <a:p>
            <a:pPr algn="r"/>
            <a:r>
              <a:rPr lang="fa-IR" sz="3600" b="1" dirty="0" smtClean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حجم کل سهام­های معامله شده</a:t>
            </a:r>
            <a:endParaRPr lang="fa-IR" sz="3600" dirty="0">
              <a:solidFill>
                <a:schemeClr val="accent2">
                  <a:lumMod val="50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1135" y="4082849"/>
            <a:ext cx="3159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solidFill>
                  <a:schemeClr val="accent2"/>
                </a:solidFill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با استفاده از کتابخانه </a:t>
            </a:r>
            <a:r>
              <a:rPr lang="en-US" sz="1600" dirty="0">
                <a:solidFill>
                  <a:schemeClr val="accent2"/>
                </a:solidFill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matplotlib </a:t>
            </a:r>
            <a:endParaRPr lang="fa-IR" dirty="0">
              <a:solidFill>
                <a:schemeClr val="accent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175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4741" y="2760617"/>
            <a:ext cx="52252" cy="1968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0" y="2821577"/>
            <a:ext cx="4267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4" y="2492197"/>
            <a:ext cx="5060753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27" y="2492196"/>
            <a:ext cx="5008085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56" y="638703"/>
            <a:ext cx="4061042" cy="15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4741" y="2760617"/>
            <a:ext cx="52252" cy="1968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0" y="2821577"/>
            <a:ext cx="4267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9" y="2492197"/>
            <a:ext cx="5060751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94" y="2492196"/>
            <a:ext cx="5046389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18" y="790711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4741" y="2760617"/>
            <a:ext cx="52252" cy="1968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0" y="2821577"/>
            <a:ext cx="4267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9" y="2497798"/>
            <a:ext cx="5060751" cy="2368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76" y="2497798"/>
            <a:ext cx="5022630" cy="2368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70" y="1136810"/>
            <a:ext cx="3163414" cy="9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9" y="2492197"/>
            <a:ext cx="5060752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94" y="2492197"/>
            <a:ext cx="5046390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284741" y="2760617"/>
            <a:ext cx="52252" cy="1968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2821577"/>
            <a:ext cx="4267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74" y="1068628"/>
            <a:ext cx="3374838" cy="9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4741" y="2760617"/>
            <a:ext cx="52252" cy="1968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0" y="2821577"/>
            <a:ext cx="4267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9" y="2492197"/>
            <a:ext cx="5084691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94" y="2492196"/>
            <a:ext cx="5046390" cy="2379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03" y="609600"/>
            <a:ext cx="3140379" cy="17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2082792" y="2140395"/>
            <a:ext cx="277191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</a:t>
            </a:r>
            <a:endParaRPr lang="fa-IR" sz="16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5416" y="5085806"/>
            <a:ext cx="45719" cy="177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4980647" y="2886753"/>
            <a:ext cx="39137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  <a:ea typeface="Open Sans Semibold" charset="0"/>
                <a:cs typeface="Open Sans Semibold" charset="0"/>
              </a:rPr>
              <a:t>Daily Returns</a:t>
            </a:r>
          </a:p>
        </p:txBody>
      </p:sp>
    </p:spTree>
    <p:extLst>
      <p:ext uri="{BB962C8B-B14F-4D97-AF65-F5344CB8AC3E}">
        <p14:creationId xmlns:p14="http://schemas.microsoft.com/office/powerpoint/2010/main" val="1676075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35182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89" y="-191589"/>
            <a:ext cx="3162486" cy="310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56" y="3897397"/>
            <a:ext cx="3499167" cy="23109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7" y="2232809"/>
            <a:ext cx="6881793" cy="3081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4"/>
          <p:cNvSpPr txBox="1"/>
          <p:nvPr/>
        </p:nvSpPr>
        <p:spPr>
          <a:xfrm>
            <a:off x="4493623" y="702203"/>
            <a:ext cx="3913699" cy="83099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chemeClr val="tx2"/>
                </a:solidFill>
                <a:latin typeface="Bell MT" panose="02020503060305020303" pitchFamily="18" charset="0"/>
                <a:ea typeface="Open Sans Semibold" charset="0"/>
                <a:cs typeface="Open Sans Semibold" charset="0"/>
              </a:rPr>
              <a:t>Daily Returns</a:t>
            </a:r>
            <a:endParaRPr lang="en-US" sz="4800" b="1" dirty="0">
              <a:solidFill>
                <a:schemeClr val="tx2"/>
              </a:solidFill>
              <a:latin typeface="Bell MT" panose="02020503060305020303" pitchFamily="18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082792" y="2140395"/>
            <a:ext cx="277191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endParaRPr lang="fa-IR" sz="16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5416" y="5085806"/>
            <a:ext cx="45719" cy="177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4971135" y="2948309"/>
            <a:ext cx="5319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400" b="1" dirty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پیش بینی قیمت </a:t>
            </a:r>
            <a:r>
              <a:rPr lang="fa-IR" sz="4400" b="1" dirty="0" smtClean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سهام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1135" y="3693892"/>
            <a:ext cx="968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solidFill>
                  <a:schemeClr val="accent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با </a:t>
            </a:r>
            <a:r>
              <a:rPr lang="en-US" b="1" dirty="0">
                <a:solidFill>
                  <a:schemeClr val="accent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LSTM</a:t>
            </a:r>
            <a:endParaRPr lang="fa-IR" sz="4000" dirty="0">
              <a:solidFill>
                <a:schemeClr val="accent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356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94928" y="1745082"/>
            <a:ext cx="3141940" cy="3114299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6" r="11446"/>
          <a:stretch>
            <a:fillRect/>
          </a:stretch>
        </p:blipFill>
        <p:spPr>
          <a:xfrm>
            <a:off x="1429517" y="1965849"/>
            <a:ext cx="2672762" cy="2672764"/>
          </a:xfrm>
        </p:spPr>
      </p:pic>
      <p:sp>
        <p:nvSpPr>
          <p:cNvPr id="18" name="Oval 17"/>
          <p:cNvSpPr/>
          <p:nvPr/>
        </p:nvSpPr>
        <p:spPr bwMode="auto">
          <a:xfrm>
            <a:off x="10270852" y="2779651"/>
            <a:ext cx="345486" cy="345486"/>
          </a:xfrm>
          <a:prstGeom prst="ellipse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267834" y="3322109"/>
            <a:ext cx="346915" cy="343299"/>
          </a:xfrm>
          <a:prstGeom prst="ellipse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10267477" y="3857167"/>
            <a:ext cx="347627" cy="3468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80314" y="2165497"/>
            <a:ext cx="4985659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fa-IR" sz="2000" b="1" dirty="0"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در این پژوهش به بررسی چند سوال می­پردازیم:</a:t>
            </a:r>
            <a:endParaRPr lang="en-US" sz="1600" b="1" dirty="0">
              <a:latin typeface="Shabnam" panose="020B0603030804020204" pitchFamily="34" charset="-78"/>
              <a:ea typeface="Calibri" panose="020F0502020204030204" pitchFamily="34" charset="0"/>
              <a:cs typeface="Shabnam" panose="020B0603030804020204" pitchFamily="34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97867" y="2752435"/>
            <a:ext cx="476925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0"/>
              </a:spcAft>
            </a:pPr>
            <a:r>
              <a:rPr lang="fa-IR" dirty="0"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تغییر قیمت سهام در طول زمان چگونه </a:t>
            </a:r>
            <a:r>
              <a:rPr lang="fa-IR" dirty="0" smtClean="0"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بوده است؟</a:t>
            </a:r>
            <a:endParaRPr lang="en-US" sz="1400" dirty="0">
              <a:latin typeface="Shabnam" panose="020B0603030804020204" pitchFamily="34" charset="-78"/>
              <a:ea typeface="Calibri" panose="020F0502020204030204" pitchFamily="34" charset="0"/>
              <a:cs typeface="Shabnam" panose="020B0603030804020204" pitchFamily="34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3133" y="3295340"/>
            <a:ext cx="473398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0"/>
              </a:spcAft>
            </a:pPr>
            <a:r>
              <a:rPr lang="fa-IR" dirty="0"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بازده روزانه سهام به طور متوسط چقدر </a:t>
            </a:r>
            <a:r>
              <a:rPr lang="fa-IR" dirty="0" smtClean="0"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بوده است؟</a:t>
            </a:r>
            <a:endParaRPr lang="en-US" sz="1400" dirty="0">
              <a:latin typeface="Shabnam" panose="020B0603030804020204" pitchFamily="34" charset="-78"/>
              <a:ea typeface="Calibri" panose="020F0502020204030204" pitchFamily="34" charset="0"/>
              <a:cs typeface="Shabnam" panose="020B0603030804020204" pitchFamily="34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06120" y="3835443"/>
            <a:ext cx="506100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7000"/>
              </a:lnSpc>
              <a:spcAft>
                <a:spcPts val="800"/>
              </a:spcAft>
            </a:pPr>
            <a:r>
              <a:rPr lang="fa-IR" dirty="0">
                <a:latin typeface="Shabnam" panose="020B0603030804020204" pitchFamily="34" charset="-78"/>
                <a:ea typeface="Calibri" panose="020F0502020204030204" pitchFamily="34" charset="0"/>
                <a:cs typeface="Shabnam" panose="020B0603030804020204" pitchFamily="34" charset="-78"/>
              </a:rPr>
              <a:t>چگونه می توانیم رفتار آینده سهام را پیش­بینی کنیم؟</a:t>
            </a:r>
            <a:endParaRPr lang="en-US" sz="1400" dirty="0">
              <a:latin typeface="Shabnam" panose="020B0603030804020204" pitchFamily="34" charset="-78"/>
              <a:ea typeface="Calibri" panose="020F0502020204030204" pitchFamily="34" charset="0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3794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1" grpId="0" animBg="1"/>
      <p:bldP spid="23" grpId="0" animBg="1"/>
      <p:bldP spid="24" grpId="0"/>
      <p:bldP spid="25" grpId="0"/>
      <p:bldP spid="26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6" b="30336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2" y="1219290"/>
            <a:ext cx="3931008" cy="1848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2" y="2312362"/>
            <a:ext cx="7398331" cy="3493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6" y="4421470"/>
            <a:ext cx="3657600" cy="13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6" b="30336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2" y="1212208"/>
            <a:ext cx="3931008" cy="1848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2" y="2339642"/>
            <a:ext cx="7398331" cy="3493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62" y="4539901"/>
            <a:ext cx="2463709" cy="12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6" b="30336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2" y="1273165"/>
            <a:ext cx="3931008" cy="18396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2" y="2404891"/>
            <a:ext cx="7398331" cy="3473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3" y="4901929"/>
            <a:ext cx="2747946" cy="8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6" b="30336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2" y="1237087"/>
            <a:ext cx="3933668" cy="184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2" y="2413599"/>
            <a:ext cx="7399661" cy="3493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9" y="4796282"/>
            <a:ext cx="3050114" cy="8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36" b="30336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2" y="1264456"/>
            <a:ext cx="3931008" cy="1839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2" y="2474567"/>
            <a:ext cx="7398331" cy="3473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3" y="4470225"/>
            <a:ext cx="2627086" cy="14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4981" y="4000225"/>
            <a:ext cx="1626326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j-lt"/>
              </a:rPr>
              <a:t>Facebook</a:t>
            </a:r>
            <a:endParaRPr lang="en-US" sz="16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9128" y="4000228"/>
            <a:ext cx="1626326" cy="465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j-lt"/>
              </a:rPr>
              <a:t>Apple</a:t>
            </a:r>
            <a:endParaRPr lang="en-US" sz="16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1697" y="4000226"/>
            <a:ext cx="1626326" cy="4651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j-lt"/>
              </a:rPr>
              <a:t>Amazon</a:t>
            </a:r>
            <a:endParaRPr lang="en-US" sz="16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34266" y="4000227"/>
            <a:ext cx="1626326" cy="4651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j-lt"/>
              </a:rPr>
              <a:t>Netflix</a:t>
            </a:r>
            <a:endParaRPr lang="en-US" sz="1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16835" y="4000228"/>
            <a:ext cx="1626326" cy="4651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+mj-lt"/>
              </a:rPr>
              <a:t>Google</a:t>
            </a:r>
            <a:endParaRPr lang="en-US" sz="1600" b="1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4885323" y="1003241"/>
            <a:ext cx="2364750" cy="10156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tx2"/>
                </a:solidFill>
                <a:latin typeface="Bell MT" panose="02020503060305020303" pitchFamily="18" charset="0"/>
                <a:ea typeface="Open Sans Semibold" charset="0"/>
                <a:cs typeface="Open Sans Semibold" charset="0"/>
              </a:rPr>
              <a:t>RMSE</a:t>
            </a:r>
            <a:endParaRPr lang="en-US" sz="6000" b="1" dirty="0">
              <a:solidFill>
                <a:schemeClr val="tx2"/>
              </a:solidFill>
              <a:latin typeface="Bell MT" panose="02020503060305020303" pitchFamily="18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4981" y="2856409"/>
            <a:ext cx="1626326" cy="10014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3369128" y="2856412"/>
            <a:ext cx="1626326" cy="1001485"/>
          </a:xfrm>
          <a:prstGeom prst="rect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5251697" y="2856409"/>
            <a:ext cx="1626326" cy="1001485"/>
          </a:xfrm>
          <a:prstGeom prst="rect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7134266" y="2856409"/>
            <a:ext cx="1626326" cy="1001485"/>
          </a:xfrm>
          <a:prstGeom prst="rect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9016835" y="2856409"/>
            <a:ext cx="1626326" cy="1001485"/>
          </a:xfrm>
          <a:prstGeom prst="rect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739053" y="3126315"/>
            <a:ext cx="1116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19.567</a:t>
            </a:r>
            <a:endParaRPr lang="fa-IR" sz="2400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7641" y="3126317"/>
            <a:ext cx="94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2.528</a:t>
            </a:r>
            <a:endParaRPr lang="fa-IR" sz="2400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2413" y="3126314"/>
            <a:ext cx="128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168.941</a:t>
            </a:r>
            <a:endParaRPr lang="fa-IR" sz="2400" b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0509" y="3126314"/>
            <a:ext cx="1116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12.915</a:t>
            </a:r>
            <a:endParaRPr lang="fa-IR" sz="2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84629" y="3126315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 Black" panose="020B0809030403020204" pitchFamily="49" charset="0"/>
                <a:ea typeface="Source Code Pro Black" panose="020B0809030403020204" pitchFamily="49" charset="0"/>
              </a:rPr>
              <a:t>45.458</a:t>
            </a:r>
            <a:endParaRPr lang="fa-IR" sz="2400" dirty="0">
              <a:latin typeface="Source Code Pro Black" panose="020B0809030403020204" pitchFamily="49" charset="0"/>
              <a:ea typeface="Source Code Pro Black" panose="020B08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082792" y="2140395"/>
            <a:ext cx="277191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06</a:t>
            </a:r>
            <a:endParaRPr lang="fa-IR" sz="16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5416" y="5085806"/>
            <a:ext cx="45719" cy="177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/>
        </p:nvSpPr>
        <p:spPr>
          <a:xfrm>
            <a:off x="5254384" y="2860095"/>
            <a:ext cx="2310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5400" b="1" dirty="0" smtClean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داشبورد</a:t>
            </a:r>
            <a:endParaRPr lang="fa-IR" sz="5400" dirty="0">
              <a:solidFill>
                <a:schemeClr val="accent2">
                  <a:lumMod val="50000"/>
                </a:schemeClr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32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32" y="1528854"/>
            <a:ext cx="6656281" cy="382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0" r="11020"/>
          <a:stretch>
            <a:fillRect/>
          </a:stretch>
        </p:blipFill>
        <p:spPr>
          <a:xfrm>
            <a:off x="3385610" y="1736181"/>
            <a:ext cx="5096324" cy="3185030"/>
          </a:xfrm>
          <a:custGeom>
            <a:avLst/>
            <a:gdLst>
              <a:gd name="connsiteX0" fmla="*/ 0 w 4557959"/>
              <a:gd name="connsiteY0" fmla="*/ 0 h 2848570"/>
              <a:gd name="connsiteX1" fmla="*/ 4557959 w 4557959"/>
              <a:gd name="connsiteY1" fmla="*/ 0 h 2848570"/>
              <a:gd name="connsiteX2" fmla="*/ 4557959 w 4557959"/>
              <a:gd name="connsiteY2" fmla="*/ 2848570 h 2848570"/>
              <a:gd name="connsiteX3" fmla="*/ 0 w 4557959"/>
              <a:gd name="connsiteY3" fmla="*/ 2848570 h 284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7959" h="2848570">
                <a:moveTo>
                  <a:pt x="0" y="0"/>
                </a:moveTo>
                <a:lnTo>
                  <a:pt x="4557959" y="0"/>
                </a:lnTo>
                <a:lnTo>
                  <a:pt x="4557959" y="2848570"/>
                </a:lnTo>
                <a:lnTo>
                  <a:pt x="0" y="28485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5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32" y="1528854"/>
            <a:ext cx="6656281" cy="382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7" r="14897"/>
          <a:stretch>
            <a:fillRect/>
          </a:stretch>
        </p:blipFill>
        <p:spPr>
          <a:xfrm>
            <a:off x="3419659" y="1749242"/>
            <a:ext cx="5018297" cy="3136266"/>
          </a:xfrm>
          <a:custGeom>
            <a:avLst/>
            <a:gdLst>
              <a:gd name="connsiteX0" fmla="*/ 0 w 4557959"/>
              <a:gd name="connsiteY0" fmla="*/ 0 h 2848570"/>
              <a:gd name="connsiteX1" fmla="*/ 4557959 w 4557959"/>
              <a:gd name="connsiteY1" fmla="*/ 0 h 2848570"/>
              <a:gd name="connsiteX2" fmla="*/ 4557959 w 4557959"/>
              <a:gd name="connsiteY2" fmla="*/ 2848570 h 2848570"/>
              <a:gd name="connsiteX3" fmla="*/ 0 w 4557959"/>
              <a:gd name="connsiteY3" fmla="*/ 2848570 h 284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7959" h="2848570">
                <a:moveTo>
                  <a:pt x="0" y="0"/>
                </a:moveTo>
                <a:lnTo>
                  <a:pt x="4557959" y="0"/>
                </a:lnTo>
                <a:lnTo>
                  <a:pt x="4557959" y="2848570"/>
                </a:lnTo>
                <a:lnTo>
                  <a:pt x="0" y="28485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46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1245954" y="2921168"/>
            <a:ext cx="970009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bg1"/>
                </a:solidFill>
                <a:latin typeface="Dosis" panose="02010503020202060003" pitchFamily="50" charset="0"/>
              </a:rPr>
              <a:t>Thank You For Your Attention</a:t>
            </a:r>
            <a:r>
              <a:rPr lang="en-US" sz="6000" b="1" dirty="0">
                <a:solidFill>
                  <a:schemeClr val="bg1"/>
                </a:solidFill>
                <a:latin typeface="Dosis" panose="02010503020202060003" pitchFamily="50" charset="0"/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8774" y="4003902"/>
            <a:ext cx="38544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Atousa.toghyani@gmail.com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72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84320" y="1520994"/>
            <a:ext cx="3971109" cy="621314"/>
          </a:xfrm>
        </p:spPr>
        <p:txBody>
          <a:bodyPr/>
          <a:lstStyle>
            <a:lvl1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2pPr>
            <a:lvl3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3pPr>
            <a:lvl4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4pPr>
            <a:lvl5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5pPr>
            <a:lvl6pPr marL="4572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6pPr>
            <a:lvl7pPr marL="9144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7pPr>
            <a:lvl8pPr marL="13716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8pPr>
            <a:lvl9pPr marL="18288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9pPr>
          </a:lstStyle>
          <a:p>
            <a:pPr algn="ctr"/>
            <a:r>
              <a:rPr lang="fa-IR" b="1" dirty="0" smtClean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مقدمه</a:t>
            </a:r>
            <a:endParaRPr lang="fa-IR" b="1" dirty="0">
              <a:solidFill>
                <a:schemeClr val="tx2"/>
              </a:solidFill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9063" y="2816764"/>
            <a:ext cx="7451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پیش­بینی 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قیمت سهام یک کار چالش برانگیز است زیرا به عوامل مختلفی از جمله شرایط سیاسی، اقتصاد جهانی، گزارشات مالی شرکت، عملکرد و ... بستگی دارد. </a:t>
            </a:r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به­ حداکثر رساندن سود و به حداقل رساندن زیان، استفاده از تکنیک­هایی برای پیش­بینی ارزش سهام بسیار مفید است</a:t>
            </a:r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با معرفی هوش مصنوعی و</a:t>
            </a:r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استفاده کردن از روش­های یادگیری عمیق بسیاری از مشکلات پیش­بینی با موفقیت حل شده است. در این پژوهش از شبکه عصبی حافظه کوتاه مدت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)، 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برای پیش­بینی قیمت </a:t>
            </a:r>
            <a:r>
              <a:rPr lang="fa-IR" sz="1800" dirty="0" smtClean="0"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سهام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FAANG</a:t>
            </a:r>
            <a:r>
              <a:rPr lang="en-US" sz="1800" dirty="0" smtClean="0">
                <a:latin typeface="B Mitra" panose="00000400000000000000" pitchFamily="2" charset="-78"/>
                <a:ea typeface="Calibri" panose="020F0502020204030204" pitchFamily="34" charset="0"/>
                <a:cs typeface="B Mitra" panose="00000400000000000000" pitchFamily="2" charset="-78"/>
              </a:rPr>
              <a:t> </a:t>
            </a:r>
            <a:r>
              <a:rPr lang="fa-IR" sz="1800" dirty="0" smtClean="0">
                <a:latin typeface="B Mitra" panose="00000400000000000000" pitchFamily="2" charset="-78"/>
                <a:ea typeface="Calibri" panose="020F0502020204030204" pitchFamily="34" charset="0"/>
                <a:cs typeface="B Mitra" panose="00000400000000000000" pitchFamily="2" charset="-78"/>
              </a:rPr>
              <a:t> استفاده می­شود.</a:t>
            </a:r>
            <a:endParaRPr lang="fa-IR" sz="18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 flipH="1" flipV="1">
            <a:off x="9750168" y="2430744"/>
            <a:ext cx="546281" cy="386020"/>
          </a:xfrm>
          <a:custGeom>
            <a:avLst/>
            <a:gdLst/>
            <a:ahLst/>
            <a:cxnLst/>
            <a:rect l="l" t="t" r="r" b="b"/>
            <a:pathLst>
              <a:path w="352491" h="249021">
                <a:moveTo>
                  <a:pt x="304465" y="0"/>
                </a:moveTo>
                <a:cubicBezTo>
                  <a:pt x="312985" y="91"/>
                  <a:pt x="321049" y="2822"/>
                  <a:pt x="328660" y="8192"/>
                </a:cubicBezTo>
                <a:cubicBezTo>
                  <a:pt x="336270" y="13562"/>
                  <a:pt x="340332" y="21025"/>
                  <a:pt x="340848" y="30582"/>
                </a:cubicBezTo>
                <a:cubicBezTo>
                  <a:pt x="340818" y="32706"/>
                  <a:pt x="340514" y="34647"/>
                  <a:pt x="339938" y="36407"/>
                </a:cubicBezTo>
                <a:cubicBezTo>
                  <a:pt x="339362" y="38167"/>
                  <a:pt x="338695" y="40108"/>
                  <a:pt x="337937" y="42232"/>
                </a:cubicBezTo>
                <a:lnTo>
                  <a:pt x="308831" y="117958"/>
                </a:lnTo>
                <a:cubicBezTo>
                  <a:pt x="322111" y="123297"/>
                  <a:pt x="332662" y="131549"/>
                  <a:pt x="340484" y="142714"/>
                </a:cubicBezTo>
                <a:cubicBezTo>
                  <a:pt x="348306" y="153879"/>
                  <a:pt x="352309" y="166499"/>
                  <a:pt x="352491" y="180577"/>
                </a:cubicBezTo>
                <a:cubicBezTo>
                  <a:pt x="352157" y="199993"/>
                  <a:pt x="345911" y="216134"/>
                  <a:pt x="333753" y="228997"/>
                </a:cubicBezTo>
                <a:cubicBezTo>
                  <a:pt x="321595" y="241861"/>
                  <a:pt x="305526" y="248535"/>
                  <a:pt x="285546" y="249021"/>
                </a:cubicBezTo>
                <a:cubicBezTo>
                  <a:pt x="267536" y="248505"/>
                  <a:pt x="252255" y="241891"/>
                  <a:pt x="239703" y="229179"/>
                </a:cubicBezTo>
                <a:cubicBezTo>
                  <a:pt x="227151" y="216467"/>
                  <a:pt x="220602" y="200752"/>
                  <a:pt x="220056" y="182033"/>
                </a:cubicBezTo>
                <a:cubicBezTo>
                  <a:pt x="220026" y="170899"/>
                  <a:pt x="224816" y="151300"/>
                  <a:pt x="234427" y="123236"/>
                </a:cubicBezTo>
                <a:cubicBezTo>
                  <a:pt x="244039" y="95173"/>
                  <a:pt x="258652" y="59920"/>
                  <a:pt x="278269" y="17476"/>
                </a:cubicBezTo>
                <a:cubicBezTo>
                  <a:pt x="281362" y="11651"/>
                  <a:pt x="285364" y="7282"/>
                  <a:pt x="290275" y="4369"/>
                </a:cubicBezTo>
                <a:cubicBezTo>
                  <a:pt x="295187" y="1457"/>
                  <a:pt x="299917" y="0"/>
                  <a:pt x="304465" y="0"/>
                </a:cubicBezTo>
                <a:close/>
                <a:moveTo>
                  <a:pt x="85865" y="0"/>
                </a:moveTo>
                <a:cubicBezTo>
                  <a:pt x="94325" y="91"/>
                  <a:pt x="102147" y="2822"/>
                  <a:pt x="109333" y="8192"/>
                </a:cubicBezTo>
                <a:cubicBezTo>
                  <a:pt x="116519" y="13562"/>
                  <a:pt x="120339" y="21025"/>
                  <a:pt x="120794" y="30582"/>
                </a:cubicBezTo>
                <a:cubicBezTo>
                  <a:pt x="120854" y="32706"/>
                  <a:pt x="120733" y="34647"/>
                  <a:pt x="120430" y="36407"/>
                </a:cubicBezTo>
                <a:cubicBezTo>
                  <a:pt x="120127" y="38167"/>
                  <a:pt x="119278" y="40108"/>
                  <a:pt x="117883" y="42232"/>
                </a:cubicBezTo>
                <a:lnTo>
                  <a:pt x="90232" y="117958"/>
                </a:lnTo>
                <a:cubicBezTo>
                  <a:pt x="103512" y="123297"/>
                  <a:pt x="114063" y="131549"/>
                  <a:pt x="121885" y="142714"/>
                </a:cubicBezTo>
                <a:cubicBezTo>
                  <a:pt x="129708" y="153879"/>
                  <a:pt x="133710" y="166499"/>
                  <a:pt x="133892" y="180577"/>
                </a:cubicBezTo>
                <a:cubicBezTo>
                  <a:pt x="133467" y="199993"/>
                  <a:pt x="127040" y="216134"/>
                  <a:pt x="114608" y="228997"/>
                </a:cubicBezTo>
                <a:cubicBezTo>
                  <a:pt x="102177" y="241861"/>
                  <a:pt x="86290" y="248535"/>
                  <a:pt x="66946" y="249021"/>
                </a:cubicBezTo>
                <a:cubicBezTo>
                  <a:pt x="48239" y="248505"/>
                  <a:pt x="32533" y="241891"/>
                  <a:pt x="19829" y="229179"/>
                </a:cubicBezTo>
                <a:cubicBezTo>
                  <a:pt x="7125" y="216467"/>
                  <a:pt x="515" y="200752"/>
                  <a:pt x="0" y="182033"/>
                </a:cubicBezTo>
                <a:cubicBezTo>
                  <a:pt x="30" y="170899"/>
                  <a:pt x="5063" y="151300"/>
                  <a:pt x="15099" y="123236"/>
                </a:cubicBezTo>
                <a:cubicBezTo>
                  <a:pt x="25135" y="95173"/>
                  <a:pt x="39992" y="59920"/>
                  <a:pt x="59669" y="17476"/>
                </a:cubicBezTo>
                <a:cubicBezTo>
                  <a:pt x="62034" y="11651"/>
                  <a:pt x="65673" y="7282"/>
                  <a:pt x="70584" y="4369"/>
                </a:cubicBezTo>
                <a:cubicBezTo>
                  <a:pt x="75496" y="1457"/>
                  <a:pt x="80590" y="0"/>
                  <a:pt x="858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50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1676763" y="4294092"/>
            <a:ext cx="622300" cy="439738"/>
          </a:xfrm>
          <a:custGeom>
            <a:avLst/>
            <a:gdLst/>
            <a:ahLst/>
            <a:cxnLst/>
            <a:rect l="l" t="t" r="r" b="b"/>
            <a:pathLst>
              <a:path w="352491" h="249021">
                <a:moveTo>
                  <a:pt x="304465" y="0"/>
                </a:moveTo>
                <a:cubicBezTo>
                  <a:pt x="312985" y="91"/>
                  <a:pt x="321049" y="2822"/>
                  <a:pt x="328660" y="8192"/>
                </a:cubicBezTo>
                <a:cubicBezTo>
                  <a:pt x="336270" y="13562"/>
                  <a:pt x="340332" y="21025"/>
                  <a:pt x="340848" y="30582"/>
                </a:cubicBezTo>
                <a:cubicBezTo>
                  <a:pt x="340818" y="32706"/>
                  <a:pt x="340514" y="34647"/>
                  <a:pt x="339938" y="36407"/>
                </a:cubicBezTo>
                <a:cubicBezTo>
                  <a:pt x="339362" y="38167"/>
                  <a:pt x="338695" y="40108"/>
                  <a:pt x="337937" y="42232"/>
                </a:cubicBezTo>
                <a:lnTo>
                  <a:pt x="308831" y="117958"/>
                </a:lnTo>
                <a:cubicBezTo>
                  <a:pt x="322111" y="123297"/>
                  <a:pt x="332662" y="131549"/>
                  <a:pt x="340484" y="142714"/>
                </a:cubicBezTo>
                <a:cubicBezTo>
                  <a:pt x="348306" y="153879"/>
                  <a:pt x="352309" y="166499"/>
                  <a:pt x="352491" y="180577"/>
                </a:cubicBezTo>
                <a:cubicBezTo>
                  <a:pt x="352157" y="199993"/>
                  <a:pt x="345911" y="216134"/>
                  <a:pt x="333753" y="228997"/>
                </a:cubicBezTo>
                <a:cubicBezTo>
                  <a:pt x="321595" y="241861"/>
                  <a:pt x="305526" y="248535"/>
                  <a:pt x="285546" y="249021"/>
                </a:cubicBezTo>
                <a:cubicBezTo>
                  <a:pt x="267536" y="248505"/>
                  <a:pt x="252255" y="241891"/>
                  <a:pt x="239703" y="229179"/>
                </a:cubicBezTo>
                <a:cubicBezTo>
                  <a:pt x="227151" y="216467"/>
                  <a:pt x="220602" y="200752"/>
                  <a:pt x="220056" y="182033"/>
                </a:cubicBezTo>
                <a:cubicBezTo>
                  <a:pt x="220026" y="170899"/>
                  <a:pt x="224816" y="151300"/>
                  <a:pt x="234427" y="123236"/>
                </a:cubicBezTo>
                <a:cubicBezTo>
                  <a:pt x="244039" y="95173"/>
                  <a:pt x="258652" y="59920"/>
                  <a:pt x="278269" y="17476"/>
                </a:cubicBezTo>
                <a:cubicBezTo>
                  <a:pt x="281362" y="11651"/>
                  <a:pt x="285364" y="7282"/>
                  <a:pt x="290275" y="4369"/>
                </a:cubicBezTo>
                <a:cubicBezTo>
                  <a:pt x="295187" y="1457"/>
                  <a:pt x="299917" y="0"/>
                  <a:pt x="304465" y="0"/>
                </a:cubicBezTo>
                <a:close/>
                <a:moveTo>
                  <a:pt x="85865" y="0"/>
                </a:moveTo>
                <a:cubicBezTo>
                  <a:pt x="94325" y="91"/>
                  <a:pt x="102147" y="2822"/>
                  <a:pt x="109333" y="8192"/>
                </a:cubicBezTo>
                <a:cubicBezTo>
                  <a:pt x="116519" y="13562"/>
                  <a:pt x="120339" y="21025"/>
                  <a:pt x="120794" y="30582"/>
                </a:cubicBezTo>
                <a:cubicBezTo>
                  <a:pt x="120854" y="32706"/>
                  <a:pt x="120733" y="34647"/>
                  <a:pt x="120430" y="36407"/>
                </a:cubicBezTo>
                <a:cubicBezTo>
                  <a:pt x="120127" y="38167"/>
                  <a:pt x="119278" y="40108"/>
                  <a:pt x="117883" y="42232"/>
                </a:cubicBezTo>
                <a:lnTo>
                  <a:pt x="90232" y="117958"/>
                </a:lnTo>
                <a:cubicBezTo>
                  <a:pt x="103512" y="123297"/>
                  <a:pt x="114063" y="131549"/>
                  <a:pt x="121885" y="142714"/>
                </a:cubicBezTo>
                <a:cubicBezTo>
                  <a:pt x="129708" y="153879"/>
                  <a:pt x="133710" y="166499"/>
                  <a:pt x="133892" y="180577"/>
                </a:cubicBezTo>
                <a:cubicBezTo>
                  <a:pt x="133467" y="199993"/>
                  <a:pt x="127040" y="216134"/>
                  <a:pt x="114608" y="228997"/>
                </a:cubicBezTo>
                <a:cubicBezTo>
                  <a:pt x="102177" y="241861"/>
                  <a:pt x="86290" y="248535"/>
                  <a:pt x="66946" y="249021"/>
                </a:cubicBezTo>
                <a:cubicBezTo>
                  <a:pt x="48239" y="248505"/>
                  <a:pt x="32533" y="241891"/>
                  <a:pt x="19829" y="229179"/>
                </a:cubicBezTo>
                <a:cubicBezTo>
                  <a:pt x="7125" y="216467"/>
                  <a:pt x="515" y="200752"/>
                  <a:pt x="0" y="182033"/>
                </a:cubicBezTo>
                <a:cubicBezTo>
                  <a:pt x="30" y="170899"/>
                  <a:pt x="5063" y="151300"/>
                  <a:pt x="15099" y="123236"/>
                </a:cubicBezTo>
                <a:cubicBezTo>
                  <a:pt x="25135" y="95173"/>
                  <a:pt x="39992" y="59920"/>
                  <a:pt x="59669" y="17476"/>
                </a:cubicBezTo>
                <a:cubicBezTo>
                  <a:pt x="62034" y="11651"/>
                  <a:pt x="65673" y="7282"/>
                  <a:pt x="70584" y="4369"/>
                </a:cubicBezTo>
                <a:cubicBezTo>
                  <a:pt x="75496" y="1457"/>
                  <a:pt x="80590" y="0"/>
                  <a:pt x="8586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5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18"/>
          <p:cNvSpPr/>
          <p:nvPr/>
        </p:nvSpPr>
        <p:spPr>
          <a:xfrm>
            <a:off x="4894217" y="2490651"/>
            <a:ext cx="3753395" cy="1837509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>
            <a:off x="3457302" y="3176168"/>
            <a:ext cx="3944983" cy="1822551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36281" y="3232280"/>
            <a:ext cx="12346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a-IR" sz="2800" b="1" dirty="0">
                <a:latin typeface="Shabnam" panose="020B0603030804020204" pitchFamily="34" charset="-78"/>
                <a:cs typeface="Shabnam" panose="020B0603030804020204" pitchFamily="34" charset="-78"/>
              </a:rPr>
              <a:t>بررسی </a:t>
            </a:r>
            <a:endParaRPr lang="fa-IR" sz="2800" b="1" dirty="0" smtClean="0">
              <a:latin typeface="Shabnam" panose="020B0603030804020204" pitchFamily="34" charset="-78"/>
              <a:cs typeface="Shabnam" panose="020B0603030804020204" pitchFamily="34" charset="-78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a-IR" sz="2800" b="1" dirty="0" smtClean="0">
                <a:latin typeface="Shabnam" panose="020B0603030804020204" pitchFamily="34" charset="-78"/>
                <a:cs typeface="Shabnam" panose="020B0603030804020204" pitchFamily="34" charset="-78"/>
              </a:rPr>
              <a:t>مفاهیم</a:t>
            </a:r>
            <a:endParaRPr lang="en-US" sz="2800" b="1" dirty="0">
              <a:latin typeface="Shabnam" panose="020B0603030804020204" pitchFamily="34" charset="-78"/>
              <a:cs typeface="Shabnam" panose="020B0603030804020204" pitchFamily="34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7859" y="4089942"/>
            <a:ext cx="3474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LSTM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Long Short-Term Memory </a:t>
            </a:r>
            <a:endParaRPr lang="en-US" sz="2800" b="1" dirty="0">
              <a:solidFill>
                <a:schemeClr val="accent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52318" y="2652948"/>
            <a:ext cx="2786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Neural Networks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046511" y="1201941"/>
            <a:ext cx="8721638" cy="618150"/>
          </a:xfrm>
        </p:spPr>
        <p:txBody>
          <a:bodyPr/>
          <a:lstStyle>
            <a:lvl1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2pPr>
            <a:lvl3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3pPr>
            <a:lvl4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4pPr>
            <a:lvl5pPr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5pPr>
            <a:lvl6pPr marL="4572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6pPr>
            <a:lvl7pPr marL="9144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7pPr>
            <a:lvl8pPr marL="13716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8pPr>
            <a:lvl9pPr marL="1828800" algn="l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Dosis" pitchFamily="2" charset="0"/>
              </a:defRPr>
            </a:lvl9pPr>
          </a:lstStyle>
          <a:p>
            <a:pPr algn="ctr"/>
            <a:r>
              <a:rPr lang="fa-IR" sz="3200" dirty="0" smtClean="0">
                <a:solidFill>
                  <a:schemeClr val="tx2"/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مفاهیم مهمی که در پژوهش استفاده شده اند:</a:t>
            </a:r>
          </a:p>
        </p:txBody>
      </p:sp>
    </p:spTree>
    <p:extLst>
      <p:ext uri="{BB962C8B-B14F-4D97-AF65-F5344CB8AC3E}">
        <p14:creationId xmlns:p14="http://schemas.microsoft.com/office/powerpoint/2010/main" val="42165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068926" y="1090327"/>
            <a:ext cx="6097375" cy="101566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tx2"/>
                </a:solidFill>
                <a:latin typeface="Bell MT" panose="02020503060305020303" pitchFamily="18" charset="0"/>
                <a:ea typeface="Open Sans Semibold" charset="0"/>
                <a:cs typeface="Open Sans Semibold" charset="0"/>
              </a:rPr>
              <a:t>FAANG STOCKS</a:t>
            </a:r>
            <a:endParaRPr lang="en-US" sz="6000" b="1" dirty="0">
              <a:solidFill>
                <a:schemeClr val="tx2"/>
              </a:solidFill>
              <a:latin typeface="Bell MT" panose="02020503060305020303" pitchFamily="18" charset="0"/>
              <a:ea typeface="Open Sans Semibold" charset="0"/>
              <a:cs typeface="Open Sans Semibold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16789" y="2944903"/>
            <a:ext cx="1270000" cy="1270000"/>
            <a:chOff x="1490612" y="3327400"/>
            <a:chExt cx="1270000" cy="1270000"/>
          </a:xfrm>
        </p:grpSpPr>
        <p:sp>
          <p:nvSpPr>
            <p:cNvPr id="21" name="Oval 20"/>
            <p:cNvSpPr/>
            <p:nvPr/>
          </p:nvSpPr>
          <p:spPr>
            <a:xfrm>
              <a:off x="1490612" y="332740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1995408" y="3720592"/>
              <a:ext cx="260408" cy="483616"/>
            </a:xfrm>
            <a:custGeom>
              <a:avLst/>
              <a:gdLst>
                <a:gd name="T0" fmla="*/ 138898908 w 249"/>
                <a:gd name="T1" fmla="*/ 46690829 h 453"/>
                <a:gd name="T2" fmla="*/ 138898908 w 249"/>
                <a:gd name="T3" fmla="*/ 46690829 h 453"/>
                <a:gd name="T4" fmla="*/ 99133874 w 249"/>
                <a:gd name="T5" fmla="*/ 46690829 h 453"/>
                <a:gd name="T6" fmla="*/ 89612772 w 249"/>
                <a:gd name="T7" fmla="*/ 62449452 h 453"/>
                <a:gd name="T8" fmla="*/ 89612772 w 249"/>
                <a:gd name="T9" fmla="*/ 93381659 h 453"/>
                <a:gd name="T10" fmla="*/ 138898908 w 249"/>
                <a:gd name="T11" fmla="*/ 93381659 h 453"/>
                <a:gd name="T12" fmla="*/ 138898908 w 249"/>
                <a:gd name="T13" fmla="*/ 134819970 h 453"/>
                <a:gd name="T14" fmla="*/ 89612772 w 249"/>
                <a:gd name="T15" fmla="*/ 134819970 h 453"/>
                <a:gd name="T16" fmla="*/ 89612772 w 249"/>
                <a:gd name="T17" fmla="*/ 263803454 h 453"/>
                <a:gd name="T18" fmla="*/ 44246352 w 249"/>
                <a:gd name="T19" fmla="*/ 263803454 h 453"/>
                <a:gd name="T20" fmla="*/ 44246352 w 249"/>
                <a:gd name="T21" fmla="*/ 134819970 h 453"/>
                <a:gd name="T22" fmla="*/ 0 w 249"/>
                <a:gd name="T23" fmla="*/ 134819970 h 453"/>
                <a:gd name="T24" fmla="*/ 0 w 249"/>
                <a:gd name="T25" fmla="*/ 93381659 h 453"/>
                <a:gd name="T26" fmla="*/ 44246352 w 249"/>
                <a:gd name="T27" fmla="*/ 93381659 h 453"/>
                <a:gd name="T28" fmla="*/ 44246352 w 249"/>
                <a:gd name="T29" fmla="*/ 67701970 h 453"/>
                <a:gd name="T30" fmla="*/ 99133874 w 249"/>
                <a:gd name="T31" fmla="*/ 0 h 453"/>
                <a:gd name="T32" fmla="*/ 138898908 w 249"/>
                <a:gd name="T33" fmla="*/ 0 h 453"/>
                <a:gd name="T34" fmla="*/ 138898908 w 249"/>
                <a:gd name="T35" fmla="*/ 46690829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Open Sans Light" panose="020B0306030504020204" pitchFamily="34" charset="0"/>
                  <a:ea typeface="+mn-ea"/>
                  <a:cs typeface="+mn-cs"/>
                </a:defRPr>
              </a:lvl9pPr>
            </a:lstStyle>
            <a:p>
              <a:endParaRPr lang="fa-IR"/>
            </a:p>
          </p:txBody>
        </p:sp>
      </p:grpSp>
      <p:sp>
        <p:nvSpPr>
          <p:cNvPr id="4" name="TextBox 19"/>
          <p:cNvSpPr txBox="1"/>
          <p:nvPr/>
        </p:nvSpPr>
        <p:spPr>
          <a:xfrm flipH="1">
            <a:off x="1685743" y="4349424"/>
            <a:ext cx="10375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Bell MT" panose="02020503060305020303" pitchFamily="18" charset="0"/>
              </a:rPr>
              <a:t>Facebook</a:t>
            </a:r>
            <a:endParaRPr lang="en-US" sz="1600" b="1" dirty="0">
              <a:latin typeface="Bell MT" panose="02020503060305020303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501164" y="2944903"/>
            <a:ext cx="1270000" cy="127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20"/>
          <p:cNvSpPr txBox="1"/>
          <p:nvPr/>
        </p:nvSpPr>
        <p:spPr>
          <a:xfrm flipH="1">
            <a:off x="3786718" y="4349424"/>
            <a:ext cx="7051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Bell MT" panose="02020503060305020303" pitchFamily="18" charset="0"/>
              </a:rPr>
              <a:t>Apple</a:t>
            </a:r>
            <a:endParaRPr lang="en-US" sz="1600" b="1" dirty="0">
              <a:latin typeface="Bell MT" panose="02020503060305020303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87126" y="2944903"/>
            <a:ext cx="1270000" cy="1270000"/>
          </a:xfrm>
          <a:prstGeom prst="ellipse">
            <a:avLst/>
          </a:prstGeom>
          <a:solidFill>
            <a:schemeClr val="accent3"/>
          </a:solidFill>
          <a:ln>
            <a:solidFill>
              <a:srgbClr val="FFB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21"/>
          <p:cNvSpPr txBox="1"/>
          <p:nvPr/>
        </p:nvSpPr>
        <p:spPr>
          <a:xfrm flipH="1">
            <a:off x="5720945" y="4349424"/>
            <a:ext cx="9092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Bell MT" panose="02020503060305020303" pitchFamily="18" charset="0"/>
              </a:rPr>
              <a:t>Amazon</a:t>
            </a:r>
            <a:endParaRPr lang="en-US" sz="1600" b="1" dirty="0">
              <a:latin typeface="Bell MT" panose="02020503060305020303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473089" y="2944903"/>
            <a:ext cx="1270000" cy="12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22"/>
          <p:cNvSpPr txBox="1"/>
          <p:nvPr/>
        </p:nvSpPr>
        <p:spPr>
          <a:xfrm flipH="1">
            <a:off x="7780467" y="4349424"/>
            <a:ext cx="82086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Bell MT" panose="02020503060305020303" pitchFamily="18" charset="0"/>
              </a:rPr>
              <a:t>Netflix</a:t>
            </a:r>
            <a:endParaRPr lang="en-US" sz="1600" b="1" dirty="0">
              <a:latin typeface="Bell MT" panose="02020503060305020303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457464" y="2944903"/>
            <a:ext cx="1270000" cy="127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23"/>
          <p:cNvSpPr txBox="1"/>
          <p:nvPr/>
        </p:nvSpPr>
        <p:spPr>
          <a:xfrm flipH="1">
            <a:off x="9721366" y="4349424"/>
            <a:ext cx="84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en Sans Light" panose="020B0306030504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Bell MT" panose="02020503060305020303" pitchFamily="18" charset="0"/>
              </a:rPr>
              <a:t>Google</a:t>
            </a:r>
            <a:endParaRPr lang="en-US" sz="1600" b="1" dirty="0">
              <a:latin typeface="Bell MT" panose="020205030603050203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44" y="3145563"/>
            <a:ext cx="819513" cy="8195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73" y="3176495"/>
            <a:ext cx="879882" cy="8798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02" y="3212417"/>
            <a:ext cx="752659" cy="7526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78" y="3260179"/>
            <a:ext cx="687479" cy="6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9" grpId="0" animBg="1"/>
      <p:bldP spid="6" grpId="0"/>
      <p:bldP spid="17" grpId="0" animBg="1"/>
      <p:bldP spid="8" grpId="0"/>
      <p:bldP spid="15" grpId="0" animBg="1"/>
      <p:bldP spid="10" grpId="0"/>
      <p:bldP spid="1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2082792" y="2140395"/>
            <a:ext cx="277191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  <a:endParaRPr lang="fa-IR" sz="16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4705" y="2889585"/>
            <a:ext cx="3788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L</a:t>
            </a:r>
            <a:r>
              <a:rPr lang="fa-IR" sz="5400" dirty="0" smtClean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IBRARIES</a:t>
            </a:r>
            <a:endParaRPr lang="fa-IR" sz="5400" dirty="0">
              <a:solidFill>
                <a:schemeClr val="accent2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1135" y="3897956"/>
            <a:ext cx="223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 libraries in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5416" y="5085806"/>
            <a:ext cx="45719" cy="177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814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9" y="3470534"/>
            <a:ext cx="754418" cy="754418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182835" y="3298036"/>
            <a:ext cx="1200326" cy="109941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11" name="Google Shape;410;p39"/>
          <p:cNvSpPr/>
          <p:nvPr/>
        </p:nvSpPr>
        <p:spPr>
          <a:xfrm>
            <a:off x="1616686" y="2752584"/>
            <a:ext cx="10595827" cy="1171570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ln w="7620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27;p39"/>
          <p:cNvSpPr/>
          <p:nvPr/>
        </p:nvSpPr>
        <p:spPr>
          <a:xfrm rot="18900000">
            <a:off x="4998330" y="403771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Google Shape;427;p39"/>
          <p:cNvSpPr/>
          <p:nvPr/>
        </p:nvSpPr>
        <p:spPr>
          <a:xfrm rot="18900000">
            <a:off x="7357372" y="4071044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Google Shape;427;p39"/>
          <p:cNvSpPr/>
          <p:nvPr/>
        </p:nvSpPr>
        <p:spPr>
          <a:xfrm rot="18900000">
            <a:off x="9782473" y="404615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Google Shape;412;p39"/>
          <p:cNvSpPr/>
          <p:nvPr/>
        </p:nvSpPr>
        <p:spPr>
          <a:xfrm rot="8100000">
            <a:off x="3760479" y="230427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12;p39"/>
          <p:cNvSpPr/>
          <p:nvPr/>
        </p:nvSpPr>
        <p:spPr>
          <a:xfrm rot="8100000">
            <a:off x="6175118" y="230427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12;p39"/>
          <p:cNvSpPr/>
          <p:nvPr/>
        </p:nvSpPr>
        <p:spPr>
          <a:xfrm rot="8100000">
            <a:off x="8500306" y="230427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476445" y="1865615"/>
            <a:ext cx="83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Pandas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4551" y="4441791"/>
            <a:ext cx="190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Pandas-</a:t>
            </a:r>
            <a:r>
              <a:rPr lang="en-US" b="1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datareader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3943" y="1939273"/>
            <a:ext cx="102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Datetime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3106" y="4368133"/>
            <a:ext cx="67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Math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76879" y="1939273"/>
            <a:ext cx="84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Numpy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96739" y="4373432"/>
            <a:ext cx="112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Matplotlib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Google Shape;412;p39"/>
          <p:cNvSpPr/>
          <p:nvPr/>
        </p:nvSpPr>
        <p:spPr>
          <a:xfrm rot="8100000">
            <a:off x="11204317" y="2295840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Rectangle 40"/>
          <p:cNvSpPr/>
          <p:nvPr/>
        </p:nvSpPr>
        <p:spPr>
          <a:xfrm>
            <a:off x="10868987" y="1939273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Seaborn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3325" y="2340842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00367" y="2340842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3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545504" y="2333833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5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239745" y="2346278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7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44274" y="4068057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2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84249" y="4104199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4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835319" y="4082722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6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Half Frame 46"/>
          <p:cNvSpPr/>
          <p:nvPr/>
        </p:nvSpPr>
        <p:spPr>
          <a:xfrm rot="7916700">
            <a:off x="1365403" y="3823111"/>
            <a:ext cx="328919" cy="272997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0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1" grpId="0" animBg="1"/>
      <p:bldP spid="30" grpId="0" animBg="1"/>
      <p:bldP spid="33" grpId="0" animBg="1"/>
      <p:bldP spid="36" grpId="0" animBg="1"/>
      <p:bldP spid="43" grpId="0" animBg="1"/>
      <p:bldP spid="44" grpId="0" animBg="1"/>
      <p:bldP spid="45" grpId="0" animBg="1"/>
      <p:bldP spid="9" grpId="0"/>
      <p:bldP spid="10" grpId="0"/>
      <p:bldP spid="15" grpId="0"/>
      <p:bldP spid="16" grpId="0"/>
      <p:bldP spid="38" grpId="0"/>
      <p:bldP spid="40" grpId="0"/>
      <p:bldP spid="53" grpId="0" animBg="1"/>
      <p:bldP spid="41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0;p39"/>
          <p:cNvSpPr/>
          <p:nvPr/>
        </p:nvSpPr>
        <p:spPr>
          <a:xfrm>
            <a:off x="0" y="2674485"/>
            <a:ext cx="10595827" cy="1171570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ln w="7620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427;p39"/>
          <p:cNvSpPr/>
          <p:nvPr/>
        </p:nvSpPr>
        <p:spPr>
          <a:xfrm rot="18900000">
            <a:off x="3404661" y="397729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27;p39"/>
          <p:cNvSpPr/>
          <p:nvPr/>
        </p:nvSpPr>
        <p:spPr>
          <a:xfrm rot="18900000">
            <a:off x="5747267" y="397729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7;p39"/>
          <p:cNvSpPr/>
          <p:nvPr/>
        </p:nvSpPr>
        <p:spPr>
          <a:xfrm rot="18900000">
            <a:off x="8089873" y="3977295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12;p39"/>
          <p:cNvSpPr/>
          <p:nvPr/>
        </p:nvSpPr>
        <p:spPr>
          <a:xfrm rot="8100000">
            <a:off x="592923" y="334796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12;p39"/>
          <p:cNvSpPr/>
          <p:nvPr/>
        </p:nvSpPr>
        <p:spPr>
          <a:xfrm rot="8100000">
            <a:off x="2143050" y="220850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Google Shape;412;p39"/>
          <p:cNvSpPr/>
          <p:nvPr/>
        </p:nvSpPr>
        <p:spPr>
          <a:xfrm rot="8100000">
            <a:off x="4555323" y="2208500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Google Shape;412;p39"/>
          <p:cNvSpPr/>
          <p:nvPr/>
        </p:nvSpPr>
        <p:spPr>
          <a:xfrm rot="8100000">
            <a:off x="6854387" y="2208501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Google Shape;412;p39"/>
          <p:cNvSpPr/>
          <p:nvPr/>
        </p:nvSpPr>
        <p:spPr>
          <a:xfrm rot="8100000">
            <a:off x="9580168" y="2208500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9969" y="2922236"/>
            <a:ext cx="95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Yfinance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39053" y="1769840"/>
            <a:ext cx="108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Yahoo_fin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84208" y="4381367"/>
            <a:ext cx="217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Sklearn.preprocessing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68655" y="1769840"/>
            <a:ext cx="268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keras.models</a:t>
            </a:r>
            <a:r>
              <a:rPr lang="fa-IR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&amp; </a:t>
            </a: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keras.layers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72237" y="438136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Dash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67780" y="4381367"/>
            <a:ext cx="2792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Dash-bootstrap-components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19087" y="1769840"/>
            <a:ext cx="2324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Dash-html-components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00270" y="176984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Plotly</a:t>
            </a:r>
            <a:endParaRPr lang="fa-I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5769" y="3408514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8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5896" y="2245067"/>
            <a:ext cx="229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9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05253" y="4013862"/>
            <a:ext cx="35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10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7082" y="2229123"/>
            <a:ext cx="35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11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39026" y="4013249"/>
            <a:ext cx="35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12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46146" y="2236606"/>
            <a:ext cx="35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13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88254" y="4013249"/>
            <a:ext cx="35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14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570264" y="2236606"/>
            <a:ext cx="3512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15</a:t>
            </a:r>
            <a:endParaRPr lang="fa-IR" sz="11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Isosceles Triangle 52"/>
          <p:cNvSpPr/>
          <p:nvPr/>
        </p:nvSpPr>
        <p:spPr>
          <a:xfrm rot="5400000">
            <a:off x="10594995" y="2481382"/>
            <a:ext cx="420470" cy="40898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cxnSp>
        <p:nvCxnSpPr>
          <p:cNvPr id="60" name="Curved Connector 59"/>
          <p:cNvCxnSpPr/>
          <p:nvPr/>
        </p:nvCxnSpPr>
        <p:spPr>
          <a:xfrm>
            <a:off x="10987137" y="2691903"/>
            <a:ext cx="225188" cy="112258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4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2082792" y="2140395"/>
            <a:ext cx="277191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</a:t>
            </a:r>
            <a:endParaRPr lang="fa-IR" sz="16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5416" y="5085806"/>
            <a:ext cx="45719" cy="177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5102981" y="3044279"/>
            <a:ext cx="3857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dirty="0">
                <a:solidFill>
                  <a:schemeClr val="accent2">
                    <a:lumMod val="50000"/>
                  </a:schemeClr>
                </a:solidFill>
                <a:latin typeface="Shabnam" panose="020B0603030804020204" pitchFamily="34" charset="-78"/>
                <a:cs typeface="Shabnam" panose="020B0603030804020204" pitchFamily="34" charset="-78"/>
              </a:rPr>
              <a:t>دریافت دیتاست</a:t>
            </a:r>
          </a:p>
        </p:txBody>
      </p:sp>
    </p:spTree>
    <p:extLst>
      <p:ext uri="{BB962C8B-B14F-4D97-AF65-F5344CB8AC3E}">
        <p14:creationId xmlns:p14="http://schemas.microsoft.com/office/powerpoint/2010/main" val="291370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Free Perfect Powerpoint Template">
  <a:themeElements>
    <a:clrScheme name="Zcolor Perfect">
      <a:dk1>
        <a:sysClr val="windowText" lastClr="000000"/>
      </a:dk1>
      <a:lt1>
        <a:sysClr val="window" lastClr="FFFFFF"/>
      </a:lt1>
      <a:dk2>
        <a:srgbClr val="414141"/>
      </a:dk2>
      <a:lt2>
        <a:srgbClr val="E7E6E6"/>
      </a:lt2>
      <a:accent1>
        <a:srgbClr val="00B9D2"/>
      </a:accent1>
      <a:accent2>
        <a:srgbClr val="0073BE"/>
      </a:accent2>
      <a:accent3>
        <a:srgbClr val="FFB928"/>
      </a:accent3>
      <a:accent4>
        <a:srgbClr val="FA7341"/>
      </a:accent4>
      <a:accent5>
        <a:srgbClr val="00B496"/>
      </a:accent5>
      <a:accent6>
        <a:srgbClr val="64B928"/>
      </a:accent6>
      <a:hlink>
        <a:srgbClr val="0563C1"/>
      </a:hlink>
      <a:folHlink>
        <a:srgbClr val="954F72"/>
      </a:folHlink>
    </a:clrScheme>
    <a:fontScheme name="Perfect">
      <a:majorFont>
        <a:latin typeface="Dosis"/>
        <a:ea typeface=""/>
        <a:cs typeface=""/>
      </a:majorFont>
      <a:minorFont>
        <a:latin typeface="Lo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 Perfect Powerpoint Template</Template>
  <TotalTime>470</TotalTime>
  <Words>254</Words>
  <Application>Microsoft Office PowerPoint</Application>
  <PresentationFormat>Widescreen</PresentationFormat>
  <Paragraphs>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B Mitra</vt:lpstr>
      <vt:lpstr>B Nazanin</vt:lpstr>
      <vt:lpstr>Bell MT</vt:lpstr>
      <vt:lpstr>Calibri</vt:lpstr>
      <vt:lpstr>Calibri Light</vt:lpstr>
      <vt:lpstr>Dosis</vt:lpstr>
      <vt:lpstr>Lora</vt:lpstr>
      <vt:lpstr>Open Sans Light</vt:lpstr>
      <vt:lpstr>Open Sans Semibold</vt:lpstr>
      <vt:lpstr>Shabnam</vt:lpstr>
      <vt:lpstr>Source Code Pro Black</vt:lpstr>
      <vt:lpstr>Source Sans Pro Black</vt:lpstr>
      <vt:lpstr>Source Sans Pro SemiBold</vt:lpstr>
      <vt:lpstr>Free Perfect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atousatoghyani@gmail.com</dc:creator>
  <cp:lastModifiedBy>atousatoghyani@gmail.com</cp:lastModifiedBy>
  <cp:revision>64</cp:revision>
  <dcterms:created xsi:type="dcterms:W3CDTF">2021-09-01T12:48:50Z</dcterms:created>
  <dcterms:modified xsi:type="dcterms:W3CDTF">2021-09-02T05:15:39Z</dcterms:modified>
</cp:coreProperties>
</file>