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8" d="100"/>
          <a:sy n="68" d="100"/>
        </p:scale>
        <p:origin x="14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SentiAnalyzer presentation</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Zahra, Atousa, Joshua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Visualization</a:t>
            </a:r>
          </a:p>
        </p:txBody>
      </p:sp>
      <p:sp>
        <p:nvSpPr>
          <p:cNvPr id="3" name="Content Placeholder 2"/>
          <p:cNvSpPr>
            <a:spLocks noGrp="1"/>
          </p:cNvSpPr>
          <p:nvPr>
            <p:ph idx="1"/>
          </p:nvPr>
        </p:nvSpPr>
        <p:spPr/>
        <p:txBody>
          <a:bodyPr/>
          <a:lstStyle/>
          <a:p>
            <a:pPr marL="1270000" lvl="0" indent="0">
              <a:buNone/>
            </a:pPr>
            <a:r>
              <a:rPr sz="1800" b="1">
                <a:solidFill>
                  <a:srgbClr val="007020"/>
                </a:solidFill>
                <a:latin typeface="Courier"/>
              </a:rPr>
              <a:t>VisualizeData</a:t>
            </a:r>
            <a:r>
              <a:rPr sz="1800">
                <a:latin typeface="Courier"/>
              </a:rPr>
              <a:t>(balanced_data,</a:t>
            </a:r>
            <a:r>
              <a:rPr sz="1800">
                <a:solidFill>
                  <a:srgbClr val="40A070"/>
                </a:solidFill>
                <a:latin typeface="Courier"/>
              </a:rPr>
              <a:t>15</a:t>
            </a:r>
            <a:r>
              <a:rPr sz="1800">
                <a:latin typeface="Courier"/>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Sentiment analysis for consumer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SentiAnalyzer is a “one-stop” solution for analysis of of consumer reviews which includes natural language processing (NLP) of consumer sentiments. The dataset that SentiAnalyzer can work with for now is short text and a binary quantification, e.g. whether consumer hits the like button. The NLP of the sentiment is analyzed through the options of algorithms to compile the words and the machinge learning training model of choice.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Installation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sz="1800">
                <a:latin typeface="Courier"/>
              </a:rPr>
              <a:t>install.packages("SentiAnalyzer")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Usage</a:t>
            </a:r>
          </a:p>
        </p:txBody>
      </p:sp>
      <p:sp>
        <p:nvSpPr>
          <p:cNvPr id="3" name="Content Placeholder 2"/>
          <p:cNvSpPr>
            <a:spLocks noGrp="1"/>
          </p:cNvSpPr>
          <p:nvPr>
            <p:ph idx="1"/>
          </p:nvPr>
        </p:nvSpPr>
        <p:spPr/>
        <p:txBody>
          <a:bodyPr/>
          <a:lstStyle/>
          <a:p>
            <a:pPr marL="0" lvl="0" indent="0">
              <a:buNone/>
            </a:pPr>
            <a:r>
              <a:rPr dirty="0"/>
              <a:t>Three steps of processing your review dataset:</a:t>
            </a:r>
          </a:p>
          <a:p>
            <a:pPr lvl="1">
              <a:buAutoNum type="arabicPeriod"/>
            </a:pPr>
            <a:r>
              <a:rPr dirty="0"/>
              <a:t>balancing the dataset</a:t>
            </a:r>
          </a:p>
          <a:p>
            <a:pPr lvl="1">
              <a:buAutoNum type="arabicPeriod"/>
            </a:pPr>
            <a:r>
              <a:rPr dirty="0"/>
              <a:t>"streamlining the text to get a sense of the major keywords</a:t>
            </a:r>
          </a:p>
          <a:p>
            <a:pPr lvl="1">
              <a:buAutoNum type="arabicPeriod"/>
            </a:pPr>
            <a:r>
              <a:rPr dirty="0"/>
              <a:t>choose the algorithm that is training the model</a:t>
            </a:r>
          </a:p>
          <a:p>
            <a:pPr lvl="1">
              <a:buAutoNum type="arabicPeriod"/>
            </a:pPr>
            <a:r>
              <a:rPr dirty="0"/>
              <a:t>Visualize the output of the confusion matrix, that is, the accuracy of the training model in predicting the sentiment of the consumer review</a:t>
            </a:r>
          </a:p>
          <a:p>
            <a:pPr marL="0" lvl="0" indent="0">
              <a:spcBef>
                <a:spcPts val="3000"/>
              </a:spcBef>
              <a:buNone/>
            </a:pPr>
            <a:r>
              <a:rPr b="1" dirty="0"/>
              <a:t>importing the imbalance dataset (OPTIONAL)</a:t>
            </a:r>
          </a:p>
          <a:p>
            <a:pPr marL="1270000" lvl="0" indent="0">
              <a:buNone/>
            </a:pPr>
            <a:r>
              <a:rPr sz="1800" b="1" dirty="0">
                <a:solidFill>
                  <a:srgbClr val="007020"/>
                </a:solidFill>
                <a:latin typeface="Courier"/>
              </a:rPr>
              <a:t>head</a:t>
            </a:r>
            <a:r>
              <a:rPr sz="1800" dirty="0">
                <a:latin typeface="Courier"/>
              </a:rPr>
              <a:t>(</a:t>
            </a:r>
            <a:r>
              <a:rPr sz="1800" dirty="0" err="1">
                <a:latin typeface="Courier"/>
              </a:rPr>
              <a:t>imbalance_data</a:t>
            </a:r>
            <a:r>
              <a:rPr sz="1800" dirty="0">
                <a:latin typeface="Courier"/>
              </a:rPr>
              <a:t>)</a:t>
            </a:r>
            <a:br>
              <a:rPr dirty="0"/>
            </a:br>
            <a:r>
              <a:rPr sz="1800" i="1" dirty="0">
                <a:solidFill>
                  <a:srgbClr val="60A0B0"/>
                </a:solidFill>
                <a:latin typeface="Courier"/>
              </a:rPr>
              <a:t>#&gt;                                                                                                            Review</a:t>
            </a:r>
            <a:br>
              <a:rPr dirty="0"/>
            </a:br>
            <a:r>
              <a:rPr sz="1800" i="1" dirty="0">
                <a:solidFill>
                  <a:srgbClr val="60A0B0"/>
                </a:solidFill>
                <a:latin typeface="Courier"/>
              </a:rPr>
              <a:t>#&gt; 1                                                                                              Crust is not good.</a:t>
            </a:r>
            <a:br>
              <a:rPr dirty="0"/>
            </a:br>
            <a:r>
              <a:rPr sz="1800" i="1" dirty="0">
                <a:solidFill>
                  <a:srgbClr val="60A0B0"/>
                </a:solidFill>
                <a:latin typeface="Courier"/>
              </a:rPr>
              <a:t>#&gt; 2                                                                       Not tasty and the texture was just nasty.</a:t>
            </a:r>
            <a:br>
              <a:rPr dirty="0"/>
            </a:br>
            <a:r>
              <a:rPr sz="1800" i="1" dirty="0">
                <a:solidFill>
                  <a:srgbClr val="60A0B0"/>
                </a:solidFill>
                <a:latin typeface="Courier"/>
              </a:rPr>
              <a:t>#&gt; 3                                                                  Now I am getting angry and I want my damn pho.</a:t>
            </a:r>
            <a:br>
              <a:rPr dirty="0"/>
            </a:br>
            <a:r>
              <a:rPr sz="1800" i="1" dirty="0">
                <a:solidFill>
                  <a:srgbClr val="60A0B0"/>
                </a:solidFill>
                <a:latin typeface="Courier"/>
              </a:rPr>
              <a:t>#&gt; 4                                                                           </a:t>
            </a:r>
            <a:r>
              <a:rPr sz="1800" i="1" dirty="0" err="1">
                <a:solidFill>
                  <a:srgbClr val="60A0B0"/>
                </a:solidFill>
                <a:latin typeface="Courier"/>
              </a:rPr>
              <a:t>Honeslty</a:t>
            </a:r>
            <a:r>
              <a:rPr sz="1800" i="1" dirty="0">
                <a:solidFill>
                  <a:srgbClr val="60A0B0"/>
                </a:solidFill>
                <a:latin typeface="Courier"/>
              </a:rPr>
              <a:t> it didn't taste THAT fresh.)</a:t>
            </a:r>
            <a:br>
              <a:rPr dirty="0"/>
            </a:br>
            <a:r>
              <a:rPr sz="1800" i="1" dirty="0">
                <a:solidFill>
                  <a:srgbClr val="60A0B0"/>
                </a:solidFill>
                <a:latin typeface="Courier"/>
              </a:rPr>
              <a:t>#&gt; 5 The potatoes were like rubber and you could tell they had been made up ahead of time being kept under a warmer.</a:t>
            </a:r>
            <a:br>
              <a:rPr dirty="0"/>
            </a:br>
            <a:r>
              <a:rPr sz="1800" i="1" dirty="0">
                <a:solidFill>
                  <a:srgbClr val="60A0B0"/>
                </a:solidFill>
                <a:latin typeface="Courier"/>
              </a:rPr>
              <a:t>#&gt; 6                                                                                              Would not go back.</a:t>
            </a:r>
            <a:br>
              <a:rPr dirty="0"/>
            </a:br>
            <a:r>
              <a:rPr sz="1800" i="1" dirty="0">
                <a:solidFill>
                  <a:srgbClr val="60A0B0"/>
                </a:solidFill>
                <a:latin typeface="Courier"/>
              </a:rPr>
              <a:t>#&gt;   Liked</a:t>
            </a:r>
            <a:br>
              <a:rPr dirty="0"/>
            </a:br>
            <a:r>
              <a:rPr sz="1800" i="1" dirty="0">
                <a:solidFill>
                  <a:srgbClr val="60A0B0"/>
                </a:solidFill>
                <a:latin typeface="Courier"/>
              </a:rPr>
              <a:t>#&gt; 1     0</a:t>
            </a:r>
            <a:br>
              <a:rPr dirty="0"/>
            </a:br>
            <a:r>
              <a:rPr sz="1800" i="1" dirty="0">
                <a:solidFill>
                  <a:srgbClr val="60A0B0"/>
                </a:solidFill>
                <a:latin typeface="Courier"/>
              </a:rPr>
              <a:t>#&gt; 2     0</a:t>
            </a:r>
            <a:br>
              <a:rPr dirty="0"/>
            </a:br>
            <a:r>
              <a:rPr sz="1800" i="1" dirty="0">
                <a:solidFill>
                  <a:srgbClr val="60A0B0"/>
                </a:solidFill>
                <a:latin typeface="Courier"/>
              </a:rPr>
              <a:t>#&gt; 3     0</a:t>
            </a:r>
            <a:br>
              <a:rPr dirty="0"/>
            </a:br>
            <a:r>
              <a:rPr sz="1800" i="1" dirty="0">
                <a:solidFill>
                  <a:srgbClr val="60A0B0"/>
                </a:solidFill>
                <a:latin typeface="Courier"/>
              </a:rPr>
              <a:t>#&gt; 4     0</a:t>
            </a:r>
            <a:br>
              <a:rPr dirty="0"/>
            </a:br>
            <a:r>
              <a:rPr sz="1800" i="1" dirty="0">
                <a:solidFill>
                  <a:srgbClr val="60A0B0"/>
                </a:solidFill>
                <a:latin typeface="Courier"/>
              </a:rPr>
              <a:t>#&gt; 5     0</a:t>
            </a:r>
            <a:br>
              <a:rPr dirty="0"/>
            </a:br>
            <a:r>
              <a:rPr sz="1800" i="1" dirty="0">
                <a:solidFill>
                  <a:srgbClr val="60A0B0"/>
                </a:solidFill>
                <a:latin typeface="Courier"/>
              </a:rPr>
              <a:t>#&gt; 6     0</a:t>
            </a:r>
          </a:p>
          <a:p>
            <a:pPr marL="1270000" lvl="0" indent="0">
              <a:buNone/>
            </a:pPr>
            <a:r>
              <a:rPr sz="1800" dirty="0" err="1">
                <a:latin typeface="Courier"/>
              </a:rPr>
              <a:t>SentiAnalyzer</a:t>
            </a:r>
            <a:r>
              <a:rPr sz="1800" dirty="0">
                <a:solidFill>
                  <a:srgbClr val="666666"/>
                </a:solidFill>
                <a:latin typeface="Courier"/>
              </a:rPr>
              <a:t>::</a:t>
            </a:r>
            <a:r>
              <a:rPr sz="1800" b="1" dirty="0" err="1">
                <a:solidFill>
                  <a:srgbClr val="007020"/>
                </a:solidFill>
                <a:latin typeface="Courier"/>
              </a:rPr>
              <a:t>BalanceData</a:t>
            </a:r>
            <a:r>
              <a:rPr sz="1800" dirty="0">
                <a:latin typeface="Courier"/>
              </a:rPr>
              <a:t>(</a:t>
            </a:r>
            <a:r>
              <a:rPr sz="1800" dirty="0" err="1">
                <a:latin typeface="Courier"/>
              </a:rPr>
              <a:t>imbalance_data</a:t>
            </a:r>
            <a:r>
              <a:rPr sz="1800" dirty="0">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Cleaning the text</a:t>
            </a:r>
          </a:p>
        </p:txBody>
      </p:sp>
      <p:sp>
        <p:nvSpPr>
          <p:cNvPr id="3" name="Content Placeholder 2"/>
          <p:cNvSpPr>
            <a:spLocks noGrp="1"/>
          </p:cNvSpPr>
          <p:nvPr>
            <p:ph idx="1"/>
          </p:nvPr>
        </p:nvSpPr>
        <p:spPr/>
        <p:txBody>
          <a:bodyPr/>
          <a:lstStyle/>
          <a:p>
            <a:pPr marL="0" lvl="0" indent="0">
              <a:buNone/>
            </a:pPr>
            <a:r>
              <a:rPr b="1" dirty="0"/>
              <a:t>input</a:t>
            </a:r>
            <a:r>
              <a:rPr dirty="0"/>
              <a:t>: </a:t>
            </a:r>
            <a:r>
              <a:rPr sz="1800" dirty="0" err="1">
                <a:latin typeface="Courier"/>
              </a:rPr>
              <a:t>CleanText</a:t>
            </a:r>
            <a:r>
              <a:rPr sz="1800" dirty="0">
                <a:latin typeface="Courier"/>
              </a:rPr>
              <a:t>()</a:t>
            </a:r>
            <a:r>
              <a:rPr dirty="0"/>
              <a:t> calls for 3 arguments:</a:t>
            </a:r>
          </a:p>
          <a:p>
            <a:pPr lvl="1">
              <a:buAutoNum type="alphaLcPeriod"/>
            </a:pPr>
            <a:r>
              <a:rPr dirty="0"/>
              <a:t>the dataset</a:t>
            </a:r>
          </a:p>
          <a:p>
            <a:pPr lvl="1">
              <a:buAutoNum type="alphaLcPeriod"/>
            </a:pPr>
            <a:r>
              <a:rPr dirty="0"/>
              <a:t>document term matrix structure of choice (choose 1 from 3)</a:t>
            </a:r>
          </a:p>
          <a:p>
            <a:pPr lvl="1">
              <a:buAutoNum type="alphaLcPeriod"/>
            </a:pPr>
            <a:r>
              <a:rPr dirty="0"/>
              <a:t>reduction rate (range 0-1)</a:t>
            </a:r>
          </a:p>
          <a:p>
            <a:pPr marL="0" lvl="0" indent="0">
              <a:buNone/>
            </a:pPr>
            <a:r>
              <a:rPr b="1" dirty="0"/>
              <a:t>output</a:t>
            </a:r>
            <a:r>
              <a:rPr dirty="0"/>
              <a:t>: </a:t>
            </a:r>
            <a:r>
              <a:rPr sz="1800" dirty="0" err="1">
                <a:latin typeface="Courier"/>
              </a:rPr>
              <a:t>CleanText</a:t>
            </a:r>
            <a:r>
              <a:rPr sz="1800" dirty="0">
                <a:latin typeface="Courier"/>
              </a:rPr>
              <a:t>()</a:t>
            </a:r>
            <a:r>
              <a:rPr dirty="0"/>
              <a:t> returns a matrix </a:t>
            </a:r>
            <a:r>
              <a:rPr sz="1800" dirty="0" err="1">
                <a:latin typeface="Courier"/>
              </a:rPr>
              <a:t>clean_dataset</a:t>
            </a:r>
            <a:r>
              <a:rPr dirty="0"/>
              <a:t> saved as </a:t>
            </a:r>
            <a:r>
              <a:rPr sz="1800" dirty="0">
                <a:latin typeface="Courier"/>
              </a:rPr>
              <a:t>data/</a:t>
            </a:r>
            <a:r>
              <a:rPr sz="1800" dirty="0" err="1">
                <a:latin typeface="Courier"/>
              </a:rPr>
              <a:t>clean_dataset.rda</a:t>
            </a:r>
            <a:endParaRPr sz="1800" dirty="0">
              <a:latin typeface="Couri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packages used: </a:t>
            </a:r>
            <a:r>
              <a:rPr sz="1800">
                <a:latin typeface="Courier"/>
              </a:rPr>
              <a:t>tm</a:t>
            </a:r>
            <a:r>
              <a:t> and </a:t>
            </a:r>
            <a:r>
              <a:rPr sz="1800">
                <a:latin typeface="Courier"/>
              </a:rPr>
              <a:t>SnowballC</a:t>
            </a:r>
          </a:p>
        </p:txBody>
      </p:sp>
      <p:sp>
        <p:nvSpPr>
          <p:cNvPr id="3" name="Content Placeholder 2"/>
          <p:cNvSpPr>
            <a:spLocks noGrp="1"/>
          </p:cNvSpPr>
          <p:nvPr>
            <p:ph idx="1"/>
          </p:nvPr>
        </p:nvSpPr>
        <p:spPr/>
        <p:txBody>
          <a:bodyPr/>
          <a:lstStyle/>
          <a:p>
            <a:pPr marL="0" lvl="0" indent="0">
              <a:spcBef>
                <a:spcPts val="3000"/>
              </a:spcBef>
              <a:buNone/>
            </a:pPr>
            <a:r>
              <a:rPr b="1" dirty="0"/>
              <a:t>a. text-mining the dataset</a:t>
            </a:r>
          </a:p>
          <a:p>
            <a:pPr marL="0" lvl="0" indent="0">
              <a:buNone/>
            </a:pPr>
            <a:r>
              <a:rPr dirty="0"/>
              <a:t>integrating built-in functions from </a:t>
            </a:r>
            <a:r>
              <a:rPr sz="1800" dirty="0">
                <a:latin typeface="Courier"/>
              </a:rPr>
              <a:t>tm</a:t>
            </a:r>
            <a:r>
              <a:rPr dirty="0"/>
              <a:t>, </a:t>
            </a:r>
            <a:r>
              <a:rPr sz="1800" dirty="0" err="1">
                <a:latin typeface="Courier"/>
              </a:rPr>
              <a:t>CleanText</a:t>
            </a:r>
            <a:r>
              <a:rPr sz="1800" dirty="0">
                <a:latin typeface="Courier"/>
              </a:rPr>
              <a:t>()</a:t>
            </a:r>
            <a:r>
              <a:rPr dirty="0"/>
              <a:t> will “clean up” the words from the text and mine for the words that conveys a range sorts of sentiment and convert some formatting; this remains what is called as token (single) or corpus (all the tokens):</a:t>
            </a:r>
          </a:p>
          <a:p>
            <a:pPr marL="0" lvl="0" indent="0">
              <a:buNone/>
            </a:pPr>
            <a:r>
              <a:rPr i="1" dirty="0"/>
              <a:t>converts all text to lower case </a:t>
            </a:r>
            <a:r>
              <a:rPr dirty="0"/>
              <a:t>remove numbers from the text </a:t>
            </a:r>
            <a:r>
              <a:rPr i="1" dirty="0"/>
              <a:t>remove punctuations </a:t>
            </a:r>
            <a:r>
              <a:rPr dirty="0"/>
              <a:t>remove stop words, e.g. “the”, “a”, “for”, “and”, </a:t>
            </a:r>
            <a:r>
              <a:rPr dirty="0" err="1"/>
              <a:t>etc</a:t>
            </a:r>
            <a:r>
              <a:rPr dirty="0"/>
              <a:t> </a:t>
            </a:r>
            <a:r>
              <a:rPr i="1" dirty="0"/>
              <a:t>extract the stems of </a:t>
            </a:r>
            <a:r>
              <a:rPr i="1" dirty="0" err="1"/>
              <a:t>thegiven</a:t>
            </a:r>
            <a:r>
              <a:rPr i="1" dirty="0"/>
              <a:t> words using Porter’s stemming </a:t>
            </a:r>
            <a:r>
              <a:rPr i="1" dirty="0" err="1"/>
              <a:t>algorithmn</a:t>
            </a:r>
            <a:r>
              <a:rPr i="1" dirty="0"/>
              <a:t> </a:t>
            </a:r>
            <a:r>
              <a:rPr dirty="0"/>
              <a:t>remove extra white spaces that was left off by the removed texts —</a:t>
            </a:r>
          </a:p>
          <a:p>
            <a:pPr marL="1270000" lvl="0" indent="0">
              <a:buNone/>
            </a:pPr>
            <a:r>
              <a:rPr sz="1800" b="1" dirty="0">
                <a:solidFill>
                  <a:srgbClr val="007020"/>
                </a:solidFill>
                <a:latin typeface="Courier"/>
              </a:rPr>
              <a:t>library</a:t>
            </a:r>
            <a:r>
              <a:rPr sz="1800" dirty="0">
                <a:latin typeface="Courier"/>
              </a:rPr>
              <a:t>(tm)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270000" lvl="0" indent="0">
              <a:buNone/>
            </a:pPr>
            <a:r>
              <a:rPr sz="1800" dirty="0">
                <a:latin typeface="Courier"/>
              </a:rPr>
              <a:t>#&gt; [1] "wow love place"
#&gt; [1] "crust good"
#&gt; [1] "</a:t>
            </a:r>
            <a:r>
              <a:rPr sz="1800" dirty="0" err="1">
                <a:latin typeface="Courier"/>
              </a:rPr>
              <a:t>tasti</a:t>
            </a:r>
            <a:r>
              <a:rPr sz="1800" dirty="0">
                <a:latin typeface="Courier"/>
              </a:rPr>
              <a:t> </a:t>
            </a:r>
            <a:r>
              <a:rPr sz="1800" dirty="0" err="1">
                <a:latin typeface="Courier"/>
              </a:rPr>
              <a:t>textur</a:t>
            </a:r>
            <a:r>
              <a:rPr sz="1800" dirty="0">
                <a:latin typeface="Courier"/>
              </a:rPr>
              <a:t> just </a:t>
            </a:r>
            <a:r>
              <a:rPr sz="1800" dirty="0" err="1">
                <a:latin typeface="Courier"/>
              </a:rPr>
              <a:t>nasti</a:t>
            </a:r>
            <a:r>
              <a:rPr sz="1800" dirty="0">
                <a:latin typeface="Courier"/>
              </a:rPr>
              <a:t>"
#&gt; [1] "stop late may bank holiday rick </a:t>
            </a:r>
            <a:r>
              <a:rPr sz="1800" dirty="0" err="1">
                <a:latin typeface="Courier"/>
              </a:rPr>
              <a:t>steve</a:t>
            </a:r>
            <a:r>
              <a:rPr sz="1800" dirty="0">
                <a:latin typeface="Courier"/>
              </a:rPr>
              <a:t> recommend love"
#&gt; [1] "select menu great price"
#&gt; [1] "now get </a:t>
            </a:r>
            <a:r>
              <a:rPr sz="1800" dirty="0" err="1">
                <a:latin typeface="Courier"/>
              </a:rPr>
              <a:t>angri</a:t>
            </a:r>
            <a:r>
              <a:rPr sz="1800" dirty="0">
                <a:latin typeface="Courier"/>
              </a:rPr>
              <a:t> want damn pho"</a:t>
            </a:r>
          </a:p>
          <a:p>
            <a:pPr marL="0" lvl="0" indent="0">
              <a:spcBef>
                <a:spcPts val="3000"/>
              </a:spcBef>
              <a:buNone/>
            </a:pPr>
            <a:r>
              <a:rPr b="1" dirty="0"/>
              <a:t>c. choosing the reduction rate</a:t>
            </a:r>
          </a:p>
          <a:p>
            <a:pPr marL="0" lvl="0" indent="0">
              <a:buNone/>
            </a:pPr>
            <a:r>
              <a:rPr dirty="0"/>
              <a:t>the document-term matrix will quickly expand the dataset dimension, especially the sparse terms, significantly. Depending on the dimension of the dataset can be adjusted be adjusted within the range 0 to 1. Essentially it is calling </a:t>
            </a:r>
            <a:r>
              <a:rPr sz="1800" dirty="0">
                <a:latin typeface="Courier"/>
              </a:rPr>
              <a:t>tm::</a:t>
            </a:r>
            <a:r>
              <a:rPr sz="1800" dirty="0" err="1">
                <a:latin typeface="Courier"/>
              </a:rPr>
              <a:t>removeSparseTerms</a:t>
            </a:r>
            <a:endParaRPr sz="1800" dirty="0">
              <a:latin typeface="Courier"/>
            </a:endParaRPr>
          </a:p>
          <a:p>
            <a:pPr marL="1270000" lvl="0" indent="0">
              <a:buNone/>
            </a:pPr>
            <a:r>
              <a:rPr sz="1800" dirty="0" err="1">
                <a:latin typeface="Courier"/>
              </a:rPr>
              <a:t>clean_dataset</a:t>
            </a:r>
            <a:r>
              <a:rPr sz="1800" dirty="0">
                <a:latin typeface="Courier"/>
              </a:rPr>
              <a:t> &lt;-</a:t>
            </a:r>
            <a:r>
              <a:rPr sz="1800" dirty="0">
                <a:solidFill>
                  <a:srgbClr val="4070A0"/>
                </a:solidFill>
                <a:latin typeface="Courier"/>
              </a:rPr>
              <a:t> </a:t>
            </a:r>
            <a:r>
              <a:rPr sz="1800" dirty="0" err="1">
                <a:latin typeface="Courier"/>
              </a:rPr>
              <a:t>SentiAnalyzer</a:t>
            </a:r>
            <a:r>
              <a:rPr sz="1800" dirty="0">
                <a:solidFill>
                  <a:srgbClr val="666666"/>
                </a:solidFill>
                <a:latin typeface="Courier"/>
              </a:rPr>
              <a:t>::</a:t>
            </a:r>
            <a:r>
              <a:rPr sz="1800" b="1" dirty="0" err="1">
                <a:solidFill>
                  <a:srgbClr val="007020"/>
                </a:solidFill>
                <a:latin typeface="Courier"/>
              </a:rPr>
              <a:t>CleanText</a:t>
            </a:r>
            <a:r>
              <a:rPr sz="1800" dirty="0">
                <a:latin typeface="Courier"/>
              </a:rPr>
              <a:t>(</a:t>
            </a:r>
            <a:r>
              <a:rPr sz="1800" dirty="0" err="1">
                <a:latin typeface="Courier"/>
              </a:rPr>
              <a:t>balanced_data</a:t>
            </a:r>
            <a:r>
              <a:rPr sz="1800" dirty="0">
                <a:latin typeface="Courier"/>
              </a:rPr>
              <a:t>, </a:t>
            </a:r>
            <a:r>
              <a:rPr sz="1800" dirty="0" err="1">
                <a:solidFill>
                  <a:srgbClr val="902000"/>
                </a:solidFill>
                <a:latin typeface="Courier"/>
              </a:rPr>
              <a:t>dtm_method</a:t>
            </a:r>
            <a:r>
              <a:rPr sz="1800" dirty="0">
                <a:solidFill>
                  <a:srgbClr val="902000"/>
                </a:solidFill>
                <a:latin typeface="Courier"/>
              </a:rPr>
              <a:t>=</a:t>
            </a:r>
            <a:r>
              <a:rPr sz="1800" dirty="0">
                <a:solidFill>
                  <a:srgbClr val="40A070"/>
                </a:solidFill>
                <a:latin typeface="Courier"/>
              </a:rPr>
              <a:t>1</a:t>
            </a:r>
            <a:r>
              <a:rPr sz="1800" dirty="0">
                <a:latin typeface="Courier"/>
              </a:rPr>
              <a:t>, </a:t>
            </a:r>
            <a:r>
              <a:rPr sz="1800" dirty="0" err="1">
                <a:solidFill>
                  <a:srgbClr val="902000"/>
                </a:solidFill>
                <a:latin typeface="Courier"/>
              </a:rPr>
              <a:t>reductionrate</a:t>
            </a:r>
            <a:r>
              <a:rPr sz="1800" dirty="0">
                <a:solidFill>
                  <a:srgbClr val="902000"/>
                </a:solidFill>
                <a:latin typeface="Courier"/>
              </a:rPr>
              <a:t>=</a:t>
            </a:r>
            <a:r>
              <a:rPr sz="1800" dirty="0">
                <a:solidFill>
                  <a:srgbClr val="40A070"/>
                </a:solidFill>
                <a:latin typeface="Courier"/>
              </a:rPr>
              <a:t>0.99</a:t>
            </a:r>
            <a:r>
              <a:rPr sz="1800" dirty="0">
                <a:latin typeface="Courier"/>
              </a:rPr>
              <a:t>)</a:t>
            </a:r>
          </a:p>
          <a:p>
            <a:pPr marL="0" lvl="0" indent="0">
              <a:buNone/>
            </a:pPr>
            <a:r>
              <a:rPr dirty="0"/>
              <a:t>example:</a:t>
            </a:r>
          </a:p>
          <a:p>
            <a:pPr marL="1270000" lvl="0" indent="0">
              <a:buNone/>
            </a:pPr>
            <a:r>
              <a:rPr sz="1800" dirty="0">
                <a:latin typeface="Courier"/>
              </a:rPr>
              <a:t>#&gt; [1] 1000   97
#&gt;  [1] "also"       "</a:t>
            </a:r>
            <a:r>
              <a:rPr sz="1800" dirty="0" err="1">
                <a:latin typeface="Courier"/>
              </a:rPr>
              <a:t>alway</a:t>
            </a:r>
            <a:r>
              <a:rPr sz="1800" dirty="0">
                <a:latin typeface="Courier"/>
              </a:rPr>
              <a:t>"      "</a:t>
            </a:r>
            <a:r>
              <a:rPr sz="1800" dirty="0" err="1">
                <a:latin typeface="Courier"/>
              </a:rPr>
              <a:t>amaz</a:t>
            </a:r>
            <a:r>
              <a:rPr sz="1800" dirty="0">
                <a:latin typeface="Courier"/>
              </a:rPr>
              <a:t>"       "</a:t>
            </a:r>
            <a:r>
              <a:rPr sz="1800" dirty="0" err="1">
                <a:latin typeface="Courier"/>
              </a:rPr>
              <a:t>atmospher</a:t>
            </a:r>
            <a:r>
              <a:rPr sz="1800" dirty="0">
                <a:latin typeface="Courier"/>
              </a:rPr>
              <a:t>"  "</a:t>
            </a:r>
            <a:r>
              <a:rPr sz="1800" dirty="0" err="1">
                <a:latin typeface="Courier"/>
              </a:rPr>
              <a:t>awesom</a:t>
            </a:r>
            <a:r>
              <a:rPr sz="1800" dirty="0">
                <a:latin typeface="Courier"/>
              </a:rPr>
              <a:t>"    
#&gt;  [6] "back"       "bad"        "best"       "better"     "bland"     
#&gt; [11] "buffet"     "burger"     "came"       "can"        "cant"      
#&gt; [16] "chicken"    "come"       "</a:t>
            </a:r>
            <a:r>
              <a:rPr sz="1800" dirty="0" err="1">
                <a:latin typeface="Courier"/>
              </a:rPr>
              <a:t>definit</a:t>
            </a:r>
            <a:r>
              <a:rPr sz="1800" dirty="0">
                <a:latin typeface="Courier"/>
              </a:rPr>
              <a:t>"    "</a:t>
            </a:r>
            <a:r>
              <a:rPr sz="1800" dirty="0" err="1">
                <a:latin typeface="Courier"/>
              </a:rPr>
              <a:t>delici</a:t>
            </a:r>
            <a:r>
              <a:rPr sz="1800" dirty="0">
                <a:latin typeface="Courier"/>
              </a:rPr>
              <a:t>"     "</a:t>
            </a:r>
            <a:r>
              <a:rPr sz="1800" dirty="0" err="1">
                <a:latin typeface="Courier"/>
              </a:rPr>
              <a:t>didnt</a:t>
            </a:r>
            <a:r>
              <a:rPr sz="1800" dirty="0">
                <a:latin typeface="Courier"/>
              </a:rPr>
              <a:t>"     
#&gt; [21] "disappoint" "dish"       "</a:t>
            </a:r>
            <a:r>
              <a:rPr sz="1800" dirty="0" err="1">
                <a:latin typeface="Courier"/>
              </a:rPr>
              <a:t>dont</a:t>
            </a:r>
            <a:r>
              <a:rPr sz="1800" dirty="0">
                <a:latin typeface="Courier"/>
              </a:rPr>
              <a:t>"       "eat"        "enjoy"     
#&gt; [26] "enough"     "even"       "ever"       "</a:t>
            </a:r>
            <a:r>
              <a:rPr sz="1800" dirty="0" err="1">
                <a:latin typeface="Courier"/>
              </a:rPr>
              <a:t>experi</a:t>
            </a:r>
            <a:r>
              <a:rPr sz="1800" dirty="0">
                <a:latin typeface="Courier"/>
              </a:rPr>
              <a:t>"     "fantast"   
#&gt; [31] "feel"       "first"      "flavor"     "food"       "fresh"     
#&gt; [36] "</a:t>
            </a:r>
            <a:r>
              <a:rPr sz="1800" dirty="0" err="1">
                <a:latin typeface="Courier"/>
              </a:rPr>
              <a:t>fri</a:t>
            </a:r>
            <a:r>
              <a:rPr sz="1800" dirty="0">
                <a:latin typeface="Courier"/>
              </a:rPr>
              <a:t>"        "friend"     "get"        "good"       "got"       
#&gt; [41] "great"      "</a:t>
            </a:r>
            <a:r>
              <a:rPr sz="1800" dirty="0" err="1">
                <a:latin typeface="Courier"/>
              </a:rPr>
              <a:t>ive</a:t>
            </a:r>
            <a:r>
              <a:rPr sz="1800" dirty="0">
                <a:latin typeface="Courier"/>
              </a:rPr>
              <a:t>"        "just"       "know"       "like"      
#&gt; [46] "love"       "made"       "</a:t>
            </a:r>
            <a:r>
              <a:rPr sz="1800" dirty="0" err="1">
                <a:latin typeface="Courier"/>
              </a:rPr>
              <a:t>manag</a:t>
            </a:r>
            <a:r>
              <a:rPr sz="1800" dirty="0">
                <a:latin typeface="Courier"/>
              </a:rPr>
              <a:t>"      "meal"       "menu"      
#&gt;   also </a:t>
            </a:r>
            <a:r>
              <a:rPr sz="1800" dirty="0" err="1">
                <a:latin typeface="Courier"/>
              </a:rPr>
              <a:t>alway</a:t>
            </a:r>
            <a:r>
              <a:rPr sz="1800" dirty="0">
                <a:latin typeface="Courier"/>
              </a:rPr>
              <a:t> </a:t>
            </a:r>
            <a:r>
              <a:rPr sz="1800" dirty="0" err="1">
                <a:latin typeface="Courier"/>
              </a:rPr>
              <a:t>amaz</a:t>
            </a:r>
            <a:r>
              <a:rPr sz="1800" dirty="0">
                <a:latin typeface="Courier"/>
              </a:rPr>
              <a:t> </a:t>
            </a:r>
            <a:r>
              <a:rPr sz="1800" dirty="0" err="1">
                <a:latin typeface="Courier"/>
              </a:rPr>
              <a:t>atmospher</a:t>
            </a:r>
            <a:r>
              <a:rPr sz="1800" dirty="0">
                <a:latin typeface="Courier"/>
              </a:rPr>
              <a:t> </a:t>
            </a:r>
            <a:r>
              <a:rPr sz="1800" dirty="0" err="1">
                <a:latin typeface="Courier"/>
              </a:rPr>
              <a:t>awesom</a:t>
            </a:r>
            <a:r>
              <a:rPr sz="1800" dirty="0">
                <a:latin typeface="Courier"/>
              </a:rPr>
              <a:t> back bad best better bland
#&gt; 1    0     0    0         0      0    0   0    0      0     0
#&gt; 2    0     0    0         0      0    0   0    0      0     0
#&gt; 3    0     0    0         0      0    0   0    0      0     0
#&gt; 4    0     0    0         0      0    0   0    0      0     0
#&gt; 5    0     0    0         0      0    0   0    0      0     0
#&gt; 6    0     0    0         0      0    0   0    0      0     0
#&gt;      also </a:t>
            </a:r>
            <a:r>
              <a:rPr sz="1800" dirty="0" err="1">
                <a:latin typeface="Courier"/>
              </a:rPr>
              <a:t>alway</a:t>
            </a:r>
            <a:r>
              <a:rPr sz="1800" dirty="0">
                <a:latin typeface="Courier"/>
              </a:rPr>
              <a:t> </a:t>
            </a:r>
            <a:r>
              <a:rPr sz="1800" dirty="0" err="1">
                <a:latin typeface="Courier"/>
              </a:rPr>
              <a:t>amaz</a:t>
            </a:r>
            <a:r>
              <a:rPr sz="1800" dirty="0">
                <a:latin typeface="Courier"/>
              </a:rPr>
              <a:t> </a:t>
            </a:r>
            <a:r>
              <a:rPr sz="1800" dirty="0" err="1">
                <a:latin typeface="Courier"/>
              </a:rPr>
              <a:t>atmospher</a:t>
            </a:r>
            <a:r>
              <a:rPr sz="1800" dirty="0">
                <a:latin typeface="Courier"/>
              </a:rPr>
              <a:t> </a:t>
            </a:r>
            <a:r>
              <a:rPr sz="1800" dirty="0" err="1">
                <a:latin typeface="Courier"/>
              </a:rPr>
              <a:t>awesom</a:t>
            </a:r>
            <a:r>
              <a:rPr sz="1800" dirty="0">
                <a:latin typeface="Courier"/>
              </a:rPr>
              <a:t> back bad best better bland
#&gt; 995     0     0    0         0      0    0   0    0      0     0
#&gt; 996     0     0    0         0      0    0   0    0      0     0
#&gt; 997     0     0    0         0      0    0   0    0      0     0
#&gt; 998     0     0    0         0      0    1   0    0      0     0
#&gt; 999     0     0    0         0      0    0   0    0      0     0
#&gt; 1000    0     0    0         0      0    0   0    0      0     0</a:t>
            </a:r>
          </a:p>
          <a:p>
            <a:pPr marL="0" lvl="0" indent="0">
              <a:spcBef>
                <a:spcPts val="3000"/>
              </a:spcBef>
              <a:buNone/>
            </a:pPr>
            <a:r>
              <a:rPr b="1" dirty="0"/>
              <a:t>preparing the dataset and divide dataset to train and test</a:t>
            </a:r>
          </a:p>
          <a:p>
            <a:pPr marL="0" lvl="0" indent="0">
              <a:buNone/>
            </a:pPr>
            <a:r>
              <a:rPr dirty="0"/>
              <a:t>using package </a:t>
            </a:r>
            <a:r>
              <a:rPr sz="1800" dirty="0" err="1">
                <a:latin typeface="Courier"/>
              </a:rPr>
              <a:t>caTools</a:t>
            </a:r>
            <a:endParaRPr sz="1800" dirty="0">
              <a:latin typeface="Courier"/>
            </a:endParaRPr>
          </a:p>
          <a:p>
            <a:pPr marL="0" lvl="0" indent="0">
              <a:buNone/>
            </a:pPr>
            <a:r>
              <a:rPr dirty="0"/>
              <a:t>split the training and the test set to 0.8:0.2 split ratio, 0.8 of the dataset is used to train the model and 0.2 part is the predicted using the model</a:t>
            </a:r>
          </a:p>
          <a:p>
            <a:pPr marL="0" lvl="0" indent="0">
              <a:buNone/>
            </a:pPr>
            <a:r>
              <a:rPr dirty="0"/>
              <a:t>cross-validation????</a:t>
            </a:r>
          </a:p>
          <a:p>
            <a:pPr marL="0" lvl="0" indent="0">
              <a:buNone/>
            </a:pPr>
            <a:r>
              <a:rPr dirty="0"/>
              <a:t>Example shown is for Gradient Boosting Machine trained model</a:t>
            </a:r>
          </a:p>
          <a:p>
            <a:pPr marL="1270000" lvl="0" indent="0">
              <a:buNone/>
            </a:pPr>
            <a:r>
              <a:rPr sz="1800" dirty="0" err="1">
                <a:latin typeface="Courier"/>
              </a:rPr>
              <a:t>SentiAnalyzer</a:t>
            </a:r>
            <a:r>
              <a:rPr sz="1800" dirty="0">
                <a:solidFill>
                  <a:srgbClr val="666666"/>
                </a:solidFill>
                <a:latin typeface="Courier"/>
              </a:rPr>
              <a:t>::</a:t>
            </a:r>
            <a:r>
              <a:rPr sz="1800" b="1" dirty="0" err="1">
                <a:solidFill>
                  <a:srgbClr val="007020"/>
                </a:solidFill>
                <a:latin typeface="Courier"/>
              </a:rPr>
              <a:t>BuildTraining</a:t>
            </a:r>
            <a:r>
              <a:rPr sz="1800" dirty="0">
                <a:latin typeface="Courier"/>
              </a:rPr>
              <a:t>(</a:t>
            </a:r>
            <a:r>
              <a:rPr sz="1800" dirty="0" err="1">
                <a:latin typeface="Courier"/>
              </a:rPr>
              <a:t>clean_dataset</a:t>
            </a:r>
            <a:r>
              <a:rPr sz="1800" dirty="0">
                <a:latin typeface="Courier"/>
              </a:rPr>
              <a:t>)[[</a:t>
            </a:r>
            <a:r>
              <a:rPr sz="1800" dirty="0">
                <a:solidFill>
                  <a:srgbClr val="40A070"/>
                </a:solidFill>
                <a:latin typeface="Courier"/>
              </a:rPr>
              <a:t>2</a:t>
            </a:r>
            <a:r>
              <a:rPr sz="1800" dirty="0">
                <a:latin typeface="Courier"/>
              </a:rPr>
              <a:t>]] </a:t>
            </a:r>
            <a:br>
              <a:rPr dirty="0"/>
            </a:br>
            <a:r>
              <a:rPr sz="1800" i="1" dirty="0">
                <a:solidFill>
                  <a:srgbClr val="60A0B0"/>
                </a:solidFill>
                <a:latin typeface="Courier"/>
              </a:rPr>
              <a:t>#&gt; Stochastic Gradient Boosting </a:t>
            </a:r>
            <a:br>
              <a:rPr dirty="0"/>
            </a:br>
            <a:r>
              <a:rPr sz="1800" i="1" dirty="0">
                <a:solidFill>
                  <a:srgbClr val="60A0B0"/>
                </a:solidFill>
                <a:latin typeface="Courier"/>
              </a:rPr>
              <a:t>#&gt; </a:t>
            </a:r>
            <a:br>
              <a:rPr dirty="0"/>
            </a:br>
            <a:r>
              <a:rPr sz="1800" i="1" dirty="0">
                <a:solidFill>
                  <a:srgbClr val="60A0B0"/>
                </a:solidFill>
                <a:latin typeface="Courier"/>
              </a:rPr>
              <a:t>#&gt; 1000 samples</a:t>
            </a:r>
            <a:br>
              <a:rPr dirty="0"/>
            </a:br>
            <a:r>
              <a:rPr sz="1800" i="1" dirty="0">
                <a:solidFill>
                  <a:srgbClr val="60A0B0"/>
                </a:solidFill>
                <a:latin typeface="Courier"/>
              </a:rPr>
              <a:t>#&gt;   96 predictor</a:t>
            </a:r>
            <a:br>
              <a:rPr dirty="0"/>
            </a:br>
            <a:r>
              <a:rPr sz="1800" i="1" dirty="0">
                <a:solidFill>
                  <a:srgbClr val="60A0B0"/>
                </a:solidFill>
                <a:latin typeface="Courier"/>
              </a:rPr>
              <a:t>#&gt;    2 classes: 'No', 'Yes' </a:t>
            </a:r>
            <a:br>
              <a:rPr dirty="0"/>
            </a:br>
            <a:r>
              <a:rPr sz="1800" i="1" dirty="0">
                <a:solidFill>
                  <a:srgbClr val="60A0B0"/>
                </a:solidFill>
                <a:latin typeface="Courier"/>
              </a:rPr>
              <a:t>#&gt; </a:t>
            </a:r>
            <a:br>
              <a:rPr dirty="0"/>
            </a:br>
            <a:r>
              <a:rPr sz="1800" i="1" dirty="0">
                <a:solidFill>
                  <a:srgbClr val="60A0B0"/>
                </a:solidFill>
                <a:latin typeface="Courier"/>
              </a:rPr>
              <a:t>#&gt; No pre-processing</a:t>
            </a:r>
            <a:br>
              <a:rPr dirty="0"/>
            </a:br>
            <a:r>
              <a:rPr sz="1800" i="1" dirty="0">
                <a:solidFill>
                  <a:srgbClr val="60A0B0"/>
                </a:solidFill>
                <a:latin typeface="Courier"/>
              </a:rPr>
              <a:t>#&gt; Resampling: Cross-Validated (10 fold) </a:t>
            </a:r>
            <a:br>
              <a:rPr dirty="0"/>
            </a:br>
            <a:r>
              <a:rPr sz="1800" i="1" dirty="0">
                <a:solidFill>
                  <a:srgbClr val="60A0B0"/>
                </a:solidFill>
                <a:latin typeface="Courier"/>
              </a:rPr>
              <a:t>#&gt; Summary of sample sizes: 900, 900, 900, 900, 900, 900, ... </a:t>
            </a:r>
            <a:br>
              <a:rPr dirty="0"/>
            </a:br>
            <a:r>
              <a:rPr sz="1800" i="1" dirty="0">
                <a:solidFill>
                  <a:srgbClr val="60A0B0"/>
                </a:solidFill>
                <a:latin typeface="Courier"/>
              </a:rPr>
              <a:t>#&gt; Resampling results across tuning parameters:</a:t>
            </a:r>
            <a:br>
              <a:rPr dirty="0"/>
            </a:br>
            <a:r>
              <a:rPr sz="1800" i="1" dirty="0">
                <a:solidFill>
                  <a:srgbClr val="60A0B0"/>
                </a:solidFill>
                <a:latin typeface="Courier"/>
              </a:rPr>
              <a:t>#&gt; </a:t>
            </a:r>
            <a:br>
              <a:rPr dirty="0"/>
            </a:br>
            <a:r>
              <a:rPr sz="1800" i="1" dirty="0">
                <a:solidFill>
                  <a:srgbClr val="60A0B0"/>
                </a:solidFill>
                <a:latin typeface="Courier"/>
              </a:rPr>
              <a:t>#&gt;   </a:t>
            </a:r>
            <a:r>
              <a:rPr sz="1800" i="1" dirty="0" err="1">
                <a:solidFill>
                  <a:srgbClr val="60A0B0"/>
                </a:solidFill>
                <a:latin typeface="Courier"/>
              </a:rPr>
              <a:t>interaction.depth</a:t>
            </a:r>
            <a:r>
              <a:rPr sz="1800" i="1" dirty="0">
                <a:solidFill>
                  <a:srgbClr val="60A0B0"/>
                </a:solidFill>
                <a:latin typeface="Courier"/>
              </a:rPr>
              <a:t>  </a:t>
            </a:r>
            <a:r>
              <a:rPr sz="1800" i="1" dirty="0" err="1">
                <a:solidFill>
                  <a:srgbClr val="60A0B0"/>
                </a:solidFill>
                <a:latin typeface="Courier"/>
              </a:rPr>
              <a:t>n.trees</a:t>
            </a:r>
            <a:r>
              <a:rPr sz="1800" i="1" dirty="0">
                <a:solidFill>
                  <a:srgbClr val="60A0B0"/>
                </a:solidFill>
                <a:latin typeface="Courier"/>
              </a:rPr>
              <a:t>  Accuracy  Kappa</a:t>
            </a:r>
            <a:br>
              <a:rPr dirty="0"/>
            </a:br>
            <a:r>
              <a:rPr sz="1800" i="1" dirty="0">
                <a:solidFill>
                  <a:srgbClr val="60A0B0"/>
                </a:solidFill>
                <a:latin typeface="Courier"/>
              </a:rPr>
              <a:t>#&gt;   1                   50      0.628     0.256</a:t>
            </a:r>
            <a:br>
              <a:rPr dirty="0"/>
            </a:br>
            <a:r>
              <a:rPr sz="1800" i="1" dirty="0">
                <a:solidFill>
                  <a:srgbClr val="60A0B0"/>
                </a:solidFill>
                <a:latin typeface="Courier"/>
              </a:rPr>
              <a:t>#&gt;   1                  100      0.625     0.250</a:t>
            </a:r>
            <a:br>
              <a:rPr dirty="0"/>
            </a:br>
            <a:r>
              <a:rPr sz="1800" i="1" dirty="0">
                <a:solidFill>
                  <a:srgbClr val="60A0B0"/>
                </a:solidFill>
                <a:latin typeface="Courier"/>
              </a:rPr>
              <a:t>#&gt;   1                  150      0.628     0.256</a:t>
            </a:r>
            <a:br>
              <a:rPr dirty="0"/>
            </a:br>
            <a:r>
              <a:rPr sz="1800" i="1" dirty="0">
                <a:solidFill>
                  <a:srgbClr val="60A0B0"/>
                </a:solidFill>
                <a:latin typeface="Courier"/>
              </a:rPr>
              <a:t>#&gt;   1                  200      0.628     0.256</a:t>
            </a:r>
            <a:br>
              <a:rPr dirty="0"/>
            </a:br>
            <a:r>
              <a:rPr sz="1800" i="1" dirty="0">
                <a:solidFill>
                  <a:srgbClr val="60A0B0"/>
                </a:solidFill>
                <a:latin typeface="Courier"/>
              </a:rPr>
              <a:t>#&gt;   1                  250      0.639     0.278</a:t>
            </a:r>
            <a:br>
              <a:rPr dirty="0"/>
            </a:br>
            <a:r>
              <a:rPr sz="1800" i="1" dirty="0">
                <a:solidFill>
                  <a:srgbClr val="60A0B0"/>
                </a:solidFill>
                <a:latin typeface="Courier"/>
              </a:rPr>
              <a:t>#&gt;   5                   50      0.614     0.228</a:t>
            </a:r>
            <a:br>
              <a:rPr dirty="0"/>
            </a:br>
            <a:r>
              <a:rPr sz="1800" i="1" dirty="0">
                <a:solidFill>
                  <a:srgbClr val="60A0B0"/>
                </a:solidFill>
                <a:latin typeface="Courier"/>
              </a:rPr>
              <a:t>#&gt;   5                  100      0.622     0.244</a:t>
            </a:r>
            <a:br>
              <a:rPr dirty="0"/>
            </a:br>
            <a:r>
              <a:rPr sz="1800" i="1" dirty="0">
                <a:solidFill>
                  <a:srgbClr val="60A0B0"/>
                </a:solidFill>
                <a:latin typeface="Courier"/>
              </a:rPr>
              <a:t>#&gt;   5                  150      0.624     0.248</a:t>
            </a:r>
            <a:br>
              <a:rPr dirty="0"/>
            </a:br>
            <a:r>
              <a:rPr sz="1800" i="1" dirty="0">
                <a:solidFill>
                  <a:srgbClr val="60A0B0"/>
                </a:solidFill>
                <a:latin typeface="Courier"/>
              </a:rPr>
              <a:t>#&gt;   5                  200      0.619     0.238</a:t>
            </a:r>
            <a:br>
              <a:rPr dirty="0"/>
            </a:br>
            <a:r>
              <a:rPr sz="1800" i="1" dirty="0">
                <a:solidFill>
                  <a:srgbClr val="60A0B0"/>
                </a:solidFill>
                <a:latin typeface="Courier"/>
              </a:rPr>
              <a:t>#&gt;   5                  250      0.629     0.258</a:t>
            </a:r>
            <a:br>
              <a:rPr dirty="0"/>
            </a:br>
            <a:r>
              <a:rPr sz="1800" i="1" dirty="0">
                <a:solidFill>
                  <a:srgbClr val="60A0B0"/>
                </a:solidFill>
                <a:latin typeface="Courier"/>
              </a:rPr>
              <a:t>#&gt;   9                   50      0.615     0.230</a:t>
            </a:r>
            <a:br>
              <a:rPr dirty="0"/>
            </a:br>
            <a:r>
              <a:rPr sz="1800" i="1" dirty="0">
                <a:solidFill>
                  <a:srgbClr val="60A0B0"/>
                </a:solidFill>
                <a:latin typeface="Courier"/>
              </a:rPr>
              <a:t>#&gt;   9                  100      0.617     0.234</a:t>
            </a:r>
            <a:br>
              <a:rPr dirty="0"/>
            </a:br>
            <a:r>
              <a:rPr sz="1800" i="1" dirty="0">
                <a:solidFill>
                  <a:srgbClr val="60A0B0"/>
                </a:solidFill>
                <a:latin typeface="Courier"/>
              </a:rPr>
              <a:t>#&gt;   9                  150      0.622     0.244</a:t>
            </a:r>
            <a:br>
              <a:rPr dirty="0"/>
            </a:br>
            <a:r>
              <a:rPr sz="1800" i="1" dirty="0">
                <a:solidFill>
                  <a:srgbClr val="60A0B0"/>
                </a:solidFill>
                <a:latin typeface="Courier"/>
              </a:rPr>
              <a:t>#&gt;   9                  200      0.622     0.244</a:t>
            </a:r>
            <a:br>
              <a:rPr dirty="0"/>
            </a:br>
            <a:r>
              <a:rPr sz="1800" i="1" dirty="0">
                <a:solidFill>
                  <a:srgbClr val="60A0B0"/>
                </a:solidFill>
                <a:latin typeface="Courier"/>
              </a:rPr>
              <a:t>#&gt;   9                  250      0.625     0.250</a:t>
            </a:r>
            <a:br>
              <a:rPr dirty="0"/>
            </a:br>
            <a:r>
              <a:rPr sz="1800" i="1" dirty="0">
                <a:solidFill>
                  <a:srgbClr val="60A0B0"/>
                </a:solidFill>
                <a:latin typeface="Courier"/>
              </a:rPr>
              <a:t>#&gt; </a:t>
            </a:r>
            <a:br>
              <a:rPr dirty="0"/>
            </a:br>
            <a:r>
              <a:rPr sz="1800" i="1" dirty="0">
                <a:solidFill>
                  <a:srgbClr val="60A0B0"/>
                </a:solidFill>
                <a:latin typeface="Courier"/>
              </a:rPr>
              <a:t>#&gt; Tuning parameter 'shrinkage' was held constant at a value of 0.1</a:t>
            </a:r>
            <a:br>
              <a:rPr dirty="0"/>
            </a:br>
            <a:r>
              <a:rPr sz="1800" i="1" dirty="0">
                <a:solidFill>
                  <a:srgbClr val="60A0B0"/>
                </a:solidFill>
                <a:latin typeface="Courier"/>
              </a:rPr>
              <a:t>#&gt; </a:t>
            </a:r>
            <a:br>
              <a:rPr dirty="0"/>
            </a:br>
            <a:r>
              <a:rPr sz="1800" i="1" dirty="0">
                <a:solidFill>
                  <a:srgbClr val="60A0B0"/>
                </a:solidFill>
                <a:latin typeface="Courier"/>
              </a:rPr>
              <a:t>#&gt; Tuning parameter '</a:t>
            </a:r>
            <a:r>
              <a:rPr sz="1800" i="1" dirty="0" err="1">
                <a:solidFill>
                  <a:srgbClr val="60A0B0"/>
                </a:solidFill>
                <a:latin typeface="Courier"/>
              </a:rPr>
              <a:t>n.minobsinnode</a:t>
            </a:r>
            <a:r>
              <a:rPr sz="1800" i="1" dirty="0">
                <a:solidFill>
                  <a:srgbClr val="60A0B0"/>
                </a:solidFill>
                <a:latin typeface="Courier"/>
              </a:rPr>
              <a:t>' was held constant at a value of 20</a:t>
            </a:r>
            <a:br>
              <a:rPr dirty="0"/>
            </a:br>
            <a:r>
              <a:rPr sz="1800" i="1" dirty="0">
                <a:solidFill>
                  <a:srgbClr val="60A0B0"/>
                </a:solidFill>
                <a:latin typeface="Courier"/>
              </a:rPr>
              <a:t>#&gt; Accuracy was used to select the optimal model using the largest value.</a:t>
            </a:r>
            <a:br>
              <a:rPr dirty="0"/>
            </a:br>
            <a:r>
              <a:rPr sz="1800" i="1" dirty="0">
                <a:solidFill>
                  <a:srgbClr val="60A0B0"/>
                </a:solidFill>
                <a:latin typeface="Courier"/>
              </a:rPr>
              <a:t>#&gt; The final values used for the model were </a:t>
            </a:r>
            <a:r>
              <a:rPr sz="1800" i="1" dirty="0" err="1">
                <a:solidFill>
                  <a:srgbClr val="60A0B0"/>
                </a:solidFill>
                <a:latin typeface="Courier"/>
              </a:rPr>
              <a:t>n.trees</a:t>
            </a:r>
            <a:r>
              <a:rPr sz="1800" i="1" dirty="0">
                <a:solidFill>
                  <a:srgbClr val="60A0B0"/>
                </a:solidFill>
                <a:latin typeface="Courier"/>
              </a:rPr>
              <a:t> = 250,</a:t>
            </a:r>
            <a:br>
              <a:rPr dirty="0"/>
            </a:br>
            <a:r>
              <a:rPr sz="1800" i="1" dirty="0">
                <a:solidFill>
                  <a:srgbClr val="60A0B0"/>
                </a:solidFill>
                <a:latin typeface="Courier"/>
              </a:rPr>
              <a:t>#&gt;  </a:t>
            </a:r>
            <a:r>
              <a:rPr sz="1800" i="1" dirty="0" err="1">
                <a:solidFill>
                  <a:srgbClr val="60A0B0"/>
                </a:solidFill>
                <a:latin typeface="Courier"/>
              </a:rPr>
              <a:t>interaction.depth</a:t>
            </a:r>
            <a:r>
              <a:rPr sz="1800" i="1" dirty="0">
                <a:solidFill>
                  <a:srgbClr val="60A0B0"/>
                </a:solidFill>
                <a:latin typeface="Courier"/>
              </a:rPr>
              <a:t> = 1, shrinkage = 0.1 and </a:t>
            </a:r>
            <a:r>
              <a:rPr sz="1800" i="1" dirty="0" err="1">
                <a:solidFill>
                  <a:srgbClr val="60A0B0"/>
                </a:solidFill>
                <a:latin typeface="Courier"/>
              </a:rPr>
              <a:t>n.minobsinnode</a:t>
            </a:r>
            <a:r>
              <a:rPr sz="1800" i="1" dirty="0">
                <a:solidFill>
                  <a:srgbClr val="60A0B0"/>
                </a:solidFill>
                <a:latin typeface="Courier"/>
              </a:rPr>
              <a:t> = 20.</a:t>
            </a:r>
          </a:p>
          <a:p>
            <a:pPr marL="0" lvl="0" indent="0">
              <a:spcBef>
                <a:spcPts val="3000"/>
              </a:spcBef>
              <a:buNone/>
            </a:pPr>
            <a:r>
              <a:rPr b="1" dirty="0"/>
              <a:t>Comparison</a:t>
            </a:r>
          </a:p>
          <a:p>
            <a:pPr marL="0" lvl="0" indent="0">
              <a:buNone/>
            </a:pPr>
            <a:r>
              <a:rPr dirty="0"/>
              <a:t>among the 4 ML training model classifications</a:t>
            </a:r>
          </a:p>
          <a:p>
            <a:pPr marL="0" lvl="0" indent="0">
              <a:buNone/>
            </a:pPr>
            <a:r>
              <a:rPr b="1" dirty="0"/>
              <a:t>input</a:t>
            </a:r>
            <a:r>
              <a:rPr dirty="0"/>
              <a:t>: document-term matrix (result from </a:t>
            </a:r>
            <a:r>
              <a:rPr sz="1800" dirty="0" err="1">
                <a:latin typeface="Courier"/>
              </a:rPr>
              <a:t>CleanText</a:t>
            </a:r>
            <a:r>
              <a:rPr sz="1800" dirty="0">
                <a:latin typeface="Courier"/>
              </a:rPr>
              <a:t>()</a:t>
            </a:r>
            <a:r>
              <a:rPr dirty="0"/>
              <a:t> which is </a:t>
            </a:r>
            <a:r>
              <a:rPr sz="1800" dirty="0" err="1">
                <a:latin typeface="Courier"/>
              </a:rPr>
              <a:t>clean_dataset</a:t>
            </a:r>
            <a:r>
              <a:rPr dirty="0"/>
              <a:t>)</a:t>
            </a:r>
          </a:p>
          <a:p>
            <a:pPr marL="0" lvl="0" indent="0">
              <a:buNone/>
            </a:pPr>
            <a:r>
              <a:rPr b="1" dirty="0"/>
              <a:t>output</a:t>
            </a:r>
            <a:r>
              <a:rPr dirty="0"/>
              <a:t>: list of confusion matrices of 4 machine learning algorithms</a:t>
            </a:r>
          </a:p>
          <a:p>
            <a:pPr marL="1270000" lvl="0" indent="0">
              <a:buNone/>
            </a:pPr>
            <a:r>
              <a:rPr sz="1800" dirty="0" err="1">
                <a:latin typeface="Courier"/>
              </a:rPr>
              <a:t>SentiAnalyzer</a:t>
            </a:r>
            <a:r>
              <a:rPr sz="1800" dirty="0">
                <a:solidFill>
                  <a:srgbClr val="666666"/>
                </a:solidFill>
                <a:latin typeface="Courier"/>
              </a:rPr>
              <a:t>::</a:t>
            </a:r>
            <a:r>
              <a:rPr sz="1800" b="1" dirty="0">
                <a:solidFill>
                  <a:srgbClr val="007020"/>
                </a:solidFill>
                <a:latin typeface="Courier"/>
              </a:rPr>
              <a:t>comparison</a:t>
            </a:r>
            <a:r>
              <a:rPr sz="1800" dirty="0">
                <a:latin typeface="Courier"/>
              </a:rPr>
              <a:t>(</a:t>
            </a:r>
            <a:r>
              <a:rPr sz="1800" dirty="0" err="1">
                <a:latin typeface="Courier"/>
              </a:rPr>
              <a:t>df_trained</a:t>
            </a:r>
            <a:r>
              <a:rPr sz="1800" dirty="0">
                <a:latin typeface="Courier"/>
              </a:rPr>
              <a:t>)</a:t>
            </a:r>
            <a:br>
              <a:rPr dirty="0"/>
            </a:br>
            <a:r>
              <a:rPr sz="1800" i="1" dirty="0">
                <a:solidFill>
                  <a:srgbClr val="60A0B0"/>
                </a:solidFill>
                <a:latin typeface="Courier"/>
              </a:rPr>
              <a:t>#&gt;                                                                                                                                                                                                                                                                 conf</a:t>
            </a:r>
            <a:br>
              <a:rPr dirty="0"/>
            </a:br>
            <a:r>
              <a:rPr sz="1800" i="1" dirty="0">
                <a:solidFill>
                  <a:srgbClr val="60A0B0"/>
                </a:solidFill>
                <a:latin typeface="Courier"/>
              </a:rPr>
              <a:t>#&gt; 1    Yes, 344, 156, 133, 367, 0.711, 0.422, 0.681812228772885, 0.738939621986751, 0.5, 5.76496325383768e-42, 0.195624786869267, 0.688, 0.734, 0.721174004192872, 0.701720841300191, 0.721174004192872, 0.688, 0.704196519959058, 0.5, 0.344, 0.477, 0.711, </a:t>
            </a:r>
            <a:r>
              <a:rPr sz="1800" i="1" dirty="0" err="1">
                <a:solidFill>
                  <a:srgbClr val="60A0B0"/>
                </a:solidFill>
                <a:latin typeface="Courier"/>
              </a:rPr>
              <a:t>sens_spec</a:t>
            </a:r>
            <a:br>
              <a:rPr dirty="0"/>
            </a:br>
            <a:r>
              <a:rPr sz="1800" i="1" dirty="0">
                <a:solidFill>
                  <a:srgbClr val="60A0B0"/>
                </a:solidFill>
                <a:latin typeface="Courier"/>
              </a:rPr>
              <a:t>#&gt; 2 Yes, 368, 132, 234, 266, 0.634, 0.268, 0.603284141203633, 0.663924251215197, 0.5, 9.97753553956993e-18, 1.29639724224859e-07, 0.736, 0.532, 0.611295681063123, 0.668341708542714, 0.611295681063123, 0.736, 0.667876588021779, 0.5, 0.368, 0.602, 0.634, </a:t>
            </a:r>
            <a:r>
              <a:rPr sz="1800" i="1" dirty="0" err="1">
                <a:solidFill>
                  <a:srgbClr val="60A0B0"/>
                </a:solidFill>
                <a:latin typeface="Courier"/>
              </a:rPr>
              <a:t>sens_spec</a:t>
            </a:r>
            <a:br>
              <a:rPr dirty="0"/>
            </a:br>
            <a:r>
              <a:rPr sz="1800" i="1" dirty="0">
                <a:solidFill>
                  <a:srgbClr val="60A0B0"/>
                </a:solidFill>
                <a:latin typeface="Courier"/>
              </a:rPr>
              <a:t>#&gt; 3   Yes, 466, 34, 228, 272, 0.738, 0.476, 0.70957102415533, 0.765020130244701, 0.5, 2.49177113811723e-53, 8.91920454264016e-33, 0.932, 0.544, 0.671469740634006, 0.888888888888889, 0.671469740634006, 0.932, 0.780569514237856, 0.5, 0.466, 0.694, 0.738, </a:t>
            </a:r>
            <a:r>
              <a:rPr sz="1800" i="1" dirty="0" err="1">
                <a:solidFill>
                  <a:srgbClr val="60A0B0"/>
                </a:solidFill>
                <a:latin typeface="Courier"/>
              </a:rPr>
              <a:t>sens_spec</a:t>
            </a:r>
            <a:br>
              <a:rPr dirty="0"/>
            </a:br>
            <a:r>
              <a:rPr sz="1800" i="1" dirty="0">
                <a:solidFill>
                  <a:srgbClr val="60A0B0"/>
                </a:solidFill>
                <a:latin typeface="Courier"/>
              </a:rPr>
              <a:t>#&gt; 4         Yes, 476, 24, 26, 474, 0.95, 0.9, 0.934609512084506, 0.962664602395338, 0.5, 9.31846353326986e-217, 0.887537083981715, 0.952, 0.948, 0.948207171314741, 0.951807228915663, 0.948207171314741, 0.952, 0.950099800399202, 0.5, 0.476, 0.502, 0.95, </a:t>
            </a:r>
            <a:r>
              <a:rPr sz="1800" i="1" dirty="0" err="1">
                <a:solidFill>
                  <a:srgbClr val="60A0B0"/>
                </a:solidFill>
                <a:latin typeface="Courier"/>
              </a:rPr>
              <a:t>sens_spec</a:t>
            </a:r>
            <a:br>
              <a:rPr dirty="0"/>
            </a:br>
            <a:r>
              <a:rPr sz="1800" i="1" dirty="0">
                <a:solidFill>
                  <a:srgbClr val="60A0B0"/>
                </a:solidFill>
                <a:latin typeface="Courier"/>
              </a:rPr>
              <a:t>#&gt;   accuracy precision recall   f1score</a:t>
            </a:r>
            <a:br>
              <a:rPr dirty="0"/>
            </a:br>
            <a:r>
              <a:rPr sz="1800" i="1" dirty="0">
                <a:solidFill>
                  <a:srgbClr val="60A0B0"/>
                </a:solidFill>
                <a:latin typeface="Courier"/>
              </a:rPr>
              <a:t>#&gt; 1    0.711  0.721174  0.688 0.7041965</a:t>
            </a:r>
            <a:br>
              <a:rPr dirty="0"/>
            </a:br>
            <a:r>
              <a:rPr sz="1800" i="1" dirty="0">
                <a:solidFill>
                  <a:srgbClr val="60A0B0"/>
                </a:solidFill>
                <a:latin typeface="Courier"/>
              </a:rPr>
              <a:t>#&gt; 2    0.634 0.6112957  0.736 0.6678766</a:t>
            </a:r>
            <a:br>
              <a:rPr dirty="0"/>
            </a:br>
            <a:r>
              <a:rPr sz="1800" i="1" dirty="0">
                <a:solidFill>
                  <a:srgbClr val="60A0B0"/>
                </a:solidFill>
                <a:latin typeface="Courier"/>
              </a:rPr>
              <a:t>#&gt; 3    0.738 0.6714697  0.932 0.7805695</a:t>
            </a:r>
            <a:br>
              <a:rPr dirty="0"/>
            </a:br>
            <a:r>
              <a:rPr sz="1800" i="1" dirty="0">
                <a:solidFill>
                  <a:srgbClr val="60A0B0"/>
                </a:solidFill>
                <a:latin typeface="Courier"/>
              </a:rPr>
              <a:t>#&gt; 4     0.95 0.9482072  0.952 0.9500998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283</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vt:lpstr>
      <vt:lpstr>Office Theme</vt:lpstr>
      <vt:lpstr>SentiAnalyzer presentation</vt:lpstr>
      <vt:lpstr>PowerPoint Presentation</vt:lpstr>
      <vt:lpstr>SentiAnalyzer is a “one-stop” solution for analysis of of consumer reviews which includes natural language processing (NLP) of consumer sentiments. The dataset that SentiAnalyzer can work with for now is short text and a binary quantification, e.g. whether consumer hits the like button. The NLP of the sentiment is analyzed through the options of algorithms to compile the words and the machinge learning training model of choice.</vt:lpstr>
      <vt:lpstr>Installation</vt:lpstr>
      <vt:lpstr>install.packages("SentiAnalyzer")</vt:lpstr>
      <vt:lpstr>Usage</vt:lpstr>
      <vt:lpstr>Cleaning the text</vt:lpstr>
      <vt:lpstr>packages used: tm and SnowballC</vt:lpstr>
      <vt:lpstr>PowerPoint Presentation</vt:lpstr>
      <vt:lpstr>Visualization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SentiAnalyzer presentation</dc:title>
  <dc:creator>Zahra, Atousa, Joshua</dc:creator>
  <cp:keywords/>
  <cp:lastModifiedBy>Budi, Joshua W [PLP M]</cp:lastModifiedBy>
  <cp:revision>1</cp:revision>
  <dcterms:created xsi:type="dcterms:W3CDTF">2019-04-29T22:10:50Z</dcterms:created>
  <dcterms:modified xsi:type="dcterms:W3CDTF">2019-04-29T22:13:37Z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