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719" r:id="rId2"/>
    <p:sldId id="722" r:id="rId3"/>
    <p:sldId id="262" r:id="rId4"/>
    <p:sldId id="720" r:id="rId5"/>
    <p:sldId id="723" r:id="rId6"/>
    <p:sldId id="721" r:id="rId7"/>
    <p:sldId id="734" r:id="rId8"/>
    <p:sldId id="724" r:id="rId9"/>
    <p:sldId id="725" r:id="rId10"/>
    <p:sldId id="726" r:id="rId11"/>
    <p:sldId id="730" r:id="rId12"/>
    <p:sldId id="728" r:id="rId13"/>
    <p:sldId id="731" r:id="rId14"/>
    <p:sldId id="732" r:id="rId15"/>
    <p:sldId id="73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4E9C"/>
    <a:srgbClr val="39BCB8"/>
    <a:srgbClr val="39BBB6"/>
    <a:srgbClr val="B83010"/>
    <a:srgbClr val="49C1BE"/>
    <a:srgbClr val="B5A8D3"/>
    <a:srgbClr val="EE5835"/>
    <a:srgbClr val="2D8F8A"/>
    <a:srgbClr val="3CBCB7"/>
    <a:srgbClr val="281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4660"/>
  </p:normalViewPr>
  <p:slideViewPr>
    <p:cSldViewPr snapToGrid="0">
      <p:cViewPr>
        <p:scale>
          <a:sx n="90" d="100"/>
          <a:sy n="90" d="100"/>
        </p:scale>
        <p:origin x="-966" y="-72"/>
      </p:cViewPr>
      <p:guideLst>
        <p:guide orient="horz" pos="1071"/>
        <p:guide pos="385"/>
        <p:guide pos="5375"/>
        <p:guide pos="5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22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localhost:8090/rateServer/cal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652004"/>
            <a:ext cx="9144000" cy="72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프로그램의 발전 과정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1366887" y="1909244"/>
            <a:ext cx="64008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1.1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rgbClr val="352B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 </a:t>
            </a:r>
            <a:r>
              <a:rPr lang="en-US" altLang="ko-KR" sz="2000" dirty="0" smtClean="0">
                <a:solidFill>
                  <a:srgbClr val="352B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 </a:t>
            </a:r>
            <a:r>
              <a:rPr lang="ko-KR" altLang="en-US" sz="2000" dirty="0" smtClean="0">
                <a:solidFill>
                  <a:srgbClr val="352B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프로그램</a:t>
            </a:r>
            <a:endParaRPr lang="en-US" altLang="ko-KR" sz="2000" dirty="0" smtClean="0">
              <a:solidFill>
                <a:srgbClr val="352B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1.2</a:t>
            </a:r>
            <a:r>
              <a:rPr lang="en-US" altLang="ko-KR" sz="2000" dirty="0" smtClean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dirty="0" smtClean="0">
                <a:solidFill>
                  <a:srgbClr val="352B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</a:t>
            </a:r>
            <a:r>
              <a:rPr lang="en-US" altLang="ko-KR" sz="2000" dirty="0" smtClean="0">
                <a:solidFill>
                  <a:srgbClr val="352B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2000" dirty="0" smtClean="0">
                <a:solidFill>
                  <a:srgbClr val="352B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기반 프로그램 동작 방식</a:t>
            </a:r>
            <a:endParaRPr lang="en-US" altLang="ko-KR" sz="2000" dirty="0" smtClean="0">
              <a:solidFill>
                <a:srgbClr val="352B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</a:t>
            </a:r>
            <a:r>
              <a:rPr lang="en-US" altLang="ko-KR" sz="2000" dirty="0" smtClean="0">
                <a:solidFill>
                  <a:srgbClr val="352B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rgbClr val="352B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기반 프로그램 동작 방식</a:t>
            </a:r>
            <a:endParaRPr lang="en-US" altLang="ko-KR" sz="2000" dirty="0">
              <a:solidFill>
                <a:srgbClr val="352B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7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444380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웹 기반 프로그램 구조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기반 프로그램 동작 방식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546" y="5375517"/>
            <a:ext cx="6269005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smtClean="0">
                <a:latin typeface="+mj-ea"/>
                <a:ea typeface="+mj-ea"/>
              </a:rPr>
              <a:t>브라우저에서 웹 페이지를 요청합니다</a:t>
            </a:r>
            <a:r>
              <a:rPr lang="en-US" altLang="ko-KR" sz="1200" smtClean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smtClean="0">
                <a:latin typeface="+mj-ea"/>
                <a:ea typeface="+mj-ea"/>
              </a:rPr>
              <a:t>브라우저는 서버에서 전송된 </a:t>
            </a:r>
            <a:r>
              <a:rPr lang="en-US" altLang="ko-KR" sz="1200" smtClean="0">
                <a:latin typeface="+mj-ea"/>
                <a:ea typeface="+mj-ea"/>
              </a:rPr>
              <a:t>HTML</a:t>
            </a:r>
            <a:r>
              <a:rPr lang="ko-KR" altLang="en-US" sz="1200" smtClean="0">
                <a:latin typeface="+mj-ea"/>
                <a:ea typeface="+mj-ea"/>
              </a:rPr>
              <a:t>을 화면에 표시합니다</a:t>
            </a:r>
            <a:r>
              <a:rPr lang="en-US" altLang="ko-KR" sz="1200" smtClean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7683" y="2005912"/>
            <a:ext cx="6355869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smtClean="0"/>
              <a:t>화면과 데이터 처리를 모두 서버에서 수행함</a:t>
            </a:r>
            <a:endParaRPr lang="ko-KR" altLang="en-US" sz="1200"/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854547" y="2584022"/>
            <a:ext cx="5943600" cy="23856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95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604510" y="1360451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/>
              </a:rPr>
              <a:t>웹 기반 환율 계산기 동작 과정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기반 프로그램 동작 방식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8169" y="5872440"/>
            <a:ext cx="5831899" cy="89319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smtClean="0">
                <a:latin typeface="+mj-ea"/>
                <a:ea typeface="+mj-ea"/>
              </a:rPr>
              <a:t>화면에서 처리할 데이터를 입력 후 서버에 요청합니다</a:t>
            </a:r>
            <a:r>
              <a:rPr lang="en-US" altLang="ko-KR" sz="1200" smtClean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smtClean="0">
                <a:latin typeface="+mj-ea"/>
                <a:ea typeface="+mj-ea"/>
              </a:rPr>
              <a:t>서버는 브라우저에서 전송된 데이터를 받아서 처리합니다</a:t>
            </a:r>
            <a:r>
              <a:rPr lang="en-US" altLang="ko-KR" sz="1200" smtClean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smtClean="0">
                <a:latin typeface="+mj-ea"/>
                <a:ea typeface="+mj-ea"/>
              </a:rPr>
              <a:t>서버는 처리 결과를 브라우저로 전송해서 결과를 보여줍니다</a:t>
            </a:r>
            <a:r>
              <a:rPr lang="en-US" altLang="ko-KR" sz="1200" smtClean="0">
                <a:latin typeface="+mj-ea"/>
                <a:ea typeface="+mj-ea"/>
              </a:rPr>
              <a:t>.</a:t>
            </a:r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1018169" y="1813717"/>
            <a:ext cx="5943600" cy="3722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82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웹 기반 프로그램의 특징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기반 프로그램 동작 방식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4501" y="1986712"/>
            <a:ext cx="7919122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j-ea"/>
                <a:ea typeface="+mj-ea"/>
              </a:rPr>
              <a:t>화면과 </a:t>
            </a:r>
            <a:r>
              <a:rPr lang="ko-KR" altLang="en-US" sz="1200" dirty="0" err="1" smtClean="0">
                <a:latin typeface="+mj-ea"/>
                <a:ea typeface="+mj-ea"/>
              </a:rPr>
              <a:t>로직을</a:t>
            </a:r>
            <a:r>
              <a:rPr lang="ko-KR" altLang="en-US" sz="1200" dirty="0" smtClean="0">
                <a:latin typeface="+mj-ea"/>
                <a:ea typeface="+mj-ea"/>
              </a:rPr>
              <a:t> 서버에서 모두 처리하므로 클라이언트가 특별히 수행할 작업이 없음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j-ea"/>
                <a:ea typeface="+mj-ea"/>
              </a:rPr>
              <a:t>모든 기능이 서버에서 처리되므로 보안 면에서도 월등히 우수함</a:t>
            </a:r>
            <a:endParaRPr lang="en-US" altLang="ko-KR" sz="1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95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기반 프로그램 동작 방식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654202" y="1316251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화면과 계산 기능을 모두 처리하는 환율 계산기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240" y="1769517"/>
            <a:ext cx="5447679" cy="500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28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기반 프로그램 동작 방식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601535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브라우저에서 </a:t>
            </a: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http://localhost:8090/rateServer/calc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로 요청 시 계산기 화면 표시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6" y="4225465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텍스트 필드에 변환할 원화를 입력 후 변환 버튼 클릭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324274" y="2183308"/>
            <a:ext cx="3876675" cy="1647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/>
          <p:nvPr/>
        </p:nvPicPr>
        <p:blipFill>
          <a:blip r:embed="rId4"/>
          <a:stretch>
            <a:fillRect/>
          </a:stretch>
        </p:blipFill>
        <p:spPr>
          <a:xfrm>
            <a:off x="1295698" y="4758244"/>
            <a:ext cx="3933825" cy="1628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328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기반 프로그램 동작 방식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601535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서버에서 전달된 원화를 달러로 변환 후 브라우저로 결과 출력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2250057" y="2054801"/>
            <a:ext cx="3686175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408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94684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 발전 과정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1.1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  </a:t>
            </a:r>
            <a:r>
              <a:rPr lang="en-US" altLang="ko-KR" sz="28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 </a:t>
            </a:r>
            <a:r>
              <a:rPr lang="ko-KR" altLang="en-US" sz="28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프로그램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2263933" y="2145165"/>
            <a:ext cx="616227" cy="42342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7686" y="5208104"/>
            <a:ext cx="4055166" cy="10618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클라이언트 </a:t>
            </a:r>
            <a:r>
              <a:rPr lang="en-US" altLang="ko-KR" sz="1400" dirty="0" smtClean="0"/>
              <a:t>PC </a:t>
            </a:r>
            <a:r>
              <a:rPr lang="ko-KR" altLang="en-US" sz="1400" dirty="0" smtClean="0"/>
              <a:t>기반 프로그램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 smtClean="0"/>
              <a:t>클리이언트</a:t>
            </a:r>
            <a:r>
              <a:rPr lang="en-US" altLang="ko-KR" sz="1400" dirty="0"/>
              <a:t>/</a:t>
            </a:r>
            <a:r>
              <a:rPr lang="ko-KR" altLang="en-US" sz="1400" dirty="0" smtClean="0"/>
              <a:t>서버 프로그램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웹 기반 프로그램</a:t>
            </a:r>
            <a:endParaRPr lang="en-US" altLang="ko-KR" sz="1400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86" y="2109428"/>
            <a:ext cx="1512524" cy="45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14" y="1850131"/>
            <a:ext cx="5876584" cy="3061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26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2196696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 </a:t>
            </a: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PC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실행되는 자바 로 구현한 환율 계산기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1.1 </a:t>
            </a:r>
            <a:r>
              <a:rPr lang="ko-KR" altLang="en-US" sz="28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  </a:t>
            </a:r>
            <a:r>
              <a:rPr lang="en-US" altLang="ko-KR" sz="28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 </a:t>
            </a:r>
            <a:r>
              <a:rPr lang="ko-KR" altLang="en-US" sz="28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프로그램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26" y="4025923"/>
            <a:ext cx="4779129" cy="283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412966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 </a:t>
            </a: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PC 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프로그램의 특징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0792" y="1866232"/>
            <a:ext cx="6355869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클라이언트 </a:t>
            </a:r>
            <a:r>
              <a:rPr lang="en-US" altLang="ko-KR" sz="1200" smtClean="0">
                <a:latin typeface="+mj-ea"/>
                <a:ea typeface="+mj-ea"/>
              </a:rPr>
              <a:t>PC</a:t>
            </a:r>
            <a:r>
              <a:rPr lang="ko-KR" altLang="en-US" sz="1200" smtClean="0">
                <a:latin typeface="+mj-ea"/>
                <a:ea typeface="+mj-ea"/>
              </a:rPr>
              <a:t>에서 실행하면서 모든 기능을 수행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1010093" y="2652142"/>
            <a:ext cx="4933507" cy="1184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83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1.1 </a:t>
            </a:r>
            <a:r>
              <a:rPr lang="ko-KR" altLang="en-US" sz="2800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  </a:t>
            </a:r>
            <a:r>
              <a:rPr lang="en-US" altLang="ko-KR" sz="28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 </a:t>
            </a:r>
            <a:r>
              <a:rPr lang="ko-KR" altLang="en-US" sz="28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프로그램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33" y="2097364"/>
            <a:ext cx="6467475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9" y="4030110"/>
            <a:ext cx="55340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7172" y="5053546"/>
            <a:ext cx="262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C00000"/>
                </a:solidFill>
                <a:latin typeface="+mj-ea"/>
                <a:ea typeface="+mj-ea"/>
              </a:rPr>
              <a:t>소스 코드를 추가 후 다시 모든 </a:t>
            </a:r>
            <a:endParaRPr lang="en-US" altLang="ko-KR" sz="1200" smtClean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ko-KR" altLang="en-US" sz="1200" smtClean="0">
                <a:solidFill>
                  <a:srgbClr val="C00000"/>
                </a:solidFill>
                <a:latin typeface="+mj-ea"/>
                <a:ea typeface="+mj-ea"/>
              </a:rPr>
              <a:t>클라이언트 </a:t>
            </a:r>
            <a:r>
              <a:rPr lang="en-US" altLang="ko-KR" sz="1200" smtClean="0">
                <a:solidFill>
                  <a:srgbClr val="C00000"/>
                </a:solidFill>
                <a:latin typeface="+mj-ea"/>
                <a:ea typeface="+mj-ea"/>
              </a:rPr>
              <a:t>PC</a:t>
            </a:r>
            <a:r>
              <a:rPr lang="ko-KR" altLang="en-US" sz="1200" smtClean="0">
                <a:solidFill>
                  <a:srgbClr val="C00000"/>
                </a:solidFill>
                <a:latin typeface="+mj-ea"/>
                <a:ea typeface="+mj-ea"/>
              </a:rPr>
              <a:t>에 설치하거나</a:t>
            </a:r>
            <a:endParaRPr lang="en-US" altLang="ko-KR" sz="1200" smtClean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ko-KR" altLang="en-US" sz="1200" smtClean="0">
                <a:solidFill>
                  <a:srgbClr val="C00000"/>
                </a:solidFill>
                <a:latin typeface="+mj-ea"/>
                <a:ea typeface="+mj-ea"/>
              </a:rPr>
              <a:t> 업그레이드를 해야 합니다</a:t>
            </a:r>
            <a:r>
              <a:rPr lang="en-US" altLang="ko-KR" sz="1200" smtClean="0">
                <a:solidFill>
                  <a:srgbClr val="C00000"/>
                </a:solidFill>
                <a:latin typeface="+mj-ea"/>
                <a:ea typeface="+mj-ea"/>
              </a:rPr>
              <a:t>.</a:t>
            </a:r>
            <a:endParaRPr lang="ko-KR" altLang="en-US" sz="120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6322114" y="5196922"/>
            <a:ext cx="483464" cy="35780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34019" y="1336496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파운드와 유로화 변환 기능이 추가된 환율 계산기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8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 </a:t>
            </a: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PC 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프로그램의 문제점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1.1 </a:t>
            </a:r>
            <a:r>
              <a:rPr lang="ko-KR" altLang="en-US" sz="2800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  </a:t>
            </a:r>
            <a:r>
              <a:rPr lang="en-US" altLang="ko-KR" sz="28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 </a:t>
            </a:r>
            <a:r>
              <a:rPr lang="ko-KR" altLang="en-US" sz="28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프로그램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435" y="1986241"/>
            <a:ext cx="6858000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smtClean="0"/>
              <a:t>프로그램이 변경될 때마다 일일이 다시 설치해야함</a:t>
            </a:r>
            <a:endParaRPr lang="en-US" altLang="ko-KR" sz="120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smtClean="0"/>
              <a:t>데이터베이스 접속 정보와 같은 정보가 쉽게 노출 될 수 있어 보안에 취약함</a:t>
            </a:r>
            <a:endParaRPr lang="en-US" altLang="ko-KR" sz="1200" smtClean="0"/>
          </a:p>
        </p:txBody>
      </p:sp>
    </p:spTree>
    <p:extLst>
      <p:ext uri="{BB962C8B-B14F-4D97-AF65-F5344CB8AC3E}">
        <p14:creationId xmlns:p14="http://schemas.microsoft.com/office/powerpoint/2010/main" val="19217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</a:t>
            </a: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서버 기반 프로그램 구조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853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1.2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기반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동작 방식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4533792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</a:t>
            </a:r>
            <a: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서버 기반 프로그램  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특징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0792" y="4987058"/>
            <a:ext cx="6644104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/>
              <a:t>클라이언트 프로그램은 화면 기능과 데이터 송</a:t>
            </a:r>
            <a:r>
              <a:rPr lang="en-US" altLang="ko-KR" sz="1200" smtClean="0"/>
              <a:t>·</a:t>
            </a:r>
            <a:r>
              <a:rPr lang="ko-KR" altLang="en-US" sz="1200" smtClean="0"/>
              <a:t>수신만 제공</a:t>
            </a:r>
            <a:endParaRPr lang="en-US" altLang="ko-KR" sz="120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/>
              <a:t>모든 기능은 서버에서 수행</a:t>
            </a:r>
            <a:endParaRPr lang="ko-KR" altLang="en-US" sz="1200"/>
          </a:p>
        </p:txBody>
      </p:sp>
      <p:pic>
        <p:nvPicPr>
          <p:cNvPr id="8" name="그림 7" descr="D:\출판\JSP 책 출판 원고\책 이미지\1장\노트북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72" y="2599083"/>
            <a:ext cx="11715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 descr="D:\출판\JSP 책 출판 원고\책 이미지\1장\서버이미지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616" y="2544418"/>
            <a:ext cx="843280" cy="10261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600200" y="3592941"/>
            <a:ext cx="1262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클라이언트</a:t>
            </a:r>
            <a:endParaRPr lang="ko-KR" altLang="en-US" sz="1200" b="1"/>
          </a:p>
        </p:txBody>
      </p:sp>
      <p:sp>
        <p:nvSpPr>
          <p:cNvPr id="11" name="TextBox 10"/>
          <p:cNvSpPr txBox="1"/>
          <p:nvPr/>
        </p:nvSpPr>
        <p:spPr>
          <a:xfrm>
            <a:off x="5059017" y="3592941"/>
            <a:ext cx="1262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서버</a:t>
            </a:r>
            <a:endParaRPr lang="ko-KR" altLang="en-US" sz="1200" b="1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792896" y="2763078"/>
            <a:ext cx="2454965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792895" y="3057498"/>
            <a:ext cx="2454965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78111" y="1341431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서버가 담당하는 계산기 기능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744313" y="1737152"/>
            <a:ext cx="5506708" cy="5103672"/>
            <a:chOff x="659404" y="1754328"/>
            <a:chExt cx="5506708" cy="5103672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459" y="1754328"/>
              <a:ext cx="4896143" cy="2917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404" y="4584925"/>
              <a:ext cx="5506708" cy="22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853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1.2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기반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동작 방식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5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234455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"/>
              </a:rPr>
              <a:t>클라이언트가 담당하는 기능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나눔스퀘어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24" y="1661044"/>
            <a:ext cx="5113021" cy="519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853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1.2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기반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동작 방식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5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34936" y="1517160"/>
            <a:ext cx="8039113" cy="452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"/>
              </a:rPr>
              <a:t>실행 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나눔스퀘어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862" y="4324786"/>
            <a:ext cx="7601067" cy="923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/>
              <a:t>기능</a:t>
            </a:r>
            <a:r>
              <a:rPr lang="en-US" altLang="ko-KR" sz="1200" smtClean="0"/>
              <a:t>(</a:t>
            </a:r>
            <a:r>
              <a:rPr lang="ko-KR" altLang="en-US" sz="1200" smtClean="0"/>
              <a:t>로직</a:t>
            </a:r>
            <a:r>
              <a:rPr lang="en-US" altLang="ko-KR" sz="1200" smtClean="0"/>
              <a:t>)</a:t>
            </a:r>
            <a:r>
              <a:rPr lang="ko-KR" altLang="en-US" sz="1200" smtClean="0"/>
              <a:t>이 변경되어도 모두 서버에서 처리하므로 클라이언트 프로그램은 수정할 필요가 없음</a:t>
            </a:r>
            <a:endParaRPr lang="en-US" altLang="ko-KR" sz="120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/>
              <a:t>중요한 기능은 서버에서 처리하므로 보안 측면에서도 우수</a:t>
            </a:r>
            <a:r>
              <a:rPr lang="ko-KR" altLang="en-US" sz="1200"/>
              <a:t>함</a:t>
            </a:r>
            <a:endParaRPr lang="en-US" altLang="ko-KR" sz="120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/>
              <a:t>그러나 사용자에 관련된 화면 기능이 바뀌면 클라이언트 프로그램도 수정해서 다시 설치해야함</a:t>
            </a:r>
            <a:endParaRPr lang="en-US" altLang="ko-KR" sz="1200" smtClean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3909288"/>
            <a:ext cx="8039113" cy="452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"/>
              </a:rPr>
              <a:t>클라이언트</a:t>
            </a: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"/>
              </a:rPr>
              <a:t>-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"/>
              </a:rPr>
              <a:t>서버 기반 프로그램의 특징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나눔스퀘어"/>
            </a:endParaRPr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1172817" y="1986735"/>
            <a:ext cx="5943600" cy="16719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853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1.2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기반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동작 방식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5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5214</TotalTime>
  <Words>445</Words>
  <Application>Microsoft Office PowerPoint</Application>
  <PresentationFormat>화면 슬라이드 쇼(4:3)</PresentationFormat>
  <Paragraphs>74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Windows 사용자</cp:lastModifiedBy>
  <cp:revision>414</cp:revision>
  <dcterms:created xsi:type="dcterms:W3CDTF">2018-08-29T04:30:46Z</dcterms:created>
  <dcterms:modified xsi:type="dcterms:W3CDTF">2019-03-14T02:20:57Z</dcterms:modified>
</cp:coreProperties>
</file>